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25"/>
  </p:notesMasterIdLst>
  <p:sldIdLst>
    <p:sldId id="256" r:id="rId2"/>
    <p:sldId id="269" r:id="rId3"/>
    <p:sldId id="277" r:id="rId4"/>
    <p:sldId id="262" r:id="rId5"/>
    <p:sldId id="278" r:id="rId6"/>
    <p:sldId id="282" r:id="rId7"/>
    <p:sldId id="280" r:id="rId8"/>
    <p:sldId id="279" r:id="rId9"/>
    <p:sldId id="283" r:id="rId10"/>
    <p:sldId id="285" r:id="rId11"/>
    <p:sldId id="289" r:id="rId12"/>
    <p:sldId id="290" r:id="rId13"/>
    <p:sldId id="287" r:id="rId14"/>
    <p:sldId id="286" r:id="rId15"/>
    <p:sldId id="288" r:id="rId16"/>
    <p:sldId id="291" r:id="rId17"/>
    <p:sldId id="294" r:id="rId18"/>
    <p:sldId id="292" r:id="rId19"/>
    <p:sldId id="293" r:id="rId20"/>
    <p:sldId id="295" r:id="rId21"/>
    <p:sldId id="296" r:id="rId22"/>
    <p:sldId id="297" r:id="rId23"/>
    <p:sldId id="26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80" d="100"/>
          <a:sy n="80" d="100"/>
        </p:scale>
        <p:origin x="-216" y="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TA-4K044\Dropbox\VKI\Hidden%20triggers\gov_10dd_edpt1.xls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Munkaf&#252;zet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TA-4K044\Dropbox\VKI\Hidden%20triggers\Eurostat_Table_teina225NoFlagNoDesc_933b2e4f-8d32-4dde-9a47-117d2d4fba29%20(1)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93;d&#225;m%20Zolt&#225;n\Downloads\une_rt_a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93;d&#225;m%20Zolt&#225;n\Downloads\lfsi_emp_a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cked"/>
        <c:varyColors val="0"/>
        <c:ser>
          <c:idx val="0"/>
          <c:order val="0"/>
          <c:marker>
            <c:symbol val="none"/>
          </c:marker>
          <c:cat>
            <c:strRef>
              <c:f>Data!$B$11:$S$11</c:f>
              <c:strCache>
                <c:ptCount val="18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  <c:pt idx="16">
                  <c:v>2016*</c:v>
                </c:pt>
                <c:pt idx="17">
                  <c:v>2017*</c:v>
                </c:pt>
              </c:strCache>
            </c:strRef>
          </c:cat>
          <c:val>
            <c:numRef>
              <c:f>Data!$B$12:$S$12</c:f>
              <c:numCache>
                <c:formatCode>#,##0.0</c:formatCode>
                <c:ptCount val="18"/>
                <c:pt idx="0">
                  <c:v>-3</c:v>
                </c:pt>
                <c:pt idx="1">
                  <c:v>-4.0999999999999996</c:v>
                </c:pt>
                <c:pt idx="2">
                  <c:v>-8.9</c:v>
                </c:pt>
                <c:pt idx="3">
                  <c:v>-7.2</c:v>
                </c:pt>
                <c:pt idx="4">
                  <c:v>-6.4</c:v>
                </c:pt>
                <c:pt idx="5">
                  <c:v>-7.9</c:v>
                </c:pt>
                <c:pt idx="6">
                  <c:v>-9.4</c:v>
                </c:pt>
                <c:pt idx="7">
                  <c:v>-5.0999999999999996</c:v>
                </c:pt>
                <c:pt idx="8">
                  <c:v>-3.7</c:v>
                </c:pt>
                <c:pt idx="9">
                  <c:v>-4.5999999999999996</c:v>
                </c:pt>
                <c:pt idx="10">
                  <c:v>-4.5</c:v>
                </c:pt>
                <c:pt idx="11">
                  <c:v>-5.5</c:v>
                </c:pt>
                <c:pt idx="12">
                  <c:v>-2.2999999999999998</c:v>
                </c:pt>
                <c:pt idx="13">
                  <c:v>-2.6</c:v>
                </c:pt>
                <c:pt idx="14">
                  <c:v>-2.2999999999999998</c:v>
                </c:pt>
                <c:pt idx="15">
                  <c:v>-2</c:v>
                </c:pt>
                <c:pt idx="16">
                  <c:v>-2</c:v>
                </c:pt>
                <c:pt idx="17">
                  <c:v>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2515072"/>
        <c:axId val="77417856"/>
      </c:lineChart>
      <c:catAx>
        <c:axId val="1125150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77417856"/>
        <c:crosses val="autoZero"/>
        <c:auto val="1"/>
        <c:lblAlgn val="ctr"/>
        <c:lblOffset val="100"/>
        <c:noMultiLvlLbl val="0"/>
      </c:catAx>
      <c:valAx>
        <c:axId val="7741785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crossAx val="112515072"/>
        <c:crosses val="autoZero"/>
        <c:crossBetween val="between"/>
      </c:valAx>
    </c:plotArea>
    <c:plotVisOnly val="1"/>
    <c:dispBlanksAs val="zero"/>
    <c:showDLblsOverMax val="0"/>
  </c:chart>
  <c:spPr>
    <a:ln>
      <a:solidFill>
        <a:schemeClr val="accent1"/>
      </a:solidFill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Munka1!$A$11</c:f>
              <c:strCache>
                <c:ptCount val="1"/>
                <c:pt idx="0">
                  <c:v>Net lending (+) or net borrowing (-): general government :- ESA 2010</c:v>
                </c:pt>
              </c:strCache>
            </c:strRef>
          </c:tx>
          <c:invertIfNegative val="0"/>
          <c:cat>
            <c:strRef>
              <c:f>Munka1!$B$2:$J$2</c:f>
              <c:strCache>
                <c:ptCount val="9"/>
                <c:pt idx="0">
                  <c:v>2016(f)</c:v>
                </c:pt>
                <c:pt idx="1">
                  <c:v>2015(f)</c:v>
                </c:pt>
                <c:pt idx="2">
                  <c:v>2014</c:v>
                </c:pt>
                <c:pt idx="3">
                  <c:v>2013</c:v>
                </c:pt>
                <c:pt idx="4">
                  <c:v>2012</c:v>
                </c:pt>
                <c:pt idx="5">
                  <c:v>2011</c:v>
                </c:pt>
                <c:pt idx="6">
                  <c:v>2010</c:v>
                </c:pt>
                <c:pt idx="7">
                  <c:v>2009</c:v>
                </c:pt>
                <c:pt idx="8">
                  <c:v>2008</c:v>
                </c:pt>
              </c:strCache>
            </c:strRef>
          </c:cat>
          <c:val>
            <c:numRef>
              <c:f>Munka1!$B$11:$J$11</c:f>
              <c:numCache>
                <c:formatCode>General</c:formatCode>
                <c:ptCount val="9"/>
                <c:pt idx="0">
                  <c:v>-2.2000000000000002</c:v>
                </c:pt>
                <c:pt idx="1">
                  <c:v>-2.5</c:v>
                </c:pt>
                <c:pt idx="2">
                  <c:v>-2.6</c:v>
                </c:pt>
                <c:pt idx="3">
                  <c:v>-2.5</c:v>
                </c:pt>
                <c:pt idx="4">
                  <c:v>-2.2999999999999998</c:v>
                </c:pt>
                <c:pt idx="5">
                  <c:v>-5.5</c:v>
                </c:pt>
                <c:pt idx="6">
                  <c:v>-4.5</c:v>
                </c:pt>
                <c:pt idx="7">
                  <c:v>-4.5999999999999996</c:v>
                </c:pt>
                <c:pt idx="8">
                  <c:v>-3.7</c:v>
                </c:pt>
              </c:numCache>
            </c:numRef>
          </c:val>
        </c:ser>
        <c:ser>
          <c:idx val="1"/>
          <c:order val="1"/>
          <c:tx>
            <c:strRef>
              <c:f>Munka1!$A$12</c:f>
              <c:strCache>
                <c:ptCount val="1"/>
                <c:pt idx="0">
                  <c:v>Structural balance of general government :- Adjustment based on potential GDP Excessive deficit procedure</c:v>
                </c:pt>
              </c:strCache>
            </c:strRef>
          </c:tx>
          <c:invertIfNegative val="0"/>
          <c:cat>
            <c:strRef>
              <c:f>Munka1!$B$2:$J$2</c:f>
              <c:strCache>
                <c:ptCount val="9"/>
                <c:pt idx="0">
                  <c:v>2016(f)</c:v>
                </c:pt>
                <c:pt idx="1">
                  <c:v>2015(f)</c:v>
                </c:pt>
                <c:pt idx="2">
                  <c:v>2014</c:v>
                </c:pt>
                <c:pt idx="3">
                  <c:v>2013</c:v>
                </c:pt>
                <c:pt idx="4">
                  <c:v>2012</c:v>
                </c:pt>
                <c:pt idx="5">
                  <c:v>2011</c:v>
                </c:pt>
                <c:pt idx="6">
                  <c:v>2010</c:v>
                </c:pt>
                <c:pt idx="7">
                  <c:v>2009</c:v>
                </c:pt>
                <c:pt idx="8">
                  <c:v>2008</c:v>
                </c:pt>
              </c:strCache>
            </c:strRef>
          </c:cat>
          <c:val>
            <c:numRef>
              <c:f>Munka1!$B$12:$J$12</c:f>
              <c:numCache>
                <c:formatCode>General</c:formatCode>
                <c:ptCount val="9"/>
                <c:pt idx="0">
                  <c:v>-2.4</c:v>
                </c:pt>
                <c:pt idx="1">
                  <c:v>-2.5</c:v>
                </c:pt>
                <c:pt idx="2">
                  <c:v>-2.5</c:v>
                </c:pt>
                <c:pt idx="3">
                  <c:v>-1.2</c:v>
                </c:pt>
                <c:pt idx="4">
                  <c:v>-1.2</c:v>
                </c:pt>
                <c:pt idx="5">
                  <c:v>-4.2</c:v>
                </c:pt>
                <c:pt idx="6">
                  <c:v>-3.3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2516608"/>
        <c:axId val="77457088"/>
      </c:barChart>
      <c:catAx>
        <c:axId val="1125166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77457088"/>
        <c:crosses val="autoZero"/>
        <c:auto val="1"/>
        <c:lblAlgn val="ctr"/>
        <c:lblOffset val="50"/>
        <c:noMultiLvlLbl val="0"/>
      </c:catAx>
      <c:valAx>
        <c:axId val="774570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251660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3.1187723156227094E-2"/>
          <c:y val="0.84420499674213578"/>
          <c:w val="0.93281974888274077"/>
          <c:h val="0.13386129347234293"/>
        </c:manualLayout>
      </c:layout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Munka1!$A$2</c:f>
              <c:strCache>
                <c:ptCount val="1"/>
                <c:pt idx="0">
                  <c:v>General government gross debt - annual data (percentage of GDP)</c:v>
                </c:pt>
              </c:strCache>
            </c:strRef>
          </c:tx>
          <c:marker>
            <c:symbol val="none"/>
          </c:marker>
          <c:cat>
            <c:strRef>
              <c:f>Munka1!$B$1:$P$1</c:f>
              <c:strCache>
                <c:ptCount val="15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  <c:pt idx="13">
                  <c:v>2016*</c:v>
                </c:pt>
                <c:pt idx="14">
                  <c:v>2017*</c:v>
                </c:pt>
              </c:strCache>
            </c:strRef>
          </c:cat>
          <c:val>
            <c:numRef>
              <c:f>Munka1!$B$2:$P$2</c:f>
              <c:numCache>
                <c:formatCode>General</c:formatCode>
                <c:ptCount val="15"/>
                <c:pt idx="0">
                  <c:v>57.8</c:v>
                </c:pt>
                <c:pt idx="1">
                  <c:v>58.8</c:v>
                </c:pt>
                <c:pt idx="2">
                  <c:v>60.8</c:v>
                </c:pt>
                <c:pt idx="3">
                  <c:v>64.7</c:v>
                </c:pt>
                <c:pt idx="4">
                  <c:v>65.599999999999994</c:v>
                </c:pt>
                <c:pt idx="5">
                  <c:v>71.599999999999994</c:v>
                </c:pt>
                <c:pt idx="6">
                  <c:v>78</c:v>
                </c:pt>
                <c:pt idx="7">
                  <c:v>80.599999999999994</c:v>
                </c:pt>
                <c:pt idx="8">
                  <c:v>80.8</c:v>
                </c:pt>
                <c:pt idx="9">
                  <c:v>78.3</c:v>
                </c:pt>
                <c:pt idx="10">
                  <c:v>76.8</c:v>
                </c:pt>
                <c:pt idx="11">
                  <c:v>76.2</c:v>
                </c:pt>
                <c:pt idx="12">
                  <c:v>75.3</c:v>
                </c:pt>
                <c:pt idx="13">
                  <c:v>74.3</c:v>
                </c:pt>
                <c:pt idx="14">
                  <c:v>73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6293120"/>
        <c:axId val="77461696"/>
      </c:lineChart>
      <c:catAx>
        <c:axId val="1162931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77461696"/>
        <c:crosses val="autoZero"/>
        <c:auto val="1"/>
        <c:lblAlgn val="ctr"/>
        <c:lblOffset val="100"/>
        <c:noMultiLvlLbl val="0"/>
      </c:catAx>
      <c:valAx>
        <c:axId val="77461696"/>
        <c:scaling>
          <c:orientation val="minMax"/>
          <c:min val="5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6293120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Unemployment rate (in %)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[une_rt_a.xls]Data!$A$12</c:f>
              <c:strCache>
                <c:ptCount val="1"/>
                <c:pt idx="0">
                  <c:v>EU-15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[une_rt_a.xls]Data!$B$11:$R$11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[une_rt_a.xls]Data!$B$12:$R$12</c:f>
              <c:numCache>
                <c:formatCode>#\ ##0.0</c:formatCode>
                <c:ptCount val="17"/>
                <c:pt idx="0">
                  <c:v>9.5</c:v>
                </c:pt>
                <c:pt idx="1">
                  <c:v>8.8000000000000007</c:v>
                </c:pt>
                <c:pt idx="2">
                  <c:v>7.9</c:v>
                </c:pt>
                <c:pt idx="3">
                  <c:v>7.3</c:v>
                </c:pt>
                <c:pt idx="4">
                  <c:v>7.7</c:v>
                </c:pt>
                <c:pt idx="5">
                  <c:v>8.1</c:v>
                </c:pt>
                <c:pt idx="6">
                  <c:v>8.3000000000000007</c:v>
                </c:pt>
                <c:pt idx="7">
                  <c:v>8.1999999999999993</c:v>
                </c:pt>
                <c:pt idx="8">
                  <c:v>7.8</c:v>
                </c:pt>
                <c:pt idx="9">
                  <c:v>7.1</c:v>
                </c:pt>
                <c:pt idx="10">
                  <c:v>7.2</c:v>
                </c:pt>
                <c:pt idx="11">
                  <c:v>9.1</c:v>
                </c:pt>
                <c:pt idx="12">
                  <c:v>9.6</c:v>
                </c:pt>
                <c:pt idx="13">
                  <c:v>9.6</c:v>
                </c:pt>
                <c:pt idx="14">
                  <c:v>10.6</c:v>
                </c:pt>
                <c:pt idx="15">
                  <c:v>11.1</c:v>
                </c:pt>
                <c:pt idx="16">
                  <c:v>10.5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[une_rt_a.xls]Data!$A$13</c:f>
              <c:strCache>
                <c:ptCount val="1"/>
                <c:pt idx="0">
                  <c:v>EU-12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[une_rt_a.xls]Data!$B$11:$R$11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[une_rt_a.xls]Data!$B$13:$R$13</c:f>
              <c:numCache>
                <c:formatCode>#\ ##0.0</c:formatCode>
                <c:ptCount val="17"/>
                <c:pt idx="0">
                  <c:v>10.3</c:v>
                </c:pt>
                <c:pt idx="1">
                  <c:v>9.5</c:v>
                </c:pt>
                <c:pt idx="2">
                  <c:v>8.5</c:v>
                </c:pt>
                <c:pt idx="3">
                  <c:v>7.9</c:v>
                </c:pt>
                <c:pt idx="4">
                  <c:v>8.3000000000000007</c:v>
                </c:pt>
                <c:pt idx="5">
                  <c:v>8.9</c:v>
                </c:pt>
                <c:pt idx="6">
                  <c:v>9.1</c:v>
                </c:pt>
                <c:pt idx="7">
                  <c:v>9</c:v>
                </c:pt>
                <c:pt idx="8">
                  <c:v>8.4</c:v>
                </c:pt>
                <c:pt idx="9">
                  <c:v>7.5</c:v>
                </c:pt>
                <c:pt idx="10">
                  <c:v>7.6</c:v>
                </c:pt>
                <c:pt idx="11">
                  <c:v>9.5</c:v>
                </c:pt>
                <c:pt idx="12">
                  <c:v>10</c:v>
                </c:pt>
                <c:pt idx="13">
                  <c:v>10.1</c:v>
                </c:pt>
                <c:pt idx="14">
                  <c:v>11.3</c:v>
                </c:pt>
                <c:pt idx="15">
                  <c:v>12</c:v>
                </c:pt>
                <c:pt idx="16">
                  <c:v>11.6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[une_rt_a.xls]Data!$A$14</c:f>
              <c:strCache>
                <c:ptCount val="1"/>
                <c:pt idx="0">
                  <c:v>Czech Rep.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[une_rt_a.xls]Data!$B$11:$R$11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[une_rt_a.xls]Data!$B$14:$R$14</c:f>
              <c:numCache>
                <c:formatCode>#\ ##0.0</c:formatCode>
                <c:ptCount val="17"/>
                <c:pt idx="0">
                  <c:v>6.5</c:v>
                </c:pt>
                <c:pt idx="1">
                  <c:v>8.6999999999999993</c:v>
                </c:pt>
                <c:pt idx="2">
                  <c:v>8.8000000000000007</c:v>
                </c:pt>
                <c:pt idx="3">
                  <c:v>8.1</c:v>
                </c:pt>
                <c:pt idx="4">
                  <c:v>7.3</c:v>
                </c:pt>
                <c:pt idx="5">
                  <c:v>7.8</c:v>
                </c:pt>
                <c:pt idx="6">
                  <c:v>8.3000000000000007</c:v>
                </c:pt>
                <c:pt idx="7">
                  <c:v>7.9</c:v>
                </c:pt>
                <c:pt idx="8">
                  <c:v>7.1</c:v>
                </c:pt>
                <c:pt idx="9">
                  <c:v>5.3</c:v>
                </c:pt>
                <c:pt idx="10">
                  <c:v>4.4000000000000004</c:v>
                </c:pt>
                <c:pt idx="11">
                  <c:v>6.7</c:v>
                </c:pt>
                <c:pt idx="12">
                  <c:v>7.3</c:v>
                </c:pt>
                <c:pt idx="13">
                  <c:v>6.7</c:v>
                </c:pt>
                <c:pt idx="14">
                  <c:v>7</c:v>
                </c:pt>
                <c:pt idx="15">
                  <c:v>7</c:v>
                </c:pt>
                <c:pt idx="16">
                  <c:v>6.1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[une_rt_a.xls]Data!$A$15</c:f>
              <c:strCache>
                <c:ptCount val="1"/>
                <c:pt idx="0">
                  <c:v>Hungary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[une_rt_a.xls]Data!$B$11:$R$11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[une_rt_a.xls]Data!$B$15:$R$15</c:f>
              <c:numCache>
                <c:formatCode>#\ ##0.0</c:formatCode>
                <c:ptCount val="17"/>
                <c:pt idx="0">
                  <c:v>8.6999999999999993</c:v>
                </c:pt>
                <c:pt idx="1">
                  <c:v>6.9</c:v>
                </c:pt>
                <c:pt idx="2">
                  <c:v>6.3</c:v>
                </c:pt>
                <c:pt idx="3">
                  <c:v>5.6</c:v>
                </c:pt>
                <c:pt idx="4">
                  <c:v>5.6</c:v>
                </c:pt>
                <c:pt idx="5">
                  <c:v>5.8</c:v>
                </c:pt>
                <c:pt idx="6">
                  <c:v>6.1</c:v>
                </c:pt>
                <c:pt idx="7">
                  <c:v>7.2</c:v>
                </c:pt>
                <c:pt idx="8">
                  <c:v>7.5</c:v>
                </c:pt>
                <c:pt idx="9">
                  <c:v>7.4</c:v>
                </c:pt>
                <c:pt idx="10">
                  <c:v>7.8</c:v>
                </c:pt>
                <c:pt idx="11">
                  <c:v>10</c:v>
                </c:pt>
                <c:pt idx="12">
                  <c:v>11.2</c:v>
                </c:pt>
                <c:pt idx="13">
                  <c:v>11</c:v>
                </c:pt>
                <c:pt idx="14">
                  <c:v>11</c:v>
                </c:pt>
                <c:pt idx="15">
                  <c:v>10.199999999999999</c:v>
                </c:pt>
                <c:pt idx="16">
                  <c:v>7.7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[une_rt_a.xls]Data!$A$16</c:f>
              <c:strCache>
                <c:ptCount val="1"/>
                <c:pt idx="0">
                  <c:v>Poland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strRef>
              <c:f>[une_rt_a.xls]Data!$B$11:$R$11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[une_rt_a.xls]Data!$B$16:$R$16</c:f>
              <c:numCache>
                <c:formatCode>#\ ##0.0</c:formatCode>
                <c:ptCount val="17"/>
                <c:pt idx="0">
                  <c:v>10.199999999999999</c:v>
                </c:pt>
                <c:pt idx="1">
                  <c:v>13.4</c:v>
                </c:pt>
                <c:pt idx="2">
                  <c:v>16.100000000000001</c:v>
                </c:pt>
                <c:pt idx="3">
                  <c:v>18.3</c:v>
                </c:pt>
                <c:pt idx="4">
                  <c:v>20</c:v>
                </c:pt>
                <c:pt idx="5">
                  <c:v>19.8</c:v>
                </c:pt>
                <c:pt idx="6">
                  <c:v>19.100000000000001</c:v>
                </c:pt>
                <c:pt idx="7">
                  <c:v>17.899999999999999</c:v>
                </c:pt>
                <c:pt idx="8">
                  <c:v>13.9</c:v>
                </c:pt>
                <c:pt idx="9">
                  <c:v>9.6</c:v>
                </c:pt>
                <c:pt idx="10">
                  <c:v>7.1</c:v>
                </c:pt>
                <c:pt idx="11">
                  <c:v>8.1</c:v>
                </c:pt>
                <c:pt idx="12">
                  <c:v>9.6999999999999993</c:v>
                </c:pt>
                <c:pt idx="13">
                  <c:v>9.6999999999999993</c:v>
                </c:pt>
                <c:pt idx="14">
                  <c:v>10.1</c:v>
                </c:pt>
                <c:pt idx="15">
                  <c:v>10.3</c:v>
                </c:pt>
                <c:pt idx="16">
                  <c:v>9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[une_rt_a.xls]Data!$A$17</c:f>
              <c:strCache>
                <c:ptCount val="1"/>
                <c:pt idx="0">
                  <c:v>Slovakia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strRef>
              <c:f>[une_rt_a.xls]Data!$B$11:$R$11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[une_rt_a.xls]Data!$B$17:$R$17</c:f>
              <c:numCache>
                <c:formatCode>#\ ##0.0</c:formatCode>
                <c:ptCount val="17"/>
                <c:pt idx="0">
                  <c:v>12.7</c:v>
                </c:pt>
                <c:pt idx="1">
                  <c:v>16.5</c:v>
                </c:pt>
                <c:pt idx="2">
                  <c:v>18.899999999999999</c:v>
                </c:pt>
                <c:pt idx="3">
                  <c:v>19.5</c:v>
                </c:pt>
                <c:pt idx="4">
                  <c:v>18.8</c:v>
                </c:pt>
                <c:pt idx="5">
                  <c:v>17.7</c:v>
                </c:pt>
                <c:pt idx="6">
                  <c:v>18.399999999999999</c:v>
                </c:pt>
                <c:pt idx="7">
                  <c:v>16.399999999999999</c:v>
                </c:pt>
                <c:pt idx="8">
                  <c:v>13.5</c:v>
                </c:pt>
                <c:pt idx="9">
                  <c:v>11.2</c:v>
                </c:pt>
                <c:pt idx="10">
                  <c:v>9.6</c:v>
                </c:pt>
                <c:pt idx="11">
                  <c:v>12.1</c:v>
                </c:pt>
                <c:pt idx="12">
                  <c:v>14.5</c:v>
                </c:pt>
                <c:pt idx="13">
                  <c:v>13.7</c:v>
                </c:pt>
                <c:pt idx="14">
                  <c:v>14</c:v>
                </c:pt>
                <c:pt idx="15">
                  <c:v>14.2</c:v>
                </c:pt>
                <c:pt idx="16">
                  <c:v>13.2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6311552"/>
        <c:axId val="111731840"/>
      </c:lineChart>
      <c:catAx>
        <c:axId val="116311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1731840"/>
        <c:crosses val="autoZero"/>
        <c:auto val="1"/>
        <c:lblAlgn val="ctr"/>
        <c:lblOffset val="100"/>
        <c:noMultiLvlLbl val="0"/>
      </c:catAx>
      <c:valAx>
        <c:axId val="1117318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63115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solidFill>
        <a:schemeClr val="accent1"/>
      </a:solidFill>
    </a:ln>
    <a:effectLst/>
  </c:spPr>
  <c:txPr>
    <a:bodyPr/>
    <a:lstStyle/>
    <a:p>
      <a:pPr>
        <a:defRPr sz="14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Employment rate </a:t>
            </a:r>
            <a:r>
              <a:rPr lang="hu-HU"/>
              <a:t>among</a:t>
            </a:r>
            <a:r>
              <a:rPr lang="en-US"/>
              <a:t> 15-64 years old</a:t>
            </a:r>
            <a:r>
              <a:rPr lang="hu-HU"/>
              <a:t> (in %)</a:t>
            </a:r>
            <a:endParaRPr lang="en-US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[lfsi_emp_a.xls]Data!$A$11</c:f>
              <c:strCache>
                <c:ptCount val="1"/>
                <c:pt idx="0">
                  <c:v>EU-15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[lfsi_emp_a.xls]Data!$B$10:$R$10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[lfsi_emp_a.xls]Data!$B$11:$R$11</c:f>
              <c:numCache>
                <c:formatCode>#\ ##0.0</c:formatCode>
                <c:ptCount val="17"/>
                <c:pt idx="0">
                  <c:v>61.4</c:v>
                </c:pt>
                <c:pt idx="1">
                  <c:v>62.5</c:v>
                </c:pt>
                <c:pt idx="2">
                  <c:v>63.4</c:v>
                </c:pt>
                <c:pt idx="3">
                  <c:v>64.099999999999994</c:v>
                </c:pt>
                <c:pt idx="4">
                  <c:v>64.3</c:v>
                </c:pt>
                <c:pt idx="5">
                  <c:v>64.5</c:v>
                </c:pt>
                <c:pt idx="6">
                  <c:v>64.900000000000006</c:v>
                </c:pt>
                <c:pt idx="7">
                  <c:v>65.3</c:v>
                </c:pt>
                <c:pt idx="8">
                  <c:v>66.099999999999994</c:v>
                </c:pt>
                <c:pt idx="9">
                  <c:v>66.8</c:v>
                </c:pt>
                <c:pt idx="10">
                  <c:v>67.099999999999994</c:v>
                </c:pt>
                <c:pt idx="11">
                  <c:v>65.7</c:v>
                </c:pt>
                <c:pt idx="12">
                  <c:v>65.400000000000006</c:v>
                </c:pt>
                <c:pt idx="13">
                  <c:v>65.400000000000006</c:v>
                </c:pt>
                <c:pt idx="14">
                  <c:v>65.099999999999994</c:v>
                </c:pt>
                <c:pt idx="15">
                  <c:v>65</c:v>
                </c:pt>
                <c:pt idx="16">
                  <c:v>65.599999999999994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[lfsi_emp_a.xls]Data!$A$12</c:f>
              <c:strCache>
                <c:ptCount val="1"/>
                <c:pt idx="0">
                  <c:v>Czech Rep.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[lfsi_emp_a.xls]Data!$B$10:$R$10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[lfsi_emp_a.xls]Data!$B$12:$R$12</c:f>
              <c:numCache>
                <c:formatCode>#\ ##0.0</c:formatCode>
                <c:ptCount val="17"/>
                <c:pt idx="0">
                  <c:v>67.3</c:v>
                </c:pt>
                <c:pt idx="1">
                  <c:v>65.599999999999994</c:v>
                </c:pt>
                <c:pt idx="2">
                  <c:v>65</c:v>
                </c:pt>
                <c:pt idx="3">
                  <c:v>65</c:v>
                </c:pt>
                <c:pt idx="4">
                  <c:v>65.400000000000006</c:v>
                </c:pt>
                <c:pt idx="5">
                  <c:v>64.7</c:v>
                </c:pt>
                <c:pt idx="6">
                  <c:v>64.2</c:v>
                </c:pt>
                <c:pt idx="7">
                  <c:v>64.8</c:v>
                </c:pt>
                <c:pt idx="8">
                  <c:v>65.3</c:v>
                </c:pt>
                <c:pt idx="9">
                  <c:v>66.099999999999994</c:v>
                </c:pt>
                <c:pt idx="10">
                  <c:v>66.599999999999994</c:v>
                </c:pt>
                <c:pt idx="11">
                  <c:v>65.400000000000006</c:v>
                </c:pt>
                <c:pt idx="12">
                  <c:v>65</c:v>
                </c:pt>
                <c:pt idx="13">
                  <c:v>65.7</c:v>
                </c:pt>
                <c:pt idx="14">
                  <c:v>66.5</c:v>
                </c:pt>
                <c:pt idx="15">
                  <c:v>67.7</c:v>
                </c:pt>
                <c:pt idx="16">
                  <c:v>69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[lfsi_emp_a.xls]Data!$A$13</c:f>
              <c:strCache>
                <c:ptCount val="1"/>
                <c:pt idx="0">
                  <c:v>Hungary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[lfsi_emp_a.xls]Data!$B$10:$R$10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[lfsi_emp_a.xls]Data!$B$13:$R$13</c:f>
              <c:numCache>
                <c:formatCode>#\ ##0.0</c:formatCode>
                <c:ptCount val="17"/>
                <c:pt idx="0">
                  <c:v>53.7</c:v>
                </c:pt>
                <c:pt idx="1">
                  <c:v>55.6</c:v>
                </c:pt>
                <c:pt idx="2">
                  <c:v>56.3</c:v>
                </c:pt>
                <c:pt idx="3">
                  <c:v>56.2</c:v>
                </c:pt>
                <c:pt idx="4">
                  <c:v>56.2</c:v>
                </c:pt>
                <c:pt idx="5">
                  <c:v>57</c:v>
                </c:pt>
                <c:pt idx="6">
                  <c:v>56.8</c:v>
                </c:pt>
                <c:pt idx="7">
                  <c:v>56.9</c:v>
                </c:pt>
                <c:pt idx="8">
                  <c:v>57.4</c:v>
                </c:pt>
                <c:pt idx="9">
                  <c:v>57</c:v>
                </c:pt>
                <c:pt idx="10">
                  <c:v>56.4</c:v>
                </c:pt>
                <c:pt idx="11">
                  <c:v>55</c:v>
                </c:pt>
                <c:pt idx="12">
                  <c:v>54.9</c:v>
                </c:pt>
                <c:pt idx="13">
                  <c:v>55.4</c:v>
                </c:pt>
                <c:pt idx="14">
                  <c:v>56.7</c:v>
                </c:pt>
                <c:pt idx="15">
                  <c:v>58.1</c:v>
                </c:pt>
                <c:pt idx="16">
                  <c:v>61.8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[lfsi_emp_a.xls]Data!$A$14</c:f>
              <c:strCache>
                <c:ptCount val="1"/>
                <c:pt idx="0">
                  <c:v>Poland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[lfsi_emp_a.xls]Data!$B$10:$R$10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[lfsi_emp_a.xls]Data!$B$14:$R$14</c:f>
              <c:numCache>
                <c:formatCode>#\ ##0.0</c:formatCode>
                <c:ptCount val="17"/>
                <c:pt idx="0">
                  <c:v>59</c:v>
                </c:pt>
                <c:pt idx="1">
                  <c:v>57.6</c:v>
                </c:pt>
                <c:pt idx="2">
                  <c:v>55</c:v>
                </c:pt>
                <c:pt idx="3">
                  <c:v>53.4</c:v>
                </c:pt>
                <c:pt idx="4">
                  <c:v>51.5</c:v>
                </c:pt>
                <c:pt idx="5">
                  <c:v>51.2</c:v>
                </c:pt>
                <c:pt idx="6">
                  <c:v>51.7</c:v>
                </c:pt>
                <c:pt idx="7">
                  <c:v>52.8</c:v>
                </c:pt>
                <c:pt idx="8">
                  <c:v>54.5</c:v>
                </c:pt>
                <c:pt idx="9">
                  <c:v>57</c:v>
                </c:pt>
                <c:pt idx="10">
                  <c:v>59.2</c:v>
                </c:pt>
                <c:pt idx="11">
                  <c:v>59.3</c:v>
                </c:pt>
                <c:pt idx="12">
                  <c:v>58.9</c:v>
                </c:pt>
                <c:pt idx="13">
                  <c:v>59.3</c:v>
                </c:pt>
                <c:pt idx="14">
                  <c:v>59.7</c:v>
                </c:pt>
                <c:pt idx="15">
                  <c:v>60</c:v>
                </c:pt>
                <c:pt idx="16">
                  <c:v>61.7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[lfsi_emp_a.xls]Data!$A$15</c:f>
              <c:strCache>
                <c:ptCount val="1"/>
                <c:pt idx="0">
                  <c:v>Slovakia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strRef>
              <c:f>[lfsi_emp_a.xls]Data!$B$10:$R$10</c:f>
              <c:strCache>
                <c:ptCount val="17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</c:strCache>
            </c:strRef>
          </c:cat>
          <c:val>
            <c:numRef>
              <c:f>[lfsi_emp_a.xls]Data!$B$15:$R$15</c:f>
              <c:numCache>
                <c:formatCode>#\ ##0.0</c:formatCode>
                <c:ptCount val="17"/>
                <c:pt idx="0">
                  <c:v>60.6</c:v>
                </c:pt>
                <c:pt idx="1">
                  <c:v>58.1</c:v>
                </c:pt>
                <c:pt idx="2">
                  <c:v>56.8</c:v>
                </c:pt>
                <c:pt idx="3">
                  <c:v>56.8</c:v>
                </c:pt>
                <c:pt idx="4">
                  <c:v>56.8</c:v>
                </c:pt>
                <c:pt idx="5">
                  <c:v>57.7</c:v>
                </c:pt>
                <c:pt idx="6">
                  <c:v>57</c:v>
                </c:pt>
                <c:pt idx="7">
                  <c:v>57.7</c:v>
                </c:pt>
                <c:pt idx="8">
                  <c:v>59.4</c:v>
                </c:pt>
                <c:pt idx="9">
                  <c:v>60.7</c:v>
                </c:pt>
                <c:pt idx="10">
                  <c:v>62.3</c:v>
                </c:pt>
                <c:pt idx="11">
                  <c:v>60.2</c:v>
                </c:pt>
                <c:pt idx="12">
                  <c:v>58.8</c:v>
                </c:pt>
                <c:pt idx="13">
                  <c:v>59.3</c:v>
                </c:pt>
                <c:pt idx="14">
                  <c:v>59.7</c:v>
                </c:pt>
                <c:pt idx="15">
                  <c:v>59.9</c:v>
                </c:pt>
                <c:pt idx="16">
                  <c:v>61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6445184"/>
        <c:axId val="111734144"/>
      </c:lineChart>
      <c:catAx>
        <c:axId val="116445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1734144"/>
        <c:crosses val="autoZero"/>
        <c:auto val="1"/>
        <c:lblAlgn val="ctr"/>
        <c:lblOffset val="100"/>
        <c:noMultiLvlLbl val="0"/>
      </c:catAx>
      <c:valAx>
        <c:axId val="111734144"/>
        <c:scaling>
          <c:orientation val="minMax"/>
          <c:min val="5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64451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en-US"/>
    </a:p>
  </c:txPr>
  <c:externalData r:id="rId1">
    <c:autoUpdate val="0"/>
  </c:externalData>
</c:chartSpace>
</file>

<file path=ppt/drawing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0.35345</cdr:x>
      <cdr:y>0.15756</cdr:y>
    </cdr:from>
    <cdr:to>
      <cdr:x>0.46897</cdr:x>
      <cdr:y>0.36978</cdr:y>
    </cdr:to>
    <cdr:sp macro="" textlink="">
      <cdr:nvSpPr>
        <cdr:cNvPr id="2" name="Ovál 12"/>
        <cdr:cNvSpPr/>
      </cdr:nvSpPr>
      <cdr:spPr>
        <a:xfrm xmlns:a="http://schemas.openxmlformats.org/drawingml/2006/main">
          <a:off x="1952626" y="700089"/>
          <a:ext cx="638175" cy="942975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hu-HU"/>
        </a:p>
      </cdr:txBody>
    </cdr:sp>
  </cdr:relSizeAnchor>
  <cdr:relSizeAnchor xmlns:cdr="http://schemas.openxmlformats.org/drawingml/2006/chartDrawing">
    <cdr:from>
      <cdr:x>0.03103</cdr:x>
      <cdr:y>0.46088</cdr:y>
    </cdr:from>
    <cdr:to>
      <cdr:x>0.4879</cdr:x>
      <cdr:y>0.5336</cdr:y>
    </cdr:to>
    <cdr:pic>
      <cdr:nvPicPr>
        <cdr:cNvPr id="3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171450" y="2047875"/>
          <a:ext cx="2523963" cy="323116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0.26034</cdr:x>
      <cdr:y>0.36375</cdr:y>
    </cdr:from>
    <cdr:to>
      <cdr:x>0.38394</cdr:x>
      <cdr:y>0.46195</cdr:y>
    </cdr:to>
    <cdr:cxnSp macro="">
      <cdr:nvCxnSpPr>
        <cdr:cNvPr id="4" name="Rovná spojovacia šípka 2"/>
        <cdr:cNvCxnSpPr/>
      </cdr:nvCxnSpPr>
      <cdr:spPr>
        <a:xfrm xmlns:a="http://schemas.openxmlformats.org/drawingml/2006/main" flipH="1">
          <a:off x="1438276" y="1616288"/>
          <a:ext cx="682816" cy="436351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0.75746</cdr:x>
      <cdr:y>0.47138</cdr:y>
    </cdr:from>
    <cdr:to>
      <cdr:x>0.85455</cdr:x>
      <cdr:y>0.64378</cdr:y>
    </cdr:to>
    <cdr:sp macro="" textlink="">
      <cdr:nvSpPr>
        <cdr:cNvPr id="6" name="Ovál 7"/>
        <cdr:cNvSpPr/>
      </cdr:nvSpPr>
      <cdr:spPr>
        <a:xfrm xmlns:a="http://schemas.openxmlformats.org/drawingml/2006/main">
          <a:off x="4184609" y="2094516"/>
          <a:ext cx="536333" cy="766058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/>
        </a:p>
      </cdr:txBody>
    </cdr:sp>
  </cdr:relSizeAnchor>
  <cdr:relSizeAnchor xmlns:cdr="http://schemas.openxmlformats.org/drawingml/2006/chartDrawing">
    <cdr:from>
      <cdr:x>0.86091</cdr:x>
      <cdr:y>0.41564</cdr:y>
    </cdr:from>
    <cdr:to>
      <cdr:x>0.95799</cdr:x>
      <cdr:y>0.58804</cdr:y>
    </cdr:to>
    <cdr:sp macro="" textlink="">
      <cdr:nvSpPr>
        <cdr:cNvPr id="7" name="Ovál 7"/>
        <cdr:cNvSpPr/>
      </cdr:nvSpPr>
      <cdr:spPr>
        <a:xfrm xmlns:a="http://schemas.openxmlformats.org/drawingml/2006/main">
          <a:off x="4756109" y="1846866"/>
          <a:ext cx="536333" cy="766058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/>
        </a:p>
      </cdr:txBody>
    </cdr:sp>
  </cdr:relSizeAnchor>
  <cdr:relSizeAnchor xmlns:cdr="http://schemas.openxmlformats.org/drawingml/2006/chartDrawing">
    <cdr:from>
      <cdr:x>0.66092</cdr:x>
      <cdr:y>0.45088</cdr:y>
    </cdr:from>
    <cdr:to>
      <cdr:x>0.758</cdr:x>
      <cdr:y>0.62328</cdr:y>
    </cdr:to>
    <cdr:sp macro="" textlink="">
      <cdr:nvSpPr>
        <cdr:cNvPr id="9" name="Ovál 7"/>
        <cdr:cNvSpPr/>
      </cdr:nvSpPr>
      <cdr:spPr>
        <a:xfrm xmlns:a="http://schemas.openxmlformats.org/drawingml/2006/main">
          <a:off x="3651250" y="2003425"/>
          <a:ext cx="536333" cy="766058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/>
        </a:p>
      </cdr:txBody>
    </cdr:sp>
  </cdr:relSizeAnchor>
  <cdr:relSizeAnchor xmlns:cdr="http://schemas.openxmlformats.org/drawingml/2006/chartDrawing">
    <cdr:from>
      <cdr:x>0.56092</cdr:x>
      <cdr:y>0.57556</cdr:y>
    </cdr:from>
    <cdr:to>
      <cdr:x>0.67069</cdr:x>
      <cdr:y>0.76206</cdr:y>
    </cdr:to>
    <cdr:sp macro="" textlink="">
      <cdr:nvSpPr>
        <cdr:cNvPr id="10" name="Ovál 7"/>
        <cdr:cNvSpPr/>
      </cdr:nvSpPr>
      <cdr:spPr>
        <a:xfrm xmlns:a="http://schemas.openxmlformats.org/drawingml/2006/main">
          <a:off x="3098800" y="2557464"/>
          <a:ext cx="606426" cy="828675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/>
        </a:p>
      </cdr:txBody>
    </cdr:sp>
  </cdr:relSizeAnchor>
  <cdr:relSizeAnchor xmlns:cdr="http://schemas.openxmlformats.org/drawingml/2006/chartDrawing">
    <cdr:from>
      <cdr:x>0.55086</cdr:x>
      <cdr:y>0.75884</cdr:y>
    </cdr:from>
    <cdr:to>
      <cdr:x>1</cdr:x>
      <cdr:y>0.83156</cdr:y>
    </cdr:to>
    <cdr:pic>
      <cdr:nvPicPr>
        <cdr:cNvPr id="1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2"/>
        <a:stretch xmlns:a="http://schemas.openxmlformats.org/drawingml/2006/main">
          <a:fillRect/>
        </a:stretch>
      </cdr:blipFill>
      <cdr:spPr>
        <a:xfrm xmlns:a="http://schemas.openxmlformats.org/drawingml/2006/main">
          <a:off x="3043214" y="3371850"/>
          <a:ext cx="2481287" cy="323116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0.81207</cdr:x>
      <cdr:y>0.60307</cdr:y>
    </cdr:from>
    <cdr:to>
      <cdr:x>0.91038</cdr:x>
      <cdr:y>0.74277</cdr:y>
    </cdr:to>
    <cdr:cxnSp macro="">
      <cdr:nvCxnSpPr>
        <cdr:cNvPr id="13" name="Rovná spojovacia šípka 2"/>
        <cdr:cNvCxnSpPr/>
      </cdr:nvCxnSpPr>
      <cdr:spPr>
        <a:xfrm xmlns:a="http://schemas.openxmlformats.org/drawingml/2006/main" flipH="1">
          <a:off x="4486276" y="2679700"/>
          <a:ext cx="543115" cy="620714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0.80172</cdr:x>
      <cdr:y>0.65452</cdr:y>
    </cdr:from>
    <cdr:to>
      <cdr:x>0.80348</cdr:x>
      <cdr:y>0.74277</cdr:y>
    </cdr:to>
    <cdr:cxnSp macro="">
      <cdr:nvCxnSpPr>
        <cdr:cNvPr id="15" name="Rovná spojovacia šípka 2"/>
        <cdr:cNvCxnSpPr/>
      </cdr:nvCxnSpPr>
      <cdr:spPr>
        <a:xfrm xmlns:a="http://schemas.openxmlformats.org/drawingml/2006/main" flipH="1">
          <a:off x="4429126" y="2908300"/>
          <a:ext cx="9715" cy="392114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0.719</cdr:x>
      <cdr:y>0.63737</cdr:y>
    </cdr:from>
    <cdr:to>
      <cdr:x>0.78448</cdr:x>
      <cdr:y>0.73633</cdr:y>
    </cdr:to>
    <cdr:cxnSp macro="">
      <cdr:nvCxnSpPr>
        <cdr:cNvPr id="18" name="Rovná spojovacia šípka 2"/>
        <cdr:cNvCxnSpPr/>
      </cdr:nvCxnSpPr>
      <cdr:spPr>
        <a:xfrm xmlns:a="http://schemas.openxmlformats.org/drawingml/2006/main">
          <a:off x="3972116" y="2832100"/>
          <a:ext cx="361760" cy="439739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0.65866</cdr:x>
      <cdr:y>0.73598</cdr:y>
    </cdr:from>
    <cdr:to>
      <cdr:x>0.76379</cdr:x>
      <cdr:y>0.74491</cdr:y>
    </cdr:to>
    <cdr:cxnSp macro="">
      <cdr:nvCxnSpPr>
        <cdr:cNvPr id="20" name="Rovná spojovacia šípka 2"/>
        <cdr:cNvCxnSpPr/>
      </cdr:nvCxnSpPr>
      <cdr:spPr>
        <a:xfrm xmlns:a="http://schemas.openxmlformats.org/drawingml/2006/main">
          <a:off x="3638741" y="3270250"/>
          <a:ext cx="580835" cy="39689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0.10345</cdr:x>
      <cdr:y>0.69453</cdr:y>
    </cdr:from>
    <cdr:to>
      <cdr:x>0.50403</cdr:x>
      <cdr:y>0.80841</cdr:y>
    </cdr:to>
    <cdr:pic>
      <cdr:nvPicPr>
        <cdr:cNvPr id="23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3"/>
        <a:stretch xmlns:a="http://schemas.openxmlformats.org/drawingml/2006/main">
          <a:fillRect/>
        </a:stretch>
      </cdr:blipFill>
      <cdr:spPr>
        <a:xfrm xmlns:a="http://schemas.openxmlformats.org/drawingml/2006/main">
          <a:off x="571500" y="3086100"/>
          <a:ext cx="2213040" cy="506012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0.32414</cdr:x>
      <cdr:y>0.65238</cdr:y>
    </cdr:from>
    <cdr:to>
      <cdr:x>0.55003</cdr:x>
      <cdr:y>0.68489</cdr:y>
    </cdr:to>
    <cdr:cxnSp macro="">
      <cdr:nvCxnSpPr>
        <cdr:cNvPr id="24" name="Rovná spojovacia šípka 2"/>
        <cdr:cNvCxnSpPr/>
      </cdr:nvCxnSpPr>
      <cdr:spPr>
        <a:xfrm xmlns:a="http://schemas.openxmlformats.org/drawingml/2006/main" flipH="1">
          <a:off x="1790701" y="2898775"/>
          <a:ext cx="1247965" cy="144464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D49803-EE64-694D-889B-0A8C941FAA4D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BEA558-A019-4E47-88EB-1AF4FF387E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859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EA558-A019-4E47-88EB-1AF4FF387EBD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4978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hu-HU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u-HU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2CDB4048-2434-8A4B-B203-BB058BD25AD3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CE2C6B7-57A8-8240-955E-400019225B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hu-HU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B4048-2434-8A4B-B203-BB058BD25AD3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CE2C6B7-57A8-8240-955E-400019225B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Click to edit Master text styles</a:t>
            </a:r>
          </a:p>
          <a:p>
            <a:pPr lvl="1" eaLnBrk="1" latinLnBrk="0" hangingPunct="1"/>
            <a:r>
              <a:rPr lang="hu-HU" smtClean="0"/>
              <a:t>Second level</a:t>
            </a:r>
          </a:p>
          <a:p>
            <a:pPr lvl="2" eaLnBrk="1" latinLnBrk="0" hangingPunct="1"/>
            <a:r>
              <a:rPr lang="hu-HU" smtClean="0"/>
              <a:t>Third level</a:t>
            </a:r>
          </a:p>
          <a:p>
            <a:pPr lvl="3" eaLnBrk="1" latinLnBrk="0" hangingPunct="1"/>
            <a:r>
              <a:rPr lang="hu-HU" smtClean="0"/>
              <a:t>Fourth level</a:t>
            </a:r>
          </a:p>
          <a:p>
            <a:pPr lvl="4" eaLnBrk="1" latinLnBrk="0" hangingPunct="1"/>
            <a:r>
              <a:rPr lang="hu-HU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u-HU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hu-HU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B4048-2434-8A4B-B203-BB058BD25AD3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1CE2C6B7-57A8-8240-955E-400019225B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Click to edit Master text styles</a:t>
            </a:r>
          </a:p>
          <a:p>
            <a:pPr lvl="1" eaLnBrk="1" latinLnBrk="0" hangingPunct="1"/>
            <a:r>
              <a:rPr lang="hu-HU" smtClean="0"/>
              <a:t>Second level</a:t>
            </a:r>
          </a:p>
          <a:p>
            <a:pPr lvl="2" eaLnBrk="1" latinLnBrk="0" hangingPunct="1"/>
            <a:r>
              <a:rPr lang="hu-HU" smtClean="0"/>
              <a:t>Third level</a:t>
            </a:r>
          </a:p>
          <a:p>
            <a:pPr lvl="3" eaLnBrk="1" latinLnBrk="0" hangingPunct="1"/>
            <a:r>
              <a:rPr lang="hu-HU" smtClean="0"/>
              <a:t>Fourth level</a:t>
            </a:r>
          </a:p>
          <a:p>
            <a:pPr lvl="4" eaLnBrk="1" latinLnBrk="0" hangingPunct="1"/>
            <a:r>
              <a:rPr lang="hu-HU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Click to edit Master text styles</a:t>
            </a:r>
          </a:p>
          <a:p>
            <a:pPr lvl="1" eaLnBrk="1" latinLnBrk="0" hangingPunct="1"/>
            <a:r>
              <a:rPr lang="hu-HU" smtClean="0"/>
              <a:t>Second level</a:t>
            </a:r>
          </a:p>
          <a:p>
            <a:pPr lvl="2" eaLnBrk="1" latinLnBrk="0" hangingPunct="1"/>
            <a:r>
              <a:rPr lang="hu-HU" smtClean="0"/>
              <a:t>Third level</a:t>
            </a:r>
          </a:p>
          <a:p>
            <a:pPr lvl="3" eaLnBrk="1" latinLnBrk="0" hangingPunct="1"/>
            <a:r>
              <a:rPr lang="hu-HU" smtClean="0"/>
              <a:t>Fourth level</a:t>
            </a:r>
          </a:p>
          <a:p>
            <a:pPr lvl="4" eaLnBrk="1" latinLnBrk="0" hangingPunct="1"/>
            <a:r>
              <a:rPr lang="hu-HU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CDB4048-2434-8A4B-B203-BB058BD25AD3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CE2C6B7-57A8-8240-955E-400019225B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hu-HU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Click to edit Master text styles</a:t>
            </a:r>
          </a:p>
          <a:p>
            <a:pPr lvl="1" eaLnBrk="1" latinLnBrk="0" hangingPunct="1"/>
            <a:r>
              <a:rPr lang="hu-HU" smtClean="0"/>
              <a:t>Second level</a:t>
            </a:r>
          </a:p>
          <a:p>
            <a:pPr lvl="2" eaLnBrk="1" latinLnBrk="0" hangingPunct="1"/>
            <a:r>
              <a:rPr lang="hu-HU" smtClean="0"/>
              <a:t>Third level</a:t>
            </a:r>
          </a:p>
          <a:p>
            <a:pPr lvl="3" eaLnBrk="1" latinLnBrk="0" hangingPunct="1"/>
            <a:r>
              <a:rPr lang="hu-HU" smtClean="0"/>
              <a:t>Fourth level</a:t>
            </a:r>
          </a:p>
          <a:p>
            <a:pPr lvl="4" eaLnBrk="1" latinLnBrk="0" hangingPunct="1"/>
            <a:r>
              <a:rPr lang="hu-HU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Click to edit Master text styles</a:t>
            </a:r>
          </a:p>
          <a:p>
            <a:pPr lvl="1" eaLnBrk="1" latinLnBrk="0" hangingPunct="1"/>
            <a:r>
              <a:rPr lang="hu-HU" smtClean="0"/>
              <a:t>Second level</a:t>
            </a:r>
          </a:p>
          <a:p>
            <a:pPr lvl="2" eaLnBrk="1" latinLnBrk="0" hangingPunct="1"/>
            <a:r>
              <a:rPr lang="hu-HU" smtClean="0"/>
              <a:t>Third level</a:t>
            </a:r>
          </a:p>
          <a:p>
            <a:pPr lvl="3" eaLnBrk="1" latinLnBrk="0" hangingPunct="1"/>
            <a:r>
              <a:rPr lang="hu-HU" smtClean="0"/>
              <a:t>Fourth level</a:t>
            </a:r>
          </a:p>
          <a:p>
            <a:pPr lvl="4" eaLnBrk="1" latinLnBrk="0" hangingPunct="1"/>
            <a:r>
              <a:rPr lang="hu-HU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CDB4048-2434-8A4B-B203-BB058BD25AD3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CE2C6B7-57A8-8240-955E-400019225B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hu-HU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hu-HU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B4048-2434-8A4B-B203-BB058BD25AD3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CE2C6B7-57A8-8240-955E-400019225B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B4048-2434-8A4B-B203-BB058BD25AD3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CE2C6B7-57A8-8240-955E-400019225B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hu-HU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B4048-2434-8A4B-B203-BB058BD25AD3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CE2C6B7-57A8-8240-955E-400019225B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u-HU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Click to edit Master text styles</a:t>
            </a:r>
          </a:p>
          <a:p>
            <a:pPr lvl="1" eaLnBrk="1" latinLnBrk="0" hangingPunct="1"/>
            <a:r>
              <a:rPr lang="hu-HU" smtClean="0"/>
              <a:t>Second level</a:t>
            </a:r>
          </a:p>
          <a:p>
            <a:pPr lvl="2" eaLnBrk="1" latinLnBrk="0" hangingPunct="1"/>
            <a:r>
              <a:rPr lang="hu-HU" smtClean="0"/>
              <a:t>Third level</a:t>
            </a:r>
          </a:p>
          <a:p>
            <a:pPr lvl="3" eaLnBrk="1" latinLnBrk="0" hangingPunct="1"/>
            <a:r>
              <a:rPr lang="hu-HU" smtClean="0"/>
              <a:t>Fourth level</a:t>
            </a:r>
          </a:p>
          <a:p>
            <a:pPr lvl="4" eaLnBrk="1" latinLnBrk="0" hangingPunct="1"/>
            <a:r>
              <a:rPr lang="hu-HU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hu-HU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hu-HU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2CDB4048-2434-8A4B-B203-BB058BD25AD3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1CE2C6B7-57A8-8240-955E-400019225B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u-HU" smtClean="0"/>
              <a:t>Drag picture to placeholder or click icon to add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u-HU" smtClean="0"/>
              <a:t>Click to edit Master text styles</a:t>
            </a:r>
          </a:p>
          <a:p>
            <a:pPr lvl="1" eaLnBrk="1" latinLnBrk="0" hangingPunct="1"/>
            <a:r>
              <a:rPr lang="hu-HU" smtClean="0"/>
              <a:t>Second level</a:t>
            </a:r>
          </a:p>
          <a:p>
            <a:pPr lvl="2" eaLnBrk="1" latinLnBrk="0" hangingPunct="1"/>
            <a:r>
              <a:rPr lang="hu-HU" smtClean="0"/>
              <a:t>Third level</a:t>
            </a:r>
          </a:p>
          <a:p>
            <a:pPr lvl="3" eaLnBrk="1" latinLnBrk="0" hangingPunct="1"/>
            <a:r>
              <a:rPr lang="hu-HU" smtClean="0"/>
              <a:t>Fourth level</a:t>
            </a:r>
          </a:p>
          <a:p>
            <a:pPr lvl="4" eaLnBrk="1" latinLnBrk="0" hangingPunct="1"/>
            <a:r>
              <a:rPr lang="hu-HU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B4048-2434-8A4B-B203-BB058BD25AD3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C6B7-57A8-8240-955E-400019225B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hu-HU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hu-HU" smtClean="0"/>
              <a:t>Click to edit Master text styles</a:t>
            </a:r>
          </a:p>
          <a:p>
            <a:pPr lvl="1" eaLnBrk="1" latinLnBrk="0" hangingPunct="1"/>
            <a:r>
              <a:rPr lang="hu-HU" smtClean="0"/>
              <a:t>Second level</a:t>
            </a:r>
          </a:p>
          <a:p>
            <a:pPr lvl="2" eaLnBrk="1" latinLnBrk="0" hangingPunct="1"/>
            <a:r>
              <a:rPr lang="hu-HU" smtClean="0"/>
              <a:t>Third level</a:t>
            </a:r>
          </a:p>
          <a:p>
            <a:pPr lvl="3" eaLnBrk="1" latinLnBrk="0" hangingPunct="1"/>
            <a:r>
              <a:rPr lang="hu-HU" smtClean="0"/>
              <a:t>Fourth level</a:t>
            </a:r>
          </a:p>
          <a:p>
            <a:pPr lvl="4" eaLnBrk="1" latinLnBrk="0" hangingPunct="1"/>
            <a:r>
              <a:rPr lang="hu-HU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2CDB4048-2434-8A4B-B203-BB058BD25AD3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1CE2C6B7-57A8-8240-955E-400019225B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hu-HU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u-HU" smtClean="0"/>
              <a:t>Click to edit Master text styles</a:t>
            </a:r>
          </a:p>
          <a:p>
            <a:pPr lvl="1" eaLnBrk="1" latinLnBrk="0" hangingPunct="1"/>
            <a:r>
              <a:rPr kumimoji="0" lang="hu-HU" smtClean="0"/>
              <a:t>Second level</a:t>
            </a:r>
          </a:p>
          <a:p>
            <a:pPr lvl="2" eaLnBrk="1" latinLnBrk="0" hangingPunct="1"/>
            <a:r>
              <a:rPr kumimoji="0" lang="hu-HU" smtClean="0"/>
              <a:t>Third level</a:t>
            </a:r>
          </a:p>
          <a:p>
            <a:pPr lvl="3" eaLnBrk="1" latinLnBrk="0" hangingPunct="1"/>
            <a:r>
              <a:rPr kumimoji="0" lang="hu-HU" smtClean="0"/>
              <a:t>Fourth level</a:t>
            </a:r>
          </a:p>
          <a:p>
            <a:pPr lvl="4" eaLnBrk="1" latinLnBrk="0" hangingPunct="1"/>
            <a:r>
              <a:rPr kumimoji="0" lang="hu-HU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CDB4048-2434-8A4B-B203-BB058BD25AD3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CE2C6B7-57A8-8240-955E-400019225B5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525856"/>
            <a:ext cx="7772400" cy="1571625"/>
          </a:xfrm>
        </p:spPr>
        <p:txBody>
          <a:bodyPr>
            <a:normAutofit fontScale="90000"/>
          </a:bodyPr>
          <a:lstStyle/>
          <a:p>
            <a:r>
              <a:rPr lang="hu-HU" sz="4000" b="1" dirty="0" smtClean="0"/>
              <a:t/>
            </a:r>
            <a:br>
              <a:rPr lang="hu-HU" sz="4000" b="1" dirty="0" smtClean="0"/>
            </a:br>
            <a:r>
              <a:rPr lang="hu-HU" sz="4000" b="1" dirty="0" smtClean="0"/>
              <a:t/>
            </a:r>
            <a:br>
              <a:rPr lang="hu-HU" sz="4000" b="1" dirty="0" smtClean="0"/>
            </a:br>
            <a:r>
              <a:rPr lang="hu-HU" sz="4000" b="1" dirty="0" smtClean="0"/>
              <a:t/>
            </a:r>
            <a:br>
              <a:rPr lang="hu-HU" sz="4000" b="1" dirty="0" smtClean="0"/>
            </a:br>
            <a:r>
              <a:rPr lang="hu-HU" sz="4000" b="1" dirty="0" smtClean="0"/>
              <a:t/>
            </a:r>
            <a:br>
              <a:rPr lang="hu-HU" sz="4000" b="1" dirty="0" smtClean="0"/>
            </a:br>
            <a:r>
              <a:rPr lang="hu-HU" sz="4000" b="1" dirty="0" smtClean="0"/>
              <a:t/>
            </a:r>
            <a:br>
              <a:rPr lang="hu-HU" sz="4000" b="1" dirty="0" smtClean="0"/>
            </a:br>
            <a:r>
              <a:rPr lang="hu-HU" sz="4000" b="1" dirty="0" smtClean="0"/>
              <a:t/>
            </a:r>
            <a:br>
              <a:rPr lang="hu-HU" sz="4000" b="1" dirty="0" smtClean="0"/>
            </a:br>
            <a:r>
              <a:rPr lang="en-GB" sz="3600" b="1" dirty="0"/>
              <a:t>Public finance consolidation </a:t>
            </a:r>
            <a:r>
              <a:rPr lang="hu-HU" sz="3600" b="1" dirty="0" smtClean="0"/>
              <a:t>and The labor market </a:t>
            </a:r>
            <a:r>
              <a:rPr lang="en-GB" sz="3600" b="1" dirty="0" smtClean="0"/>
              <a:t>in </a:t>
            </a:r>
            <a:r>
              <a:rPr lang="en-GB" sz="3600" b="1" dirty="0"/>
              <a:t>Hungary</a:t>
            </a:r>
            <a:r>
              <a:rPr lang="en-GB" sz="4000" dirty="0" smtClean="0"/>
              <a:t> </a:t>
            </a:r>
            <a:endParaRPr lang="hu-HU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799" y="4610099"/>
            <a:ext cx="7086600" cy="921203"/>
          </a:xfrm>
        </p:spPr>
        <p:txBody>
          <a:bodyPr>
            <a:normAutofit fontScale="85000" lnSpcReduction="10000"/>
          </a:bodyPr>
          <a:lstStyle/>
          <a:p>
            <a:r>
              <a:rPr lang="hu-HU" sz="2400" dirty="0">
                <a:solidFill>
                  <a:schemeClr val="tx2"/>
                </a:solidFill>
              </a:rPr>
              <a:t>Ágnes </a:t>
            </a:r>
            <a:r>
              <a:rPr lang="hu-HU" sz="2400" dirty="0" smtClean="0">
                <a:solidFill>
                  <a:schemeClr val="tx2"/>
                </a:solidFill>
              </a:rPr>
              <a:t>Orosz</a:t>
            </a:r>
            <a:r>
              <a:rPr lang="hu-HU" sz="2400" dirty="0">
                <a:solidFill>
                  <a:schemeClr val="tx2"/>
                </a:solidFill>
              </a:rPr>
              <a:t>, Institute of World </a:t>
            </a:r>
            <a:r>
              <a:rPr lang="hu-HU" sz="2400" dirty="0" err="1">
                <a:solidFill>
                  <a:schemeClr val="tx2"/>
                </a:solidFill>
              </a:rPr>
              <a:t>Economics</a:t>
            </a:r>
            <a:r>
              <a:rPr lang="hu-HU" sz="2400" dirty="0">
                <a:solidFill>
                  <a:schemeClr val="tx2"/>
                </a:solidFill>
              </a:rPr>
              <a:t> MTA KRTK, </a:t>
            </a:r>
            <a:r>
              <a:rPr lang="hu-HU" sz="2400" dirty="0" smtClean="0">
                <a:solidFill>
                  <a:schemeClr val="tx2"/>
                </a:solidFill>
              </a:rPr>
              <a:t>Hungary</a:t>
            </a:r>
          </a:p>
          <a:p>
            <a:r>
              <a:rPr lang="hu-HU" sz="2400" dirty="0" smtClean="0">
                <a:solidFill>
                  <a:schemeClr val="tx2"/>
                </a:solidFill>
              </a:rPr>
              <a:t>3 </a:t>
            </a:r>
            <a:r>
              <a:rPr lang="hu-HU" sz="2400" dirty="0" err="1" smtClean="0">
                <a:solidFill>
                  <a:schemeClr val="tx2"/>
                </a:solidFill>
              </a:rPr>
              <a:t>June</a:t>
            </a:r>
            <a:r>
              <a:rPr lang="hu-HU" sz="2400" dirty="0" smtClean="0">
                <a:solidFill>
                  <a:schemeClr val="tx2"/>
                </a:solidFill>
              </a:rPr>
              <a:t> 2016</a:t>
            </a:r>
            <a:endParaRPr lang="en-US" sz="2400" dirty="0">
              <a:solidFill>
                <a:schemeClr val="tx2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166502"/>
            <a:ext cx="1594936" cy="6153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799" y="374197"/>
            <a:ext cx="843329" cy="697825"/>
          </a:xfrm>
          <a:prstGeom prst="rect">
            <a:avLst/>
          </a:prstGeom>
        </p:spPr>
      </p:pic>
      <p:pic>
        <p:nvPicPr>
          <p:cNvPr id="7" name="Picture 2" descr="VGI_level_En_kopf_centr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35" r="-8406" b="27995"/>
          <a:stretch/>
        </p:blipFill>
        <p:spPr bwMode="auto">
          <a:xfrm>
            <a:off x="3391060" y="488486"/>
            <a:ext cx="6307650" cy="1451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4095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>
                <a:solidFill>
                  <a:srgbClr val="3D3C3D"/>
                </a:solidFill>
              </a:rPr>
              <a:t>Layout</a:t>
            </a:r>
            <a:endParaRPr lang="hu-HU" dirty="0">
              <a:solidFill>
                <a:srgbClr val="3D3C3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530927"/>
            <a:ext cx="8153400" cy="4495800"/>
          </a:xfrm>
        </p:spPr>
        <p:txBody>
          <a:bodyPr/>
          <a:lstStyle/>
          <a:p>
            <a:endParaRPr lang="en-US" dirty="0" smtClean="0"/>
          </a:p>
          <a:p>
            <a:r>
              <a:rPr lang="hu-HU" dirty="0" err="1" smtClean="0"/>
              <a:t>Economic</a:t>
            </a:r>
            <a:r>
              <a:rPr lang="hu-HU" dirty="0" smtClean="0"/>
              <a:t> </a:t>
            </a:r>
            <a:r>
              <a:rPr lang="hu-HU" dirty="0" err="1" smtClean="0"/>
              <a:t>environment</a:t>
            </a:r>
            <a:r>
              <a:rPr lang="hu-HU" dirty="0" smtClean="0"/>
              <a:t> </a:t>
            </a:r>
            <a:r>
              <a:rPr lang="hu-HU" dirty="0" err="1" smtClean="0"/>
              <a:t>during</a:t>
            </a:r>
            <a:r>
              <a:rPr lang="hu-HU" dirty="0" smtClean="0"/>
              <a:t> 2000s</a:t>
            </a:r>
            <a:endParaRPr lang="en-US" dirty="0" smtClean="0"/>
          </a:p>
          <a:p>
            <a:r>
              <a:rPr lang="en-GB" dirty="0"/>
              <a:t>Public finance </a:t>
            </a:r>
            <a:r>
              <a:rPr lang="en-GB" dirty="0" smtClean="0"/>
              <a:t>balance</a:t>
            </a:r>
            <a:r>
              <a:rPr lang="hu-HU" dirty="0" smtClean="0"/>
              <a:t>, p</a:t>
            </a:r>
            <a:r>
              <a:rPr lang="en-GB" dirty="0" err="1" smtClean="0"/>
              <a:t>ublic</a:t>
            </a:r>
            <a:r>
              <a:rPr lang="en-GB" dirty="0" smtClean="0"/>
              <a:t> debt</a:t>
            </a:r>
            <a:endParaRPr lang="hu-HU" dirty="0" smtClean="0"/>
          </a:p>
          <a:p>
            <a:r>
              <a:rPr lang="hu-HU" dirty="0" err="1" smtClean="0"/>
              <a:t>Current</a:t>
            </a:r>
            <a:r>
              <a:rPr lang="hu-HU" dirty="0" smtClean="0"/>
              <a:t> </a:t>
            </a:r>
            <a:r>
              <a:rPr lang="hu-HU" dirty="0" err="1" smtClean="0"/>
              <a:t>challenges</a:t>
            </a:r>
            <a:endParaRPr lang="hu-HU" dirty="0" smtClean="0"/>
          </a:p>
          <a:p>
            <a:r>
              <a:rPr lang="hu-HU" dirty="0"/>
              <a:t>Main labor market </a:t>
            </a:r>
            <a:r>
              <a:rPr lang="hu-HU" dirty="0" err="1"/>
              <a:t>trends</a:t>
            </a:r>
            <a:r>
              <a:rPr lang="hu-HU" dirty="0"/>
              <a:t> </a:t>
            </a:r>
            <a:r>
              <a:rPr lang="hu-HU" dirty="0" smtClean="0"/>
              <a:t>1990-2015</a:t>
            </a:r>
          </a:p>
          <a:p>
            <a:r>
              <a:rPr lang="hu-HU" dirty="0" err="1" smtClean="0"/>
              <a:t>Emigration</a:t>
            </a:r>
            <a:r>
              <a:rPr lang="hu-HU" dirty="0" smtClean="0"/>
              <a:t> and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labour</a:t>
            </a:r>
            <a:r>
              <a:rPr lang="hu-HU" dirty="0" smtClean="0"/>
              <a:t> market</a:t>
            </a:r>
          </a:p>
          <a:p>
            <a:r>
              <a:rPr lang="hu-HU" dirty="0" smtClean="0"/>
              <a:t>Policy </a:t>
            </a:r>
            <a:r>
              <a:rPr lang="hu-HU" dirty="0" err="1" smtClean="0"/>
              <a:t>recommendations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8571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>
                <a:solidFill>
                  <a:srgbClr val="3D3C3D"/>
                </a:solidFill>
              </a:rPr>
              <a:t>Background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2101931"/>
            <a:ext cx="8153400" cy="4362203"/>
          </a:xfrm>
        </p:spPr>
        <p:txBody>
          <a:bodyPr>
            <a:normAutofit/>
          </a:bodyPr>
          <a:lstStyle/>
          <a:p>
            <a:pPr lvl="1"/>
            <a:r>
              <a:rPr lang="hu-HU" dirty="0" err="1" smtClean="0"/>
              <a:t>Fiscal</a:t>
            </a:r>
            <a:r>
              <a:rPr lang="hu-HU" dirty="0" smtClean="0"/>
              <a:t> </a:t>
            </a:r>
            <a:r>
              <a:rPr lang="hu-HU" dirty="0" err="1" smtClean="0"/>
              <a:t>consolidation</a:t>
            </a:r>
            <a:r>
              <a:rPr lang="hu-HU" dirty="0" smtClean="0"/>
              <a:t> </a:t>
            </a:r>
            <a:r>
              <a:rPr lang="hu-HU" dirty="0" err="1" smtClean="0"/>
              <a:t>started</a:t>
            </a:r>
            <a:r>
              <a:rPr lang="hu-HU" dirty="0" smtClean="0"/>
              <a:t> </a:t>
            </a:r>
            <a:r>
              <a:rPr lang="hu-HU" dirty="0" err="1" smtClean="0"/>
              <a:t>before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outbreak</a:t>
            </a:r>
            <a:r>
              <a:rPr lang="hu-HU" dirty="0" smtClean="0"/>
              <a:t> of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crisis</a:t>
            </a:r>
            <a:r>
              <a:rPr lang="hu-HU" dirty="0" smtClean="0"/>
              <a:t> (2006 – deficit </a:t>
            </a:r>
            <a:r>
              <a:rPr lang="hu-HU" dirty="0" err="1" smtClean="0"/>
              <a:t>level</a:t>
            </a:r>
            <a:r>
              <a:rPr lang="hu-HU" dirty="0" smtClean="0"/>
              <a:t> 9.4% of GDP)</a:t>
            </a:r>
            <a:endParaRPr lang="en-US" dirty="0" smtClean="0"/>
          </a:p>
          <a:p>
            <a:pPr lvl="1"/>
            <a:r>
              <a:rPr lang="hu-HU" dirty="0" smtClean="0"/>
              <a:t>EDP 2004-2013</a:t>
            </a:r>
          </a:p>
          <a:p>
            <a:pPr lvl="1"/>
            <a:r>
              <a:rPr lang="hu-HU" dirty="0" smtClean="0"/>
              <a:t>2008</a:t>
            </a:r>
            <a:r>
              <a:rPr lang="hu-HU" dirty="0"/>
              <a:t>: </a:t>
            </a:r>
            <a:r>
              <a:rPr lang="en-GB" dirty="0"/>
              <a:t>Stand-By Arrangement </a:t>
            </a:r>
            <a:r>
              <a:rPr lang="hu-HU" dirty="0"/>
              <a:t>(-7% </a:t>
            </a:r>
            <a:r>
              <a:rPr lang="hu-HU" dirty="0" err="1"/>
              <a:t>growth</a:t>
            </a:r>
            <a:r>
              <a:rPr lang="hu-HU" dirty="0"/>
              <a:t> </a:t>
            </a:r>
            <a:r>
              <a:rPr lang="hu-HU" dirty="0" err="1"/>
              <a:t>rate</a:t>
            </a:r>
            <a:r>
              <a:rPr lang="hu-HU" dirty="0"/>
              <a:t>)</a:t>
            </a:r>
            <a:endParaRPr lang="en-US" dirty="0"/>
          </a:p>
          <a:p>
            <a:pPr lvl="2"/>
            <a:r>
              <a:rPr lang="en-GB" dirty="0"/>
              <a:t>IMF: € 12.3 billion, </a:t>
            </a:r>
            <a:endParaRPr lang="hu-HU" dirty="0"/>
          </a:p>
          <a:p>
            <a:pPr lvl="2"/>
            <a:r>
              <a:rPr lang="en-GB" dirty="0"/>
              <a:t>EU: € 6.5 billion, </a:t>
            </a:r>
            <a:endParaRPr lang="hu-HU" dirty="0"/>
          </a:p>
          <a:p>
            <a:pPr lvl="2"/>
            <a:r>
              <a:rPr lang="en-GB" dirty="0"/>
              <a:t>World Bank: € 1.0 billion</a:t>
            </a:r>
            <a:endParaRPr lang="en-US" dirty="0"/>
          </a:p>
          <a:p>
            <a:pPr lvl="1"/>
            <a:r>
              <a:rPr lang="hu-HU" dirty="0" smtClean="0"/>
              <a:t>2012</a:t>
            </a:r>
            <a:r>
              <a:rPr lang="hu-HU" dirty="0"/>
              <a:t>: deficit </a:t>
            </a:r>
            <a:r>
              <a:rPr lang="hu-HU" dirty="0" err="1"/>
              <a:t>level</a:t>
            </a:r>
            <a:r>
              <a:rPr lang="hu-HU" dirty="0"/>
              <a:t> </a:t>
            </a:r>
            <a:r>
              <a:rPr lang="hu-HU" dirty="0" err="1"/>
              <a:t>below</a:t>
            </a:r>
            <a:r>
              <a:rPr lang="hu-HU" dirty="0"/>
              <a:t> 3% </a:t>
            </a:r>
            <a:r>
              <a:rPr lang="hu-HU" dirty="0" err="1"/>
              <a:t>threshold</a:t>
            </a:r>
            <a:r>
              <a:rPr lang="hu-HU" dirty="0"/>
              <a:t> (</a:t>
            </a:r>
            <a:r>
              <a:rPr lang="hu-HU" dirty="0" err="1"/>
              <a:t>successful</a:t>
            </a:r>
            <a:r>
              <a:rPr lang="hu-HU" dirty="0"/>
              <a:t> </a:t>
            </a:r>
            <a:r>
              <a:rPr lang="hu-HU" dirty="0" err="1"/>
              <a:t>consolidation</a:t>
            </a:r>
            <a:r>
              <a:rPr lang="hu-HU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383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1"/>
          <p:cNvSpPr>
            <a:spLocks noGrp="1"/>
          </p:cNvSpPr>
          <p:nvPr>
            <p:ph type="title"/>
          </p:nvPr>
        </p:nvSpPr>
        <p:spPr>
          <a:xfrm>
            <a:off x="470159" y="544234"/>
            <a:ext cx="8229600" cy="573724"/>
          </a:xfrm>
        </p:spPr>
        <p:txBody>
          <a:bodyPr>
            <a:noAutofit/>
          </a:bodyPr>
          <a:lstStyle/>
          <a:p>
            <a:r>
              <a:rPr lang="hu-HU" sz="3200" dirty="0" err="1" smtClean="0">
                <a:solidFill>
                  <a:srgbClr val="3D3C3D"/>
                </a:solidFill>
                <a:ea typeface="ＭＳ Ｐゴシック" charset="0"/>
                <a:cs typeface="Arial" charset="0"/>
              </a:rPr>
              <a:t>Figure</a:t>
            </a:r>
            <a:r>
              <a:rPr lang="hu-HU" sz="3200" dirty="0" smtClean="0">
                <a:solidFill>
                  <a:srgbClr val="3D3C3D"/>
                </a:solidFill>
                <a:ea typeface="ＭＳ Ｐゴシック" charset="0"/>
                <a:cs typeface="Arial" charset="0"/>
              </a:rPr>
              <a:t> 1 </a:t>
            </a:r>
            <a:r>
              <a:rPr lang="en-US" sz="3200" dirty="0">
                <a:solidFill>
                  <a:srgbClr val="3D3C3D"/>
                </a:solidFill>
                <a:ea typeface="ＭＳ Ｐゴシック" charset="0"/>
                <a:cs typeface="Arial" charset="0"/>
              </a:rPr>
              <a:t>General government deficit/surplus in Hungary </a:t>
            </a:r>
            <a:r>
              <a:rPr lang="en-US" sz="3200" dirty="0" smtClean="0">
                <a:solidFill>
                  <a:srgbClr val="3D3C3D"/>
                </a:solidFill>
                <a:ea typeface="ＭＳ Ｐゴシック" charset="0"/>
                <a:cs typeface="Arial" charset="0"/>
              </a:rPr>
              <a:t>2000-201</a:t>
            </a:r>
            <a:r>
              <a:rPr lang="hu-HU" sz="3200" dirty="0" smtClean="0">
                <a:solidFill>
                  <a:srgbClr val="3D3C3D"/>
                </a:solidFill>
                <a:ea typeface="ＭＳ Ｐゴシック" charset="0"/>
                <a:cs typeface="Arial" charset="0"/>
              </a:rPr>
              <a:t>7</a:t>
            </a:r>
            <a:br>
              <a:rPr lang="hu-HU" sz="3200" dirty="0" smtClean="0">
                <a:solidFill>
                  <a:srgbClr val="3D3C3D"/>
                </a:solidFill>
                <a:ea typeface="ＭＳ Ｐゴシック" charset="0"/>
                <a:cs typeface="Arial" charset="0"/>
              </a:rPr>
            </a:br>
            <a:r>
              <a:rPr lang="hu-HU" sz="1400" dirty="0" smtClean="0">
                <a:solidFill>
                  <a:srgbClr val="3D3C3D"/>
                </a:solidFill>
                <a:ea typeface="ＭＳ Ｐゴシック" charset="0"/>
                <a:cs typeface="Arial" charset="0"/>
              </a:rPr>
              <a:t>)</a:t>
            </a:r>
            <a:endParaRPr lang="hu-HU" sz="1400" dirty="0">
              <a:solidFill>
                <a:srgbClr val="824F1C"/>
              </a:solidFill>
              <a:ea typeface="ＭＳ Ｐゴシック" charset="0"/>
            </a:endParaRPr>
          </a:p>
        </p:txBody>
      </p:sp>
      <p:sp>
        <p:nvSpPr>
          <p:cNvPr id="1029" name="Rectangle 4"/>
          <p:cNvSpPr>
            <a:spLocks noChangeArrowheads="1"/>
          </p:cNvSpPr>
          <p:nvPr/>
        </p:nvSpPr>
        <p:spPr bwMode="auto">
          <a:xfrm>
            <a:off x="280637" y="6374771"/>
            <a:ext cx="85693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hu-HU" sz="1400" dirty="0" err="1" smtClean="0">
                <a:ea typeface="SimSun" charset="0"/>
                <a:cs typeface="SimSun" charset="0"/>
              </a:rPr>
              <a:t>Source</a:t>
            </a:r>
            <a:r>
              <a:rPr lang="en-US" sz="1400" dirty="0" smtClean="0">
                <a:ea typeface="SimSun" charset="0"/>
                <a:cs typeface="SimSun" charset="0"/>
              </a:rPr>
              <a:t>: </a:t>
            </a:r>
            <a:r>
              <a:rPr lang="hu-HU" sz="1400" dirty="0" err="1" smtClean="0"/>
              <a:t>Eurostat</a:t>
            </a:r>
            <a:r>
              <a:rPr lang="hu-HU" sz="1400" dirty="0"/>
              <a:t>,  * </a:t>
            </a:r>
            <a:r>
              <a:rPr lang="hu-HU" sz="1400" dirty="0" err="1" smtClean="0"/>
              <a:t>Note</a:t>
            </a:r>
            <a:r>
              <a:rPr lang="hu-HU" sz="1400" dirty="0" smtClean="0"/>
              <a:t>: </a:t>
            </a:r>
            <a:r>
              <a:rPr lang="hu-HU" sz="1400" dirty="0" err="1" smtClean="0"/>
              <a:t>forecast</a:t>
            </a:r>
            <a:r>
              <a:rPr lang="hu-HU" sz="1400" dirty="0" smtClean="0"/>
              <a:t> </a:t>
            </a:r>
            <a:r>
              <a:rPr lang="hu-HU" sz="1400" dirty="0" err="1" smtClean="0"/>
              <a:t>based</a:t>
            </a:r>
            <a:r>
              <a:rPr lang="hu-HU" sz="1400" dirty="0" smtClean="0"/>
              <a:t> </a:t>
            </a:r>
            <a:r>
              <a:rPr lang="hu-HU" sz="1400" dirty="0" err="1" smtClean="0"/>
              <a:t>on</a:t>
            </a:r>
            <a:r>
              <a:rPr lang="hu-HU" sz="1400" dirty="0" smtClean="0"/>
              <a:t> European </a:t>
            </a:r>
            <a:r>
              <a:rPr lang="hu-HU" sz="1400" dirty="0" err="1" smtClean="0"/>
              <a:t>Commision</a:t>
            </a:r>
            <a:r>
              <a:rPr lang="hu-HU" sz="1400" dirty="0" smtClean="0"/>
              <a:t> </a:t>
            </a:r>
            <a:r>
              <a:rPr lang="en-US" sz="1400" dirty="0"/>
              <a:t>Spring 2016 Economic </a:t>
            </a:r>
            <a:r>
              <a:rPr lang="en-US" sz="1400" dirty="0" smtClean="0"/>
              <a:t>Forecast</a:t>
            </a:r>
            <a:r>
              <a:rPr lang="hu-HU" sz="1400" dirty="0" smtClean="0"/>
              <a:t> </a:t>
            </a:r>
            <a:endParaRPr lang="en-US" sz="1400" dirty="0"/>
          </a:p>
        </p:txBody>
      </p:sp>
      <p:graphicFrame>
        <p:nvGraphicFramePr>
          <p:cNvPr id="6" name="Tartalom helye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628790960"/>
              </p:ext>
            </p:extLst>
          </p:nvPr>
        </p:nvGraphicFramePr>
        <p:xfrm>
          <a:off x="612775" y="1600200"/>
          <a:ext cx="81534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4227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dirty="0">
                <a:solidFill>
                  <a:srgbClr val="3D3C3D"/>
                </a:solidFill>
                <a:ea typeface="ＭＳ Ｐゴシック" charset="0"/>
                <a:cs typeface="Arial" charset="0"/>
              </a:rPr>
              <a:t>Public </a:t>
            </a:r>
            <a:r>
              <a:rPr lang="hu-HU" sz="3200" dirty="0" err="1">
                <a:solidFill>
                  <a:srgbClr val="3D3C3D"/>
                </a:solidFill>
                <a:ea typeface="ＭＳ Ｐゴシック" charset="0"/>
                <a:cs typeface="Arial" charset="0"/>
              </a:rPr>
              <a:t>finance</a:t>
            </a:r>
            <a:r>
              <a:rPr lang="hu-HU" sz="3200" dirty="0">
                <a:solidFill>
                  <a:srgbClr val="3D3C3D"/>
                </a:solidFill>
                <a:ea typeface="ＭＳ Ｐゴシック" charset="0"/>
                <a:cs typeface="Arial" charset="0"/>
              </a:rPr>
              <a:t> </a:t>
            </a:r>
            <a:r>
              <a:rPr lang="hu-HU" sz="3200" dirty="0" err="1">
                <a:solidFill>
                  <a:srgbClr val="3D3C3D"/>
                </a:solidFill>
                <a:ea typeface="ＭＳ Ｐゴシック" charset="0"/>
                <a:cs typeface="Arial" charset="0"/>
              </a:rPr>
              <a:t>balance</a:t>
            </a:r>
            <a:endParaRPr lang="hu-HU" sz="3200" dirty="0">
              <a:solidFill>
                <a:srgbClr val="3D3C3D"/>
              </a:solidFill>
              <a:ea typeface="ＭＳ Ｐゴシック" charset="0"/>
              <a:cs typeface="Arial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Hungarian </a:t>
            </a:r>
            <a:r>
              <a:rPr lang="hu-HU" dirty="0" err="1" smtClean="0"/>
              <a:t>public</a:t>
            </a:r>
            <a:r>
              <a:rPr lang="hu-HU" dirty="0" smtClean="0"/>
              <a:t> </a:t>
            </a:r>
            <a:r>
              <a:rPr lang="hu-HU" dirty="0" err="1" smtClean="0"/>
              <a:t>finance</a:t>
            </a:r>
            <a:r>
              <a:rPr lang="hu-HU" dirty="0" smtClean="0"/>
              <a:t> </a:t>
            </a:r>
            <a:r>
              <a:rPr lang="hu-HU" dirty="0" err="1" smtClean="0"/>
              <a:t>balance</a:t>
            </a:r>
            <a:r>
              <a:rPr lang="hu-HU" dirty="0" smtClean="0"/>
              <a:t> </a:t>
            </a:r>
            <a:r>
              <a:rPr lang="en-GB" dirty="0" smtClean="0"/>
              <a:t>performance </a:t>
            </a:r>
            <a:r>
              <a:rPr lang="en-GB" dirty="0"/>
              <a:t>has been among the worst ones in the EU before the </a:t>
            </a:r>
            <a:r>
              <a:rPr lang="en-GB" dirty="0" smtClean="0"/>
              <a:t>crisis</a:t>
            </a:r>
            <a:endParaRPr lang="hu-HU" dirty="0" smtClean="0"/>
          </a:p>
          <a:p>
            <a:r>
              <a:rPr lang="hu-HU" dirty="0" smtClean="0"/>
              <a:t>2008: </a:t>
            </a:r>
            <a:r>
              <a:rPr lang="hu-HU" dirty="0" err="1" smtClean="0"/>
              <a:t>successful</a:t>
            </a:r>
            <a:r>
              <a:rPr lang="hu-HU" dirty="0" smtClean="0"/>
              <a:t> </a:t>
            </a:r>
            <a:r>
              <a:rPr lang="hu-HU" dirty="0" err="1" smtClean="0"/>
              <a:t>consolidation</a:t>
            </a:r>
            <a:r>
              <a:rPr lang="hu-HU" dirty="0" smtClean="0"/>
              <a:t> </a:t>
            </a:r>
            <a:r>
              <a:rPr lang="hu-HU" dirty="0" err="1" smtClean="0"/>
              <a:t>but</a:t>
            </a:r>
            <a:r>
              <a:rPr lang="hu-HU" dirty="0" smtClean="0"/>
              <a:t>!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outbreak</a:t>
            </a:r>
            <a:r>
              <a:rPr lang="hu-HU" dirty="0" smtClean="0"/>
              <a:t> of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crisis</a:t>
            </a:r>
            <a:endParaRPr lang="hu-HU" dirty="0" smtClean="0"/>
          </a:p>
          <a:p>
            <a:r>
              <a:rPr lang="hu-HU" dirty="0" err="1" smtClean="0"/>
              <a:t>Several</a:t>
            </a:r>
            <a:r>
              <a:rPr lang="hu-HU" dirty="0" smtClean="0"/>
              <a:t> </a:t>
            </a:r>
            <a:r>
              <a:rPr lang="hu-HU" dirty="0" err="1" smtClean="0"/>
              <a:t>consolidation</a:t>
            </a:r>
            <a:r>
              <a:rPr lang="hu-HU" dirty="0" smtClean="0"/>
              <a:t> </a:t>
            </a:r>
            <a:r>
              <a:rPr lang="hu-HU" dirty="0" err="1" smtClean="0"/>
              <a:t>packages</a:t>
            </a:r>
            <a:endParaRPr lang="hu-HU" dirty="0" smtClean="0"/>
          </a:p>
          <a:p>
            <a:r>
              <a:rPr lang="hu-HU" dirty="0" err="1" smtClean="0"/>
              <a:t>Since</a:t>
            </a:r>
            <a:r>
              <a:rPr lang="hu-HU" dirty="0" smtClean="0"/>
              <a:t> 2012 </a:t>
            </a:r>
            <a:r>
              <a:rPr lang="hu-HU" dirty="0" err="1" smtClean="0"/>
              <a:t>general</a:t>
            </a:r>
            <a:r>
              <a:rPr lang="hu-HU" dirty="0" smtClean="0"/>
              <a:t> </a:t>
            </a:r>
            <a:r>
              <a:rPr lang="hu-HU" dirty="0" err="1" smtClean="0"/>
              <a:t>government</a:t>
            </a:r>
            <a:r>
              <a:rPr lang="hu-HU" dirty="0" smtClean="0"/>
              <a:t> deficit </a:t>
            </a:r>
            <a:r>
              <a:rPr lang="hu-HU" dirty="0" err="1" smtClean="0"/>
              <a:t>below</a:t>
            </a:r>
            <a:r>
              <a:rPr lang="hu-HU" dirty="0" smtClean="0"/>
              <a:t> 3% </a:t>
            </a:r>
            <a:r>
              <a:rPr lang="hu-HU" dirty="0" err="1" smtClean="0"/>
              <a:t>threshold</a:t>
            </a:r>
            <a:r>
              <a:rPr lang="hu-HU" dirty="0" smtClean="0"/>
              <a:t> (2017 </a:t>
            </a:r>
            <a:r>
              <a:rPr lang="hu-HU" dirty="0" err="1" smtClean="0"/>
              <a:t>forecast</a:t>
            </a:r>
            <a:r>
              <a:rPr lang="hu-HU" dirty="0" smtClean="0"/>
              <a:t>: 2%), </a:t>
            </a:r>
            <a:r>
              <a:rPr lang="hu-HU" dirty="0" err="1" smtClean="0"/>
              <a:t>structural</a:t>
            </a:r>
            <a:r>
              <a:rPr lang="hu-HU" dirty="0" smtClean="0"/>
              <a:t> </a:t>
            </a:r>
            <a:r>
              <a:rPr lang="hu-HU" dirty="0" err="1" smtClean="0"/>
              <a:t>budget</a:t>
            </a:r>
            <a:r>
              <a:rPr lang="hu-HU" dirty="0" smtClean="0"/>
              <a:t> </a:t>
            </a:r>
            <a:r>
              <a:rPr lang="hu-HU" dirty="0" err="1" smtClean="0"/>
              <a:t>balance</a:t>
            </a:r>
            <a:r>
              <a:rPr lang="hu-HU" dirty="0" smtClean="0"/>
              <a:t> </a:t>
            </a:r>
            <a:r>
              <a:rPr lang="hu-HU" dirty="0" err="1" smtClean="0"/>
              <a:t>expected</a:t>
            </a:r>
            <a:r>
              <a:rPr lang="hu-HU" dirty="0" smtClean="0"/>
              <a:t> </a:t>
            </a:r>
            <a:r>
              <a:rPr lang="hu-HU" dirty="0" err="1" smtClean="0"/>
              <a:t>to</a:t>
            </a:r>
            <a:r>
              <a:rPr lang="hu-HU" dirty="0" smtClean="0"/>
              <a:t> </a:t>
            </a:r>
            <a:r>
              <a:rPr lang="hu-HU" dirty="0" err="1" smtClean="0"/>
              <a:t>deteriorate</a:t>
            </a:r>
            <a:r>
              <a:rPr lang="hu-HU" dirty="0" smtClean="0"/>
              <a:t> </a:t>
            </a:r>
            <a:r>
              <a:rPr lang="hu-HU" dirty="0" err="1" smtClean="0"/>
              <a:t>to</a:t>
            </a:r>
            <a:r>
              <a:rPr lang="hu-HU" dirty="0" smtClean="0"/>
              <a:t> 3%,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86836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1"/>
          <p:cNvSpPr>
            <a:spLocks noGrp="1"/>
          </p:cNvSpPr>
          <p:nvPr>
            <p:ph type="title"/>
          </p:nvPr>
        </p:nvSpPr>
        <p:spPr>
          <a:xfrm>
            <a:off x="332509" y="544234"/>
            <a:ext cx="8811491" cy="573724"/>
          </a:xfrm>
        </p:spPr>
        <p:txBody>
          <a:bodyPr>
            <a:noAutofit/>
          </a:bodyPr>
          <a:lstStyle/>
          <a:p>
            <a:r>
              <a:rPr lang="hu-HU" sz="3200" dirty="0" err="1" smtClean="0">
                <a:solidFill>
                  <a:srgbClr val="3D3C3D"/>
                </a:solidFill>
                <a:ea typeface="ＭＳ Ｐゴシック" charset="0"/>
                <a:cs typeface="Arial" charset="0"/>
              </a:rPr>
              <a:t>Figure</a:t>
            </a:r>
            <a:r>
              <a:rPr lang="hu-HU" sz="3200" dirty="0" smtClean="0">
                <a:solidFill>
                  <a:srgbClr val="3D3C3D"/>
                </a:solidFill>
                <a:ea typeface="ＭＳ Ｐゴシック" charset="0"/>
                <a:cs typeface="Arial" charset="0"/>
              </a:rPr>
              <a:t> 2 </a:t>
            </a:r>
            <a:r>
              <a:rPr lang="en-GB" sz="3200" dirty="0">
                <a:solidFill>
                  <a:srgbClr val="3D3C3D"/>
                </a:solidFill>
                <a:ea typeface="ＭＳ Ｐゴシック" charset="0"/>
                <a:cs typeface="Arial" charset="0"/>
              </a:rPr>
              <a:t>Public finance balance in Hungary (% GDP)</a:t>
            </a:r>
            <a:r>
              <a:rPr lang="hu-HU" sz="3200" dirty="0" smtClean="0">
                <a:solidFill>
                  <a:srgbClr val="3D3C3D"/>
                </a:solidFill>
                <a:ea typeface="ＭＳ Ｐゴシック" charset="0"/>
                <a:cs typeface="Arial" charset="0"/>
              </a:rPr>
              <a:t/>
            </a:r>
            <a:br>
              <a:rPr lang="hu-HU" sz="3200" dirty="0" smtClean="0">
                <a:solidFill>
                  <a:srgbClr val="3D3C3D"/>
                </a:solidFill>
                <a:ea typeface="ＭＳ Ｐゴシック" charset="0"/>
                <a:cs typeface="Arial" charset="0"/>
              </a:rPr>
            </a:br>
            <a:endParaRPr lang="hu-HU" sz="1400" dirty="0">
              <a:solidFill>
                <a:srgbClr val="824F1C"/>
              </a:solidFill>
              <a:ea typeface="ＭＳ Ｐゴシック" charset="0"/>
            </a:endParaRPr>
          </a:p>
        </p:txBody>
      </p:sp>
      <p:sp>
        <p:nvSpPr>
          <p:cNvPr id="1029" name="Rectangle 4"/>
          <p:cNvSpPr>
            <a:spLocks noChangeArrowheads="1"/>
          </p:cNvSpPr>
          <p:nvPr/>
        </p:nvSpPr>
        <p:spPr bwMode="auto">
          <a:xfrm>
            <a:off x="755650" y="6381849"/>
            <a:ext cx="85693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en-US" sz="1400" dirty="0" err="1" smtClean="0">
                <a:ea typeface="SimSun" charset="0"/>
                <a:cs typeface="SimSun" charset="0"/>
              </a:rPr>
              <a:t>Forrás</a:t>
            </a:r>
            <a:r>
              <a:rPr lang="en-US" sz="1400" dirty="0" smtClean="0">
                <a:ea typeface="SimSun" charset="0"/>
                <a:cs typeface="SimSun" charset="0"/>
              </a:rPr>
              <a:t>: </a:t>
            </a:r>
            <a:r>
              <a:rPr lang="hu-HU" sz="1400" dirty="0" smtClean="0">
                <a:ea typeface="SimSun" charset="0"/>
                <a:cs typeface="SimSun" charset="0"/>
              </a:rPr>
              <a:t>AMECO </a:t>
            </a:r>
            <a:r>
              <a:rPr lang="hu-HU" sz="1400" dirty="0" err="1" smtClean="0">
                <a:ea typeface="SimSun" charset="0"/>
                <a:cs typeface="SimSun" charset="0"/>
              </a:rPr>
              <a:t>database</a:t>
            </a:r>
            <a:endParaRPr lang="en-US" sz="1400" dirty="0"/>
          </a:p>
        </p:txBody>
      </p:sp>
      <p:sp>
        <p:nvSpPr>
          <p:cNvPr id="2" name="Tartalom helye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hu-HU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100088961"/>
              </p:ext>
            </p:extLst>
          </p:nvPr>
        </p:nvGraphicFramePr>
        <p:xfrm>
          <a:off x="1413164" y="1515229"/>
          <a:ext cx="6165273" cy="51743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6389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>
                <a:solidFill>
                  <a:schemeClr val="tx1"/>
                </a:solidFill>
              </a:rPr>
              <a:t>Consolidation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packages</a:t>
            </a:r>
            <a:endParaRPr lang="hu-HU" dirty="0">
              <a:solidFill>
                <a:schemeClr val="tx1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2008: </a:t>
            </a:r>
            <a:r>
              <a:rPr lang="hu-HU" dirty="0" err="1" smtClean="0"/>
              <a:t>expenditure-side</a:t>
            </a:r>
            <a:r>
              <a:rPr lang="hu-HU" dirty="0" smtClean="0"/>
              <a:t> (</a:t>
            </a:r>
            <a:r>
              <a:rPr lang="en-GB" dirty="0" smtClean="0"/>
              <a:t>pay </a:t>
            </a:r>
            <a:r>
              <a:rPr lang="en-GB" dirty="0"/>
              <a:t>cuts for public-sector </a:t>
            </a:r>
            <a:r>
              <a:rPr lang="en-GB" dirty="0" smtClean="0"/>
              <a:t>employees</a:t>
            </a:r>
            <a:r>
              <a:rPr lang="hu-HU" dirty="0" smtClean="0"/>
              <a:t>, </a:t>
            </a:r>
            <a:r>
              <a:rPr lang="en-GB" dirty="0"/>
              <a:t>elimination of the 13th monthly pension for early retirees and a cap on the 13th monthly pension for other </a:t>
            </a:r>
            <a:r>
              <a:rPr lang="en-GB" dirty="0" smtClean="0"/>
              <a:t>pensioners</a:t>
            </a:r>
            <a:r>
              <a:rPr lang="hu-HU" dirty="0" smtClean="0"/>
              <a:t>, </a:t>
            </a:r>
            <a:r>
              <a:rPr lang="hu-HU" dirty="0" err="1" smtClean="0"/>
              <a:t>other</a:t>
            </a:r>
            <a:r>
              <a:rPr lang="hu-HU" dirty="0" smtClean="0"/>
              <a:t> </a:t>
            </a:r>
            <a:r>
              <a:rPr lang="hu-HU" dirty="0" err="1" smtClean="0"/>
              <a:t>spending</a:t>
            </a:r>
            <a:r>
              <a:rPr lang="hu-HU" dirty="0" smtClean="0"/>
              <a:t> </a:t>
            </a:r>
            <a:r>
              <a:rPr lang="hu-HU" dirty="0" err="1" smtClean="0"/>
              <a:t>cuts</a:t>
            </a:r>
            <a:r>
              <a:rPr lang="hu-HU" dirty="0" smtClean="0"/>
              <a:t>)</a:t>
            </a:r>
          </a:p>
          <a:p>
            <a:r>
              <a:rPr lang="hu-HU" dirty="0" smtClean="0"/>
              <a:t>2009-2010: </a:t>
            </a:r>
            <a:r>
              <a:rPr lang="en-GB" dirty="0" smtClean="0"/>
              <a:t>expenditures </a:t>
            </a:r>
            <a:r>
              <a:rPr lang="en-GB" dirty="0"/>
              <a:t>were reduced by the equivalent of 1.6% and 3.6% of GDP, </a:t>
            </a:r>
            <a:r>
              <a:rPr lang="en-GB" dirty="0" smtClean="0"/>
              <a:t>respectively</a:t>
            </a:r>
            <a:r>
              <a:rPr lang="hu-HU" dirty="0" smtClean="0"/>
              <a:t> (</a:t>
            </a:r>
            <a:r>
              <a:rPr lang="hu-HU" dirty="0" err="1" smtClean="0"/>
              <a:t>cuts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social</a:t>
            </a:r>
            <a:r>
              <a:rPr lang="hu-HU" dirty="0" smtClean="0"/>
              <a:t> </a:t>
            </a:r>
            <a:r>
              <a:rPr lang="hu-HU" dirty="0" err="1" smtClean="0"/>
              <a:t>benefits</a:t>
            </a:r>
            <a:r>
              <a:rPr lang="hu-HU" dirty="0" smtClean="0"/>
              <a:t>,  </a:t>
            </a:r>
          </a:p>
          <a:p>
            <a:r>
              <a:rPr lang="hu-HU" dirty="0" smtClean="0"/>
              <a:t>2010: </a:t>
            </a:r>
            <a:r>
              <a:rPr lang="en-GB" dirty="0"/>
              <a:t>2010 the government reduced the personal income tax effective to a flat rate system at 16 </a:t>
            </a:r>
            <a:r>
              <a:rPr lang="en-GB" dirty="0" smtClean="0"/>
              <a:t>percent</a:t>
            </a:r>
            <a:r>
              <a:rPr lang="hu-HU" dirty="0" smtClean="0"/>
              <a:t> (</a:t>
            </a:r>
            <a:r>
              <a:rPr lang="hu-HU" dirty="0" err="1" smtClean="0"/>
              <a:t>revenue-side</a:t>
            </a:r>
            <a:r>
              <a:rPr lang="hu-HU" dirty="0" smtClean="0"/>
              <a:t>, </a:t>
            </a:r>
            <a:r>
              <a:rPr lang="hu-HU" dirty="0" err="1" smtClean="0"/>
              <a:t>but</a:t>
            </a:r>
            <a:r>
              <a:rPr lang="hu-HU" dirty="0" smtClean="0"/>
              <a:t> no </a:t>
            </a:r>
            <a:r>
              <a:rPr lang="hu-HU" dirty="0" err="1" smtClean="0"/>
              <a:t>increase</a:t>
            </a:r>
            <a:r>
              <a:rPr lang="hu-HU" dirty="0" smtClean="0"/>
              <a:t>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4535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>
                <a:solidFill>
                  <a:schemeClr val="tx1"/>
                </a:solidFill>
              </a:rPr>
              <a:t>Consolidation</a:t>
            </a:r>
            <a:r>
              <a:rPr lang="hu-HU" dirty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packages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cont</a:t>
            </a:r>
            <a:r>
              <a:rPr lang="hu-HU" dirty="0" smtClean="0">
                <a:solidFill>
                  <a:schemeClr val="tx1"/>
                </a:solidFill>
              </a:rPr>
              <a:t>.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689764"/>
          </a:xfrm>
        </p:spPr>
        <p:txBody>
          <a:bodyPr>
            <a:normAutofit fontScale="92500" lnSpcReduction="10000"/>
          </a:bodyPr>
          <a:lstStyle/>
          <a:p>
            <a:r>
              <a:rPr lang="hu-HU" dirty="0" smtClean="0"/>
              <a:t>2011: </a:t>
            </a:r>
            <a:r>
              <a:rPr lang="hu-HU" dirty="0" err="1" smtClean="0"/>
              <a:t>nationalising</a:t>
            </a:r>
            <a:r>
              <a:rPr lang="hu-HU" dirty="0" smtClean="0"/>
              <a:t> </a:t>
            </a:r>
            <a:r>
              <a:rPr lang="en-GB" dirty="0"/>
              <a:t>private pension funds, drifting away the Hungarian mixed pension system from private insurance, reinstalling the pay-as-you-go scheme </a:t>
            </a:r>
            <a:r>
              <a:rPr lang="hu-HU" dirty="0" smtClean="0"/>
              <a:t>(9% of GDP), </a:t>
            </a:r>
            <a:r>
              <a:rPr lang="en-GB" dirty="0"/>
              <a:t>Szell-</a:t>
            </a:r>
            <a:r>
              <a:rPr lang="en-GB" dirty="0" err="1"/>
              <a:t>Kalman</a:t>
            </a:r>
            <a:r>
              <a:rPr lang="en-GB" dirty="0"/>
              <a:t> Plan</a:t>
            </a:r>
            <a:endParaRPr lang="hu-HU" dirty="0" smtClean="0"/>
          </a:p>
          <a:p>
            <a:r>
              <a:rPr lang="hu-HU" dirty="0" smtClean="0"/>
              <a:t>2012-2013: </a:t>
            </a:r>
            <a:r>
              <a:rPr lang="hu-HU" dirty="0" err="1" smtClean="0"/>
              <a:t>mainly</a:t>
            </a:r>
            <a:r>
              <a:rPr lang="hu-HU" dirty="0" smtClean="0"/>
              <a:t> </a:t>
            </a:r>
            <a:r>
              <a:rPr lang="hu-HU" dirty="0" err="1" smtClean="0"/>
              <a:t>expenditure-based</a:t>
            </a:r>
            <a:r>
              <a:rPr lang="hu-HU" dirty="0" smtClean="0"/>
              <a:t> </a:t>
            </a:r>
            <a:r>
              <a:rPr lang="hu-HU" dirty="0" err="1" smtClean="0"/>
              <a:t>consolidation</a:t>
            </a:r>
            <a:r>
              <a:rPr lang="hu-HU" dirty="0" smtClean="0"/>
              <a:t> (</a:t>
            </a:r>
            <a:r>
              <a:rPr lang="hu-HU" dirty="0" err="1" smtClean="0"/>
              <a:t>areas</a:t>
            </a:r>
            <a:r>
              <a:rPr lang="hu-HU" dirty="0" smtClean="0"/>
              <a:t>: </a:t>
            </a:r>
            <a:r>
              <a:rPr lang="en-GB" dirty="0"/>
              <a:t>health, education, social transfers, pensions, local administrations, and </a:t>
            </a:r>
            <a:r>
              <a:rPr lang="en-GB" dirty="0" smtClean="0"/>
              <a:t>transport</a:t>
            </a:r>
            <a:r>
              <a:rPr lang="hu-HU" dirty="0" smtClean="0"/>
              <a:t>)</a:t>
            </a:r>
          </a:p>
          <a:p>
            <a:r>
              <a:rPr lang="hu-HU" dirty="0" smtClean="0"/>
              <a:t>2013: </a:t>
            </a:r>
            <a:r>
              <a:rPr lang="en-GB" dirty="0"/>
              <a:t>two additional fiscal consolidation packages, one targeting the expenditure side and the other mainly raising and redesigning sector-specific </a:t>
            </a:r>
            <a:r>
              <a:rPr lang="en-GB" dirty="0" smtClean="0"/>
              <a:t>taxes</a:t>
            </a:r>
            <a:r>
              <a:rPr lang="hu-HU" dirty="0" smtClean="0"/>
              <a:t> (bank, </a:t>
            </a:r>
            <a:r>
              <a:rPr lang="hu-HU" dirty="0" err="1" smtClean="0"/>
              <a:t>telecommunications</a:t>
            </a:r>
            <a:r>
              <a:rPr lang="hu-HU" dirty="0" smtClean="0"/>
              <a:t>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6103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>
                <a:solidFill>
                  <a:schemeClr val="tx1"/>
                </a:solidFill>
              </a:rPr>
              <a:t>Consolidation</a:t>
            </a:r>
            <a:r>
              <a:rPr lang="hu-HU" dirty="0">
                <a:solidFill>
                  <a:schemeClr val="tx1"/>
                </a:solidFill>
              </a:rPr>
              <a:t> </a:t>
            </a:r>
            <a:r>
              <a:rPr lang="hu-HU" dirty="0" err="1">
                <a:solidFill>
                  <a:schemeClr val="tx1"/>
                </a:solidFill>
              </a:rPr>
              <a:t>packages</a:t>
            </a:r>
            <a:r>
              <a:rPr lang="hu-HU" dirty="0">
                <a:solidFill>
                  <a:schemeClr val="tx1"/>
                </a:solidFill>
              </a:rPr>
              <a:t> </a:t>
            </a:r>
            <a:r>
              <a:rPr lang="hu-HU" dirty="0" err="1">
                <a:solidFill>
                  <a:schemeClr val="tx1"/>
                </a:solidFill>
              </a:rPr>
              <a:t>cont</a:t>
            </a:r>
            <a:r>
              <a:rPr lang="hu-HU" dirty="0">
                <a:solidFill>
                  <a:schemeClr val="tx1"/>
                </a:solidFill>
              </a:rPr>
              <a:t>.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2015-2018</a:t>
            </a:r>
            <a:r>
              <a:rPr lang="hu-HU" dirty="0" smtClean="0"/>
              <a:t>: </a:t>
            </a:r>
            <a:r>
              <a:rPr lang="en-GB" dirty="0"/>
              <a:t>gradually improve the headline deficit to 2.4% of GDP in 2015 and further to 1.6% in </a:t>
            </a:r>
            <a:r>
              <a:rPr lang="en-GB" dirty="0" smtClean="0"/>
              <a:t>2018</a:t>
            </a:r>
            <a:endParaRPr lang="hu-HU" dirty="0"/>
          </a:p>
          <a:p>
            <a:r>
              <a:rPr lang="en-GB" dirty="0" smtClean="0"/>
              <a:t>broadly </a:t>
            </a:r>
            <a:r>
              <a:rPr lang="en-GB" dirty="0"/>
              <a:t>plausible </a:t>
            </a:r>
            <a:r>
              <a:rPr lang="hu-HU" dirty="0" err="1" smtClean="0"/>
              <a:t>macroeconomic</a:t>
            </a:r>
            <a:r>
              <a:rPr lang="hu-HU" dirty="0" smtClean="0"/>
              <a:t> </a:t>
            </a:r>
            <a:r>
              <a:rPr lang="hu-HU" dirty="0" err="1" smtClean="0"/>
              <a:t>scenario</a:t>
            </a:r>
            <a:r>
              <a:rPr lang="hu-HU" dirty="0" smtClean="0"/>
              <a:t> </a:t>
            </a:r>
            <a:r>
              <a:rPr lang="en-GB" dirty="0" smtClean="0"/>
              <a:t>until </a:t>
            </a:r>
            <a:r>
              <a:rPr lang="en-GB" dirty="0"/>
              <a:t>2016 and becomes favourable </a:t>
            </a:r>
            <a:r>
              <a:rPr lang="en-GB" dirty="0" smtClean="0"/>
              <a:t>thereafter</a:t>
            </a:r>
            <a:endParaRPr lang="hu-HU" dirty="0"/>
          </a:p>
          <a:p>
            <a:r>
              <a:rPr lang="hu-HU" dirty="0" smtClean="0"/>
              <a:t>2016 </a:t>
            </a:r>
            <a:r>
              <a:rPr lang="hu-HU" dirty="0" err="1" smtClean="0"/>
              <a:t>tax</a:t>
            </a:r>
            <a:r>
              <a:rPr lang="hu-HU" dirty="0" smtClean="0"/>
              <a:t> </a:t>
            </a:r>
            <a:r>
              <a:rPr lang="hu-HU" dirty="0" err="1" smtClean="0"/>
              <a:t>cuts</a:t>
            </a:r>
            <a:r>
              <a:rPr lang="hu-HU" dirty="0" smtClean="0"/>
              <a:t>! (</a:t>
            </a:r>
            <a:r>
              <a:rPr lang="en-US" dirty="0" smtClean="0"/>
              <a:t>flat </a:t>
            </a:r>
            <a:r>
              <a:rPr lang="en-US" dirty="0"/>
              <a:t>income tax rate of 16% was reduced by 1 percentage point and the family tax allowance </a:t>
            </a:r>
            <a:r>
              <a:rPr lang="hu-HU" dirty="0" smtClean="0"/>
              <a:t>(</a:t>
            </a:r>
            <a:r>
              <a:rPr lang="en-US" dirty="0" smtClean="0"/>
              <a:t>two children</a:t>
            </a:r>
            <a:r>
              <a:rPr lang="hu-HU" dirty="0" smtClean="0"/>
              <a:t>)</a:t>
            </a:r>
            <a:r>
              <a:rPr lang="en-US" dirty="0" smtClean="0"/>
              <a:t> </a:t>
            </a:r>
            <a:r>
              <a:rPr lang="en-US" dirty="0"/>
              <a:t>will double between 2016 and </a:t>
            </a:r>
            <a:r>
              <a:rPr lang="en-US" dirty="0" smtClean="0"/>
              <a:t>2019</a:t>
            </a:r>
            <a:r>
              <a:rPr lang="hu-HU" dirty="0" smtClean="0"/>
              <a:t>, </a:t>
            </a:r>
            <a:r>
              <a:rPr lang="hu-HU" dirty="0" err="1" smtClean="0"/>
              <a:t>reducing</a:t>
            </a:r>
            <a:r>
              <a:rPr lang="hu-HU" dirty="0" smtClean="0"/>
              <a:t> </a:t>
            </a:r>
            <a:r>
              <a:rPr lang="en-US" dirty="0"/>
              <a:t>taxes and social security contributions by </a:t>
            </a:r>
            <a:r>
              <a:rPr lang="hu-HU" dirty="0"/>
              <a:t>3%</a:t>
            </a:r>
            <a:r>
              <a:rPr lang="en-US" dirty="0"/>
              <a:t> of GDP, to below 36% of GDP by 2019</a:t>
            </a:r>
            <a:r>
              <a:rPr lang="hu-HU" dirty="0"/>
              <a:t>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3708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1"/>
          <p:cNvSpPr>
            <a:spLocks noGrp="1"/>
          </p:cNvSpPr>
          <p:nvPr>
            <p:ph type="title"/>
          </p:nvPr>
        </p:nvSpPr>
        <p:spPr>
          <a:xfrm>
            <a:off x="470159" y="544234"/>
            <a:ext cx="8229600" cy="573724"/>
          </a:xfrm>
        </p:spPr>
        <p:txBody>
          <a:bodyPr>
            <a:noAutofit/>
          </a:bodyPr>
          <a:lstStyle/>
          <a:p>
            <a:r>
              <a:rPr lang="hu-HU" sz="3200" dirty="0" err="1" smtClean="0">
                <a:solidFill>
                  <a:srgbClr val="3D3C3D"/>
                </a:solidFill>
                <a:ea typeface="ＭＳ Ｐゴシック" charset="0"/>
                <a:cs typeface="Arial" charset="0"/>
              </a:rPr>
              <a:t>Figure</a:t>
            </a:r>
            <a:r>
              <a:rPr lang="hu-HU" sz="3200" dirty="0" smtClean="0">
                <a:solidFill>
                  <a:srgbClr val="3D3C3D"/>
                </a:solidFill>
                <a:ea typeface="ＭＳ Ｐゴシック" charset="0"/>
                <a:cs typeface="Arial" charset="0"/>
              </a:rPr>
              <a:t> 3 </a:t>
            </a:r>
            <a:r>
              <a:rPr lang="en-GB" sz="3200" dirty="0">
                <a:solidFill>
                  <a:srgbClr val="3D3C3D"/>
                </a:solidFill>
                <a:ea typeface="ＭＳ Ｐゴシック" charset="0"/>
                <a:cs typeface="Arial" charset="0"/>
              </a:rPr>
              <a:t>Relationship between consolidation efforts and change in social expenditure</a:t>
            </a:r>
            <a:r>
              <a:rPr lang="hu-HU" sz="3200" dirty="0">
                <a:solidFill>
                  <a:srgbClr val="3D3C3D"/>
                </a:solidFill>
                <a:ea typeface="ＭＳ Ｐゴシック" charset="0"/>
                <a:cs typeface="Arial" charset="0"/>
              </a:rPr>
              <a:t/>
            </a:r>
            <a:br>
              <a:rPr lang="hu-HU" sz="3200" dirty="0">
                <a:solidFill>
                  <a:srgbClr val="3D3C3D"/>
                </a:solidFill>
                <a:ea typeface="ＭＳ Ｐゴシック" charset="0"/>
                <a:cs typeface="Arial" charset="0"/>
              </a:rPr>
            </a:br>
            <a:r>
              <a:rPr lang="hu-HU" sz="1400" dirty="0" smtClean="0">
                <a:solidFill>
                  <a:srgbClr val="3D3C3D"/>
                </a:solidFill>
                <a:ea typeface="ＭＳ Ｐゴシック" charset="0"/>
                <a:cs typeface="Arial" charset="0"/>
              </a:rPr>
              <a:t>)</a:t>
            </a:r>
            <a:endParaRPr lang="hu-HU" sz="1400" dirty="0">
              <a:solidFill>
                <a:srgbClr val="824F1C"/>
              </a:solidFill>
              <a:ea typeface="ＭＳ Ｐゴシック" charset="0"/>
            </a:endParaRPr>
          </a:p>
        </p:txBody>
      </p:sp>
      <p:sp>
        <p:nvSpPr>
          <p:cNvPr id="1029" name="Rectangle 4"/>
          <p:cNvSpPr>
            <a:spLocks noChangeArrowheads="1"/>
          </p:cNvSpPr>
          <p:nvPr/>
        </p:nvSpPr>
        <p:spPr bwMode="auto">
          <a:xfrm>
            <a:off x="470159" y="6445533"/>
            <a:ext cx="85693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hu-HU" sz="1400" dirty="0" err="1" smtClean="0">
                <a:ea typeface="SimSun" charset="0"/>
                <a:cs typeface="SimSun" charset="0"/>
              </a:rPr>
              <a:t>Source</a:t>
            </a:r>
            <a:r>
              <a:rPr lang="en-US" sz="1400" dirty="0" smtClean="0">
                <a:ea typeface="SimSun" charset="0"/>
                <a:cs typeface="SimSun" charset="0"/>
              </a:rPr>
              <a:t>: </a:t>
            </a:r>
            <a:r>
              <a:rPr lang="en-GB" sz="1400" dirty="0"/>
              <a:t>OECD (2014</a:t>
            </a:r>
            <a:r>
              <a:rPr lang="en-GB" sz="1400" dirty="0" smtClean="0"/>
              <a:t>)</a:t>
            </a:r>
            <a:r>
              <a:rPr lang="hu-HU" sz="1400" dirty="0" smtClean="0"/>
              <a:t>: Society </a:t>
            </a:r>
            <a:r>
              <a:rPr lang="hu-HU" sz="1400" dirty="0" err="1" smtClean="0"/>
              <a:t>at</a:t>
            </a:r>
            <a:r>
              <a:rPr lang="hu-HU" sz="1400" dirty="0" smtClean="0"/>
              <a:t> a </a:t>
            </a:r>
            <a:r>
              <a:rPr lang="hu-HU" sz="1400" dirty="0" err="1" smtClean="0"/>
              <a:t>glance</a:t>
            </a:r>
            <a:r>
              <a:rPr lang="hu-HU" sz="1400" dirty="0" smtClean="0"/>
              <a:t> 2014. OECD </a:t>
            </a:r>
            <a:r>
              <a:rPr lang="hu-HU" sz="1400" dirty="0" err="1" smtClean="0"/>
              <a:t>Social</a:t>
            </a:r>
            <a:r>
              <a:rPr lang="hu-HU" sz="1400" dirty="0" smtClean="0"/>
              <a:t> </a:t>
            </a:r>
            <a:r>
              <a:rPr lang="hu-HU" sz="1400" dirty="0" err="1" smtClean="0"/>
              <a:t>Indicators</a:t>
            </a:r>
            <a:r>
              <a:rPr lang="hu-HU" sz="1400" dirty="0" smtClean="0"/>
              <a:t>: The </a:t>
            </a:r>
            <a:r>
              <a:rPr lang="hu-HU" sz="1400" dirty="0" err="1" smtClean="0"/>
              <a:t>crisis</a:t>
            </a:r>
            <a:r>
              <a:rPr lang="hu-HU" sz="1400" dirty="0" smtClean="0"/>
              <a:t> and </a:t>
            </a:r>
            <a:r>
              <a:rPr lang="hu-HU" sz="1400" dirty="0" err="1" smtClean="0"/>
              <a:t>its</a:t>
            </a:r>
            <a:r>
              <a:rPr lang="hu-HU" sz="1400" dirty="0" smtClean="0"/>
              <a:t> </a:t>
            </a:r>
            <a:r>
              <a:rPr lang="hu-HU" sz="1400" dirty="0" err="1" smtClean="0"/>
              <a:t>aftermath</a:t>
            </a:r>
            <a:r>
              <a:rPr lang="hu-HU" sz="1400" dirty="0" smtClean="0"/>
              <a:t>.</a:t>
            </a:r>
            <a:r>
              <a:rPr lang="en-GB" sz="1400" dirty="0" smtClean="0"/>
              <a:t> </a:t>
            </a:r>
            <a:r>
              <a:rPr lang="en-GB" sz="1400" dirty="0"/>
              <a:t>pp. 41.</a:t>
            </a:r>
            <a:endParaRPr lang="en-US" sz="1400" dirty="0"/>
          </a:p>
        </p:txBody>
      </p:sp>
      <p:sp>
        <p:nvSpPr>
          <p:cNvPr id="2" name="Tartalom helye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6" name="Kép 5"/>
          <p:cNvPicPr/>
          <p:nvPr/>
        </p:nvPicPr>
        <p:blipFill rotWithShape="1">
          <a:blip r:embed="rId2" cstate="print"/>
          <a:srcRect l="4142" t="30201" r="4825" b="10866"/>
          <a:stretch/>
        </p:blipFill>
        <p:spPr bwMode="auto">
          <a:xfrm>
            <a:off x="612648" y="1600199"/>
            <a:ext cx="8087111" cy="4781649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5638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200" dirty="0" err="1" smtClean="0">
                <a:solidFill>
                  <a:schemeClr val="tx1"/>
                </a:solidFill>
              </a:rPr>
              <a:t>Figure</a:t>
            </a:r>
            <a:r>
              <a:rPr lang="hu-HU" sz="3200" dirty="0" smtClean="0">
                <a:solidFill>
                  <a:schemeClr val="tx1"/>
                </a:solidFill>
              </a:rPr>
              <a:t> 4 </a:t>
            </a:r>
            <a:r>
              <a:rPr lang="en-US" sz="3200" dirty="0" smtClean="0">
                <a:solidFill>
                  <a:schemeClr val="tx1"/>
                </a:solidFill>
              </a:rPr>
              <a:t>Hungary's </a:t>
            </a:r>
            <a:r>
              <a:rPr lang="en-US" sz="3200" dirty="0">
                <a:solidFill>
                  <a:schemeClr val="tx1"/>
                </a:solidFill>
              </a:rPr>
              <a:t>public sector is relatively large and tilted towards general public </a:t>
            </a:r>
            <a:r>
              <a:rPr lang="en-US" sz="3200" dirty="0" smtClean="0">
                <a:solidFill>
                  <a:schemeClr val="tx1"/>
                </a:solidFill>
              </a:rPr>
              <a:t>s</a:t>
            </a:r>
            <a:r>
              <a:rPr lang="hu-HU" sz="3200" dirty="0" err="1" smtClean="0">
                <a:solidFill>
                  <a:schemeClr val="tx1"/>
                </a:solidFill>
              </a:rPr>
              <a:t>ervices</a:t>
            </a:r>
            <a:endParaRPr lang="en-US" sz="32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94" t="39951" r="12339" b="18843"/>
          <a:stretch/>
        </p:blipFill>
        <p:spPr bwMode="auto">
          <a:xfrm>
            <a:off x="92723" y="2173184"/>
            <a:ext cx="9073660" cy="3657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églalap 3"/>
          <p:cNvSpPr/>
          <p:nvPr/>
        </p:nvSpPr>
        <p:spPr>
          <a:xfrm>
            <a:off x="612648" y="6023160"/>
            <a:ext cx="63203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/>
            <a:r>
              <a:rPr lang="hu-HU" dirty="0" err="1" smtClean="0">
                <a:ea typeface="SimSun" charset="0"/>
                <a:cs typeface="SimSun" charset="0"/>
              </a:rPr>
              <a:t>Source</a:t>
            </a:r>
            <a:r>
              <a:rPr lang="en-US" dirty="0" smtClean="0">
                <a:ea typeface="SimSun" charset="0"/>
                <a:cs typeface="SimSun" charset="0"/>
              </a:rPr>
              <a:t>: </a:t>
            </a:r>
            <a:r>
              <a:rPr lang="en-GB" dirty="0" smtClean="0"/>
              <a:t>OECD (201</a:t>
            </a:r>
            <a:r>
              <a:rPr lang="hu-HU" dirty="0" smtClean="0"/>
              <a:t>6a</a:t>
            </a:r>
            <a:r>
              <a:rPr lang="en-GB" dirty="0" smtClean="0"/>
              <a:t>)</a:t>
            </a:r>
            <a:r>
              <a:rPr lang="hu-HU" dirty="0" smtClean="0"/>
              <a:t>: </a:t>
            </a:r>
            <a:r>
              <a:rPr lang="en-US" dirty="0"/>
              <a:t>Economic Survey of Hungary 2016</a:t>
            </a:r>
            <a:r>
              <a:rPr lang="en-GB" dirty="0" smtClean="0"/>
              <a:t> pp. </a:t>
            </a:r>
            <a:r>
              <a:rPr lang="hu-HU" dirty="0" smtClean="0"/>
              <a:t>33</a:t>
            </a:r>
            <a:r>
              <a:rPr lang="en-GB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18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200" dirty="0" err="1" smtClean="0">
                <a:solidFill>
                  <a:schemeClr val="tx1"/>
                </a:solidFill>
              </a:rPr>
              <a:t>Figure</a:t>
            </a:r>
            <a:r>
              <a:rPr lang="hu-HU" sz="3200" dirty="0" smtClean="0">
                <a:solidFill>
                  <a:schemeClr val="tx1"/>
                </a:solidFill>
              </a:rPr>
              <a:t> 5 </a:t>
            </a:r>
            <a:r>
              <a:rPr lang="en-US" sz="3200" dirty="0" smtClean="0">
                <a:solidFill>
                  <a:schemeClr val="tx1"/>
                </a:solidFill>
              </a:rPr>
              <a:t>Hungary's </a:t>
            </a:r>
            <a:r>
              <a:rPr lang="hu-HU" sz="3200" dirty="0" err="1" smtClean="0">
                <a:solidFill>
                  <a:schemeClr val="tx1"/>
                </a:solidFill>
              </a:rPr>
              <a:t>composition</a:t>
            </a:r>
            <a:r>
              <a:rPr lang="hu-HU" sz="3200" dirty="0" smtClean="0">
                <a:solidFill>
                  <a:schemeClr val="tx1"/>
                </a:solidFill>
              </a:rPr>
              <a:t> of </a:t>
            </a:r>
            <a:r>
              <a:rPr lang="hu-HU" sz="3200" dirty="0" err="1" smtClean="0">
                <a:solidFill>
                  <a:schemeClr val="tx1"/>
                </a:solidFill>
              </a:rPr>
              <a:t>general</a:t>
            </a:r>
            <a:r>
              <a:rPr lang="hu-HU" sz="3200" dirty="0" smtClean="0">
                <a:solidFill>
                  <a:schemeClr val="tx1"/>
                </a:solidFill>
              </a:rPr>
              <a:t> </a:t>
            </a:r>
            <a:r>
              <a:rPr lang="hu-HU" sz="3200" dirty="0" err="1" smtClean="0">
                <a:solidFill>
                  <a:schemeClr val="tx1"/>
                </a:solidFill>
              </a:rPr>
              <a:t>government</a:t>
            </a:r>
            <a:r>
              <a:rPr lang="hu-HU" sz="3200" dirty="0" smtClean="0">
                <a:solidFill>
                  <a:schemeClr val="tx1"/>
                </a:solidFill>
              </a:rPr>
              <a:t> </a:t>
            </a:r>
            <a:r>
              <a:rPr lang="hu-HU" sz="3200" dirty="0" err="1" smtClean="0">
                <a:solidFill>
                  <a:schemeClr val="tx1"/>
                </a:solidFill>
              </a:rPr>
              <a:t>spending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612648" y="6023160"/>
            <a:ext cx="63203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/>
            <a:r>
              <a:rPr lang="hu-HU" dirty="0" err="1" smtClean="0">
                <a:ea typeface="SimSun" charset="0"/>
                <a:cs typeface="SimSun" charset="0"/>
              </a:rPr>
              <a:t>Source</a:t>
            </a:r>
            <a:r>
              <a:rPr lang="en-US" dirty="0" smtClean="0">
                <a:ea typeface="SimSun" charset="0"/>
                <a:cs typeface="SimSun" charset="0"/>
              </a:rPr>
              <a:t>: </a:t>
            </a:r>
            <a:r>
              <a:rPr lang="en-GB" dirty="0" smtClean="0"/>
              <a:t>OECD (201</a:t>
            </a:r>
            <a:r>
              <a:rPr lang="hu-HU" dirty="0" smtClean="0"/>
              <a:t>6a</a:t>
            </a:r>
            <a:r>
              <a:rPr lang="en-GB" dirty="0" smtClean="0"/>
              <a:t>)</a:t>
            </a:r>
            <a:r>
              <a:rPr lang="hu-HU" dirty="0" smtClean="0"/>
              <a:t>: </a:t>
            </a:r>
            <a:r>
              <a:rPr lang="en-US" dirty="0"/>
              <a:t>Economic Survey of Hungary 2016</a:t>
            </a:r>
            <a:r>
              <a:rPr lang="en-GB" dirty="0" smtClean="0"/>
              <a:t> pp. </a:t>
            </a:r>
            <a:r>
              <a:rPr lang="hu-HU" dirty="0" smtClean="0"/>
              <a:t>33</a:t>
            </a:r>
            <a:r>
              <a:rPr lang="en-GB" dirty="0" smtClean="0"/>
              <a:t>.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87" t="41748" r="12536" b="16254"/>
          <a:stretch/>
        </p:blipFill>
        <p:spPr bwMode="auto">
          <a:xfrm>
            <a:off x="0" y="2090057"/>
            <a:ext cx="8815972" cy="3669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222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solidFill>
                  <a:schemeClr val="tx1"/>
                </a:solidFill>
              </a:rPr>
              <a:t>Public </a:t>
            </a:r>
            <a:r>
              <a:rPr lang="hu-HU" dirty="0" err="1" smtClean="0">
                <a:solidFill>
                  <a:schemeClr val="tx1"/>
                </a:solidFill>
              </a:rPr>
              <a:t>debt</a:t>
            </a:r>
            <a:endParaRPr lang="hu-HU" dirty="0">
              <a:solidFill>
                <a:schemeClr val="tx1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612648" y="1766454"/>
            <a:ext cx="8153400" cy="4495800"/>
          </a:xfrm>
        </p:spPr>
        <p:txBody>
          <a:bodyPr>
            <a:normAutofit/>
          </a:bodyPr>
          <a:lstStyle/>
          <a:p>
            <a:r>
              <a:rPr lang="hu-HU" dirty="0" err="1" smtClean="0"/>
              <a:t>Exceptional</a:t>
            </a:r>
            <a:r>
              <a:rPr lang="hu-HU" dirty="0" smtClean="0"/>
              <a:t> </a:t>
            </a:r>
            <a:r>
              <a:rPr lang="hu-HU" dirty="0" err="1" smtClean="0"/>
              <a:t>high</a:t>
            </a:r>
            <a:r>
              <a:rPr lang="hu-HU" dirty="0" smtClean="0"/>
              <a:t> </a:t>
            </a:r>
            <a:r>
              <a:rPr lang="hu-HU" dirty="0" err="1" smtClean="0"/>
              <a:t>initial</a:t>
            </a:r>
            <a:r>
              <a:rPr lang="hu-HU" dirty="0" smtClean="0"/>
              <a:t> </a:t>
            </a:r>
            <a:r>
              <a:rPr lang="hu-HU" dirty="0" err="1" smtClean="0"/>
              <a:t>level</a:t>
            </a:r>
            <a:r>
              <a:rPr lang="hu-HU" dirty="0" smtClean="0"/>
              <a:t> – 2008 </a:t>
            </a:r>
            <a:r>
              <a:rPr lang="hu-HU" dirty="0"/>
              <a:t>–</a:t>
            </a:r>
            <a:r>
              <a:rPr lang="hu-HU" dirty="0" smtClean="0"/>
              <a:t> (</a:t>
            </a:r>
            <a:r>
              <a:rPr lang="hu-HU" dirty="0" err="1" smtClean="0"/>
              <a:t>within</a:t>
            </a:r>
            <a:r>
              <a:rPr lang="hu-HU" dirty="0" smtClean="0"/>
              <a:t> ECE)</a:t>
            </a:r>
          </a:p>
          <a:p>
            <a:r>
              <a:rPr lang="hu-HU" dirty="0" err="1" smtClean="0"/>
              <a:t>Modest</a:t>
            </a:r>
            <a:r>
              <a:rPr lang="hu-HU" dirty="0" smtClean="0"/>
              <a:t> </a:t>
            </a:r>
            <a:r>
              <a:rPr lang="hu-HU" dirty="0" err="1" smtClean="0"/>
              <a:t>recovery</a:t>
            </a:r>
            <a:r>
              <a:rPr lang="hu-HU" dirty="0" smtClean="0"/>
              <a:t> – </a:t>
            </a:r>
            <a:r>
              <a:rPr lang="hu-HU" dirty="0" err="1" smtClean="0"/>
              <a:t>debt</a:t>
            </a:r>
            <a:r>
              <a:rPr lang="hu-HU" dirty="0" smtClean="0"/>
              <a:t> </a:t>
            </a:r>
            <a:r>
              <a:rPr lang="hu-HU" dirty="0" err="1" smtClean="0"/>
              <a:t>level</a:t>
            </a:r>
            <a:r>
              <a:rPr lang="hu-HU" dirty="0" smtClean="0"/>
              <a:t> </a:t>
            </a:r>
            <a:r>
              <a:rPr lang="hu-HU" dirty="0" err="1" smtClean="0"/>
              <a:t>around</a:t>
            </a:r>
            <a:r>
              <a:rPr lang="hu-HU" dirty="0" smtClean="0"/>
              <a:t> 80%</a:t>
            </a:r>
          </a:p>
          <a:p>
            <a:r>
              <a:rPr lang="en-GB" dirty="0"/>
              <a:t>preventive arm of the Stability and Growth </a:t>
            </a:r>
            <a:r>
              <a:rPr lang="en-GB" dirty="0" smtClean="0"/>
              <a:t>Pact</a:t>
            </a:r>
            <a:endParaRPr lang="hu-HU" dirty="0" smtClean="0"/>
          </a:p>
          <a:p>
            <a:r>
              <a:rPr lang="en-GB" dirty="0"/>
              <a:t>government plans to gradually reduce the debt-to-GDP ratio to 74.9% in 2015 and to </a:t>
            </a:r>
            <a:r>
              <a:rPr lang="hu-HU" dirty="0" smtClean="0"/>
              <a:t>73</a:t>
            </a:r>
            <a:r>
              <a:rPr lang="en-GB" dirty="0" smtClean="0"/>
              <a:t>% </a:t>
            </a:r>
            <a:r>
              <a:rPr lang="en-GB" dirty="0"/>
              <a:t>in </a:t>
            </a:r>
            <a:r>
              <a:rPr lang="en-GB" dirty="0" smtClean="0"/>
              <a:t>201</a:t>
            </a:r>
            <a:r>
              <a:rPr lang="hu-HU" dirty="0" smtClean="0"/>
              <a:t>7</a:t>
            </a:r>
          </a:p>
          <a:p>
            <a:r>
              <a:rPr lang="hu-HU" dirty="0" err="1" smtClean="0"/>
              <a:t>Broadly</a:t>
            </a:r>
            <a:r>
              <a:rPr lang="hu-HU" dirty="0" smtClean="0"/>
              <a:t> </a:t>
            </a:r>
            <a:r>
              <a:rPr lang="hu-HU" dirty="0" err="1" smtClean="0"/>
              <a:t>plausible</a:t>
            </a:r>
            <a:r>
              <a:rPr lang="hu-HU" dirty="0" smtClean="0"/>
              <a:t> </a:t>
            </a:r>
            <a:r>
              <a:rPr lang="hu-HU" dirty="0" err="1" smtClean="0"/>
              <a:t>macroeconomic</a:t>
            </a:r>
            <a:r>
              <a:rPr lang="hu-HU" dirty="0" smtClean="0"/>
              <a:t> </a:t>
            </a:r>
            <a:r>
              <a:rPr lang="hu-HU" dirty="0" err="1" smtClean="0"/>
              <a:t>scenario</a:t>
            </a:r>
            <a:endParaRPr lang="hu-HU" dirty="0" smtClean="0"/>
          </a:p>
          <a:p>
            <a:r>
              <a:rPr lang="en-US" dirty="0"/>
              <a:t>delays in the receipt of EU funds are assumed are to have a debt</a:t>
            </a:r>
            <a:r>
              <a:rPr lang="hu-HU" dirty="0"/>
              <a:t>-</a:t>
            </a:r>
            <a:r>
              <a:rPr lang="en-US" dirty="0"/>
              <a:t>increasing </a:t>
            </a:r>
            <a:r>
              <a:rPr lang="en-US" dirty="0" smtClean="0"/>
              <a:t>effect</a:t>
            </a:r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441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1"/>
          <p:cNvSpPr>
            <a:spLocks noGrp="1"/>
          </p:cNvSpPr>
          <p:nvPr>
            <p:ph type="title"/>
          </p:nvPr>
        </p:nvSpPr>
        <p:spPr>
          <a:xfrm>
            <a:off x="470159" y="544234"/>
            <a:ext cx="8229600" cy="573724"/>
          </a:xfrm>
        </p:spPr>
        <p:txBody>
          <a:bodyPr>
            <a:noAutofit/>
          </a:bodyPr>
          <a:lstStyle/>
          <a:p>
            <a:r>
              <a:rPr lang="hu-HU" sz="2800" dirty="0" err="1" smtClean="0">
                <a:solidFill>
                  <a:srgbClr val="3D3C3D"/>
                </a:solidFill>
                <a:ea typeface="ＭＳ Ｐゴシック" charset="0"/>
                <a:cs typeface="Arial" charset="0"/>
              </a:rPr>
              <a:t>Figure</a:t>
            </a:r>
            <a:r>
              <a:rPr lang="hu-HU" sz="2800" dirty="0" smtClean="0">
                <a:solidFill>
                  <a:srgbClr val="3D3C3D"/>
                </a:solidFill>
                <a:ea typeface="ＭＳ Ｐゴシック" charset="0"/>
                <a:cs typeface="Arial" charset="0"/>
              </a:rPr>
              <a:t> 6 </a:t>
            </a:r>
            <a:r>
              <a:rPr lang="en-GB" sz="2800" dirty="0">
                <a:solidFill>
                  <a:srgbClr val="3D3C3D"/>
                </a:solidFill>
                <a:ea typeface="ＭＳ Ｐゴシック" charset="0"/>
                <a:cs typeface="Arial" charset="0"/>
              </a:rPr>
              <a:t>General government gross debt for Hungary</a:t>
            </a:r>
            <a:endParaRPr lang="hu-HU" sz="2800" dirty="0">
              <a:solidFill>
                <a:srgbClr val="3D3C3D"/>
              </a:solidFill>
              <a:ea typeface="ＭＳ Ｐゴシック" charset="0"/>
              <a:cs typeface="Arial" charset="0"/>
            </a:endParaRPr>
          </a:p>
        </p:txBody>
      </p:sp>
      <p:sp>
        <p:nvSpPr>
          <p:cNvPr id="1029" name="Rectangle 4"/>
          <p:cNvSpPr>
            <a:spLocks noChangeArrowheads="1"/>
          </p:cNvSpPr>
          <p:nvPr/>
        </p:nvSpPr>
        <p:spPr bwMode="auto">
          <a:xfrm>
            <a:off x="363764" y="6232760"/>
            <a:ext cx="85693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hu-HU" sz="1400" dirty="0" err="1" smtClean="0">
                <a:ea typeface="SimSun" charset="0"/>
                <a:cs typeface="SimSun" charset="0"/>
              </a:rPr>
              <a:t>Source</a:t>
            </a:r>
            <a:r>
              <a:rPr lang="en-US" sz="1400" dirty="0" smtClean="0">
                <a:ea typeface="SimSun" charset="0"/>
                <a:cs typeface="SimSun" charset="0"/>
              </a:rPr>
              <a:t>: </a:t>
            </a:r>
            <a:r>
              <a:rPr lang="hu-HU" sz="1400" dirty="0" err="1" smtClean="0"/>
              <a:t>Eurostat</a:t>
            </a:r>
            <a:r>
              <a:rPr lang="hu-HU" sz="1400" dirty="0"/>
              <a:t>, * </a:t>
            </a:r>
            <a:r>
              <a:rPr lang="hu-HU" sz="1400" dirty="0" err="1"/>
              <a:t>Note</a:t>
            </a:r>
            <a:r>
              <a:rPr lang="hu-HU" sz="1400" dirty="0"/>
              <a:t>: </a:t>
            </a:r>
            <a:r>
              <a:rPr lang="hu-HU" sz="1400" dirty="0" err="1"/>
              <a:t>forecast</a:t>
            </a:r>
            <a:r>
              <a:rPr lang="hu-HU" sz="1400" dirty="0"/>
              <a:t> </a:t>
            </a:r>
            <a:r>
              <a:rPr lang="hu-HU" sz="1400" dirty="0" err="1"/>
              <a:t>based</a:t>
            </a:r>
            <a:r>
              <a:rPr lang="hu-HU" sz="1400" dirty="0"/>
              <a:t> </a:t>
            </a:r>
            <a:r>
              <a:rPr lang="hu-HU" sz="1400" dirty="0" err="1"/>
              <a:t>on</a:t>
            </a:r>
            <a:r>
              <a:rPr lang="hu-HU" sz="1400" dirty="0"/>
              <a:t> European </a:t>
            </a:r>
            <a:r>
              <a:rPr lang="hu-HU" sz="1400" dirty="0" err="1"/>
              <a:t>Commision</a:t>
            </a:r>
            <a:r>
              <a:rPr lang="hu-HU" sz="1400" dirty="0"/>
              <a:t> </a:t>
            </a:r>
            <a:r>
              <a:rPr lang="en-US" sz="1400" dirty="0"/>
              <a:t>Spring 2016 Economic Forecast</a:t>
            </a:r>
            <a:r>
              <a:rPr lang="hu-HU" sz="1400" dirty="0"/>
              <a:t> </a:t>
            </a:r>
            <a:endParaRPr lang="en-US" sz="1400" dirty="0"/>
          </a:p>
        </p:txBody>
      </p:sp>
      <p:graphicFrame>
        <p:nvGraphicFramePr>
          <p:cNvPr id="6" name="Tartalom helye 5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4725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>
                <a:solidFill>
                  <a:schemeClr val="tx1"/>
                </a:solidFill>
              </a:rPr>
              <a:t>Current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challenges</a:t>
            </a:r>
            <a:endParaRPr lang="hu-HU" dirty="0">
              <a:solidFill>
                <a:schemeClr val="tx1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hu-HU" dirty="0" smtClean="0"/>
              <a:t>No </a:t>
            </a:r>
            <a:r>
              <a:rPr lang="en-GB" dirty="0"/>
              <a:t>risk of fiscal stress in the short </a:t>
            </a:r>
            <a:r>
              <a:rPr lang="en-GB" dirty="0" smtClean="0"/>
              <a:t>term</a:t>
            </a:r>
            <a:endParaRPr lang="hu-HU" dirty="0" smtClean="0"/>
          </a:p>
          <a:p>
            <a:r>
              <a:rPr lang="hu-HU" dirty="0"/>
              <a:t>L</a:t>
            </a:r>
            <a:r>
              <a:rPr lang="en-GB" dirty="0" smtClean="0"/>
              <a:t>ow </a:t>
            </a:r>
            <a:r>
              <a:rPr lang="hu-HU" dirty="0"/>
              <a:t>r</a:t>
            </a:r>
            <a:r>
              <a:rPr lang="en-GB" dirty="0" err="1" smtClean="0"/>
              <a:t>isks</a:t>
            </a:r>
            <a:r>
              <a:rPr lang="en-GB" dirty="0" smtClean="0"/>
              <a:t> </a:t>
            </a:r>
            <a:r>
              <a:rPr lang="en-GB" dirty="0"/>
              <a:t>to fiscal sustainability</a:t>
            </a:r>
            <a:r>
              <a:rPr lang="en-GB" dirty="0" smtClean="0"/>
              <a:t> </a:t>
            </a:r>
            <a:r>
              <a:rPr lang="en-GB" dirty="0"/>
              <a:t>in the medium and long term </a:t>
            </a:r>
            <a:r>
              <a:rPr lang="en-GB" dirty="0" smtClean="0"/>
              <a:t>perspective</a:t>
            </a:r>
            <a:endParaRPr lang="hu-HU" dirty="0" smtClean="0"/>
          </a:p>
          <a:p>
            <a:r>
              <a:rPr lang="hu-HU" dirty="0" err="1" smtClean="0"/>
              <a:t>Future</a:t>
            </a:r>
            <a:r>
              <a:rPr lang="hu-HU" dirty="0" smtClean="0"/>
              <a:t> </a:t>
            </a:r>
            <a:r>
              <a:rPr lang="hu-HU" dirty="0" err="1" smtClean="0"/>
              <a:t>challenge</a:t>
            </a:r>
            <a:r>
              <a:rPr lang="hu-HU" dirty="0" smtClean="0"/>
              <a:t>: </a:t>
            </a:r>
            <a:r>
              <a:rPr lang="en-GB" dirty="0" smtClean="0"/>
              <a:t>reducing </a:t>
            </a:r>
            <a:r>
              <a:rPr lang="en-GB" dirty="0"/>
              <a:t>government </a:t>
            </a:r>
            <a:r>
              <a:rPr lang="en-GB" dirty="0" smtClean="0"/>
              <a:t>debt</a:t>
            </a:r>
            <a:endParaRPr lang="hu-HU" dirty="0" smtClean="0"/>
          </a:p>
          <a:p>
            <a:r>
              <a:rPr lang="hu-HU" dirty="0" err="1" smtClean="0"/>
              <a:t>Sustainability</a:t>
            </a:r>
            <a:r>
              <a:rPr lang="hu-HU" dirty="0" smtClean="0"/>
              <a:t> of PAYG </a:t>
            </a:r>
            <a:r>
              <a:rPr lang="hu-HU" dirty="0" err="1" smtClean="0"/>
              <a:t>pension</a:t>
            </a:r>
            <a:r>
              <a:rPr lang="hu-HU" dirty="0" smtClean="0"/>
              <a:t> </a:t>
            </a:r>
            <a:r>
              <a:rPr lang="hu-HU" dirty="0" err="1" smtClean="0"/>
              <a:t>system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long</a:t>
            </a:r>
            <a:r>
              <a:rPr lang="hu-HU" dirty="0" smtClean="0"/>
              <a:t> </a:t>
            </a:r>
            <a:r>
              <a:rPr lang="hu-HU" dirty="0" err="1" smtClean="0"/>
              <a:t>run</a:t>
            </a:r>
            <a:endParaRPr lang="hu-HU" dirty="0" smtClean="0"/>
          </a:p>
          <a:p>
            <a:r>
              <a:rPr lang="hu-HU" dirty="0" err="1" smtClean="0"/>
              <a:t>Debt</a:t>
            </a:r>
            <a:r>
              <a:rPr lang="hu-HU" dirty="0" smtClean="0"/>
              <a:t> </a:t>
            </a:r>
            <a:r>
              <a:rPr lang="hu-HU" dirty="0" err="1" smtClean="0"/>
              <a:t>brake</a:t>
            </a:r>
            <a:r>
              <a:rPr lang="hu-HU" dirty="0" smtClean="0"/>
              <a:t> </a:t>
            </a:r>
            <a:r>
              <a:rPr lang="hu-HU" dirty="0" err="1" smtClean="0"/>
              <a:t>not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practice</a:t>
            </a:r>
            <a:r>
              <a:rPr lang="hu-HU" dirty="0" smtClean="0"/>
              <a:t> (</a:t>
            </a:r>
            <a:r>
              <a:rPr lang="hu-HU" dirty="0" err="1" smtClean="0"/>
              <a:t>implementation</a:t>
            </a:r>
            <a:r>
              <a:rPr lang="hu-HU" dirty="0" smtClean="0"/>
              <a:t> </a:t>
            </a:r>
            <a:r>
              <a:rPr lang="hu-HU" dirty="0" err="1" smtClean="0"/>
              <a:t>when</a:t>
            </a:r>
            <a:r>
              <a:rPr lang="hu-HU" dirty="0" smtClean="0"/>
              <a:t>?)</a:t>
            </a:r>
          </a:p>
          <a:p>
            <a:r>
              <a:rPr lang="en-US" dirty="0"/>
              <a:t>Putting the debt-to-GDP ratio firmly on a downward path will require further consolidation efforts</a:t>
            </a:r>
            <a:endParaRPr lang="hu-HU" dirty="0"/>
          </a:p>
          <a:p>
            <a:r>
              <a:rPr lang="hu-HU" dirty="0" err="1" smtClean="0"/>
              <a:t>Importance</a:t>
            </a:r>
            <a:r>
              <a:rPr lang="hu-HU" dirty="0" smtClean="0"/>
              <a:t> of EU </a:t>
            </a:r>
            <a:r>
              <a:rPr lang="hu-HU" dirty="0" err="1" smtClean="0"/>
              <a:t>funds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fiscal</a:t>
            </a:r>
            <a:r>
              <a:rPr lang="hu-HU" dirty="0" smtClean="0"/>
              <a:t> </a:t>
            </a:r>
            <a:r>
              <a:rPr lang="hu-HU" dirty="0" err="1" smtClean="0"/>
              <a:t>policies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39847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>
                <a:solidFill>
                  <a:prstClr val="black"/>
                </a:solidFill>
                <a:latin typeface="Calibri Light" panose="020F0302020204030204"/>
              </a:rPr>
              <a:t>Main labor market </a:t>
            </a:r>
            <a:r>
              <a:rPr lang="hu-HU" dirty="0" err="1" smtClean="0">
                <a:solidFill>
                  <a:prstClr val="black"/>
                </a:solidFill>
                <a:latin typeface="Calibri Light" panose="020F0302020204030204"/>
              </a:rPr>
              <a:t>trends</a:t>
            </a:r>
            <a:r>
              <a:rPr lang="hu-HU" dirty="0" smtClean="0">
                <a:solidFill>
                  <a:prstClr val="black"/>
                </a:solidFill>
                <a:latin typeface="Calibri Light" panose="020F0302020204030204"/>
              </a:rPr>
              <a:t> </a:t>
            </a:r>
            <a:r>
              <a:rPr lang="hu-HU" dirty="0" err="1" smtClean="0">
                <a:solidFill>
                  <a:prstClr val="black"/>
                </a:solidFill>
                <a:latin typeface="Calibri Light" panose="020F0302020204030204"/>
              </a:rPr>
              <a:t>after</a:t>
            </a:r>
            <a:r>
              <a:rPr lang="hu-HU" dirty="0" smtClean="0">
                <a:solidFill>
                  <a:prstClr val="black"/>
                </a:solidFill>
                <a:latin typeface="Calibri Light" panose="020F0302020204030204"/>
              </a:rPr>
              <a:t> </a:t>
            </a:r>
            <a:r>
              <a:rPr lang="hu-HU" dirty="0" smtClean="0">
                <a:solidFill>
                  <a:prstClr val="black"/>
                </a:solidFill>
                <a:latin typeface="Calibri Light" panose="020F0302020204030204"/>
              </a:rPr>
              <a:t>1990*</a:t>
            </a:r>
            <a:endParaRPr lang="en-US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49982"/>
          </a:xfrm>
        </p:spPr>
        <p:txBody>
          <a:bodyPr>
            <a:normAutofit fontScale="85000" lnSpcReduction="10000"/>
          </a:bodyPr>
          <a:lstStyle/>
          <a:p>
            <a:r>
              <a:rPr lang="hu-HU" dirty="0" err="1"/>
              <a:t>Dramatic</a:t>
            </a:r>
            <a:r>
              <a:rPr lang="hu-HU" dirty="0"/>
              <a:t> </a:t>
            </a:r>
            <a:r>
              <a:rPr lang="hu-HU" dirty="0" err="1"/>
              <a:t>rise</a:t>
            </a:r>
            <a:r>
              <a:rPr lang="hu-HU" dirty="0"/>
              <a:t> </a:t>
            </a:r>
            <a:r>
              <a:rPr lang="hu-HU" dirty="0" err="1"/>
              <a:t>in</a:t>
            </a:r>
            <a:r>
              <a:rPr lang="hu-HU" dirty="0"/>
              <a:t> </a:t>
            </a:r>
            <a:r>
              <a:rPr lang="hu-HU" dirty="0" err="1"/>
              <a:t>unemployment</a:t>
            </a:r>
            <a:r>
              <a:rPr lang="hu-HU" dirty="0"/>
              <a:t> </a:t>
            </a:r>
            <a:r>
              <a:rPr lang="hu-HU" dirty="0" err="1"/>
              <a:t>in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early</a:t>
            </a:r>
            <a:r>
              <a:rPr lang="hu-HU" dirty="0"/>
              <a:t> 1990s </a:t>
            </a:r>
            <a:r>
              <a:rPr lang="hu-HU" dirty="0" err="1"/>
              <a:t>due</a:t>
            </a:r>
            <a:r>
              <a:rPr lang="hu-HU" dirty="0"/>
              <a:t> </a:t>
            </a:r>
            <a:r>
              <a:rPr lang="hu-HU" dirty="0" err="1"/>
              <a:t>to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transformatinal</a:t>
            </a:r>
            <a:r>
              <a:rPr lang="hu-HU" dirty="0"/>
              <a:t> </a:t>
            </a:r>
            <a:r>
              <a:rPr lang="hu-HU" dirty="0" err="1"/>
              <a:t>recession</a:t>
            </a:r>
            <a:r>
              <a:rPr lang="hu-HU" dirty="0"/>
              <a:t>.</a:t>
            </a:r>
          </a:p>
          <a:p>
            <a:r>
              <a:rPr lang="hu-HU" dirty="0" err="1"/>
              <a:t>Significant</a:t>
            </a:r>
            <a:r>
              <a:rPr lang="hu-HU" dirty="0"/>
              <a:t> </a:t>
            </a:r>
            <a:r>
              <a:rPr lang="hu-HU" dirty="0" err="1"/>
              <a:t>drop</a:t>
            </a:r>
            <a:r>
              <a:rPr lang="hu-HU" dirty="0"/>
              <a:t> </a:t>
            </a:r>
            <a:r>
              <a:rPr lang="hu-HU" dirty="0" err="1"/>
              <a:t>in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participation</a:t>
            </a:r>
            <a:r>
              <a:rPr lang="hu-HU" dirty="0"/>
              <a:t> </a:t>
            </a:r>
            <a:r>
              <a:rPr lang="hu-HU" dirty="0" err="1"/>
              <a:t>rate</a:t>
            </a:r>
            <a:r>
              <a:rPr lang="hu-HU" dirty="0"/>
              <a:t>. </a:t>
            </a:r>
            <a:r>
              <a:rPr lang="hu-HU" dirty="0" err="1"/>
              <a:t>Early</a:t>
            </a:r>
            <a:r>
              <a:rPr lang="hu-HU" dirty="0"/>
              <a:t> </a:t>
            </a:r>
            <a:r>
              <a:rPr lang="hu-HU" dirty="0" err="1"/>
              <a:t>age</a:t>
            </a:r>
            <a:r>
              <a:rPr lang="hu-HU" dirty="0"/>
              <a:t> and </a:t>
            </a:r>
            <a:r>
              <a:rPr lang="hu-HU" dirty="0" err="1"/>
              <a:t>disabled</a:t>
            </a:r>
            <a:r>
              <a:rPr lang="hu-HU" dirty="0"/>
              <a:t> </a:t>
            </a:r>
            <a:r>
              <a:rPr lang="hu-HU" dirty="0" err="1"/>
              <a:t>retirement</a:t>
            </a:r>
            <a:r>
              <a:rPr lang="hu-HU" dirty="0"/>
              <a:t> </a:t>
            </a:r>
            <a:r>
              <a:rPr lang="hu-HU" dirty="0" err="1"/>
              <a:t>used</a:t>
            </a:r>
            <a:r>
              <a:rPr lang="hu-HU" dirty="0"/>
              <a:t> </a:t>
            </a:r>
            <a:r>
              <a:rPr lang="hu-HU" dirty="0" err="1"/>
              <a:t>as</a:t>
            </a:r>
            <a:r>
              <a:rPr lang="hu-HU" dirty="0"/>
              <a:t> a </a:t>
            </a:r>
            <a:r>
              <a:rPr lang="hu-HU" dirty="0" err="1"/>
              <a:t>social</a:t>
            </a:r>
            <a:r>
              <a:rPr lang="hu-HU" dirty="0"/>
              <a:t> policy </a:t>
            </a:r>
            <a:r>
              <a:rPr lang="hu-HU" dirty="0" err="1"/>
              <a:t>tool</a:t>
            </a:r>
            <a:r>
              <a:rPr lang="hu-HU" dirty="0"/>
              <a:t>.</a:t>
            </a:r>
          </a:p>
          <a:p>
            <a:r>
              <a:rPr lang="hu-HU" dirty="0" err="1"/>
              <a:t>Structural</a:t>
            </a:r>
            <a:r>
              <a:rPr lang="hu-HU" dirty="0"/>
              <a:t> </a:t>
            </a:r>
            <a:r>
              <a:rPr lang="hu-HU" dirty="0" err="1"/>
              <a:t>change</a:t>
            </a:r>
            <a:r>
              <a:rPr lang="hu-HU" dirty="0"/>
              <a:t> of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economy</a:t>
            </a:r>
            <a:r>
              <a:rPr lang="hu-HU" dirty="0"/>
              <a:t>: </a:t>
            </a:r>
            <a:r>
              <a:rPr lang="hu-HU" dirty="0" err="1"/>
              <a:t>dual</a:t>
            </a:r>
            <a:r>
              <a:rPr lang="hu-HU" dirty="0"/>
              <a:t> </a:t>
            </a:r>
            <a:r>
              <a:rPr lang="hu-HU" dirty="0" err="1"/>
              <a:t>economy</a:t>
            </a:r>
            <a:r>
              <a:rPr lang="hu-HU" dirty="0"/>
              <a:t> </a:t>
            </a:r>
            <a:r>
              <a:rPr lang="hu-HU" dirty="0" err="1"/>
              <a:t>created</a:t>
            </a:r>
            <a:r>
              <a:rPr lang="hu-HU" dirty="0" smtClean="0"/>
              <a:t>.</a:t>
            </a:r>
          </a:p>
          <a:p>
            <a:r>
              <a:rPr lang="hu-HU" dirty="0" err="1"/>
              <a:t>FDI-dominated</a:t>
            </a:r>
            <a:r>
              <a:rPr lang="hu-HU" dirty="0"/>
              <a:t> </a:t>
            </a:r>
            <a:r>
              <a:rPr lang="hu-HU" dirty="0" err="1"/>
              <a:t>high</a:t>
            </a:r>
            <a:r>
              <a:rPr lang="hu-HU" dirty="0"/>
              <a:t> </a:t>
            </a:r>
            <a:r>
              <a:rPr lang="hu-HU" dirty="0" err="1"/>
              <a:t>value</a:t>
            </a:r>
            <a:r>
              <a:rPr lang="hu-HU" dirty="0"/>
              <a:t> </a:t>
            </a:r>
            <a:r>
              <a:rPr lang="hu-HU" dirty="0" err="1"/>
              <a:t>added</a:t>
            </a:r>
            <a:r>
              <a:rPr lang="hu-HU" dirty="0"/>
              <a:t> </a:t>
            </a:r>
            <a:r>
              <a:rPr lang="hu-HU" dirty="0" err="1"/>
              <a:t>manufacturing</a:t>
            </a:r>
            <a:r>
              <a:rPr lang="hu-HU" dirty="0"/>
              <a:t> </a:t>
            </a:r>
            <a:r>
              <a:rPr lang="hu-HU" dirty="0" err="1"/>
              <a:t>industries</a:t>
            </a:r>
            <a:r>
              <a:rPr lang="hu-HU" dirty="0"/>
              <a:t> play an </a:t>
            </a:r>
            <a:r>
              <a:rPr lang="hu-HU" dirty="0" err="1"/>
              <a:t>increasing</a:t>
            </a:r>
            <a:r>
              <a:rPr lang="hu-HU" dirty="0"/>
              <a:t> </a:t>
            </a:r>
            <a:r>
              <a:rPr lang="hu-HU" dirty="0" err="1"/>
              <a:t>role</a:t>
            </a:r>
            <a:r>
              <a:rPr lang="hu-HU" dirty="0"/>
              <a:t> </a:t>
            </a:r>
            <a:r>
              <a:rPr lang="hu-HU" dirty="0" err="1"/>
              <a:t>in</a:t>
            </a:r>
            <a:r>
              <a:rPr lang="hu-HU" dirty="0"/>
              <a:t> </a:t>
            </a:r>
            <a:r>
              <a:rPr lang="hu-HU" dirty="0" err="1"/>
              <a:t>production</a:t>
            </a:r>
            <a:r>
              <a:rPr lang="hu-HU" dirty="0"/>
              <a:t> </a:t>
            </a:r>
            <a:r>
              <a:rPr lang="hu-HU" dirty="0" err="1"/>
              <a:t>since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mid-1990s. </a:t>
            </a:r>
            <a:r>
              <a:rPr lang="hu-HU" dirty="0" err="1"/>
              <a:t>Low</a:t>
            </a:r>
            <a:r>
              <a:rPr lang="hu-HU" dirty="0"/>
              <a:t> labor </a:t>
            </a:r>
            <a:r>
              <a:rPr lang="hu-HU" dirty="0" err="1"/>
              <a:t>intensity</a:t>
            </a:r>
            <a:r>
              <a:rPr lang="hu-HU" dirty="0"/>
              <a:t>, </a:t>
            </a:r>
            <a:r>
              <a:rPr lang="hu-HU" dirty="0" err="1"/>
              <a:t>high</a:t>
            </a:r>
            <a:r>
              <a:rPr lang="hu-HU" dirty="0"/>
              <a:t> </a:t>
            </a:r>
            <a:r>
              <a:rPr lang="hu-HU" dirty="0" err="1"/>
              <a:t>capital</a:t>
            </a:r>
            <a:r>
              <a:rPr lang="hu-HU" dirty="0"/>
              <a:t> and </a:t>
            </a:r>
            <a:r>
              <a:rPr lang="hu-HU" dirty="0" err="1"/>
              <a:t>technology</a:t>
            </a:r>
            <a:r>
              <a:rPr lang="hu-HU" dirty="0"/>
              <a:t> </a:t>
            </a:r>
            <a:r>
              <a:rPr lang="hu-HU" dirty="0" err="1"/>
              <a:t>intensity</a:t>
            </a:r>
            <a:r>
              <a:rPr lang="hu-HU" dirty="0"/>
              <a:t>.</a:t>
            </a:r>
          </a:p>
          <a:p>
            <a:r>
              <a:rPr lang="hu-HU" dirty="0" err="1"/>
              <a:t>Domestic</a:t>
            </a:r>
            <a:r>
              <a:rPr lang="hu-HU" dirty="0"/>
              <a:t> </a:t>
            </a:r>
            <a:r>
              <a:rPr lang="hu-HU" dirty="0" err="1"/>
              <a:t>based</a:t>
            </a:r>
            <a:r>
              <a:rPr lang="hu-HU" dirty="0"/>
              <a:t> </a:t>
            </a:r>
            <a:r>
              <a:rPr lang="hu-HU" dirty="0" err="1"/>
              <a:t>SMEs</a:t>
            </a:r>
            <a:r>
              <a:rPr lang="hu-HU" dirty="0"/>
              <a:t> </a:t>
            </a:r>
            <a:r>
              <a:rPr lang="hu-HU" dirty="0" err="1"/>
              <a:t>generate</a:t>
            </a:r>
            <a:r>
              <a:rPr lang="hu-HU" dirty="0"/>
              <a:t> limited </a:t>
            </a:r>
            <a:r>
              <a:rPr lang="hu-HU" dirty="0" err="1"/>
              <a:t>jobs</a:t>
            </a:r>
            <a:r>
              <a:rPr lang="hu-HU" dirty="0"/>
              <a:t> </a:t>
            </a:r>
            <a:r>
              <a:rPr lang="hu-HU" dirty="0" err="1"/>
              <a:t>because</a:t>
            </a:r>
            <a:r>
              <a:rPr lang="hu-HU" dirty="0"/>
              <a:t> of </a:t>
            </a:r>
            <a:r>
              <a:rPr lang="hu-HU" dirty="0" err="1"/>
              <a:t>low</a:t>
            </a:r>
            <a:r>
              <a:rPr lang="hu-HU" dirty="0"/>
              <a:t> </a:t>
            </a:r>
            <a:r>
              <a:rPr lang="hu-HU" dirty="0" err="1"/>
              <a:t>competitiveness</a:t>
            </a:r>
            <a:r>
              <a:rPr lang="hu-HU" dirty="0"/>
              <a:t>.</a:t>
            </a:r>
          </a:p>
          <a:p>
            <a:r>
              <a:rPr lang="hu-HU" dirty="0" err="1"/>
              <a:t>Large</a:t>
            </a:r>
            <a:r>
              <a:rPr lang="hu-HU" dirty="0"/>
              <a:t> part of </a:t>
            </a:r>
            <a:r>
              <a:rPr lang="hu-HU" dirty="0" err="1"/>
              <a:t>unskilled</a:t>
            </a:r>
            <a:r>
              <a:rPr lang="hu-HU" dirty="0"/>
              <a:t> labor </a:t>
            </a:r>
            <a:r>
              <a:rPr lang="hu-HU" dirty="0" err="1"/>
              <a:t>become</a:t>
            </a:r>
            <a:r>
              <a:rPr lang="hu-HU" dirty="0"/>
              <a:t> </a:t>
            </a:r>
            <a:r>
              <a:rPr lang="hu-HU" dirty="0" err="1"/>
              <a:t>inactive</a:t>
            </a:r>
            <a:r>
              <a:rPr lang="hu-HU" dirty="0"/>
              <a:t> </a:t>
            </a:r>
            <a:r>
              <a:rPr lang="hu-HU" dirty="0" err="1"/>
              <a:t>or</a:t>
            </a:r>
            <a:r>
              <a:rPr lang="hu-HU" dirty="0"/>
              <a:t> </a:t>
            </a:r>
            <a:r>
              <a:rPr lang="hu-HU" dirty="0" err="1"/>
              <a:t>long-term</a:t>
            </a:r>
            <a:r>
              <a:rPr lang="hu-HU" dirty="0"/>
              <a:t> </a:t>
            </a:r>
            <a:r>
              <a:rPr lang="hu-HU" dirty="0" err="1"/>
              <a:t>unemployed</a:t>
            </a:r>
            <a:r>
              <a:rPr lang="hu-HU" dirty="0" smtClean="0"/>
              <a:t>.</a:t>
            </a:r>
            <a:endParaRPr lang="hu-HU" dirty="0"/>
          </a:p>
        </p:txBody>
      </p:sp>
      <p:sp>
        <p:nvSpPr>
          <p:cNvPr id="4" name="Téglalap 3"/>
          <p:cNvSpPr/>
          <p:nvPr/>
        </p:nvSpPr>
        <p:spPr>
          <a:xfrm>
            <a:off x="178130" y="6488668"/>
            <a:ext cx="655929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1600" dirty="0" smtClean="0">
                <a:ea typeface="SimSun" charset="0"/>
                <a:cs typeface="SimSun" charset="0"/>
              </a:rPr>
              <a:t>*</a:t>
            </a:r>
            <a:r>
              <a:rPr lang="hu-HU" sz="1600" dirty="0" err="1" smtClean="0">
                <a:ea typeface="SimSun" charset="0"/>
                <a:cs typeface="SimSun" charset="0"/>
              </a:rPr>
              <a:t>Based</a:t>
            </a:r>
            <a:r>
              <a:rPr lang="hu-HU" sz="1600" dirty="0" smtClean="0">
                <a:ea typeface="SimSun" charset="0"/>
                <a:cs typeface="SimSun" charset="0"/>
              </a:rPr>
              <a:t> </a:t>
            </a:r>
            <a:r>
              <a:rPr lang="hu-HU" sz="1600" dirty="0" err="1" smtClean="0">
                <a:ea typeface="SimSun" charset="0"/>
                <a:cs typeface="SimSun" charset="0"/>
              </a:rPr>
              <a:t>on</a:t>
            </a:r>
            <a:r>
              <a:rPr lang="hu-HU" sz="1600" dirty="0" smtClean="0">
                <a:ea typeface="SimSun" charset="0"/>
                <a:cs typeface="SimSun" charset="0"/>
              </a:rPr>
              <a:t> </a:t>
            </a:r>
            <a:r>
              <a:rPr lang="hu-HU" sz="1600" dirty="0" err="1" smtClean="0">
                <a:ea typeface="SimSun" charset="0"/>
                <a:cs typeface="SimSun" charset="0"/>
              </a:rPr>
              <a:t>the</a:t>
            </a:r>
            <a:r>
              <a:rPr lang="hu-HU" sz="1600" dirty="0" smtClean="0">
                <a:ea typeface="SimSun" charset="0"/>
                <a:cs typeface="SimSun" charset="0"/>
              </a:rPr>
              <a:t> </a:t>
            </a:r>
            <a:r>
              <a:rPr lang="hu-HU" sz="1600" dirty="0" err="1" smtClean="0">
                <a:ea typeface="SimSun" charset="0"/>
                <a:cs typeface="SimSun" charset="0"/>
              </a:rPr>
              <a:t>presentation</a:t>
            </a:r>
            <a:r>
              <a:rPr lang="hu-HU" sz="1600" dirty="0" smtClean="0">
                <a:ea typeface="SimSun" charset="0"/>
                <a:cs typeface="SimSun" charset="0"/>
              </a:rPr>
              <a:t> of Zoltán Ádám </a:t>
            </a:r>
            <a:r>
              <a:rPr lang="hu-HU" sz="1600" dirty="0" err="1" smtClean="0">
                <a:ea typeface="SimSun" charset="0"/>
                <a:cs typeface="SimSun" charset="0"/>
              </a:rPr>
              <a:t>within</a:t>
            </a:r>
            <a:r>
              <a:rPr lang="hu-HU" sz="1600" dirty="0" smtClean="0">
                <a:ea typeface="SimSun" charset="0"/>
                <a:cs typeface="SimSun" charset="0"/>
              </a:rPr>
              <a:t> </a:t>
            </a:r>
            <a:r>
              <a:rPr lang="hu-HU" sz="1600" dirty="0" err="1" smtClean="0">
                <a:ea typeface="SimSun" charset="0"/>
                <a:cs typeface="SimSun" charset="0"/>
              </a:rPr>
              <a:t>the</a:t>
            </a:r>
            <a:r>
              <a:rPr lang="hu-HU" sz="1600" dirty="0" smtClean="0">
                <a:ea typeface="SimSun" charset="0"/>
                <a:cs typeface="SimSun" charset="0"/>
              </a:rPr>
              <a:t> </a:t>
            </a:r>
            <a:r>
              <a:rPr lang="hu-HU" sz="1600" dirty="0" err="1" smtClean="0">
                <a:ea typeface="SimSun" charset="0"/>
                <a:cs typeface="SimSun" charset="0"/>
              </a:rPr>
              <a:t>Hidden</a:t>
            </a:r>
            <a:r>
              <a:rPr lang="hu-HU" sz="1600" dirty="0" smtClean="0">
                <a:ea typeface="SimSun" charset="0"/>
                <a:cs typeface="SimSun" charset="0"/>
              </a:rPr>
              <a:t> </a:t>
            </a:r>
            <a:r>
              <a:rPr lang="hu-HU" sz="1600" dirty="0" err="1" smtClean="0">
                <a:ea typeface="SimSun" charset="0"/>
                <a:cs typeface="SimSun" charset="0"/>
              </a:rPr>
              <a:t>triggers</a:t>
            </a:r>
            <a:r>
              <a:rPr lang="hu-HU" sz="1600" dirty="0" smtClean="0">
                <a:ea typeface="SimSun" charset="0"/>
                <a:cs typeface="SimSun" charset="0"/>
              </a:rPr>
              <a:t> project.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778687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>
                <a:solidFill>
                  <a:prstClr val="black"/>
                </a:solidFill>
                <a:latin typeface="Calibri Light" panose="020F0302020204030204"/>
              </a:rPr>
              <a:t>Main labor market </a:t>
            </a:r>
            <a:r>
              <a:rPr lang="hu-HU" dirty="0" err="1">
                <a:solidFill>
                  <a:prstClr val="black"/>
                </a:solidFill>
                <a:latin typeface="Calibri Light" panose="020F0302020204030204"/>
              </a:rPr>
              <a:t>trends</a:t>
            </a:r>
            <a:r>
              <a:rPr lang="hu-HU" dirty="0">
                <a:solidFill>
                  <a:prstClr val="black"/>
                </a:solidFill>
                <a:latin typeface="Calibri Light" panose="020F0302020204030204"/>
              </a:rPr>
              <a:t> </a:t>
            </a:r>
            <a:r>
              <a:rPr lang="hu-HU" dirty="0" err="1" smtClean="0">
                <a:solidFill>
                  <a:prstClr val="black"/>
                </a:solidFill>
                <a:latin typeface="Calibri Light" panose="020F0302020204030204"/>
              </a:rPr>
              <a:t>after</a:t>
            </a:r>
            <a:r>
              <a:rPr lang="hu-HU" dirty="0" smtClean="0">
                <a:solidFill>
                  <a:prstClr val="black"/>
                </a:solidFill>
                <a:latin typeface="Calibri Light" panose="020F0302020204030204"/>
              </a:rPr>
              <a:t> </a:t>
            </a:r>
            <a:r>
              <a:rPr lang="hu-HU" dirty="0" smtClean="0">
                <a:solidFill>
                  <a:prstClr val="black"/>
                </a:solidFill>
                <a:latin typeface="Calibri Light" panose="020F0302020204030204"/>
              </a:rPr>
              <a:t>2010*</a:t>
            </a:r>
            <a:endParaRPr lang="en-US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lvl="1"/>
            <a:r>
              <a:rPr lang="hu-HU" sz="2800" dirty="0" smtClean="0"/>
              <a:t>Public </a:t>
            </a:r>
            <a:r>
              <a:rPr lang="hu-HU" sz="2800" dirty="0" err="1" smtClean="0"/>
              <a:t>employment</a:t>
            </a:r>
            <a:r>
              <a:rPr lang="hu-HU" sz="2800" dirty="0" smtClean="0"/>
              <a:t> </a:t>
            </a:r>
            <a:r>
              <a:rPr lang="hu-HU" sz="2800" dirty="0" err="1" smtClean="0"/>
              <a:t>programs</a:t>
            </a:r>
            <a:r>
              <a:rPr lang="hu-HU" sz="2800" dirty="0" smtClean="0"/>
              <a:t> </a:t>
            </a:r>
            <a:r>
              <a:rPr lang="hu-HU" sz="2800" dirty="0" err="1" smtClean="0"/>
              <a:t>become</a:t>
            </a:r>
            <a:r>
              <a:rPr lang="hu-HU" sz="2800" dirty="0" smtClean="0"/>
              <a:t> an </a:t>
            </a:r>
            <a:r>
              <a:rPr lang="hu-HU" sz="2800" dirty="0" err="1" smtClean="0"/>
              <a:t>even</a:t>
            </a:r>
            <a:r>
              <a:rPr lang="hu-HU" sz="2800" dirty="0" smtClean="0"/>
              <a:t> more </a:t>
            </a:r>
            <a:r>
              <a:rPr lang="hu-HU" sz="2800" dirty="0" err="1" smtClean="0"/>
              <a:t>important</a:t>
            </a:r>
            <a:r>
              <a:rPr lang="hu-HU" sz="2800" dirty="0" smtClean="0"/>
              <a:t> </a:t>
            </a:r>
            <a:r>
              <a:rPr lang="hu-HU" sz="2800" dirty="0" err="1" smtClean="0"/>
              <a:t>active</a:t>
            </a:r>
            <a:r>
              <a:rPr lang="hu-HU" sz="2800" dirty="0" smtClean="0"/>
              <a:t> labor market policy </a:t>
            </a:r>
            <a:r>
              <a:rPr lang="hu-HU" sz="2800" dirty="0" err="1" smtClean="0"/>
              <a:t>tool</a:t>
            </a:r>
            <a:r>
              <a:rPr lang="hu-HU" sz="2800" dirty="0" smtClean="0"/>
              <a:t> (</a:t>
            </a:r>
            <a:r>
              <a:rPr lang="hu-HU" sz="2800" dirty="0" err="1" smtClean="0"/>
              <a:t>at</a:t>
            </a:r>
            <a:r>
              <a:rPr lang="hu-HU" sz="2800" dirty="0" smtClean="0"/>
              <a:t> </a:t>
            </a:r>
            <a:r>
              <a:rPr lang="hu-HU" sz="2800" dirty="0" err="1" smtClean="0"/>
              <a:t>some</a:t>
            </a:r>
            <a:r>
              <a:rPr lang="hu-HU" sz="2800" dirty="0" smtClean="0"/>
              <a:t> </a:t>
            </a:r>
            <a:r>
              <a:rPr lang="hu-HU" sz="2800" dirty="0" err="1" smtClean="0"/>
              <a:t>points</a:t>
            </a:r>
            <a:r>
              <a:rPr lang="hu-HU" sz="2800" dirty="0" smtClean="0"/>
              <a:t> 200+ </a:t>
            </a:r>
            <a:r>
              <a:rPr lang="hu-HU" sz="2800" dirty="0" err="1" smtClean="0"/>
              <a:t>thousand</a:t>
            </a:r>
            <a:r>
              <a:rPr lang="hu-HU" sz="2800" dirty="0" smtClean="0"/>
              <a:t>). </a:t>
            </a:r>
            <a:r>
              <a:rPr lang="hu-HU" sz="2800" dirty="0" err="1" smtClean="0"/>
              <a:t>Increase</a:t>
            </a:r>
            <a:r>
              <a:rPr lang="hu-HU" sz="2800" dirty="0" smtClean="0"/>
              <a:t> </a:t>
            </a:r>
            <a:r>
              <a:rPr lang="hu-HU" sz="2800" dirty="0" err="1" smtClean="0"/>
              <a:t>in</a:t>
            </a:r>
            <a:r>
              <a:rPr lang="hu-HU" sz="2800" dirty="0" smtClean="0"/>
              <a:t> </a:t>
            </a:r>
            <a:r>
              <a:rPr lang="hu-HU" sz="2800" dirty="0" err="1" smtClean="0"/>
              <a:t>employment</a:t>
            </a:r>
            <a:r>
              <a:rPr lang="hu-HU" sz="2800" dirty="0" smtClean="0"/>
              <a:t> </a:t>
            </a:r>
            <a:r>
              <a:rPr lang="hu-HU" sz="2800" dirty="0" err="1" smtClean="0"/>
              <a:t>rate</a:t>
            </a:r>
            <a:r>
              <a:rPr lang="hu-HU" sz="2800" dirty="0" smtClean="0"/>
              <a:t> </a:t>
            </a:r>
            <a:r>
              <a:rPr lang="hu-HU" sz="2800" dirty="0" err="1" smtClean="0"/>
              <a:t>significantly</a:t>
            </a:r>
            <a:r>
              <a:rPr lang="hu-HU" sz="2800" dirty="0" smtClean="0"/>
              <a:t> </a:t>
            </a:r>
            <a:r>
              <a:rPr lang="hu-HU" sz="2800" dirty="0" err="1" smtClean="0"/>
              <a:t>with</a:t>
            </a:r>
            <a:r>
              <a:rPr lang="hu-HU" sz="2800" dirty="0" smtClean="0"/>
              <a:t> </a:t>
            </a:r>
            <a:r>
              <a:rPr lang="hu-HU" sz="2800" dirty="0" err="1" smtClean="0"/>
              <a:t>questionable</a:t>
            </a:r>
            <a:r>
              <a:rPr lang="hu-HU" sz="2800" dirty="0" smtClean="0"/>
              <a:t> </a:t>
            </a:r>
            <a:r>
              <a:rPr lang="hu-HU" sz="2800" dirty="0" err="1" smtClean="0"/>
              <a:t>social</a:t>
            </a:r>
            <a:r>
              <a:rPr lang="hu-HU" sz="2800" dirty="0" smtClean="0"/>
              <a:t> and </a:t>
            </a:r>
            <a:r>
              <a:rPr lang="hu-HU" sz="2800" dirty="0" err="1" smtClean="0"/>
              <a:t>economic</a:t>
            </a:r>
            <a:r>
              <a:rPr lang="hu-HU" sz="2800" dirty="0" smtClean="0"/>
              <a:t> </a:t>
            </a:r>
            <a:r>
              <a:rPr lang="hu-HU" sz="2800" dirty="0" err="1" smtClean="0"/>
              <a:t>impacts</a:t>
            </a:r>
            <a:r>
              <a:rPr lang="hu-HU" sz="2800" dirty="0" smtClean="0"/>
              <a:t>.</a:t>
            </a:r>
          </a:p>
          <a:p>
            <a:pPr lvl="1"/>
            <a:r>
              <a:rPr lang="hu-HU" sz="2800" dirty="0" err="1" smtClean="0"/>
              <a:t>Restrictions</a:t>
            </a:r>
            <a:r>
              <a:rPr lang="hu-HU" sz="2800" dirty="0" smtClean="0"/>
              <a:t> </a:t>
            </a:r>
            <a:r>
              <a:rPr lang="hu-HU" sz="2800" dirty="0" err="1" smtClean="0"/>
              <a:t>on</a:t>
            </a:r>
            <a:r>
              <a:rPr lang="hu-HU" sz="2800" dirty="0" smtClean="0"/>
              <a:t> </a:t>
            </a:r>
            <a:r>
              <a:rPr lang="hu-HU" sz="2800" dirty="0" err="1" smtClean="0"/>
              <a:t>social</a:t>
            </a:r>
            <a:r>
              <a:rPr lang="hu-HU" sz="2800" dirty="0" smtClean="0"/>
              <a:t> </a:t>
            </a:r>
            <a:r>
              <a:rPr lang="hu-HU" sz="2800" dirty="0" err="1" smtClean="0"/>
              <a:t>benefits</a:t>
            </a:r>
            <a:r>
              <a:rPr lang="hu-HU" sz="2800" dirty="0" smtClean="0"/>
              <a:t>, </a:t>
            </a:r>
            <a:r>
              <a:rPr lang="hu-HU" sz="2800" dirty="0" err="1" smtClean="0"/>
              <a:t>cut</a:t>
            </a:r>
            <a:r>
              <a:rPr lang="hu-HU" sz="2800" dirty="0" smtClean="0"/>
              <a:t> of </a:t>
            </a:r>
            <a:r>
              <a:rPr lang="hu-HU" sz="2800" dirty="0" err="1" smtClean="0"/>
              <a:t>public</a:t>
            </a:r>
            <a:r>
              <a:rPr lang="hu-HU" sz="2800" dirty="0" smtClean="0"/>
              <a:t> </a:t>
            </a:r>
            <a:r>
              <a:rPr lang="hu-HU" sz="2800" dirty="0" err="1" smtClean="0"/>
              <a:t>employment</a:t>
            </a:r>
            <a:r>
              <a:rPr lang="hu-HU" sz="2800" dirty="0" smtClean="0"/>
              <a:t> </a:t>
            </a:r>
            <a:r>
              <a:rPr lang="hu-HU" sz="2800" dirty="0" err="1" smtClean="0"/>
              <a:t>wage</a:t>
            </a:r>
            <a:r>
              <a:rPr lang="hu-HU" sz="2800" dirty="0" smtClean="0"/>
              <a:t>, </a:t>
            </a:r>
            <a:r>
              <a:rPr lang="hu-HU" sz="2800" dirty="0" err="1" smtClean="0"/>
              <a:t>introduction</a:t>
            </a:r>
            <a:r>
              <a:rPr lang="hu-HU" sz="2800" dirty="0" smtClean="0"/>
              <a:t> </a:t>
            </a:r>
            <a:r>
              <a:rPr lang="hu-HU" sz="2800" dirty="0" err="1" smtClean="0"/>
              <a:t>of</a:t>
            </a:r>
            <a:r>
              <a:rPr lang="hu-HU" sz="2800" dirty="0" smtClean="0"/>
              <a:t> </a:t>
            </a:r>
            <a:r>
              <a:rPr lang="hu-HU" sz="2800" dirty="0" err="1" smtClean="0"/>
              <a:t>flat</a:t>
            </a:r>
            <a:r>
              <a:rPr lang="hu-HU" sz="2800" dirty="0" smtClean="0"/>
              <a:t> 16% </a:t>
            </a:r>
            <a:r>
              <a:rPr lang="hu-HU" sz="2800" dirty="0" err="1" smtClean="0"/>
              <a:t>income</a:t>
            </a:r>
            <a:r>
              <a:rPr lang="hu-HU" sz="2800" dirty="0" smtClean="0"/>
              <a:t> </a:t>
            </a:r>
            <a:r>
              <a:rPr lang="hu-HU" sz="2800" dirty="0" err="1" smtClean="0"/>
              <a:t>tax</a:t>
            </a:r>
            <a:r>
              <a:rPr lang="hu-HU" sz="2800" dirty="0" smtClean="0"/>
              <a:t> </a:t>
            </a:r>
            <a:r>
              <a:rPr lang="hu-HU" sz="2800" dirty="0" err="1" smtClean="0"/>
              <a:t>from</a:t>
            </a:r>
            <a:r>
              <a:rPr lang="hu-HU" sz="2800" dirty="0" smtClean="0"/>
              <a:t> </a:t>
            </a:r>
            <a:r>
              <a:rPr lang="hu-HU" sz="2800" dirty="0" err="1" smtClean="0"/>
              <a:t>the</a:t>
            </a:r>
            <a:r>
              <a:rPr lang="hu-HU" sz="2800" dirty="0" smtClean="0"/>
              <a:t> 1st forint of </a:t>
            </a:r>
            <a:r>
              <a:rPr lang="hu-HU" sz="2800" dirty="0" err="1" smtClean="0"/>
              <a:t>income</a:t>
            </a:r>
            <a:r>
              <a:rPr lang="hu-HU" sz="2800" dirty="0" smtClean="0"/>
              <a:t> – a </a:t>
            </a:r>
            <a:r>
              <a:rPr lang="hu-HU" sz="2800" dirty="0" err="1" smtClean="0"/>
              <a:t>significant</a:t>
            </a:r>
            <a:r>
              <a:rPr lang="hu-HU" sz="2800" dirty="0" smtClean="0"/>
              <a:t> </a:t>
            </a:r>
            <a:r>
              <a:rPr lang="hu-HU" sz="2800" dirty="0" err="1" smtClean="0"/>
              <a:t>hike</a:t>
            </a:r>
            <a:r>
              <a:rPr lang="hu-HU" sz="2800" dirty="0" smtClean="0"/>
              <a:t> </a:t>
            </a:r>
            <a:r>
              <a:rPr lang="hu-HU" sz="2800" dirty="0" err="1" smtClean="0"/>
              <a:t>in</a:t>
            </a:r>
            <a:r>
              <a:rPr lang="hu-HU" sz="2800" dirty="0" smtClean="0"/>
              <a:t> </a:t>
            </a:r>
            <a:r>
              <a:rPr lang="hu-HU" sz="2800" dirty="0" err="1" smtClean="0"/>
              <a:t>the</a:t>
            </a:r>
            <a:r>
              <a:rPr lang="hu-HU" sz="2800" dirty="0" smtClean="0"/>
              <a:t> </a:t>
            </a:r>
            <a:r>
              <a:rPr lang="hu-HU" sz="2800" dirty="0" err="1" smtClean="0"/>
              <a:t>tax</a:t>
            </a:r>
            <a:r>
              <a:rPr lang="hu-HU" sz="2800" dirty="0" smtClean="0"/>
              <a:t> </a:t>
            </a:r>
            <a:r>
              <a:rPr lang="hu-HU" sz="2800" dirty="0" err="1" smtClean="0"/>
              <a:t>wedge</a:t>
            </a:r>
            <a:r>
              <a:rPr lang="hu-HU" sz="2800" dirty="0" smtClean="0"/>
              <a:t> of </a:t>
            </a:r>
            <a:r>
              <a:rPr lang="hu-HU" sz="2800" dirty="0" err="1" smtClean="0"/>
              <a:t>low</a:t>
            </a:r>
            <a:r>
              <a:rPr lang="hu-HU" sz="2800" dirty="0" smtClean="0"/>
              <a:t> </a:t>
            </a:r>
            <a:r>
              <a:rPr lang="hu-HU" sz="2800" dirty="0" err="1" smtClean="0"/>
              <a:t>wage</a:t>
            </a:r>
            <a:r>
              <a:rPr lang="hu-HU" sz="2800" dirty="0" smtClean="0"/>
              <a:t> </a:t>
            </a:r>
            <a:r>
              <a:rPr lang="hu-HU" sz="2800" dirty="0" err="1" smtClean="0"/>
              <a:t>incomes</a:t>
            </a:r>
            <a:r>
              <a:rPr lang="hu-HU" sz="2800" dirty="0" smtClean="0"/>
              <a:t> (</a:t>
            </a:r>
            <a:r>
              <a:rPr lang="hu-HU" sz="2800" dirty="0" err="1" smtClean="0"/>
              <a:t>up</a:t>
            </a:r>
            <a:r>
              <a:rPr lang="hu-HU" sz="2800" dirty="0" smtClean="0"/>
              <a:t> </a:t>
            </a:r>
            <a:r>
              <a:rPr lang="hu-HU" sz="2800" dirty="0" err="1" smtClean="0"/>
              <a:t>to</a:t>
            </a:r>
            <a:r>
              <a:rPr lang="hu-HU" sz="2800" dirty="0" smtClean="0"/>
              <a:t> 49% </a:t>
            </a:r>
            <a:r>
              <a:rPr lang="hu-HU" sz="2800" dirty="0" err="1" smtClean="0"/>
              <a:t>on</a:t>
            </a:r>
            <a:r>
              <a:rPr lang="hu-HU" sz="2800" dirty="0" smtClean="0"/>
              <a:t> minimum </a:t>
            </a:r>
            <a:r>
              <a:rPr lang="hu-HU" sz="2800" dirty="0" err="1" smtClean="0"/>
              <a:t>wage</a:t>
            </a:r>
            <a:r>
              <a:rPr lang="hu-HU" sz="2800" dirty="0" smtClean="0"/>
              <a:t> </a:t>
            </a:r>
            <a:r>
              <a:rPr lang="hu-HU" sz="2800" dirty="0" err="1" smtClean="0"/>
              <a:t>in</a:t>
            </a:r>
            <a:r>
              <a:rPr lang="hu-HU" sz="2800" dirty="0" smtClean="0"/>
              <a:t> 2013). </a:t>
            </a:r>
            <a:r>
              <a:rPr lang="hu-HU" sz="2800" dirty="0" err="1" smtClean="0"/>
              <a:t>Rise</a:t>
            </a:r>
            <a:r>
              <a:rPr lang="hu-HU" sz="2800" dirty="0" smtClean="0"/>
              <a:t> </a:t>
            </a:r>
            <a:r>
              <a:rPr lang="hu-HU" sz="2800" dirty="0" err="1" smtClean="0"/>
              <a:t>in</a:t>
            </a:r>
            <a:r>
              <a:rPr lang="hu-HU" sz="2800" dirty="0" smtClean="0"/>
              <a:t> </a:t>
            </a:r>
            <a:r>
              <a:rPr lang="hu-HU" sz="2800" dirty="0" err="1" smtClean="0"/>
              <a:t>social</a:t>
            </a:r>
            <a:r>
              <a:rPr lang="hu-HU" sz="2800" dirty="0" smtClean="0"/>
              <a:t> </a:t>
            </a:r>
            <a:r>
              <a:rPr lang="hu-HU" sz="2800" dirty="0" err="1" smtClean="0"/>
              <a:t>inequalities</a:t>
            </a:r>
            <a:r>
              <a:rPr lang="hu-HU" sz="2800" dirty="0" smtClean="0"/>
              <a:t>.</a:t>
            </a:r>
          </a:p>
          <a:p>
            <a:pPr lvl="1"/>
            <a:r>
              <a:rPr lang="hu-HU" sz="2800" dirty="0" err="1" smtClean="0"/>
              <a:t>Large</a:t>
            </a:r>
            <a:r>
              <a:rPr lang="hu-HU" sz="2800" dirty="0" smtClean="0"/>
              <a:t> </a:t>
            </a:r>
            <a:r>
              <a:rPr lang="hu-HU" sz="2800" dirty="0" err="1" smtClean="0"/>
              <a:t>wave</a:t>
            </a:r>
            <a:r>
              <a:rPr lang="hu-HU" sz="2800" dirty="0" smtClean="0"/>
              <a:t> of </a:t>
            </a:r>
            <a:r>
              <a:rPr lang="hu-HU" sz="2800" dirty="0" err="1" smtClean="0"/>
              <a:t>outward</a:t>
            </a:r>
            <a:r>
              <a:rPr lang="hu-HU" sz="2800" dirty="0" smtClean="0"/>
              <a:t> labor </a:t>
            </a:r>
            <a:r>
              <a:rPr lang="hu-HU" sz="2800" dirty="0" err="1" smtClean="0"/>
              <a:t>migration</a:t>
            </a:r>
            <a:r>
              <a:rPr lang="hu-HU" sz="2800" dirty="0" smtClean="0"/>
              <a:t>.</a:t>
            </a:r>
          </a:p>
          <a:p>
            <a:pPr lvl="1"/>
            <a:r>
              <a:rPr lang="hu-HU" sz="2800" dirty="0" err="1" smtClean="0"/>
              <a:t>Some</a:t>
            </a:r>
            <a:r>
              <a:rPr lang="hu-HU" sz="2800" dirty="0" smtClean="0"/>
              <a:t> </a:t>
            </a:r>
            <a:r>
              <a:rPr lang="hu-HU" sz="2800" dirty="0" err="1" smtClean="0"/>
              <a:t>employment</a:t>
            </a:r>
            <a:r>
              <a:rPr lang="hu-HU" sz="2800" dirty="0" smtClean="0"/>
              <a:t> </a:t>
            </a:r>
            <a:r>
              <a:rPr lang="hu-HU" sz="2800" dirty="0" err="1" smtClean="0"/>
              <a:t>incentives</a:t>
            </a:r>
            <a:r>
              <a:rPr lang="hu-HU" sz="2800" dirty="0" smtClean="0"/>
              <a:t> </a:t>
            </a:r>
            <a:r>
              <a:rPr lang="hu-HU" sz="2800" dirty="0" err="1" smtClean="0"/>
              <a:t>in</a:t>
            </a:r>
            <a:r>
              <a:rPr lang="hu-HU" sz="2800" dirty="0" smtClean="0"/>
              <a:t> </a:t>
            </a:r>
            <a:r>
              <a:rPr lang="hu-HU" sz="2800" dirty="0" err="1" smtClean="0"/>
              <a:t>backward</a:t>
            </a:r>
            <a:r>
              <a:rPr lang="hu-HU" sz="2800" dirty="0" smtClean="0"/>
              <a:t> </a:t>
            </a:r>
            <a:r>
              <a:rPr lang="hu-HU" sz="2800" dirty="0" err="1" smtClean="0"/>
              <a:t>regions</a:t>
            </a:r>
            <a:r>
              <a:rPr lang="hu-HU" sz="2800" dirty="0" smtClean="0"/>
              <a:t> and </a:t>
            </a:r>
            <a:r>
              <a:rPr lang="hu-HU" sz="2800" dirty="0" err="1" smtClean="0"/>
              <a:t>in</a:t>
            </a:r>
            <a:r>
              <a:rPr lang="hu-HU" sz="2800" dirty="0" smtClean="0"/>
              <a:t> </a:t>
            </a:r>
            <a:r>
              <a:rPr lang="hu-HU" sz="2800" dirty="0" err="1" smtClean="0"/>
              <a:t>case</a:t>
            </a:r>
            <a:r>
              <a:rPr lang="hu-HU" sz="2800" dirty="0" smtClean="0"/>
              <a:t> of </a:t>
            </a:r>
            <a:r>
              <a:rPr lang="hu-HU" sz="2800" dirty="0" err="1" smtClean="0"/>
              <a:t>low</a:t>
            </a:r>
            <a:r>
              <a:rPr lang="hu-HU" sz="2800" dirty="0" smtClean="0"/>
              <a:t> </a:t>
            </a:r>
            <a:r>
              <a:rPr lang="hu-HU" sz="2800" dirty="0" err="1" smtClean="0"/>
              <a:t>productivy</a:t>
            </a:r>
            <a:r>
              <a:rPr lang="hu-HU" sz="2800" dirty="0" smtClean="0"/>
              <a:t> labor </a:t>
            </a:r>
            <a:r>
              <a:rPr lang="hu-HU" sz="2800" dirty="0" err="1" smtClean="0"/>
              <a:t>such</a:t>
            </a:r>
            <a:r>
              <a:rPr lang="hu-HU" sz="2800" dirty="0" smtClean="0"/>
              <a:t> </a:t>
            </a:r>
            <a:r>
              <a:rPr lang="hu-HU" sz="2800" dirty="0" err="1" smtClean="0"/>
              <a:t>as</a:t>
            </a:r>
            <a:r>
              <a:rPr lang="hu-HU" sz="2800" dirty="0" smtClean="0"/>
              <a:t> </a:t>
            </a:r>
            <a:r>
              <a:rPr lang="hu-HU" sz="2800" dirty="0" err="1" smtClean="0"/>
              <a:t>subsidized</a:t>
            </a:r>
            <a:r>
              <a:rPr lang="hu-HU" sz="2800" dirty="0" smtClean="0"/>
              <a:t> </a:t>
            </a:r>
            <a:r>
              <a:rPr lang="hu-HU" sz="2800" dirty="0" err="1" smtClean="0"/>
              <a:t>travel</a:t>
            </a:r>
            <a:r>
              <a:rPr lang="hu-HU" sz="2800" dirty="0" smtClean="0"/>
              <a:t> and </a:t>
            </a:r>
            <a:r>
              <a:rPr lang="hu-HU" sz="2800" dirty="0" err="1" smtClean="0"/>
              <a:t>employment</a:t>
            </a:r>
            <a:r>
              <a:rPr lang="hu-HU" sz="2800" dirty="0" smtClean="0"/>
              <a:t>, </a:t>
            </a:r>
            <a:r>
              <a:rPr lang="hu-HU" sz="2800" dirty="0" err="1" smtClean="0"/>
              <a:t>and</a:t>
            </a:r>
            <a:r>
              <a:rPr lang="hu-HU" sz="2800" dirty="0" smtClean="0"/>
              <a:t> </a:t>
            </a:r>
            <a:r>
              <a:rPr lang="hu-HU" sz="2800" dirty="0" err="1" smtClean="0"/>
              <a:t>reduced</a:t>
            </a:r>
            <a:r>
              <a:rPr lang="hu-HU" sz="2800" dirty="0" smtClean="0"/>
              <a:t> </a:t>
            </a:r>
            <a:r>
              <a:rPr lang="hu-HU" sz="2800" dirty="0" err="1" smtClean="0"/>
              <a:t>social</a:t>
            </a:r>
            <a:r>
              <a:rPr lang="hu-HU" sz="2800" dirty="0" smtClean="0"/>
              <a:t> </a:t>
            </a:r>
            <a:r>
              <a:rPr lang="hu-HU" sz="2800" dirty="0" err="1" smtClean="0"/>
              <a:t>security</a:t>
            </a:r>
            <a:r>
              <a:rPr lang="hu-HU" sz="2800" dirty="0" smtClean="0"/>
              <a:t> </a:t>
            </a:r>
            <a:r>
              <a:rPr lang="hu-HU" sz="2800" dirty="0" err="1" smtClean="0"/>
              <a:t>costs</a:t>
            </a:r>
            <a:r>
              <a:rPr lang="hu-HU" sz="2800" dirty="0" smtClean="0"/>
              <a:t>. </a:t>
            </a:r>
            <a:r>
              <a:rPr lang="hu-HU" sz="2800" dirty="0" err="1" smtClean="0"/>
              <a:t>But</a:t>
            </a:r>
            <a:r>
              <a:rPr lang="hu-HU" sz="2800" dirty="0" smtClean="0"/>
              <a:t> </a:t>
            </a:r>
            <a:r>
              <a:rPr lang="hu-HU" sz="2800" dirty="0" err="1" smtClean="0"/>
              <a:t>the</a:t>
            </a:r>
            <a:r>
              <a:rPr lang="hu-HU" sz="2800" dirty="0" smtClean="0"/>
              <a:t> minimum </a:t>
            </a:r>
            <a:r>
              <a:rPr lang="hu-HU" sz="2800" dirty="0" err="1" smtClean="0"/>
              <a:t>wage</a:t>
            </a:r>
            <a:r>
              <a:rPr lang="hu-HU" sz="2800" dirty="0" smtClean="0"/>
              <a:t> </a:t>
            </a:r>
            <a:r>
              <a:rPr lang="hu-HU" sz="2800" dirty="0" err="1" smtClean="0"/>
              <a:t>rises</a:t>
            </a:r>
            <a:r>
              <a:rPr lang="hu-HU" sz="2800" dirty="0" smtClean="0"/>
              <a:t> </a:t>
            </a:r>
            <a:r>
              <a:rPr lang="hu-HU" sz="2800" dirty="0" err="1" smtClean="0"/>
              <a:t>further</a:t>
            </a:r>
            <a:r>
              <a:rPr lang="hu-HU" sz="2800" dirty="0" smtClean="0"/>
              <a:t>.</a:t>
            </a:r>
          </a:p>
          <a:p>
            <a:endParaRPr lang="en-US" dirty="0"/>
          </a:p>
        </p:txBody>
      </p:sp>
      <p:sp>
        <p:nvSpPr>
          <p:cNvPr id="4" name="Téglalap 3"/>
          <p:cNvSpPr/>
          <p:nvPr/>
        </p:nvSpPr>
        <p:spPr>
          <a:xfrm>
            <a:off x="0" y="6488668"/>
            <a:ext cx="8829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600" dirty="0">
                <a:ea typeface="SimSun" charset="0"/>
                <a:cs typeface="SimSun" charset="0"/>
              </a:rPr>
              <a:t>*</a:t>
            </a:r>
            <a:r>
              <a:rPr lang="hu-HU" sz="1600" dirty="0" err="1">
                <a:ea typeface="SimSun" charset="0"/>
                <a:cs typeface="SimSun" charset="0"/>
              </a:rPr>
              <a:t>Based</a:t>
            </a:r>
            <a:r>
              <a:rPr lang="hu-HU" sz="1600" dirty="0">
                <a:ea typeface="SimSun" charset="0"/>
                <a:cs typeface="SimSun" charset="0"/>
              </a:rPr>
              <a:t> </a:t>
            </a:r>
            <a:r>
              <a:rPr lang="hu-HU" sz="1600" dirty="0" err="1">
                <a:ea typeface="SimSun" charset="0"/>
                <a:cs typeface="SimSun" charset="0"/>
              </a:rPr>
              <a:t>on</a:t>
            </a:r>
            <a:r>
              <a:rPr lang="hu-HU" sz="1600" dirty="0">
                <a:ea typeface="SimSun" charset="0"/>
                <a:cs typeface="SimSun" charset="0"/>
              </a:rPr>
              <a:t> </a:t>
            </a:r>
            <a:r>
              <a:rPr lang="hu-HU" sz="1600" dirty="0" err="1">
                <a:ea typeface="SimSun" charset="0"/>
                <a:cs typeface="SimSun" charset="0"/>
              </a:rPr>
              <a:t>the</a:t>
            </a:r>
            <a:r>
              <a:rPr lang="hu-HU" sz="1600" dirty="0">
                <a:ea typeface="SimSun" charset="0"/>
                <a:cs typeface="SimSun" charset="0"/>
              </a:rPr>
              <a:t> </a:t>
            </a:r>
            <a:r>
              <a:rPr lang="hu-HU" sz="1600" dirty="0" err="1">
                <a:ea typeface="SimSun" charset="0"/>
                <a:cs typeface="SimSun" charset="0"/>
              </a:rPr>
              <a:t>presentation</a:t>
            </a:r>
            <a:r>
              <a:rPr lang="hu-HU" sz="1600" dirty="0">
                <a:ea typeface="SimSun" charset="0"/>
                <a:cs typeface="SimSun" charset="0"/>
              </a:rPr>
              <a:t> of Zoltán Ádám </a:t>
            </a:r>
            <a:r>
              <a:rPr lang="hu-HU" sz="1600" dirty="0" err="1">
                <a:ea typeface="SimSun" charset="0"/>
                <a:cs typeface="SimSun" charset="0"/>
              </a:rPr>
              <a:t>within</a:t>
            </a:r>
            <a:r>
              <a:rPr lang="hu-HU" sz="1600" dirty="0">
                <a:ea typeface="SimSun" charset="0"/>
                <a:cs typeface="SimSun" charset="0"/>
              </a:rPr>
              <a:t> </a:t>
            </a:r>
            <a:r>
              <a:rPr lang="hu-HU" sz="1600" dirty="0" err="1">
                <a:ea typeface="SimSun" charset="0"/>
                <a:cs typeface="SimSun" charset="0"/>
              </a:rPr>
              <a:t>the</a:t>
            </a:r>
            <a:r>
              <a:rPr lang="hu-HU" sz="1600" dirty="0">
                <a:ea typeface="SimSun" charset="0"/>
                <a:cs typeface="SimSun" charset="0"/>
              </a:rPr>
              <a:t> </a:t>
            </a:r>
            <a:r>
              <a:rPr lang="hu-HU" sz="1600" dirty="0" err="1">
                <a:ea typeface="SimSun" charset="0"/>
                <a:cs typeface="SimSun" charset="0"/>
              </a:rPr>
              <a:t>Hidden</a:t>
            </a:r>
            <a:r>
              <a:rPr lang="hu-HU" sz="1600" dirty="0">
                <a:ea typeface="SimSun" charset="0"/>
                <a:cs typeface="SimSun" charset="0"/>
              </a:rPr>
              <a:t> </a:t>
            </a:r>
            <a:r>
              <a:rPr lang="hu-HU" sz="1600" dirty="0" err="1">
                <a:ea typeface="SimSun" charset="0"/>
                <a:cs typeface="SimSun" charset="0"/>
              </a:rPr>
              <a:t>triggers</a:t>
            </a:r>
            <a:r>
              <a:rPr lang="hu-HU" sz="1600" dirty="0">
                <a:ea typeface="SimSun" charset="0"/>
                <a:cs typeface="SimSun" charset="0"/>
              </a:rPr>
              <a:t> project.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3833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err="1" smtClean="0">
                <a:solidFill>
                  <a:schemeClr val="tx1"/>
                </a:solidFill>
              </a:rPr>
              <a:t>Unemployment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rate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in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regional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comparison</a:t>
            </a: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4" name="Tartalom helye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562042998"/>
              </p:ext>
            </p:extLst>
          </p:nvPr>
        </p:nvGraphicFramePr>
        <p:xfrm>
          <a:off x="482147" y="1600200"/>
          <a:ext cx="81534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églalap 4"/>
          <p:cNvSpPr/>
          <p:nvPr/>
        </p:nvSpPr>
        <p:spPr>
          <a:xfrm>
            <a:off x="482147" y="6272541"/>
            <a:ext cx="16307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 err="1">
                <a:ea typeface="SimSun" charset="0"/>
                <a:cs typeface="SimSun" charset="0"/>
              </a:rPr>
              <a:t>Source</a:t>
            </a:r>
            <a:r>
              <a:rPr lang="en-US" dirty="0">
                <a:ea typeface="SimSun" charset="0"/>
                <a:cs typeface="SimSun" charset="0"/>
              </a:rPr>
              <a:t>: </a:t>
            </a:r>
            <a:r>
              <a:rPr lang="hu-HU" dirty="0" err="1"/>
              <a:t>Eurostat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60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err="1">
                <a:solidFill>
                  <a:schemeClr val="tx1"/>
                </a:solidFill>
              </a:rPr>
              <a:t>E</a:t>
            </a:r>
            <a:r>
              <a:rPr lang="hu-HU" dirty="0" err="1" smtClean="0">
                <a:solidFill>
                  <a:schemeClr val="tx1"/>
                </a:solidFill>
              </a:rPr>
              <a:t>mployment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>
                <a:solidFill>
                  <a:schemeClr val="tx1"/>
                </a:solidFill>
              </a:rPr>
              <a:t>rate</a:t>
            </a:r>
            <a:r>
              <a:rPr lang="hu-HU" dirty="0">
                <a:solidFill>
                  <a:schemeClr val="tx1"/>
                </a:solidFill>
              </a:rPr>
              <a:t> </a:t>
            </a:r>
            <a:r>
              <a:rPr lang="hu-HU" dirty="0" err="1">
                <a:solidFill>
                  <a:schemeClr val="tx1"/>
                </a:solidFill>
              </a:rPr>
              <a:t>in</a:t>
            </a:r>
            <a:r>
              <a:rPr lang="hu-HU" dirty="0">
                <a:solidFill>
                  <a:schemeClr val="tx1"/>
                </a:solidFill>
              </a:rPr>
              <a:t> </a:t>
            </a:r>
            <a:r>
              <a:rPr lang="hu-HU" dirty="0" err="1">
                <a:solidFill>
                  <a:schemeClr val="tx1"/>
                </a:solidFill>
              </a:rPr>
              <a:t>regional</a:t>
            </a:r>
            <a:r>
              <a:rPr lang="hu-HU" dirty="0">
                <a:solidFill>
                  <a:schemeClr val="tx1"/>
                </a:solidFill>
              </a:rPr>
              <a:t> </a:t>
            </a:r>
            <a:r>
              <a:rPr lang="hu-HU" dirty="0" err="1">
                <a:solidFill>
                  <a:schemeClr val="tx1"/>
                </a:solidFill>
              </a:rPr>
              <a:t>comparison</a:t>
            </a:r>
            <a:endParaRPr lang="en-US" dirty="0"/>
          </a:p>
        </p:txBody>
      </p:sp>
      <p:graphicFrame>
        <p:nvGraphicFramePr>
          <p:cNvPr id="4" name="Tartalom helye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109230662"/>
              </p:ext>
            </p:extLst>
          </p:nvPr>
        </p:nvGraphicFramePr>
        <p:xfrm>
          <a:off x="612775" y="1600200"/>
          <a:ext cx="81534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églalap 4"/>
          <p:cNvSpPr/>
          <p:nvPr/>
        </p:nvSpPr>
        <p:spPr>
          <a:xfrm>
            <a:off x="455276" y="6122121"/>
            <a:ext cx="16307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 err="1">
                <a:ea typeface="SimSun" charset="0"/>
                <a:cs typeface="SimSun" charset="0"/>
              </a:rPr>
              <a:t>Source</a:t>
            </a:r>
            <a:r>
              <a:rPr lang="en-US" dirty="0">
                <a:ea typeface="SimSun" charset="0"/>
                <a:cs typeface="SimSun" charset="0"/>
              </a:rPr>
              <a:t>: </a:t>
            </a:r>
            <a:r>
              <a:rPr lang="hu-HU" dirty="0" err="1"/>
              <a:t>Eurostat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939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>
                <a:solidFill>
                  <a:schemeClr val="tx1"/>
                </a:solidFill>
              </a:rPr>
              <a:t>Labor market </a:t>
            </a:r>
            <a:r>
              <a:rPr lang="hu-HU" dirty="0" err="1" smtClean="0">
                <a:solidFill>
                  <a:schemeClr val="tx1"/>
                </a:solidFill>
              </a:rPr>
              <a:t>developments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after</a:t>
            </a:r>
            <a:r>
              <a:rPr lang="hu-HU" dirty="0" smtClean="0">
                <a:solidFill>
                  <a:schemeClr val="tx1"/>
                </a:solidFill>
              </a:rPr>
              <a:t> 2010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56" t="38185" r="10754" b="10918"/>
          <a:stretch/>
        </p:blipFill>
        <p:spPr bwMode="auto">
          <a:xfrm>
            <a:off x="1567541" y="1653617"/>
            <a:ext cx="6080168" cy="4355297"/>
          </a:xfrm>
          <a:prstGeom prst="rect">
            <a:avLst/>
          </a:prstGeom>
          <a:noFill/>
          <a:ln w="952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églalap 4"/>
          <p:cNvSpPr/>
          <p:nvPr/>
        </p:nvSpPr>
        <p:spPr>
          <a:xfrm>
            <a:off x="455276" y="6122121"/>
            <a:ext cx="48938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 err="1">
                <a:ea typeface="SimSun" charset="0"/>
                <a:cs typeface="SimSun" charset="0"/>
              </a:rPr>
              <a:t>Source</a:t>
            </a:r>
            <a:r>
              <a:rPr lang="en-US" dirty="0">
                <a:ea typeface="SimSun" charset="0"/>
                <a:cs typeface="SimSun" charset="0"/>
              </a:rPr>
              <a:t>: </a:t>
            </a:r>
            <a:r>
              <a:rPr lang="hu-HU" dirty="0" smtClean="0"/>
              <a:t>OECD (2016b): </a:t>
            </a:r>
            <a:r>
              <a:rPr lang="hu-HU" dirty="0" err="1" smtClean="0"/>
              <a:t>Economic</a:t>
            </a:r>
            <a:r>
              <a:rPr lang="hu-HU" dirty="0" smtClean="0"/>
              <a:t> </a:t>
            </a:r>
            <a:r>
              <a:rPr lang="hu-HU" dirty="0" err="1" smtClean="0"/>
              <a:t>Forecast</a:t>
            </a:r>
            <a:r>
              <a:rPr lang="hu-HU" dirty="0" smtClean="0"/>
              <a:t> Hungary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9111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>
                <a:solidFill>
                  <a:prstClr val="black"/>
                </a:solidFill>
                <a:latin typeface="Calibri Light" panose="020F0302020204030204"/>
              </a:rPr>
              <a:t>The </a:t>
            </a:r>
            <a:r>
              <a:rPr lang="hu-HU" dirty="0" err="1" smtClean="0">
                <a:solidFill>
                  <a:prstClr val="black"/>
                </a:solidFill>
                <a:latin typeface="Calibri Light" panose="020F0302020204030204"/>
              </a:rPr>
              <a:t>impact</a:t>
            </a:r>
            <a:r>
              <a:rPr lang="hu-HU" dirty="0" smtClean="0">
                <a:solidFill>
                  <a:prstClr val="black"/>
                </a:solidFill>
                <a:latin typeface="Calibri Light" panose="020F0302020204030204"/>
              </a:rPr>
              <a:t> of </a:t>
            </a:r>
            <a:r>
              <a:rPr lang="hu-HU" dirty="0" err="1" smtClean="0">
                <a:solidFill>
                  <a:prstClr val="black"/>
                </a:solidFill>
                <a:latin typeface="Calibri Light" panose="020F0302020204030204"/>
              </a:rPr>
              <a:t>out-migration</a:t>
            </a:r>
            <a:r>
              <a:rPr lang="hu-HU" dirty="0" smtClean="0">
                <a:solidFill>
                  <a:prstClr val="black"/>
                </a:solidFill>
                <a:latin typeface="Calibri Light" panose="020F0302020204030204"/>
              </a:rPr>
              <a:t> </a:t>
            </a:r>
            <a:r>
              <a:rPr lang="hu-HU" dirty="0" err="1" smtClean="0">
                <a:solidFill>
                  <a:prstClr val="black"/>
                </a:solidFill>
                <a:latin typeface="Calibri Light" panose="020F0302020204030204"/>
              </a:rPr>
              <a:t>on</a:t>
            </a:r>
            <a:r>
              <a:rPr lang="hu-HU" dirty="0" smtClean="0">
                <a:solidFill>
                  <a:prstClr val="black"/>
                </a:solidFill>
                <a:latin typeface="Calibri Light" panose="020F0302020204030204"/>
              </a:rPr>
              <a:t> </a:t>
            </a:r>
            <a:r>
              <a:rPr lang="hu-HU" dirty="0" err="1" smtClean="0">
                <a:solidFill>
                  <a:prstClr val="black"/>
                </a:solidFill>
                <a:latin typeface="Calibri Light" panose="020F0302020204030204"/>
              </a:rPr>
              <a:t>the</a:t>
            </a:r>
            <a:r>
              <a:rPr lang="hu-HU" dirty="0" smtClean="0">
                <a:solidFill>
                  <a:prstClr val="black"/>
                </a:solidFill>
                <a:latin typeface="Calibri Light" panose="020F0302020204030204"/>
              </a:rPr>
              <a:t> labor </a:t>
            </a:r>
            <a:r>
              <a:rPr lang="hu-HU" dirty="0" smtClean="0">
                <a:solidFill>
                  <a:prstClr val="black"/>
                </a:solidFill>
                <a:latin typeface="Calibri Light" panose="020F0302020204030204"/>
              </a:rPr>
              <a:t>market*</a:t>
            </a:r>
            <a:endParaRPr lang="en-US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36226"/>
          </a:xfrm>
        </p:spPr>
        <p:txBody>
          <a:bodyPr>
            <a:normAutofit fontScale="85000" lnSpcReduction="10000"/>
          </a:bodyPr>
          <a:lstStyle/>
          <a:p>
            <a:r>
              <a:rPr lang="hu-HU" dirty="0" err="1"/>
              <a:t>Difficult</a:t>
            </a:r>
            <a:r>
              <a:rPr lang="hu-HU" dirty="0"/>
              <a:t> </a:t>
            </a:r>
            <a:r>
              <a:rPr lang="hu-HU" dirty="0" err="1"/>
              <a:t>to</a:t>
            </a:r>
            <a:r>
              <a:rPr lang="hu-HU" dirty="0"/>
              <a:t> </a:t>
            </a:r>
            <a:r>
              <a:rPr lang="hu-HU" dirty="0" err="1"/>
              <a:t>estimate</a:t>
            </a:r>
            <a:r>
              <a:rPr lang="hu-HU" dirty="0"/>
              <a:t>, </a:t>
            </a:r>
            <a:r>
              <a:rPr lang="hu-HU" dirty="0" err="1"/>
              <a:t>official</a:t>
            </a:r>
            <a:r>
              <a:rPr lang="hu-HU" dirty="0"/>
              <a:t> </a:t>
            </a:r>
            <a:r>
              <a:rPr lang="hu-HU" dirty="0" err="1"/>
              <a:t>data</a:t>
            </a:r>
            <a:r>
              <a:rPr lang="hu-HU" dirty="0"/>
              <a:t> </a:t>
            </a:r>
            <a:r>
              <a:rPr lang="hu-HU" dirty="0" err="1"/>
              <a:t>probably</a:t>
            </a:r>
            <a:r>
              <a:rPr lang="hu-HU" dirty="0"/>
              <a:t> </a:t>
            </a:r>
            <a:r>
              <a:rPr lang="hu-HU" dirty="0" err="1"/>
              <a:t>under-report</a:t>
            </a:r>
            <a:r>
              <a:rPr lang="hu-HU" dirty="0"/>
              <a:t> </a:t>
            </a:r>
            <a:r>
              <a:rPr lang="hu-HU" dirty="0" err="1"/>
              <a:t>it</a:t>
            </a:r>
            <a:r>
              <a:rPr lang="hu-HU" dirty="0"/>
              <a:t>.</a:t>
            </a:r>
          </a:p>
          <a:p>
            <a:r>
              <a:rPr lang="hu-HU" dirty="0" err="1" smtClean="0"/>
              <a:t>In</a:t>
            </a:r>
            <a:r>
              <a:rPr lang="hu-HU" dirty="0" smtClean="0"/>
              <a:t> 2013: 21580 </a:t>
            </a:r>
            <a:r>
              <a:rPr lang="hu-HU" dirty="0" err="1"/>
              <a:t>persons</a:t>
            </a:r>
            <a:r>
              <a:rPr lang="hu-HU" dirty="0"/>
              <a:t> </a:t>
            </a:r>
            <a:r>
              <a:rPr lang="hu-HU" dirty="0" err="1"/>
              <a:t>left</a:t>
            </a:r>
            <a:r>
              <a:rPr lang="hu-HU" dirty="0"/>
              <a:t> Hungary </a:t>
            </a:r>
            <a:r>
              <a:rPr lang="hu-HU" dirty="0" err="1"/>
              <a:t>on</a:t>
            </a:r>
            <a:r>
              <a:rPr lang="hu-HU" dirty="0"/>
              <a:t> a </a:t>
            </a:r>
            <a:r>
              <a:rPr lang="hu-HU" dirty="0" err="1"/>
              <a:t>long</a:t>
            </a:r>
            <a:r>
              <a:rPr lang="hu-HU" dirty="0"/>
              <a:t> </a:t>
            </a:r>
            <a:r>
              <a:rPr lang="hu-HU" dirty="0" err="1"/>
              <a:t>term</a:t>
            </a:r>
            <a:r>
              <a:rPr lang="hu-HU" dirty="0"/>
              <a:t> </a:t>
            </a:r>
            <a:r>
              <a:rPr lang="hu-HU" dirty="0" err="1"/>
              <a:t>bases</a:t>
            </a:r>
            <a:r>
              <a:rPr lang="hu-HU" dirty="0"/>
              <a:t>. </a:t>
            </a:r>
            <a:r>
              <a:rPr lang="hu-HU" dirty="0" err="1"/>
              <a:t>In</a:t>
            </a:r>
            <a:r>
              <a:rPr lang="hu-HU" dirty="0"/>
              <a:t> </a:t>
            </a:r>
            <a:r>
              <a:rPr lang="hu-HU" dirty="0" smtClean="0"/>
              <a:t>2014: 31500 (46</a:t>
            </a:r>
            <a:r>
              <a:rPr lang="hu-HU" dirty="0"/>
              <a:t>% </a:t>
            </a:r>
            <a:r>
              <a:rPr lang="hu-HU" dirty="0" err="1" smtClean="0"/>
              <a:t>increase</a:t>
            </a:r>
            <a:r>
              <a:rPr lang="hu-HU" dirty="0" smtClean="0"/>
              <a:t>)</a:t>
            </a:r>
            <a:endParaRPr lang="hu-HU" dirty="0"/>
          </a:p>
          <a:p>
            <a:r>
              <a:rPr lang="hu-HU" dirty="0"/>
              <a:t>44% of </a:t>
            </a:r>
            <a:r>
              <a:rPr lang="hu-HU" dirty="0" err="1"/>
              <a:t>out-migrants</a:t>
            </a:r>
            <a:r>
              <a:rPr lang="hu-HU" dirty="0"/>
              <a:t> </a:t>
            </a:r>
            <a:r>
              <a:rPr lang="hu-HU" dirty="0" err="1"/>
              <a:t>are</a:t>
            </a:r>
            <a:r>
              <a:rPr lang="hu-HU" dirty="0"/>
              <a:t> </a:t>
            </a:r>
            <a:r>
              <a:rPr lang="hu-HU" dirty="0" err="1"/>
              <a:t>under</a:t>
            </a:r>
            <a:r>
              <a:rPr lang="hu-HU" dirty="0"/>
              <a:t> 30 </a:t>
            </a:r>
            <a:r>
              <a:rPr lang="hu-HU" dirty="0" err="1"/>
              <a:t>years</a:t>
            </a:r>
            <a:r>
              <a:rPr lang="hu-HU" dirty="0"/>
              <a:t> old. 77% </a:t>
            </a:r>
            <a:r>
              <a:rPr lang="hu-HU" dirty="0" err="1"/>
              <a:t>are</a:t>
            </a:r>
            <a:r>
              <a:rPr lang="hu-HU" dirty="0"/>
              <a:t> </a:t>
            </a:r>
            <a:r>
              <a:rPr lang="hu-HU" dirty="0" err="1"/>
              <a:t>under</a:t>
            </a:r>
            <a:r>
              <a:rPr lang="hu-HU" dirty="0"/>
              <a:t> </a:t>
            </a:r>
            <a:r>
              <a:rPr lang="hu-HU" dirty="0" smtClean="0"/>
              <a:t>40, 54</a:t>
            </a:r>
            <a:r>
              <a:rPr lang="hu-HU" dirty="0"/>
              <a:t>% </a:t>
            </a:r>
            <a:r>
              <a:rPr lang="hu-HU" dirty="0" err="1"/>
              <a:t>are</a:t>
            </a:r>
            <a:r>
              <a:rPr lang="hu-HU" dirty="0"/>
              <a:t> </a:t>
            </a:r>
            <a:r>
              <a:rPr lang="hu-HU" dirty="0" err="1"/>
              <a:t>male</a:t>
            </a:r>
            <a:r>
              <a:rPr lang="hu-HU" dirty="0"/>
              <a:t>, </a:t>
            </a:r>
            <a:r>
              <a:rPr lang="hu-HU" dirty="0" err="1"/>
              <a:t>close</a:t>
            </a:r>
            <a:r>
              <a:rPr lang="hu-HU" dirty="0"/>
              <a:t> </a:t>
            </a:r>
            <a:r>
              <a:rPr lang="hu-HU" dirty="0" err="1"/>
              <a:t>to</a:t>
            </a:r>
            <a:r>
              <a:rPr lang="hu-HU" dirty="0"/>
              <a:t> 2/3 of </a:t>
            </a:r>
            <a:r>
              <a:rPr lang="hu-HU" dirty="0" err="1"/>
              <a:t>them</a:t>
            </a:r>
            <a:r>
              <a:rPr lang="hu-HU" dirty="0"/>
              <a:t> </a:t>
            </a:r>
            <a:r>
              <a:rPr lang="hu-HU" dirty="0" err="1"/>
              <a:t>single</a:t>
            </a:r>
            <a:r>
              <a:rPr lang="hu-HU" dirty="0"/>
              <a:t>.</a:t>
            </a:r>
          </a:p>
          <a:p>
            <a:r>
              <a:rPr lang="hu-HU" dirty="0" err="1"/>
              <a:t>In</a:t>
            </a:r>
            <a:r>
              <a:rPr lang="hu-HU" dirty="0"/>
              <a:t> 2013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number</a:t>
            </a:r>
            <a:r>
              <a:rPr lang="hu-HU" dirty="0"/>
              <a:t> of </a:t>
            </a:r>
            <a:r>
              <a:rPr lang="hu-HU" dirty="0" err="1"/>
              <a:t>Hungarians</a:t>
            </a:r>
            <a:r>
              <a:rPr lang="hu-HU" dirty="0"/>
              <a:t> </a:t>
            </a:r>
            <a:r>
              <a:rPr lang="hu-HU" dirty="0" err="1"/>
              <a:t>who</a:t>
            </a:r>
            <a:r>
              <a:rPr lang="hu-HU" dirty="0"/>
              <a:t> had </a:t>
            </a:r>
            <a:r>
              <a:rPr lang="hu-HU" dirty="0" err="1"/>
              <a:t>left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country </a:t>
            </a:r>
            <a:r>
              <a:rPr lang="hu-HU" dirty="0" err="1"/>
              <a:t>since</a:t>
            </a:r>
            <a:r>
              <a:rPr lang="hu-HU" dirty="0"/>
              <a:t> 1989 </a:t>
            </a:r>
            <a:r>
              <a:rPr lang="hu-HU" dirty="0" err="1"/>
              <a:t>was</a:t>
            </a:r>
            <a:r>
              <a:rPr lang="hu-HU" dirty="0"/>
              <a:t> </a:t>
            </a:r>
            <a:r>
              <a:rPr lang="hu-HU" dirty="0" err="1"/>
              <a:t>estimated</a:t>
            </a:r>
            <a:r>
              <a:rPr lang="hu-HU" dirty="0"/>
              <a:t> 350 </a:t>
            </a:r>
            <a:r>
              <a:rPr lang="hu-HU" dirty="0" err="1"/>
              <a:t>thousand</a:t>
            </a:r>
            <a:r>
              <a:rPr lang="hu-HU" dirty="0"/>
              <a:t>. </a:t>
            </a:r>
            <a:r>
              <a:rPr lang="hu-HU" dirty="0" err="1"/>
              <a:t>Today</a:t>
            </a:r>
            <a:r>
              <a:rPr lang="hu-HU" dirty="0"/>
              <a:t> </a:t>
            </a:r>
            <a:r>
              <a:rPr lang="hu-HU" dirty="0" err="1"/>
              <a:t>their</a:t>
            </a:r>
            <a:r>
              <a:rPr lang="hu-HU" dirty="0"/>
              <a:t> </a:t>
            </a:r>
            <a:r>
              <a:rPr lang="hu-HU" dirty="0" err="1"/>
              <a:t>number</a:t>
            </a:r>
            <a:r>
              <a:rPr lang="hu-HU" dirty="0"/>
              <a:t> is </a:t>
            </a:r>
            <a:r>
              <a:rPr lang="hu-HU" dirty="0" err="1"/>
              <a:t>probably</a:t>
            </a:r>
            <a:r>
              <a:rPr lang="hu-HU" dirty="0"/>
              <a:t> </a:t>
            </a:r>
            <a:r>
              <a:rPr lang="hu-HU" dirty="0" err="1"/>
              <a:t>closer</a:t>
            </a:r>
            <a:r>
              <a:rPr lang="hu-HU" dirty="0"/>
              <a:t> </a:t>
            </a:r>
            <a:r>
              <a:rPr lang="hu-HU" dirty="0" err="1"/>
              <a:t>to</a:t>
            </a:r>
            <a:r>
              <a:rPr lang="hu-HU" dirty="0"/>
              <a:t> 500 </a:t>
            </a:r>
            <a:r>
              <a:rPr lang="hu-HU" dirty="0" err="1"/>
              <a:t>thousand</a:t>
            </a:r>
            <a:r>
              <a:rPr lang="hu-HU" dirty="0"/>
              <a:t> </a:t>
            </a:r>
            <a:r>
              <a:rPr lang="hu-HU" dirty="0" err="1"/>
              <a:t>or</a:t>
            </a:r>
            <a:r>
              <a:rPr lang="hu-HU" dirty="0"/>
              <a:t> </a:t>
            </a:r>
            <a:r>
              <a:rPr lang="hu-HU" dirty="0" err="1"/>
              <a:t>even</a:t>
            </a:r>
            <a:r>
              <a:rPr lang="hu-HU" dirty="0"/>
              <a:t> more. </a:t>
            </a:r>
            <a:endParaRPr lang="hu-HU" dirty="0" smtClean="0"/>
          </a:p>
          <a:p>
            <a:r>
              <a:rPr lang="hu-HU" dirty="0" smtClean="0"/>
              <a:t>M</a:t>
            </a:r>
            <a:r>
              <a:rPr lang="en-US" dirty="0" err="1" smtClean="0"/>
              <a:t>igrants</a:t>
            </a:r>
            <a:r>
              <a:rPr lang="en-US" dirty="0"/>
              <a:t>’ remittances </a:t>
            </a:r>
            <a:r>
              <a:rPr lang="en-US" dirty="0" smtClean="0"/>
              <a:t>to</a:t>
            </a:r>
            <a:r>
              <a:rPr lang="hu-HU" dirty="0" smtClean="0"/>
              <a:t> </a:t>
            </a:r>
            <a:r>
              <a:rPr lang="en-US" dirty="0"/>
              <a:t>Hungary</a:t>
            </a:r>
            <a:r>
              <a:rPr lang="hu-HU" dirty="0" smtClean="0"/>
              <a:t> </a:t>
            </a:r>
            <a:r>
              <a:rPr lang="hu-HU" dirty="0" err="1"/>
              <a:t>i</a:t>
            </a:r>
            <a:r>
              <a:rPr lang="hu-HU" dirty="0" err="1" smtClean="0"/>
              <a:t>n</a:t>
            </a:r>
            <a:r>
              <a:rPr lang="hu-HU" dirty="0" smtClean="0"/>
              <a:t> </a:t>
            </a:r>
            <a:r>
              <a:rPr lang="en-US" dirty="0" smtClean="0"/>
              <a:t>2013 USD </a:t>
            </a:r>
            <a:r>
              <a:rPr lang="en-US" dirty="0"/>
              <a:t>2.4 </a:t>
            </a:r>
            <a:r>
              <a:rPr lang="en-US" dirty="0" smtClean="0"/>
              <a:t>billion</a:t>
            </a:r>
            <a:r>
              <a:rPr lang="hu-HU" dirty="0" smtClean="0"/>
              <a:t> (</a:t>
            </a:r>
            <a:r>
              <a:rPr lang="hu-HU" dirty="0" err="1" smtClean="0"/>
              <a:t>second</a:t>
            </a:r>
            <a:r>
              <a:rPr lang="hu-HU" dirty="0" smtClean="0"/>
              <a:t> </a:t>
            </a:r>
            <a:r>
              <a:rPr lang="hu-HU" dirty="0" err="1" smtClean="0"/>
              <a:t>largest</a:t>
            </a:r>
            <a:r>
              <a:rPr lang="hu-HU" dirty="0" smtClean="0"/>
              <a:t> </a:t>
            </a:r>
            <a:r>
              <a:rPr lang="hu-HU" dirty="0" err="1" smtClean="0"/>
              <a:t>after</a:t>
            </a:r>
            <a:r>
              <a:rPr lang="hu-HU" dirty="0" smtClean="0"/>
              <a:t> </a:t>
            </a:r>
            <a:r>
              <a:rPr lang="hu-HU" dirty="0" err="1" smtClean="0"/>
              <a:t>Romania</a:t>
            </a:r>
            <a:r>
              <a:rPr lang="hu-HU" dirty="0" smtClean="0"/>
              <a:t> </a:t>
            </a:r>
            <a:r>
              <a:rPr lang="hu-HU" dirty="0" err="1" smtClean="0"/>
              <a:t>within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region</a:t>
            </a:r>
            <a:r>
              <a:rPr lang="en-US" dirty="0" smtClean="0"/>
              <a:t>)</a:t>
            </a:r>
            <a:endParaRPr lang="hu-HU" dirty="0" smtClean="0"/>
          </a:p>
          <a:p>
            <a:r>
              <a:rPr lang="hu-HU" dirty="0" err="1" smtClean="0"/>
              <a:t>Sustainability</a:t>
            </a:r>
            <a:r>
              <a:rPr lang="hu-HU" dirty="0" smtClean="0"/>
              <a:t> of </a:t>
            </a:r>
            <a:r>
              <a:rPr lang="hu-HU" dirty="0" err="1" smtClean="0"/>
              <a:t>helath</a:t>
            </a:r>
            <a:r>
              <a:rPr lang="hu-HU" dirty="0" smtClean="0"/>
              <a:t> </a:t>
            </a:r>
            <a:r>
              <a:rPr lang="hu-HU" dirty="0" err="1" smtClean="0"/>
              <a:t>care</a:t>
            </a:r>
            <a:r>
              <a:rPr lang="hu-HU" dirty="0" smtClean="0"/>
              <a:t> </a:t>
            </a:r>
            <a:r>
              <a:rPr lang="hu-HU" dirty="0" err="1" smtClean="0"/>
              <a:t>systems</a:t>
            </a:r>
            <a:r>
              <a:rPr lang="hu-HU" dirty="0" smtClean="0"/>
              <a:t>,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issue</a:t>
            </a:r>
            <a:r>
              <a:rPr lang="hu-HU" dirty="0" smtClean="0"/>
              <a:t> </a:t>
            </a:r>
            <a:r>
              <a:rPr lang="hu-HU" dirty="0" err="1" smtClean="0"/>
              <a:t>of</a:t>
            </a:r>
            <a:r>
              <a:rPr lang="hu-HU" dirty="0" smtClean="0"/>
              <a:t> </a:t>
            </a:r>
            <a:r>
              <a:rPr lang="hu-HU" dirty="0" err="1" smtClean="0"/>
              <a:t>wage</a:t>
            </a:r>
            <a:r>
              <a:rPr lang="hu-HU" dirty="0" smtClean="0"/>
              <a:t> </a:t>
            </a:r>
            <a:r>
              <a:rPr lang="hu-HU" dirty="0" err="1" smtClean="0"/>
              <a:t>competition</a:t>
            </a:r>
            <a:r>
              <a:rPr lang="hu-HU" dirty="0" smtClean="0"/>
              <a:t>, labor </a:t>
            </a:r>
            <a:r>
              <a:rPr lang="hu-HU" dirty="0" err="1" smtClean="0"/>
              <a:t>shortages</a:t>
            </a:r>
            <a:r>
              <a:rPr lang="hu-HU" dirty="0" smtClean="0"/>
              <a:t> of </a:t>
            </a:r>
            <a:r>
              <a:rPr lang="hu-HU" dirty="0" err="1" smtClean="0"/>
              <a:t>several</a:t>
            </a:r>
            <a:r>
              <a:rPr lang="hu-HU" dirty="0" smtClean="0"/>
              <a:t> </a:t>
            </a:r>
            <a:r>
              <a:rPr lang="hu-HU" dirty="0" err="1" smtClean="0"/>
              <a:t>sectors</a:t>
            </a:r>
            <a:endParaRPr lang="en-US" dirty="0"/>
          </a:p>
        </p:txBody>
      </p:sp>
      <p:sp>
        <p:nvSpPr>
          <p:cNvPr id="4" name="Téglalap 3"/>
          <p:cNvSpPr/>
          <p:nvPr/>
        </p:nvSpPr>
        <p:spPr>
          <a:xfrm>
            <a:off x="0" y="6488668"/>
            <a:ext cx="896587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600" dirty="0">
                <a:ea typeface="SimSun" charset="0"/>
                <a:cs typeface="SimSun" charset="0"/>
              </a:rPr>
              <a:t>*</a:t>
            </a:r>
            <a:r>
              <a:rPr lang="hu-HU" sz="1600" dirty="0" err="1">
                <a:ea typeface="SimSun" charset="0"/>
                <a:cs typeface="SimSun" charset="0"/>
              </a:rPr>
              <a:t>Based</a:t>
            </a:r>
            <a:r>
              <a:rPr lang="hu-HU" sz="1600" dirty="0">
                <a:ea typeface="SimSun" charset="0"/>
                <a:cs typeface="SimSun" charset="0"/>
              </a:rPr>
              <a:t> </a:t>
            </a:r>
            <a:r>
              <a:rPr lang="hu-HU" sz="1600" dirty="0" err="1">
                <a:ea typeface="SimSun" charset="0"/>
                <a:cs typeface="SimSun" charset="0"/>
              </a:rPr>
              <a:t>on</a:t>
            </a:r>
            <a:r>
              <a:rPr lang="hu-HU" sz="1600" dirty="0">
                <a:ea typeface="SimSun" charset="0"/>
                <a:cs typeface="SimSun" charset="0"/>
              </a:rPr>
              <a:t> </a:t>
            </a:r>
            <a:r>
              <a:rPr lang="hu-HU" sz="1600" dirty="0" err="1">
                <a:ea typeface="SimSun" charset="0"/>
                <a:cs typeface="SimSun" charset="0"/>
              </a:rPr>
              <a:t>the</a:t>
            </a:r>
            <a:r>
              <a:rPr lang="hu-HU" sz="1600" dirty="0">
                <a:ea typeface="SimSun" charset="0"/>
                <a:cs typeface="SimSun" charset="0"/>
              </a:rPr>
              <a:t> </a:t>
            </a:r>
            <a:r>
              <a:rPr lang="hu-HU" sz="1600" dirty="0" err="1">
                <a:ea typeface="SimSun" charset="0"/>
                <a:cs typeface="SimSun" charset="0"/>
              </a:rPr>
              <a:t>presentation</a:t>
            </a:r>
            <a:r>
              <a:rPr lang="hu-HU" sz="1600" dirty="0">
                <a:ea typeface="SimSun" charset="0"/>
                <a:cs typeface="SimSun" charset="0"/>
              </a:rPr>
              <a:t> of Zoltán Ádám </a:t>
            </a:r>
            <a:r>
              <a:rPr lang="hu-HU" sz="1600" dirty="0" err="1">
                <a:ea typeface="SimSun" charset="0"/>
                <a:cs typeface="SimSun" charset="0"/>
              </a:rPr>
              <a:t>within</a:t>
            </a:r>
            <a:r>
              <a:rPr lang="hu-HU" sz="1600" dirty="0">
                <a:ea typeface="SimSun" charset="0"/>
                <a:cs typeface="SimSun" charset="0"/>
              </a:rPr>
              <a:t> </a:t>
            </a:r>
            <a:r>
              <a:rPr lang="hu-HU" sz="1600" dirty="0" err="1">
                <a:ea typeface="SimSun" charset="0"/>
                <a:cs typeface="SimSun" charset="0"/>
              </a:rPr>
              <a:t>the</a:t>
            </a:r>
            <a:r>
              <a:rPr lang="hu-HU" sz="1600" dirty="0">
                <a:ea typeface="SimSun" charset="0"/>
                <a:cs typeface="SimSun" charset="0"/>
              </a:rPr>
              <a:t> </a:t>
            </a:r>
            <a:r>
              <a:rPr lang="hu-HU" sz="1600" dirty="0" err="1">
                <a:ea typeface="SimSun" charset="0"/>
                <a:cs typeface="SimSun" charset="0"/>
              </a:rPr>
              <a:t>Hidden</a:t>
            </a:r>
            <a:r>
              <a:rPr lang="hu-HU" sz="1600" dirty="0">
                <a:ea typeface="SimSun" charset="0"/>
                <a:cs typeface="SimSun" charset="0"/>
              </a:rPr>
              <a:t> </a:t>
            </a:r>
            <a:r>
              <a:rPr lang="hu-HU" sz="1600" dirty="0" err="1">
                <a:ea typeface="SimSun" charset="0"/>
                <a:cs typeface="SimSun" charset="0"/>
              </a:rPr>
              <a:t>triggers</a:t>
            </a:r>
            <a:r>
              <a:rPr lang="hu-HU" sz="1600" dirty="0">
                <a:ea typeface="SimSun" charset="0"/>
                <a:cs typeface="SimSun" charset="0"/>
              </a:rPr>
              <a:t> project.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529775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40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Policy </a:t>
            </a:r>
            <a:r>
              <a:rPr lang="hu-HU" sz="4000" dirty="0" err="1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recommendations</a:t>
            </a:r>
            <a:r>
              <a:rPr lang="hu-HU" sz="40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*</a:t>
            </a:r>
            <a:endParaRPr lang="en-US" sz="6000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lvl="1"/>
            <a:r>
              <a:rPr lang="hu-HU" dirty="0" err="1"/>
              <a:t>Low</a:t>
            </a:r>
            <a:r>
              <a:rPr lang="hu-HU" dirty="0"/>
              <a:t> </a:t>
            </a:r>
            <a:r>
              <a:rPr lang="hu-HU" dirty="0" err="1"/>
              <a:t>participation</a:t>
            </a:r>
            <a:r>
              <a:rPr lang="hu-HU" dirty="0"/>
              <a:t> </a:t>
            </a:r>
            <a:r>
              <a:rPr lang="hu-HU" dirty="0" err="1"/>
              <a:t>rates</a:t>
            </a:r>
            <a:r>
              <a:rPr lang="hu-HU" dirty="0"/>
              <a:t> </a:t>
            </a:r>
            <a:r>
              <a:rPr lang="hu-HU" dirty="0" err="1"/>
              <a:t>are</a:t>
            </a:r>
            <a:r>
              <a:rPr lang="hu-HU" dirty="0"/>
              <a:t> </a:t>
            </a:r>
            <a:r>
              <a:rPr lang="hu-HU" dirty="0" err="1"/>
              <a:t>difficult</a:t>
            </a:r>
            <a:r>
              <a:rPr lang="hu-HU" dirty="0"/>
              <a:t> </a:t>
            </a:r>
            <a:r>
              <a:rPr lang="hu-HU" dirty="0" err="1"/>
              <a:t>to</a:t>
            </a:r>
            <a:r>
              <a:rPr lang="hu-HU" dirty="0"/>
              <a:t> </a:t>
            </a:r>
            <a:r>
              <a:rPr lang="hu-HU" dirty="0" err="1"/>
              <a:t>increase</a:t>
            </a:r>
            <a:r>
              <a:rPr lang="hu-HU" dirty="0"/>
              <a:t> </a:t>
            </a:r>
            <a:r>
              <a:rPr lang="hu-HU" dirty="0" err="1"/>
              <a:t>without</a:t>
            </a:r>
            <a:r>
              <a:rPr lang="hu-HU" dirty="0"/>
              <a:t> </a:t>
            </a:r>
            <a:r>
              <a:rPr lang="hu-HU" dirty="0" err="1"/>
              <a:t>public</a:t>
            </a:r>
            <a:r>
              <a:rPr lang="hu-HU" dirty="0"/>
              <a:t> </a:t>
            </a:r>
            <a:r>
              <a:rPr lang="hu-HU" dirty="0" err="1"/>
              <a:t>employment</a:t>
            </a:r>
            <a:r>
              <a:rPr lang="hu-HU" dirty="0"/>
              <a:t>. </a:t>
            </a:r>
            <a:r>
              <a:rPr lang="hu-HU" dirty="0" err="1"/>
              <a:t>Unemployed</a:t>
            </a:r>
            <a:r>
              <a:rPr lang="hu-HU" dirty="0"/>
              <a:t> </a:t>
            </a:r>
            <a:r>
              <a:rPr lang="hu-HU" dirty="0" err="1"/>
              <a:t>persons</a:t>
            </a:r>
            <a:r>
              <a:rPr lang="hu-HU" dirty="0"/>
              <a:t> </a:t>
            </a:r>
            <a:r>
              <a:rPr lang="hu-HU" dirty="0" err="1"/>
              <a:t>are</a:t>
            </a:r>
            <a:r>
              <a:rPr lang="hu-HU" dirty="0"/>
              <a:t> </a:t>
            </a:r>
            <a:r>
              <a:rPr lang="hu-HU" dirty="0" err="1"/>
              <a:t>easier</a:t>
            </a:r>
            <a:r>
              <a:rPr lang="hu-HU" dirty="0"/>
              <a:t> </a:t>
            </a:r>
            <a:r>
              <a:rPr lang="hu-HU" dirty="0" err="1"/>
              <a:t>to</a:t>
            </a:r>
            <a:r>
              <a:rPr lang="hu-HU" dirty="0"/>
              <a:t> (re-)</a:t>
            </a:r>
            <a:r>
              <a:rPr lang="hu-HU" dirty="0" err="1"/>
              <a:t>integrate</a:t>
            </a:r>
            <a:r>
              <a:rPr lang="hu-HU" dirty="0"/>
              <a:t> </a:t>
            </a:r>
            <a:r>
              <a:rPr lang="hu-HU" dirty="0" err="1"/>
              <a:t>into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labor market </a:t>
            </a:r>
            <a:r>
              <a:rPr lang="hu-HU" dirty="0" err="1"/>
              <a:t>than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economically</a:t>
            </a:r>
            <a:r>
              <a:rPr lang="hu-HU" dirty="0"/>
              <a:t> </a:t>
            </a:r>
            <a:r>
              <a:rPr lang="hu-HU" dirty="0" err="1"/>
              <a:t>inactive</a:t>
            </a:r>
            <a:r>
              <a:rPr lang="hu-HU" dirty="0"/>
              <a:t>.</a:t>
            </a:r>
          </a:p>
          <a:p>
            <a:pPr lvl="1"/>
            <a:r>
              <a:rPr lang="hu-HU" dirty="0" err="1"/>
              <a:t>High</a:t>
            </a:r>
            <a:r>
              <a:rPr lang="hu-HU" dirty="0"/>
              <a:t> </a:t>
            </a:r>
            <a:r>
              <a:rPr lang="hu-HU" dirty="0" err="1"/>
              <a:t>share</a:t>
            </a:r>
            <a:r>
              <a:rPr lang="hu-HU" dirty="0"/>
              <a:t> of </a:t>
            </a:r>
            <a:r>
              <a:rPr lang="hu-HU" dirty="0" err="1"/>
              <a:t>inactive</a:t>
            </a:r>
            <a:r>
              <a:rPr lang="hu-HU" dirty="0"/>
              <a:t> </a:t>
            </a:r>
            <a:r>
              <a:rPr lang="hu-HU" dirty="0" err="1"/>
              <a:t>population</a:t>
            </a:r>
            <a:r>
              <a:rPr lang="hu-HU" dirty="0"/>
              <a:t> </a:t>
            </a:r>
            <a:r>
              <a:rPr lang="hu-HU" dirty="0" err="1"/>
              <a:t>gives</a:t>
            </a:r>
            <a:r>
              <a:rPr lang="hu-HU" dirty="0"/>
              <a:t> </a:t>
            </a:r>
            <a:r>
              <a:rPr lang="hu-HU" dirty="0" err="1"/>
              <a:t>strong</a:t>
            </a:r>
            <a:r>
              <a:rPr lang="hu-HU" dirty="0"/>
              <a:t> </a:t>
            </a:r>
            <a:r>
              <a:rPr lang="hu-HU" dirty="0" err="1"/>
              <a:t>incentives</a:t>
            </a:r>
            <a:r>
              <a:rPr lang="hu-HU" dirty="0"/>
              <a:t> </a:t>
            </a:r>
            <a:r>
              <a:rPr lang="hu-HU" dirty="0" err="1"/>
              <a:t>for</a:t>
            </a:r>
            <a:r>
              <a:rPr lang="hu-HU" dirty="0"/>
              <a:t> </a:t>
            </a:r>
            <a:r>
              <a:rPr lang="hu-HU" dirty="0" err="1"/>
              <a:t>populist</a:t>
            </a:r>
            <a:r>
              <a:rPr lang="hu-HU" dirty="0"/>
              <a:t> </a:t>
            </a:r>
            <a:r>
              <a:rPr lang="hu-HU" dirty="0" err="1"/>
              <a:t>economic</a:t>
            </a:r>
            <a:r>
              <a:rPr lang="hu-HU" dirty="0"/>
              <a:t> </a:t>
            </a:r>
            <a:r>
              <a:rPr lang="hu-HU" dirty="0" err="1"/>
              <a:t>policies</a:t>
            </a:r>
            <a:r>
              <a:rPr lang="hu-HU" dirty="0"/>
              <a:t>.</a:t>
            </a:r>
          </a:p>
          <a:p>
            <a:pPr lvl="1"/>
            <a:r>
              <a:rPr lang="hu-HU" dirty="0" err="1"/>
              <a:t>Internationally</a:t>
            </a:r>
            <a:r>
              <a:rPr lang="hu-HU" dirty="0"/>
              <a:t> </a:t>
            </a:r>
            <a:r>
              <a:rPr lang="hu-HU" dirty="0" err="1"/>
              <a:t>competitive</a:t>
            </a:r>
            <a:r>
              <a:rPr lang="hu-HU" dirty="0"/>
              <a:t>, </a:t>
            </a:r>
            <a:r>
              <a:rPr lang="hu-HU" dirty="0" err="1"/>
              <a:t>technologically</a:t>
            </a:r>
            <a:r>
              <a:rPr lang="hu-HU" dirty="0"/>
              <a:t> </a:t>
            </a:r>
            <a:r>
              <a:rPr lang="hu-HU" dirty="0" err="1"/>
              <a:t>advanced</a:t>
            </a:r>
            <a:r>
              <a:rPr lang="hu-HU" dirty="0"/>
              <a:t> </a:t>
            </a:r>
            <a:r>
              <a:rPr lang="hu-HU" dirty="0" err="1"/>
              <a:t>manufacturing</a:t>
            </a:r>
            <a:r>
              <a:rPr lang="hu-HU" dirty="0"/>
              <a:t> </a:t>
            </a:r>
            <a:r>
              <a:rPr lang="hu-HU" dirty="0" err="1"/>
              <a:t>industries</a:t>
            </a:r>
            <a:r>
              <a:rPr lang="hu-HU" dirty="0"/>
              <a:t> </a:t>
            </a:r>
            <a:r>
              <a:rPr lang="hu-HU" dirty="0" err="1"/>
              <a:t>directly</a:t>
            </a:r>
            <a:r>
              <a:rPr lang="hu-HU" dirty="0"/>
              <a:t> </a:t>
            </a:r>
            <a:r>
              <a:rPr lang="hu-HU" dirty="0" err="1"/>
              <a:t>generate</a:t>
            </a:r>
            <a:r>
              <a:rPr lang="hu-HU" dirty="0"/>
              <a:t> </a:t>
            </a:r>
            <a:r>
              <a:rPr lang="hu-HU" dirty="0" err="1"/>
              <a:t>few</a:t>
            </a:r>
            <a:r>
              <a:rPr lang="hu-HU" dirty="0"/>
              <a:t> </a:t>
            </a:r>
            <a:r>
              <a:rPr lang="hu-HU" dirty="0" err="1"/>
              <a:t>new</a:t>
            </a:r>
            <a:r>
              <a:rPr lang="hu-HU" dirty="0"/>
              <a:t> </a:t>
            </a:r>
            <a:r>
              <a:rPr lang="hu-HU" dirty="0" err="1"/>
              <a:t>jobs</a:t>
            </a:r>
            <a:r>
              <a:rPr lang="hu-HU" dirty="0"/>
              <a:t>. </a:t>
            </a:r>
            <a:r>
              <a:rPr lang="hu-HU" dirty="0" err="1"/>
              <a:t>Linkages</a:t>
            </a:r>
            <a:r>
              <a:rPr lang="hu-HU" dirty="0"/>
              <a:t> </a:t>
            </a:r>
            <a:r>
              <a:rPr lang="hu-HU" dirty="0" err="1"/>
              <a:t>between</a:t>
            </a:r>
            <a:r>
              <a:rPr lang="hu-HU" dirty="0"/>
              <a:t> </a:t>
            </a:r>
            <a:r>
              <a:rPr lang="hu-HU" dirty="0" err="1"/>
              <a:t>domestic</a:t>
            </a:r>
            <a:r>
              <a:rPr lang="hu-HU" dirty="0"/>
              <a:t> </a:t>
            </a:r>
            <a:r>
              <a:rPr lang="hu-HU" dirty="0" err="1"/>
              <a:t>firms</a:t>
            </a:r>
            <a:r>
              <a:rPr lang="hu-HU" dirty="0"/>
              <a:t> and </a:t>
            </a:r>
            <a:r>
              <a:rPr lang="hu-HU" dirty="0" err="1"/>
              <a:t>multinationals</a:t>
            </a:r>
            <a:r>
              <a:rPr lang="hu-HU" dirty="0"/>
              <a:t> </a:t>
            </a:r>
            <a:r>
              <a:rPr lang="hu-HU" dirty="0" err="1"/>
              <a:t>are</a:t>
            </a:r>
            <a:r>
              <a:rPr lang="hu-HU" dirty="0"/>
              <a:t> </a:t>
            </a:r>
            <a:r>
              <a:rPr lang="hu-HU" dirty="0" err="1"/>
              <a:t>crucial</a:t>
            </a:r>
            <a:r>
              <a:rPr lang="hu-HU" dirty="0"/>
              <a:t>.</a:t>
            </a:r>
          </a:p>
          <a:p>
            <a:pPr lvl="1"/>
            <a:r>
              <a:rPr lang="hu-HU" dirty="0" err="1"/>
              <a:t>High</a:t>
            </a:r>
            <a:r>
              <a:rPr lang="hu-HU" dirty="0"/>
              <a:t> minimum </a:t>
            </a:r>
            <a:r>
              <a:rPr lang="hu-HU" dirty="0" err="1"/>
              <a:t>wages</a:t>
            </a:r>
            <a:r>
              <a:rPr lang="hu-HU" dirty="0"/>
              <a:t> </a:t>
            </a:r>
            <a:r>
              <a:rPr lang="hu-HU" dirty="0" err="1"/>
              <a:t>are</a:t>
            </a:r>
            <a:r>
              <a:rPr lang="hu-HU" dirty="0"/>
              <a:t> </a:t>
            </a:r>
            <a:r>
              <a:rPr lang="hu-HU" dirty="0" err="1"/>
              <a:t>dangerous</a:t>
            </a:r>
            <a:r>
              <a:rPr lang="hu-HU" dirty="0"/>
              <a:t> </a:t>
            </a:r>
            <a:r>
              <a:rPr lang="hu-HU" dirty="0" err="1"/>
              <a:t>for</a:t>
            </a:r>
            <a:r>
              <a:rPr lang="hu-HU" dirty="0"/>
              <a:t> </a:t>
            </a:r>
            <a:r>
              <a:rPr lang="hu-HU" dirty="0" err="1"/>
              <a:t>the</a:t>
            </a:r>
            <a:r>
              <a:rPr lang="hu-HU" dirty="0"/>
              <a:t> </a:t>
            </a:r>
            <a:r>
              <a:rPr lang="hu-HU" dirty="0" err="1"/>
              <a:t>employment</a:t>
            </a:r>
            <a:r>
              <a:rPr lang="hu-HU" dirty="0"/>
              <a:t> of </a:t>
            </a:r>
            <a:r>
              <a:rPr lang="hu-HU" dirty="0" err="1"/>
              <a:t>low</a:t>
            </a:r>
            <a:r>
              <a:rPr lang="hu-HU" dirty="0"/>
              <a:t> </a:t>
            </a:r>
            <a:r>
              <a:rPr lang="hu-HU" dirty="0" err="1"/>
              <a:t>productivity</a:t>
            </a:r>
            <a:r>
              <a:rPr lang="hu-HU" dirty="0"/>
              <a:t> labor.</a:t>
            </a:r>
          </a:p>
          <a:p>
            <a:endParaRPr lang="en-US" dirty="0"/>
          </a:p>
        </p:txBody>
      </p:sp>
      <p:sp>
        <p:nvSpPr>
          <p:cNvPr id="4" name="Téglalap 3"/>
          <p:cNvSpPr/>
          <p:nvPr/>
        </p:nvSpPr>
        <p:spPr>
          <a:xfrm>
            <a:off x="0" y="6465332"/>
            <a:ext cx="895399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600" dirty="0">
                <a:ea typeface="SimSun" charset="0"/>
                <a:cs typeface="SimSun" charset="0"/>
              </a:rPr>
              <a:t>*</a:t>
            </a:r>
            <a:r>
              <a:rPr lang="hu-HU" sz="1600" dirty="0" err="1">
                <a:ea typeface="SimSun" charset="0"/>
                <a:cs typeface="SimSun" charset="0"/>
              </a:rPr>
              <a:t>Based</a:t>
            </a:r>
            <a:r>
              <a:rPr lang="hu-HU" sz="1600" dirty="0">
                <a:ea typeface="SimSun" charset="0"/>
                <a:cs typeface="SimSun" charset="0"/>
              </a:rPr>
              <a:t> </a:t>
            </a:r>
            <a:r>
              <a:rPr lang="hu-HU" sz="1600" dirty="0" err="1">
                <a:ea typeface="SimSun" charset="0"/>
                <a:cs typeface="SimSun" charset="0"/>
              </a:rPr>
              <a:t>on</a:t>
            </a:r>
            <a:r>
              <a:rPr lang="hu-HU" sz="1600" dirty="0">
                <a:ea typeface="SimSun" charset="0"/>
                <a:cs typeface="SimSun" charset="0"/>
              </a:rPr>
              <a:t> </a:t>
            </a:r>
            <a:r>
              <a:rPr lang="hu-HU" sz="1600" dirty="0" err="1">
                <a:ea typeface="SimSun" charset="0"/>
                <a:cs typeface="SimSun" charset="0"/>
              </a:rPr>
              <a:t>the</a:t>
            </a:r>
            <a:r>
              <a:rPr lang="hu-HU" sz="1600" dirty="0">
                <a:ea typeface="SimSun" charset="0"/>
                <a:cs typeface="SimSun" charset="0"/>
              </a:rPr>
              <a:t> </a:t>
            </a:r>
            <a:r>
              <a:rPr lang="hu-HU" sz="1600" dirty="0" err="1">
                <a:ea typeface="SimSun" charset="0"/>
                <a:cs typeface="SimSun" charset="0"/>
              </a:rPr>
              <a:t>presentation</a:t>
            </a:r>
            <a:r>
              <a:rPr lang="hu-HU" sz="1600" dirty="0">
                <a:ea typeface="SimSun" charset="0"/>
                <a:cs typeface="SimSun" charset="0"/>
              </a:rPr>
              <a:t> of Zoltán Ádám </a:t>
            </a:r>
            <a:r>
              <a:rPr lang="hu-HU" sz="1600" dirty="0" err="1">
                <a:ea typeface="SimSun" charset="0"/>
                <a:cs typeface="SimSun" charset="0"/>
              </a:rPr>
              <a:t>within</a:t>
            </a:r>
            <a:r>
              <a:rPr lang="hu-HU" sz="1600" dirty="0">
                <a:ea typeface="SimSun" charset="0"/>
                <a:cs typeface="SimSun" charset="0"/>
              </a:rPr>
              <a:t> </a:t>
            </a:r>
            <a:r>
              <a:rPr lang="hu-HU" sz="1600" dirty="0" err="1">
                <a:ea typeface="SimSun" charset="0"/>
                <a:cs typeface="SimSun" charset="0"/>
              </a:rPr>
              <a:t>the</a:t>
            </a:r>
            <a:r>
              <a:rPr lang="hu-HU" sz="1600" dirty="0">
                <a:ea typeface="SimSun" charset="0"/>
                <a:cs typeface="SimSun" charset="0"/>
              </a:rPr>
              <a:t> </a:t>
            </a:r>
            <a:r>
              <a:rPr lang="hu-HU" sz="1600" dirty="0" err="1">
                <a:ea typeface="SimSun" charset="0"/>
                <a:cs typeface="SimSun" charset="0"/>
              </a:rPr>
              <a:t>Hidden</a:t>
            </a:r>
            <a:r>
              <a:rPr lang="hu-HU" sz="1600" dirty="0">
                <a:ea typeface="SimSun" charset="0"/>
                <a:cs typeface="SimSun" charset="0"/>
              </a:rPr>
              <a:t> </a:t>
            </a:r>
            <a:r>
              <a:rPr lang="hu-HU" sz="1600" dirty="0" err="1">
                <a:ea typeface="SimSun" charset="0"/>
                <a:cs typeface="SimSun" charset="0"/>
              </a:rPr>
              <a:t>triggers</a:t>
            </a:r>
            <a:r>
              <a:rPr lang="hu-HU" sz="1600" dirty="0">
                <a:ea typeface="SimSun" charset="0"/>
                <a:cs typeface="SimSun" charset="0"/>
              </a:rPr>
              <a:t> project.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28387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hu-HU" sz="4000" b="1" dirty="0" err="1" smtClean="0"/>
              <a:t>Thank</a:t>
            </a:r>
            <a:r>
              <a:rPr lang="hu-HU" sz="4000" b="1" dirty="0" smtClean="0"/>
              <a:t> </a:t>
            </a:r>
            <a:r>
              <a:rPr lang="hu-HU" sz="4000" b="1" dirty="0" err="1" smtClean="0"/>
              <a:t>you</a:t>
            </a:r>
            <a:r>
              <a:rPr lang="hu-HU" sz="4000" b="1" dirty="0" smtClean="0"/>
              <a:t> for </a:t>
            </a:r>
            <a:r>
              <a:rPr lang="hu-HU" sz="4000" b="1" dirty="0" err="1" smtClean="0"/>
              <a:t>your</a:t>
            </a:r>
            <a:r>
              <a:rPr lang="hu-HU" sz="4000" b="1" dirty="0" smtClean="0"/>
              <a:t> </a:t>
            </a:r>
            <a:r>
              <a:rPr lang="hu-HU" sz="4000" b="1" dirty="0" err="1" smtClean="0"/>
              <a:t>attention</a:t>
            </a:r>
            <a:r>
              <a:rPr lang="hu-HU" sz="4000" b="1" dirty="0" smtClean="0"/>
              <a:t>!</a:t>
            </a:r>
          </a:p>
          <a:p>
            <a:pPr marL="0" indent="0">
              <a:buNone/>
            </a:pPr>
            <a:endParaRPr lang="hu-HU" dirty="0" smtClean="0"/>
          </a:p>
        </p:txBody>
      </p:sp>
    </p:spTree>
    <p:extLst>
      <p:ext uri="{BB962C8B-B14F-4D97-AF65-F5344CB8AC3E}">
        <p14:creationId xmlns:p14="http://schemas.microsoft.com/office/powerpoint/2010/main" val="103194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ustom 23">
      <a:dk1>
        <a:srgbClr val="3F3F41"/>
      </a:dk1>
      <a:lt1>
        <a:srgbClr val="FFFFFF"/>
      </a:lt1>
      <a:dk2>
        <a:srgbClr val="FFF7FF"/>
      </a:dk2>
      <a:lt2>
        <a:srgbClr val="3D3C3D"/>
      </a:lt2>
      <a:accent1>
        <a:srgbClr val="485C78"/>
      </a:accent1>
      <a:accent2>
        <a:srgbClr val="D29913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475378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Median.thmx</Template>
  <TotalTime>691</TotalTime>
  <Words>1273</Words>
  <Application>Microsoft Office PowerPoint</Application>
  <PresentationFormat>Diavetítés a képernyőre (4:3 oldalarány)</PresentationFormat>
  <Paragraphs>103</Paragraphs>
  <Slides>23</Slides>
  <Notes>1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23</vt:i4>
      </vt:variant>
    </vt:vector>
  </HeadingPairs>
  <TitlesOfParts>
    <vt:vector size="24" baseType="lpstr">
      <vt:lpstr>Median</vt:lpstr>
      <vt:lpstr>      Public finance consolidation and The labor market in Hungary </vt:lpstr>
      <vt:lpstr>Layout</vt:lpstr>
      <vt:lpstr>Background</vt:lpstr>
      <vt:lpstr>Figure 1 General government deficit/surplus in Hungary 2000-2017 )</vt:lpstr>
      <vt:lpstr>Public finance balance</vt:lpstr>
      <vt:lpstr>Figure 2 Public finance balance in Hungary (% GDP) </vt:lpstr>
      <vt:lpstr>Consolidation packages</vt:lpstr>
      <vt:lpstr>Consolidation packages cont.</vt:lpstr>
      <vt:lpstr>Consolidation packages cont.</vt:lpstr>
      <vt:lpstr>Figure 3 Relationship between consolidation efforts and change in social expenditure )</vt:lpstr>
      <vt:lpstr>Figure 4 Hungary's public sector is relatively large and tilted towards general public services</vt:lpstr>
      <vt:lpstr>Figure 5 Hungary's composition of general government spending</vt:lpstr>
      <vt:lpstr>Public debt</vt:lpstr>
      <vt:lpstr>Figure 6 General government gross debt for Hungary</vt:lpstr>
      <vt:lpstr>Current challenges</vt:lpstr>
      <vt:lpstr>Main labor market trends after 1990*</vt:lpstr>
      <vt:lpstr>Main labor market trends after 2010*</vt:lpstr>
      <vt:lpstr>Unemployment rate in regional comparison</vt:lpstr>
      <vt:lpstr>Employment rate in regional comparison</vt:lpstr>
      <vt:lpstr>Labor market developments after 2010</vt:lpstr>
      <vt:lpstr>The impact of out-migration on the labor market*</vt:lpstr>
      <vt:lpstr>Policy recommendations*</vt:lpstr>
      <vt:lpstr>PowerPoint bemutató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Kínai működőtőke Közép- és Kelet-Európában</dc:title>
  <dc:creator>Ágnes Szunomár</dc:creator>
  <cp:lastModifiedBy>MTA-4K044</cp:lastModifiedBy>
  <cp:revision>57</cp:revision>
  <dcterms:created xsi:type="dcterms:W3CDTF">2014-03-05T12:25:19Z</dcterms:created>
  <dcterms:modified xsi:type="dcterms:W3CDTF">2016-06-02T14:31:27Z</dcterms:modified>
</cp:coreProperties>
</file>