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2" r:id="rId2"/>
  </p:sldMasterIdLst>
  <p:notesMasterIdLst>
    <p:notesMasterId r:id="rId17"/>
  </p:notesMasterIdLst>
  <p:handoutMasterIdLst>
    <p:handoutMasterId r:id="rId18"/>
  </p:handoutMasterIdLst>
  <p:sldIdLst>
    <p:sldId id="261" r:id="rId3"/>
    <p:sldId id="307" r:id="rId4"/>
    <p:sldId id="315" r:id="rId5"/>
    <p:sldId id="316" r:id="rId6"/>
    <p:sldId id="308" r:id="rId7"/>
    <p:sldId id="309" r:id="rId8"/>
    <p:sldId id="310" r:id="rId9"/>
    <p:sldId id="311" r:id="rId10"/>
    <p:sldId id="312" r:id="rId11"/>
    <p:sldId id="313" r:id="rId12"/>
    <p:sldId id="304" r:id="rId13"/>
    <p:sldId id="295" r:id="rId14"/>
    <p:sldId id="306" r:id="rId15"/>
    <p:sldId id="314" r:id="rId16"/>
  </p:sldIdLst>
  <p:sldSz cx="9144000" cy="6858000" type="screen4x3"/>
  <p:notesSz cx="6808788" cy="9940925"/>
  <p:defaultTextStyle>
    <a:defPPr>
      <a:defRPr lang="en-GB"/>
    </a:defPPr>
    <a:lvl1pPr algn="l" rtl="0" fontAlgn="base">
      <a:spcBef>
        <a:spcPct val="0"/>
      </a:spcBef>
      <a:spcAft>
        <a:spcPct val="0"/>
      </a:spcAft>
      <a:defRPr sz="7600" b="1" kern="1200">
        <a:solidFill>
          <a:srgbClr val="FFD624"/>
        </a:solidFill>
        <a:latin typeface="Verdana" pitchFamily="34" charset="0"/>
        <a:ea typeface="+mn-ea"/>
        <a:cs typeface="+mn-cs"/>
      </a:defRPr>
    </a:lvl1pPr>
    <a:lvl2pPr marL="457200" algn="l" rtl="0" fontAlgn="base">
      <a:spcBef>
        <a:spcPct val="0"/>
      </a:spcBef>
      <a:spcAft>
        <a:spcPct val="0"/>
      </a:spcAft>
      <a:defRPr sz="7600" b="1" kern="1200">
        <a:solidFill>
          <a:srgbClr val="FFD624"/>
        </a:solidFill>
        <a:latin typeface="Verdana" pitchFamily="34" charset="0"/>
        <a:ea typeface="+mn-ea"/>
        <a:cs typeface="+mn-cs"/>
      </a:defRPr>
    </a:lvl2pPr>
    <a:lvl3pPr marL="914400" algn="l" rtl="0" fontAlgn="base">
      <a:spcBef>
        <a:spcPct val="0"/>
      </a:spcBef>
      <a:spcAft>
        <a:spcPct val="0"/>
      </a:spcAft>
      <a:defRPr sz="7600" b="1" kern="1200">
        <a:solidFill>
          <a:srgbClr val="FFD624"/>
        </a:solidFill>
        <a:latin typeface="Verdana" pitchFamily="34" charset="0"/>
        <a:ea typeface="+mn-ea"/>
        <a:cs typeface="+mn-cs"/>
      </a:defRPr>
    </a:lvl3pPr>
    <a:lvl4pPr marL="1371600" algn="l" rtl="0" fontAlgn="base">
      <a:spcBef>
        <a:spcPct val="0"/>
      </a:spcBef>
      <a:spcAft>
        <a:spcPct val="0"/>
      </a:spcAft>
      <a:defRPr sz="7600" b="1" kern="1200">
        <a:solidFill>
          <a:srgbClr val="FFD624"/>
        </a:solidFill>
        <a:latin typeface="Verdana" pitchFamily="34" charset="0"/>
        <a:ea typeface="+mn-ea"/>
        <a:cs typeface="+mn-cs"/>
      </a:defRPr>
    </a:lvl4pPr>
    <a:lvl5pPr marL="1828800" algn="l" rtl="0" fontAlgn="base">
      <a:spcBef>
        <a:spcPct val="0"/>
      </a:spcBef>
      <a:spcAft>
        <a:spcPct val="0"/>
      </a:spcAft>
      <a:defRPr sz="7600" b="1" kern="1200">
        <a:solidFill>
          <a:srgbClr val="FFD624"/>
        </a:solidFill>
        <a:latin typeface="Verdana" pitchFamily="34" charset="0"/>
        <a:ea typeface="+mn-ea"/>
        <a:cs typeface="+mn-cs"/>
      </a:defRPr>
    </a:lvl5pPr>
    <a:lvl6pPr marL="2286000" algn="l" defTabSz="914400" rtl="0" eaLnBrk="1" latinLnBrk="0" hangingPunct="1">
      <a:defRPr sz="7600" b="1" kern="1200">
        <a:solidFill>
          <a:srgbClr val="FFD624"/>
        </a:solidFill>
        <a:latin typeface="Verdana" pitchFamily="34" charset="0"/>
        <a:ea typeface="+mn-ea"/>
        <a:cs typeface="+mn-cs"/>
      </a:defRPr>
    </a:lvl6pPr>
    <a:lvl7pPr marL="2743200" algn="l" defTabSz="914400" rtl="0" eaLnBrk="1" latinLnBrk="0" hangingPunct="1">
      <a:defRPr sz="7600" b="1" kern="1200">
        <a:solidFill>
          <a:srgbClr val="FFD624"/>
        </a:solidFill>
        <a:latin typeface="Verdana" pitchFamily="34" charset="0"/>
        <a:ea typeface="+mn-ea"/>
        <a:cs typeface="+mn-cs"/>
      </a:defRPr>
    </a:lvl7pPr>
    <a:lvl8pPr marL="3200400" algn="l" defTabSz="914400" rtl="0" eaLnBrk="1" latinLnBrk="0" hangingPunct="1">
      <a:defRPr sz="7600" b="1" kern="1200">
        <a:solidFill>
          <a:srgbClr val="FFD624"/>
        </a:solidFill>
        <a:latin typeface="Verdana" pitchFamily="34" charset="0"/>
        <a:ea typeface="+mn-ea"/>
        <a:cs typeface="+mn-cs"/>
      </a:defRPr>
    </a:lvl8pPr>
    <a:lvl9pPr marL="3657600" algn="l" defTabSz="914400" rtl="0" eaLnBrk="1" latinLnBrk="0" hangingPunct="1">
      <a:defRPr sz="7600" b="1" kern="1200">
        <a:solidFill>
          <a:srgbClr val="FFD624"/>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03">
          <p15:clr>
            <a:srgbClr val="A4A3A4"/>
          </p15:clr>
        </p15:guide>
        <p15:guide id="2" pos="21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5EC1"/>
    <a:srgbClr val="FFD624"/>
    <a:srgbClr val="808080"/>
    <a:srgbClr val="0F5494"/>
    <a:srgbClr val="3166CF"/>
    <a:srgbClr val="3E6FD2"/>
    <a:srgbClr val="BDDEFF"/>
    <a:srgbClr val="99CCFF"/>
    <a:srgbClr val="009F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0"/>
    <p:restoredTop sz="89224" autoAdjust="0"/>
  </p:normalViewPr>
  <p:slideViewPr>
    <p:cSldViewPr>
      <p:cViewPr>
        <p:scale>
          <a:sx n="98" d="100"/>
          <a:sy n="98" d="100"/>
        </p:scale>
        <p:origin x="-2004" y="-2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2" d="100"/>
          <a:sy n="52" d="100"/>
        </p:scale>
        <p:origin x="-2610" y="-102"/>
      </p:cViewPr>
      <p:guideLst>
        <p:guide orient="horz" pos="3130"/>
        <p:guide pos="214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oleObject" Target="file:///C:\Users\rheinha\AppData\Local\Microsoft\Windows\Temporary%20Internet%20Files\Content.Outlook\5VDR8QOP\gas%20price%20increases%20(3).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Gas consumption (bcm)</c:v>
                </c:pt>
              </c:strCache>
            </c:strRef>
          </c:tx>
          <c:spPr>
            <a:ln cmpd="sng"/>
          </c:spPr>
          <c:marker>
            <c:spPr>
              <a:ln w="22225"/>
            </c:spPr>
          </c:marker>
          <c:dLbls>
            <c:dLbl>
              <c:idx val="0"/>
              <c:layout>
                <c:manualLayout>
                  <c:x val="-4.1167664670658681E-2"/>
                  <c:y val="-0.18842530282637954"/>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5.2389173179218408E-2"/>
                  <c:y val="-0.14803307802837318"/>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4.1162921783671612E-2"/>
                  <c:y val="-0.16149063057640714"/>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4.8647089380702807E-2"/>
                  <c:y val="-0.17494818312444105"/>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cmpd="sng">
                <a:solidFill>
                  <a:schemeClr val="tx1"/>
                </a:solid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Sheet1!$A$2:$A$4</c:f>
              <c:numCache>
                <c:formatCode>General</c:formatCode>
                <c:ptCount val="3"/>
                <c:pt idx="0">
                  <c:v>2013</c:v>
                </c:pt>
                <c:pt idx="1">
                  <c:v>2014</c:v>
                </c:pt>
                <c:pt idx="2">
                  <c:v>2015</c:v>
                </c:pt>
              </c:numCache>
            </c:numRef>
          </c:cat>
          <c:val>
            <c:numRef>
              <c:f>Sheet1!$B$2:$B$4</c:f>
              <c:numCache>
                <c:formatCode>General</c:formatCode>
                <c:ptCount val="3"/>
                <c:pt idx="0">
                  <c:v>49.5</c:v>
                </c:pt>
                <c:pt idx="1">
                  <c:v>42.6</c:v>
                </c:pt>
                <c:pt idx="2">
                  <c:v>33.799999999999997</c:v>
                </c:pt>
              </c:numCache>
            </c:numRef>
          </c:val>
          <c:smooth val="0"/>
        </c:ser>
        <c:dLbls>
          <c:showLegendKey val="0"/>
          <c:showVal val="0"/>
          <c:showCatName val="0"/>
          <c:showSerName val="0"/>
          <c:showPercent val="0"/>
          <c:showBubbleSize val="0"/>
        </c:dLbls>
        <c:marker val="1"/>
        <c:smooth val="0"/>
        <c:axId val="83816448"/>
        <c:axId val="83817984"/>
      </c:lineChart>
      <c:catAx>
        <c:axId val="83816448"/>
        <c:scaling>
          <c:orientation val="minMax"/>
        </c:scaling>
        <c:delete val="0"/>
        <c:axPos val="b"/>
        <c:numFmt formatCode="General" sourceLinked="1"/>
        <c:majorTickMark val="out"/>
        <c:minorTickMark val="none"/>
        <c:tickLblPos val="nextTo"/>
        <c:crossAx val="83817984"/>
        <c:crosses val="autoZero"/>
        <c:auto val="1"/>
        <c:lblAlgn val="ctr"/>
        <c:lblOffset val="100"/>
        <c:noMultiLvlLbl val="0"/>
      </c:catAx>
      <c:valAx>
        <c:axId val="83817984"/>
        <c:scaling>
          <c:orientation val="minMax"/>
        </c:scaling>
        <c:delete val="0"/>
        <c:axPos val="l"/>
        <c:majorGridlines>
          <c:spPr>
            <a:ln w="19050" cmpd="sng"/>
          </c:spPr>
        </c:majorGridlines>
        <c:numFmt formatCode="General" sourceLinked="1"/>
        <c:majorTickMark val="out"/>
        <c:minorTickMark val="none"/>
        <c:tickLblPos val="nextTo"/>
        <c:crossAx val="83816448"/>
        <c:crosses val="autoZero"/>
        <c:crossBetween val="between"/>
      </c:valAx>
    </c:plotArea>
    <c:legend>
      <c:legendPos val="r"/>
      <c:layout/>
      <c:overlay val="0"/>
      <c:txPr>
        <a:bodyPr/>
        <a:lstStyle/>
        <a:p>
          <a:pPr>
            <a:defRPr sz="9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Gas imports from Russia (bcm)</c:v>
                </c:pt>
              </c:strCache>
            </c:strRef>
          </c:tx>
          <c:spPr>
            <a:solidFill>
              <a:srgbClr val="C00000"/>
            </a:solidFill>
          </c:spPr>
          <c:invertIfNegative val="0"/>
          <c:dLbls>
            <c:dLbl>
              <c:idx val="2"/>
              <c:layout>
                <c:manualLayout>
                  <c:x val="-2.8478651062117642E-2"/>
                  <c:y val="2.2887322886061379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Sheet1!$A$2:$A$4</c:f>
              <c:numCache>
                <c:formatCode>General</c:formatCode>
                <c:ptCount val="3"/>
                <c:pt idx="0">
                  <c:v>2013</c:v>
                </c:pt>
                <c:pt idx="1">
                  <c:v>2014</c:v>
                </c:pt>
                <c:pt idx="2">
                  <c:v>2015</c:v>
                </c:pt>
              </c:numCache>
            </c:numRef>
          </c:cat>
          <c:val>
            <c:numRef>
              <c:f>Sheet1!$B$2:$B$4</c:f>
              <c:numCache>
                <c:formatCode>General</c:formatCode>
                <c:ptCount val="3"/>
                <c:pt idx="0">
                  <c:v>25.8</c:v>
                </c:pt>
                <c:pt idx="1">
                  <c:v>14.5</c:v>
                </c:pt>
                <c:pt idx="2">
                  <c:v>6.1</c:v>
                </c:pt>
              </c:numCache>
            </c:numRef>
          </c:val>
        </c:ser>
        <c:ser>
          <c:idx val="1"/>
          <c:order val="1"/>
          <c:tx>
            <c:strRef>
              <c:f>Sheet1!$C$1</c:f>
              <c:strCache>
                <c:ptCount val="1"/>
                <c:pt idx="0">
                  <c:v>Gas imports from EU (bcm)</c:v>
                </c:pt>
              </c:strCache>
            </c:strRef>
          </c:tx>
          <c:spPr>
            <a:solidFill>
              <a:schemeClr val="tx2"/>
            </a:solidFill>
          </c:spPr>
          <c:invertIfNegative val="0"/>
          <c:dLbls>
            <c:spPr>
              <a:noFill/>
              <a:ln>
                <a:no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Sheet1!$A$2:$A$4</c:f>
              <c:numCache>
                <c:formatCode>General</c:formatCode>
                <c:ptCount val="3"/>
                <c:pt idx="0">
                  <c:v>2013</c:v>
                </c:pt>
                <c:pt idx="1">
                  <c:v>2014</c:v>
                </c:pt>
                <c:pt idx="2">
                  <c:v>2015</c:v>
                </c:pt>
              </c:numCache>
            </c:numRef>
          </c:cat>
          <c:val>
            <c:numRef>
              <c:f>Sheet1!$C$2:$C$4</c:f>
              <c:numCache>
                <c:formatCode>General</c:formatCode>
                <c:ptCount val="3"/>
                <c:pt idx="0">
                  <c:v>2.1</c:v>
                </c:pt>
                <c:pt idx="1">
                  <c:v>5</c:v>
                </c:pt>
                <c:pt idx="2">
                  <c:v>10.3</c:v>
                </c:pt>
              </c:numCache>
            </c:numRef>
          </c:val>
        </c:ser>
        <c:ser>
          <c:idx val="2"/>
          <c:order val="2"/>
          <c:tx>
            <c:strRef>
              <c:f>Sheet1!$D$1</c:f>
              <c:strCache>
                <c:ptCount val="1"/>
                <c:pt idx="0">
                  <c:v>Ukrainian Gas production (bcm) </c:v>
                </c:pt>
              </c:strCache>
            </c:strRef>
          </c:tx>
          <c:spPr>
            <a:solidFill>
              <a:srgbClr val="FFC000"/>
            </a:solidFill>
          </c:spPr>
          <c:invertIfNegative val="0"/>
          <c:dLbls>
            <c:dLbl>
              <c:idx val="2"/>
              <c:layout>
                <c:manualLayout>
                  <c:x val="1.1512200527216016E-2"/>
                  <c:y val="1.5257614540238136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numRef>
              <c:f>Sheet1!$A$2:$A$4</c:f>
              <c:numCache>
                <c:formatCode>General</c:formatCode>
                <c:ptCount val="3"/>
                <c:pt idx="0">
                  <c:v>2013</c:v>
                </c:pt>
                <c:pt idx="1">
                  <c:v>2014</c:v>
                </c:pt>
                <c:pt idx="2">
                  <c:v>2015</c:v>
                </c:pt>
              </c:numCache>
            </c:numRef>
          </c:cat>
          <c:val>
            <c:numRef>
              <c:f>Sheet1!$D$2:$D$4</c:f>
              <c:numCache>
                <c:formatCode>General</c:formatCode>
                <c:ptCount val="3"/>
                <c:pt idx="0">
                  <c:v>21.5</c:v>
                </c:pt>
                <c:pt idx="1">
                  <c:v>20.5</c:v>
                </c:pt>
                <c:pt idx="2">
                  <c:v>19.899999999999999</c:v>
                </c:pt>
              </c:numCache>
            </c:numRef>
          </c:val>
        </c:ser>
        <c:dLbls>
          <c:showLegendKey val="0"/>
          <c:showVal val="0"/>
          <c:showCatName val="0"/>
          <c:showSerName val="0"/>
          <c:showPercent val="0"/>
          <c:showBubbleSize val="0"/>
        </c:dLbls>
        <c:gapWidth val="150"/>
        <c:axId val="88304640"/>
        <c:axId val="88306432"/>
      </c:barChart>
      <c:catAx>
        <c:axId val="88304640"/>
        <c:scaling>
          <c:orientation val="minMax"/>
        </c:scaling>
        <c:delete val="0"/>
        <c:axPos val="b"/>
        <c:numFmt formatCode="General" sourceLinked="1"/>
        <c:majorTickMark val="out"/>
        <c:minorTickMark val="none"/>
        <c:tickLblPos val="nextTo"/>
        <c:crossAx val="88306432"/>
        <c:crosses val="autoZero"/>
        <c:auto val="1"/>
        <c:lblAlgn val="ctr"/>
        <c:lblOffset val="100"/>
        <c:noMultiLvlLbl val="0"/>
      </c:catAx>
      <c:valAx>
        <c:axId val="88306432"/>
        <c:scaling>
          <c:orientation val="minMax"/>
        </c:scaling>
        <c:delete val="0"/>
        <c:axPos val="l"/>
        <c:majorGridlines/>
        <c:numFmt formatCode="General" sourceLinked="1"/>
        <c:majorTickMark val="out"/>
        <c:minorTickMark val="none"/>
        <c:tickLblPos val="nextTo"/>
        <c:crossAx val="88304640"/>
        <c:crosses val="autoZero"/>
        <c:crossBetween val="between"/>
      </c:valAx>
    </c:plotArea>
    <c:legend>
      <c:legendPos val="r"/>
      <c:layout>
        <c:manualLayout>
          <c:xMode val="edge"/>
          <c:yMode val="edge"/>
          <c:x val="0.64312973043357224"/>
          <c:y val="0.15472125503579509"/>
          <c:w val="0.35687026956642776"/>
          <c:h val="0.69055688908783386"/>
        </c:manualLayout>
      </c:layout>
      <c:overlay val="0"/>
      <c:txPr>
        <a:bodyPr/>
        <a:lstStyle/>
        <a:p>
          <a:pPr>
            <a:defRPr sz="900"/>
          </a:pPr>
          <a:endParaRPr lang="en-US"/>
        </a:p>
      </c:txPr>
    </c:legend>
    <c:plotVisOnly val="1"/>
    <c:dispBlanksAs val="gap"/>
    <c:showDLblsOverMax val="0"/>
  </c:chart>
  <c:spPr>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Sheet1!$C$15</c:f>
              <c:strCache>
                <c:ptCount val="1"/>
                <c:pt idx="0">
                  <c:v>Gas</c:v>
                </c:pt>
              </c:strCache>
            </c:strRef>
          </c:tx>
          <c:dPt>
            <c:idx val="4"/>
            <c:bubble3D val="0"/>
            <c:spPr>
              <a:ln>
                <a:prstDash val="dash"/>
              </a:ln>
            </c:spPr>
          </c:dPt>
          <c:cat>
            <c:strRef>
              <c:f>Sheet1!$D$14:$I$14</c:f>
              <c:strCache>
                <c:ptCount val="5"/>
                <c:pt idx="0">
                  <c:v>2013</c:v>
                </c:pt>
                <c:pt idx="1">
                  <c:v>2014</c:v>
                </c:pt>
                <c:pt idx="2">
                  <c:v>2015/03</c:v>
                </c:pt>
                <c:pt idx="3">
                  <c:v>2015/09</c:v>
                </c:pt>
                <c:pt idx="4">
                  <c:v>2016/03</c:v>
                </c:pt>
              </c:strCache>
            </c:strRef>
          </c:cat>
          <c:val>
            <c:numRef>
              <c:f>Sheet1!$D$15:$I$15</c:f>
              <c:numCache>
                <c:formatCode>General</c:formatCode>
                <c:ptCount val="6"/>
                <c:pt idx="0">
                  <c:v>100</c:v>
                </c:pt>
                <c:pt idx="1">
                  <c:v>180</c:v>
                </c:pt>
                <c:pt idx="2">
                  <c:v>513</c:v>
                </c:pt>
                <c:pt idx="3">
                  <c:v>513</c:v>
                </c:pt>
                <c:pt idx="4">
                  <c:v>600</c:v>
                </c:pt>
              </c:numCache>
            </c:numRef>
          </c:val>
          <c:smooth val="0"/>
        </c:ser>
        <c:ser>
          <c:idx val="1"/>
          <c:order val="1"/>
          <c:tx>
            <c:strRef>
              <c:f>Sheet1!$C$16</c:f>
              <c:strCache>
                <c:ptCount val="1"/>
                <c:pt idx="0">
                  <c:v>Electricity</c:v>
                </c:pt>
              </c:strCache>
            </c:strRef>
          </c:tx>
          <c:cat>
            <c:strRef>
              <c:f>Sheet1!$D$14:$I$14</c:f>
              <c:strCache>
                <c:ptCount val="5"/>
                <c:pt idx="0">
                  <c:v>2013</c:v>
                </c:pt>
                <c:pt idx="1">
                  <c:v>2014</c:v>
                </c:pt>
                <c:pt idx="2">
                  <c:v>2015/03</c:v>
                </c:pt>
                <c:pt idx="3">
                  <c:v>2015/09</c:v>
                </c:pt>
                <c:pt idx="4">
                  <c:v>2016/03</c:v>
                </c:pt>
              </c:strCache>
            </c:strRef>
          </c:cat>
          <c:val>
            <c:numRef>
              <c:f>Sheet1!$D$16:$I$16</c:f>
              <c:numCache>
                <c:formatCode>General</c:formatCode>
                <c:ptCount val="6"/>
                <c:pt idx="0">
                  <c:v>100</c:v>
                </c:pt>
                <c:pt idx="1">
                  <c:v>100</c:v>
                </c:pt>
                <c:pt idx="2">
                  <c:v>175</c:v>
                </c:pt>
                <c:pt idx="3">
                  <c:v>215</c:v>
                </c:pt>
                <c:pt idx="4">
                  <c:v>265</c:v>
                </c:pt>
              </c:numCache>
            </c:numRef>
          </c:val>
          <c:smooth val="0"/>
        </c:ser>
        <c:ser>
          <c:idx val="2"/>
          <c:order val="2"/>
          <c:tx>
            <c:strRef>
              <c:f>Sheet1!$C$17</c:f>
              <c:strCache>
                <c:ptCount val="1"/>
                <c:pt idx="0">
                  <c:v>Heat</c:v>
                </c:pt>
              </c:strCache>
            </c:strRef>
          </c:tx>
          <c:dPt>
            <c:idx val="4"/>
            <c:bubble3D val="0"/>
            <c:spPr>
              <a:ln>
                <a:prstDash val="dash"/>
              </a:ln>
            </c:spPr>
          </c:dPt>
          <c:cat>
            <c:strRef>
              <c:f>Sheet1!$D$14:$I$14</c:f>
              <c:strCache>
                <c:ptCount val="5"/>
                <c:pt idx="0">
                  <c:v>2013</c:v>
                </c:pt>
                <c:pt idx="1">
                  <c:v>2014</c:v>
                </c:pt>
                <c:pt idx="2">
                  <c:v>2015/03</c:v>
                </c:pt>
                <c:pt idx="3">
                  <c:v>2015/09</c:v>
                </c:pt>
                <c:pt idx="4">
                  <c:v>2016/03</c:v>
                </c:pt>
              </c:strCache>
            </c:strRef>
          </c:cat>
          <c:val>
            <c:numRef>
              <c:f>Sheet1!$D$17:$I$17</c:f>
              <c:numCache>
                <c:formatCode>General</c:formatCode>
                <c:ptCount val="6"/>
                <c:pt idx="0">
                  <c:v>100</c:v>
                </c:pt>
                <c:pt idx="1">
                  <c:v>100</c:v>
                </c:pt>
                <c:pt idx="2">
                  <c:v>167</c:v>
                </c:pt>
                <c:pt idx="3">
                  <c:v>167</c:v>
                </c:pt>
                <c:pt idx="4">
                  <c:v>250</c:v>
                </c:pt>
              </c:numCache>
            </c:numRef>
          </c:val>
          <c:smooth val="0"/>
        </c:ser>
        <c:ser>
          <c:idx val="3"/>
          <c:order val="3"/>
          <c:tx>
            <c:strRef>
              <c:f>Sheet1!$C$20</c:f>
              <c:strCache>
                <c:ptCount val="1"/>
                <c:pt idx="0">
                  <c:v>USD/UAH </c:v>
                </c:pt>
              </c:strCache>
            </c:strRef>
          </c:tx>
          <c:spPr>
            <a:ln w="19050"/>
          </c:spPr>
          <c:cat>
            <c:strRef>
              <c:f>Sheet1!$D$14:$I$14</c:f>
              <c:strCache>
                <c:ptCount val="5"/>
                <c:pt idx="0">
                  <c:v>2013</c:v>
                </c:pt>
                <c:pt idx="1">
                  <c:v>2014</c:v>
                </c:pt>
                <c:pt idx="2">
                  <c:v>2015/03</c:v>
                </c:pt>
                <c:pt idx="3">
                  <c:v>2015/09</c:v>
                </c:pt>
                <c:pt idx="4">
                  <c:v>2016/03</c:v>
                </c:pt>
              </c:strCache>
            </c:strRef>
          </c:cat>
          <c:val>
            <c:numRef>
              <c:f>Sheet1!$D$18:$I$18</c:f>
              <c:numCache>
                <c:formatCode>0.00</c:formatCode>
                <c:ptCount val="6"/>
                <c:pt idx="0" formatCode="General">
                  <c:v>100</c:v>
                </c:pt>
                <c:pt idx="1">
                  <c:v>144.17177914110428</c:v>
                </c:pt>
                <c:pt idx="2">
                  <c:v>331.28834355828218</c:v>
                </c:pt>
                <c:pt idx="3">
                  <c:v>267.48466257668713</c:v>
                </c:pt>
                <c:pt idx="4">
                  <c:v>319.01840490797542</c:v>
                </c:pt>
              </c:numCache>
            </c:numRef>
          </c:val>
          <c:smooth val="1"/>
        </c:ser>
        <c:dLbls>
          <c:showLegendKey val="0"/>
          <c:showVal val="0"/>
          <c:showCatName val="0"/>
          <c:showSerName val="0"/>
          <c:showPercent val="0"/>
          <c:showBubbleSize val="0"/>
        </c:dLbls>
        <c:marker val="1"/>
        <c:smooth val="0"/>
        <c:axId val="92083712"/>
        <c:axId val="92085248"/>
      </c:lineChart>
      <c:catAx>
        <c:axId val="92083712"/>
        <c:scaling>
          <c:orientation val="minMax"/>
        </c:scaling>
        <c:delete val="0"/>
        <c:axPos val="b"/>
        <c:majorTickMark val="out"/>
        <c:minorTickMark val="none"/>
        <c:tickLblPos val="nextTo"/>
        <c:crossAx val="92085248"/>
        <c:crosses val="autoZero"/>
        <c:auto val="1"/>
        <c:lblAlgn val="ctr"/>
        <c:lblOffset val="100"/>
        <c:noMultiLvlLbl val="0"/>
      </c:catAx>
      <c:valAx>
        <c:axId val="92085248"/>
        <c:scaling>
          <c:orientation val="minMax"/>
        </c:scaling>
        <c:delete val="0"/>
        <c:axPos val="l"/>
        <c:majorGridlines/>
        <c:numFmt formatCode="General" sourceLinked="1"/>
        <c:majorTickMark val="out"/>
        <c:minorTickMark val="none"/>
        <c:tickLblPos val="nextTo"/>
        <c:crossAx val="92083712"/>
        <c:crosses val="autoZero"/>
        <c:crossBetween val="between"/>
      </c:valAx>
    </c:plotArea>
    <c:legend>
      <c:legendPos val="r"/>
      <c:layout/>
      <c:overlay val="0"/>
    </c:legend>
    <c:plotVisOnly val="1"/>
    <c:dispBlanksAs val="gap"/>
    <c:showDLblsOverMax val="0"/>
  </c:chart>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1" y="2"/>
            <a:ext cx="2951216" cy="497603"/>
          </a:xfrm>
          <a:prstGeom prst="rect">
            <a:avLst/>
          </a:prstGeom>
          <a:noFill/>
          <a:ln w="9525">
            <a:noFill/>
            <a:miter lim="800000"/>
            <a:headEnd/>
            <a:tailEnd/>
          </a:ln>
          <a:effectLst/>
        </p:spPr>
        <p:txBody>
          <a:bodyPr vert="horz" wrap="square" lIns="91557" tIns="45778" rIns="91557" bIns="45778" numCol="1" anchor="t"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7891" name="Rectangle 3"/>
          <p:cNvSpPr>
            <a:spLocks noGrp="1" noChangeArrowheads="1"/>
          </p:cNvSpPr>
          <p:nvPr>
            <p:ph type="dt" sz="quarter" idx="1"/>
          </p:nvPr>
        </p:nvSpPr>
        <p:spPr bwMode="auto">
          <a:xfrm>
            <a:off x="3855985" y="2"/>
            <a:ext cx="2951216" cy="497603"/>
          </a:xfrm>
          <a:prstGeom prst="rect">
            <a:avLst/>
          </a:prstGeom>
          <a:noFill/>
          <a:ln w="9525">
            <a:noFill/>
            <a:miter lim="800000"/>
            <a:headEnd/>
            <a:tailEnd/>
          </a:ln>
          <a:effectLst/>
        </p:spPr>
        <p:txBody>
          <a:bodyPr vert="horz" wrap="square" lIns="91557" tIns="45778" rIns="91557" bIns="45778" numCol="1" anchor="t" anchorCtr="0" compatLnSpc="1">
            <a:prstTxWarp prst="textNoShape">
              <a:avLst/>
            </a:prstTxWarp>
          </a:bodyPr>
          <a:lstStyle>
            <a:lvl1pPr algn="r">
              <a:defRPr sz="1200" b="0">
                <a:solidFill>
                  <a:schemeClr val="tx1"/>
                </a:solidFill>
                <a:latin typeface="Arial" charset="0"/>
              </a:defRPr>
            </a:lvl1pPr>
          </a:lstStyle>
          <a:p>
            <a:pPr>
              <a:defRPr/>
            </a:pPr>
            <a:endParaRPr lang="en-GB"/>
          </a:p>
        </p:txBody>
      </p:sp>
      <p:sp>
        <p:nvSpPr>
          <p:cNvPr id="37892" name="Rectangle 4"/>
          <p:cNvSpPr>
            <a:spLocks noGrp="1" noChangeArrowheads="1"/>
          </p:cNvSpPr>
          <p:nvPr>
            <p:ph type="ftr" sz="quarter" idx="2"/>
          </p:nvPr>
        </p:nvSpPr>
        <p:spPr bwMode="auto">
          <a:xfrm>
            <a:off x="1" y="9441734"/>
            <a:ext cx="2951216" cy="497602"/>
          </a:xfrm>
          <a:prstGeom prst="rect">
            <a:avLst/>
          </a:prstGeom>
          <a:noFill/>
          <a:ln w="9525">
            <a:noFill/>
            <a:miter lim="800000"/>
            <a:headEnd/>
            <a:tailEnd/>
          </a:ln>
          <a:effectLst/>
        </p:spPr>
        <p:txBody>
          <a:bodyPr vert="horz" wrap="square" lIns="91557" tIns="45778" rIns="91557" bIns="45778" numCol="1" anchor="b"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7893" name="Rectangle 5"/>
          <p:cNvSpPr>
            <a:spLocks noGrp="1" noChangeArrowheads="1"/>
          </p:cNvSpPr>
          <p:nvPr>
            <p:ph type="sldNum" sz="quarter" idx="3"/>
          </p:nvPr>
        </p:nvSpPr>
        <p:spPr bwMode="auto">
          <a:xfrm>
            <a:off x="3855985" y="9441734"/>
            <a:ext cx="2951216" cy="497602"/>
          </a:xfrm>
          <a:prstGeom prst="rect">
            <a:avLst/>
          </a:prstGeom>
          <a:noFill/>
          <a:ln w="9525">
            <a:noFill/>
            <a:miter lim="800000"/>
            <a:headEnd/>
            <a:tailEnd/>
          </a:ln>
          <a:effectLst/>
        </p:spPr>
        <p:txBody>
          <a:bodyPr vert="horz" wrap="square" lIns="91557" tIns="45778" rIns="91557" bIns="45778" numCol="1" anchor="b" anchorCtr="0" compatLnSpc="1">
            <a:prstTxWarp prst="textNoShape">
              <a:avLst/>
            </a:prstTxWarp>
          </a:bodyPr>
          <a:lstStyle>
            <a:lvl1pPr algn="r">
              <a:defRPr sz="1200" b="0">
                <a:solidFill>
                  <a:schemeClr val="tx1"/>
                </a:solidFill>
                <a:latin typeface="Arial" charset="0"/>
              </a:defRPr>
            </a:lvl1pPr>
          </a:lstStyle>
          <a:p>
            <a:pPr>
              <a:defRPr/>
            </a:pPr>
            <a:fld id="{5EC7A9CE-B5D3-4830-AA57-DD8049CE9F26}" type="slidenum">
              <a:rPr lang="en-GB"/>
              <a:pPr>
                <a:defRPr/>
              </a:pPr>
              <a:t>‹#›</a:t>
            </a:fld>
            <a:endParaRPr lang="en-GB"/>
          </a:p>
        </p:txBody>
      </p:sp>
    </p:spTree>
    <p:extLst>
      <p:ext uri="{BB962C8B-B14F-4D97-AF65-F5344CB8AC3E}">
        <p14:creationId xmlns:p14="http://schemas.microsoft.com/office/powerpoint/2010/main" val="1500096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1" y="2"/>
            <a:ext cx="2951216" cy="497603"/>
          </a:xfrm>
          <a:prstGeom prst="rect">
            <a:avLst/>
          </a:prstGeom>
          <a:noFill/>
          <a:ln w="9525">
            <a:noFill/>
            <a:miter lim="800000"/>
            <a:headEnd/>
            <a:tailEnd/>
          </a:ln>
          <a:effectLst/>
        </p:spPr>
        <p:txBody>
          <a:bodyPr vert="horz" wrap="square" lIns="91557" tIns="45778" rIns="91557" bIns="45778" numCol="1" anchor="t"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6867" name="Rectangle 3"/>
          <p:cNvSpPr>
            <a:spLocks noGrp="1" noChangeArrowheads="1"/>
          </p:cNvSpPr>
          <p:nvPr>
            <p:ph type="dt" idx="1"/>
          </p:nvPr>
        </p:nvSpPr>
        <p:spPr bwMode="auto">
          <a:xfrm>
            <a:off x="3855985" y="2"/>
            <a:ext cx="2951216" cy="497603"/>
          </a:xfrm>
          <a:prstGeom prst="rect">
            <a:avLst/>
          </a:prstGeom>
          <a:noFill/>
          <a:ln w="9525">
            <a:noFill/>
            <a:miter lim="800000"/>
            <a:headEnd/>
            <a:tailEnd/>
          </a:ln>
          <a:effectLst/>
        </p:spPr>
        <p:txBody>
          <a:bodyPr vert="horz" wrap="square" lIns="91557" tIns="45778" rIns="91557" bIns="45778" numCol="1" anchor="t" anchorCtr="0" compatLnSpc="1">
            <a:prstTxWarp prst="textNoShape">
              <a:avLst/>
            </a:prstTxWarp>
          </a:bodyPr>
          <a:lstStyle>
            <a:lvl1pPr algn="r">
              <a:defRPr sz="1200" b="0">
                <a:solidFill>
                  <a:schemeClr val="tx1"/>
                </a:solidFill>
                <a:latin typeface="Arial" charset="0"/>
              </a:defRPr>
            </a:lvl1pPr>
          </a:lstStyle>
          <a:p>
            <a:pPr>
              <a:defRPr/>
            </a:pPr>
            <a:endParaRPr lang="en-GB"/>
          </a:p>
        </p:txBody>
      </p:sp>
      <p:sp>
        <p:nvSpPr>
          <p:cNvPr id="8196" name="Rectangle 4"/>
          <p:cNvSpPr>
            <a:spLocks noGrp="1" noRot="1" noChangeAspect="1" noChangeArrowheads="1" noTextEdit="1"/>
          </p:cNvSpPr>
          <p:nvPr>
            <p:ph type="sldImg" idx="2"/>
          </p:nvPr>
        </p:nvSpPr>
        <p:spPr bwMode="auto">
          <a:xfrm>
            <a:off x="920750" y="744538"/>
            <a:ext cx="4968875" cy="372745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0564" y="4721663"/>
            <a:ext cx="5447667" cy="4473654"/>
          </a:xfrm>
          <a:prstGeom prst="rect">
            <a:avLst/>
          </a:prstGeom>
          <a:noFill/>
          <a:ln w="9525">
            <a:noFill/>
            <a:miter lim="800000"/>
            <a:headEnd/>
            <a:tailEnd/>
          </a:ln>
          <a:effectLst/>
        </p:spPr>
        <p:txBody>
          <a:bodyPr vert="horz" wrap="square" lIns="91557" tIns="45778" rIns="91557" bIns="45778"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6870" name="Rectangle 6"/>
          <p:cNvSpPr>
            <a:spLocks noGrp="1" noChangeArrowheads="1"/>
          </p:cNvSpPr>
          <p:nvPr>
            <p:ph type="ftr" sz="quarter" idx="4"/>
          </p:nvPr>
        </p:nvSpPr>
        <p:spPr bwMode="auto">
          <a:xfrm>
            <a:off x="1" y="9441734"/>
            <a:ext cx="2951216" cy="497602"/>
          </a:xfrm>
          <a:prstGeom prst="rect">
            <a:avLst/>
          </a:prstGeom>
          <a:noFill/>
          <a:ln w="9525">
            <a:noFill/>
            <a:miter lim="800000"/>
            <a:headEnd/>
            <a:tailEnd/>
          </a:ln>
          <a:effectLst/>
        </p:spPr>
        <p:txBody>
          <a:bodyPr vert="horz" wrap="square" lIns="91557" tIns="45778" rIns="91557" bIns="45778" numCol="1" anchor="b"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6871" name="Rectangle 7"/>
          <p:cNvSpPr>
            <a:spLocks noGrp="1" noChangeArrowheads="1"/>
          </p:cNvSpPr>
          <p:nvPr>
            <p:ph type="sldNum" sz="quarter" idx="5"/>
          </p:nvPr>
        </p:nvSpPr>
        <p:spPr bwMode="auto">
          <a:xfrm>
            <a:off x="3855985" y="9441734"/>
            <a:ext cx="2951216" cy="497602"/>
          </a:xfrm>
          <a:prstGeom prst="rect">
            <a:avLst/>
          </a:prstGeom>
          <a:noFill/>
          <a:ln w="9525">
            <a:noFill/>
            <a:miter lim="800000"/>
            <a:headEnd/>
            <a:tailEnd/>
          </a:ln>
          <a:effectLst/>
        </p:spPr>
        <p:txBody>
          <a:bodyPr vert="horz" wrap="square" lIns="91557" tIns="45778" rIns="91557" bIns="45778" numCol="1" anchor="b" anchorCtr="0" compatLnSpc="1">
            <a:prstTxWarp prst="textNoShape">
              <a:avLst/>
            </a:prstTxWarp>
          </a:bodyPr>
          <a:lstStyle>
            <a:lvl1pPr algn="r">
              <a:defRPr sz="1200" b="0">
                <a:solidFill>
                  <a:schemeClr val="tx1"/>
                </a:solidFill>
                <a:latin typeface="Arial" charset="0"/>
              </a:defRPr>
            </a:lvl1pPr>
          </a:lstStyle>
          <a:p>
            <a:pPr>
              <a:defRPr/>
            </a:pPr>
            <a:fld id="{36441B25-C4D1-47DB-817D-B9C4FC5392FB}" type="slidenum">
              <a:rPr lang="en-GB"/>
              <a:pPr>
                <a:defRPr/>
              </a:pPr>
              <a:t>‹#›</a:t>
            </a:fld>
            <a:endParaRPr lang="en-GB"/>
          </a:p>
        </p:txBody>
      </p:sp>
    </p:spTree>
    <p:extLst>
      <p:ext uri="{BB962C8B-B14F-4D97-AF65-F5344CB8AC3E}">
        <p14:creationId xmlns:p14="http://schemas.microsoft.com/office/powerpoint/2010/main" val="8074065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8" Type="http://schemas.openxmlformats.org/officeDocument/2006/relationships/hyperlink" Target="http://eeas.europa.eu/delegations/ukraine/press_corner/all_news/news/2016/2016_01_08_en.htm" TargetMode="External"/><Relationship Id="rId3" Type="http://schemas.openxmlformats.org/officeDocument/2006/relationships/hyperlink" Target="http://eeas.europa.eu/delegations/ukraine/eu_ukraine/trade_relation/free_trade_agreement/index_en.htm" TargetMode="External"/><Relationship Id="rId7" Type="http://schemas.openxmlformats.org/officeDocument/2006/relationships/hyperlink" Target="http://eeas.europa.eu/delegations/ukraine/press_corner/all_news/news/2014/2014_11_01_1_en.htm"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eeas.europa.eu/delegations/ukraine/press_corner/all_news/news/2014/2014_09_16_01_en.htm" TargetMode="External"/><Relationship Id="rId5" Type="http://schemas.openxmlformats.org/officeDocument/2006/relationships/hyperlink" Target="http://eeas.europa.eu/delegations/ukraine/press_corner/all_news/news/2014/2014_06_27_01_en.htm" TargetMode="External"/><Relationship Id="rId4" Type="http://schemas.openxmlformats.org/officeDocument/2006/relationships/hyperlink" Target="http://eeas.europa.eu/delegations/ukraine/press_corner/all_news/news/2014/2014_03_21_01_en.htm"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a:t>
            </a:fld>
            <a:endParaRPr lang="en-GB"/>
          </a:p>
        </p:txBody>
      </p:sp>
    </p:spTree>
    <p:extLst>
      <p:ext uri="{BB962C8B-B14F-4D97-AF65-F5344CB8AC3E}">
        <p14:creationId xmlns:p14="http://schemas.microsoft.com/office/powerpoint/2010/main" val="1592233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2</a:t>
            </a:fld>
            <a:endParaRPr lang="en-GB"/>
          </a:p>
        </p:txBody>
      </p:sp>
    </p:spTree>
    <p:extLst>
      <p:ext uri="{BB962C8B-B14F-4D97-AF65-F5344CB8AC3E}">
        <p14:creationId xmlns:p14="http://schemas.microsoft.com/office/powerpoint/2010/main" val="1202035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3</a:t>
            </a:fld>
            <a:endParaRPr lang="en-GB"/>
          </a:p>
        </p:txBody>
      </p:sp>
    </p:spTree>
    <p:extLst>
      <p:ext uri="{BB962C8B-B14F-4D97-AF65-F5344CB8AC3E}">
        <p14:creationId xmlns:p14="http://schemas.microsoft.com/office/powerpoint/2010/main" val="562873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4</a:t>
            </a:fld>
            <a:endParaRPr lang="en-GB"/>
          </a:p>
        </p:txBody>
      </p:sp>
    </p:spTree>
    <p:extLst>
      <p:ext uri="{BB962C8B-B14F-4D97-AF65-F5344CB8AC3E}">
        <p14:creationId xmlns:p14="http://schemas.microsoft.com/office/powerpoint/2010/main" val="1667314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5</a:t>
            </a:fld>
            <a:endParaRPr lang="en-GB"/>
          </a:p>
        </p:txBody>
      </p:sp>
    </p:spTree>
    <p:extLst>
      <p:ext uri="{BB962C8B-B14F-4D97-AF65-F5344CB8AC3E}">
        <p14:creationId xmlns:p14="http://schemas.microsoft.com/office/powerpoint/2010/main" val="2484577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The EU is the largest donor to Ukraine. Since 1991, assistance provided by the European Community alone has amounted to over € 3.5 billion. EU financial assistance to Ukraine is on the rise. Annual bilateral funding (National Action Programme) has increased from €47 million in 2002 to €186 million in 2013 and €242 million in 2014.</a:t>
            </a:r>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6</a:t>
            </a:fld>
            <a:endParaRPr lang="en-GB"/>
          </a:p>
        </p:txBody>
      </p:sp>
    </p:spTree>
    <p:extLst>
      <p:ext uri="{BB962C8B-B14F-4D97-AF65-F5344CB8AC3E}">
        <p14:creationId xmlns:p14="http://schemas.microsoft.com/office/powerpoint/2010/main" val="2756196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7</a:t>
            </a:fld>
            <a:endParaRPr lang="en-GB"/>
          </a:p>
        </p:txBody>
      </p:sp>
    </p:spTree>
    <p:extLst>
      <p:ext uri="{BB962C8B-B14F-4D97-AF65-F5344CB8AC3E}">
        <p14:creationId xmlns:p14="http://schemas.microsoft.com/office/powerpoint/2010/main" val="3106069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8423"/>
            <a:r>
              <a:rPr lang="en-GB" dirty="0"/>
              <a:t>The AA includes provisions for a </a:t>
            </a:r>
            <a:r>
              <a:rPr lang="en-GB" dirty="0">
                <a:hlinkClick r:id="rId3" tooltip="Deep and Comprehensive Free Trade Area (DCFTA). "/>
              </a:rPr>
              <a:t>Deep and Comprehensive Free Trade Area (DCFTA). </a:t>
            </a:r>
            <a:r>
              <a:rPr lang="en-GB" dirty="0"/>
              <a:t> The DCFTA offers Ukraine a framework for modernising its trade relations and for economic development by the opening of markets via the progressive removal of customs tariffs and quotas, and by an extensive harmonisation of laws, norms and regulations in various trade-related sectors. This will create the conditions for aligning key sectors of the Ukrainian economy to EU standards.</a:t>
            </a:r>
            <a:endParaRPr lang="sk-SK" dirty="0"/>
          </a:p>
          <a:p>
            <a:r>
              <a:rPr lang="en-GB" dirty="0" smtClean="0">
                <a:effectLst/>
              </a:rPr>
              <a:t>After </a:t>
            </a:r>
            <a:r>
              <a:rPr lang="en-GB" dirty="0" smtClean="0">
                <a:effectLst/>
                <a:hlinkClick r:id="rId4" tooltip="signing the political chapters of the EU-Ukraine Association Agreement"/>
              </a:rPr>
              <a:t>signing the political chapters of the EU-Ukraine Association Agreement </a:t>
            </a:r>
            <a:r>
              <a:rPr lang="en-GB" dirty="0" smtClean="0">
                <a:effectLst/>
              </a:rPr>
              <a:t>at the EU Summit of 21 March 2014, both parties </a:t>
            </a:r>
            <a:r>
              <a:rPr lang="en-GB" dirty="0" smtClean="0">
                <a:effectLst/>
                <a:hlinkClick r:id="rId5" tooltip="signed the remaining sections of the Association Agreement"/>
              </a:rPr>
              <a:t>signed the remaining sections of the Association Agreement </a:t>
            </a:r>
            <a:r>
              <a:rPr lang="en-GB" dirty="0" smtClean="0">
                <a:effectLst/>
              </a:rPr>
              <a:t>on 27 June 2014. </a:t>
            </a:r>
            <a:r>
              <a:rPr lang="en-GB" dirty="0" smtClean="0">
                <a:effectLst/>
                <a:hlinkClick r:id="rId6" tooltip="The Association Agreement was simultaneously ratified"/>
              </a:rPr>
              <a:t>The Agreement was then simultaneously ratified</a:t>
            </a:r>
            <a:r>
              <a:rPr lang="en-GB" dirty="0" smtClean="0">
                <a:effectLst/>
              </a:rPr>
              <a:t> by the </a:t>
            </a:r>
            <a:r>
              <a:rPr lang="en-GB" dirty="0" err="1" smtClean="0">
                <a:effectLst/>
              </a:rPr>
              <a:t>Verkhovna</a:t>
            </a:r>
            <a:r>
              <a:rPr lang="en-GB" dirty="0" smtClean="0">
                <a:effectLst/>
              </a:rPr>
              <a:t> Rada and the European Parliament on 16 September 2014. While </a:t>
            </a:r>
            <a:r>
              <a:rPr lang="en-GB" dirty="0" smtClean="0">
                <a:effectLst/>
                <a:hlinkClick r:id="rId7" tooltip="several important parts of the Association Agreement entered provisionally into force"/>
              </a:rPr>
              <a:t>several important parts of the Association Agreement entered provisionally into force </a:t>
            </a:r>
            <a:r>
              <a:rPr lang="en-GB" dirty="0" smtClean="0">
                <a:effectLst/>
              </a:rPr>
              <a:t>on 1 November 2014, the </a:t>
            </a:r>
            <a:r>
              <a:rPr lang="en-GB" dirty="0" smtClean="0">
                <a:effectLst/>
                <a:hlinkClick r:id="rId8" tooltip="DCFTA part started to be provisionally applied"/>
              </a:rPr>
              <a:t>DCFTA part started to be provisionally applied</a:t>
            </a:r>
            <a:r>
              <a:rPr lang="en-GB" dirty="0" smtClean="0">
                <a:effectLst/>
              </a:rPr>
              <a:t> as of 1 January 2016. Today, almost all parts of the Agreement are provisionally applied.</a:t>
            </a:r>
          </a:p>
          <a:p>
            <a:r>
              <a:rPr lang="en-GB" dirty="0" smtClean="0">
                <a:effectLst/>
              </a:rPr>
              <a:t>The implementation of the EU-Ukraine Association Agreement, including the Deep and Comprehensive Free Trade Area, while not constituting the final goal of EU-Ukraine cooperation, will bring opportunities for sustainable economic development and prosperity to all the regions of Ukraine, as well as to its neighbours.</a:t>
            </a:r>
          </a:p>
          <a:p>
            <a:pPr defTabSz="918423"/>
            <a:endParaRPr lang="sk-SK" dirty="0"/>
          </a:p>
          <a:p>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8</a:t>
            </a:fld>
            <a:endParaRPr lang="en-GB"/>
          </a:p>
        </p:txBody>
      </p:sp>
    </p:spTree>
    <p:extLst>
      <p:ext uri="{BB962C8B-B14F-4D97-AF65-F5344CB8AC3E}">
        <p14:creationId xmlns:p14="http://schemas.microsoft.com/office/powerpoint/2010/main" val="279353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9</a:t>
            </a:fld>
            <a:endParaRPr lang="en-GB"/>
          </a:p>
        </p:txBody>
      </p:sp>
    </p:spTree>
    <p:extLst>
      <p:ext uri="{BB962C8B-B14F-4D97-AF65-F5344CB8AC3E}">
        <p14:creationId xmlns:p14="http://schemas.microsoft.com/office/powerpoint/2010/main" val="1574033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effectLst/>
              </a:rPr>
              <a:t>The Community extends the EU internal energy market to South East Europe and enhances the overall security of supply. The Protocol on the Accession of Ukraine to the Energy Community was signed today at the Energy Community Ministerial Council in </a:t>
            </a:r>
            <a:r>
              <a:rPr lang="en-GB" dirty="0" err="1" smtClean="0">
                <a:effectLst/>
              </a:rPr>
              <a:t>Skopije</a:t>
            </a:r>
            <a:r>
              <a:rPr lang="en-GB" dirty="0" smtClean="0">
                <a:effectLst/>
              </a:rPr>
              <a:t> (Macedonia).</a:t>
            </a:r>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10</a:t>
            </a:fld>
            <a:endParaRPr lang="en-GB"/>
          </a:p>
        </p:txBody>
      </p:sp>
    </p:spTree>
    <p:extLst>
      <p:ext uri="{BB962C8B-B14F-4D97-AF65-F5344CB8AC3E}">
        <p14:creationId xmlns:p14="http://schemas.microsoft.com/office/powerpoint/2010/main" val="258309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BE" dirty="0" smtClean="0"/>
              <a:t>D</a:t>
            </a:r>
            <a:r>
              <a:rPr lang="sk-SK" dirty="0" err="1" smtClean="0"/>
              <a:t>ecrease</a:t>
            </a:r>
            <a:r>
              <a:rPr lang="sk-SK" dirty="0" smtClean="0"/>
              <a:t> by 22% in a</a:t>
            </a:r>
            <a:r>
              <a:rPr lang="sk-SK" baseline="0" dirty="0" smtClean="0"/>
              <a:t> </a:t>
            </a:r>
            <a:r>
              <a:rPr lang="sk-SK" baseline="0" dirty="0" err="1" smtClean="0"/>
              <a:t>year</a:t>
            </a:r>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11</a:t>
            </a:fld>
            <a:endParaRPr lang="en-GB"/>
          </a:p>
        </p:txBody>
      </p:sp>
    </p:spTree>
    <p:extLst>
      <p:ext uri="{BB962C8B-B14F-4D97-AF65-F5344CB8AC3E}">
        <p14:creationId xmlns:p14="http://schemas.microsoft.com/office/powerpoint/2010/main" val="2680762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baseline="0" dirty="0" smtClean="0"/>
          </a:p>
          <a:p>
            <a:r>
              <a:rPr lang="fr-BE" baseline="0" dirty="0" smtClean="0"/>
              <a:t>Data NAK</a:t>
            </a:r>
          </a:p>
          <a:p>
            <a:endParaRPr lang="fr-BE" baseline="0" dirty="0" smtClean="0"/>
          </a:p>
          <a:p>
            <a:endParaRPr lang="fr-BE" dirty="0" smtClean="0"/>
          </a:p>
          <a:p>
            <a:endParaRPr lang="en-GB"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12</a:t>
            </a:fld>
            <a:endParaRPr lang="en-GB"/>
          </a:p>
        </p:txBody>
      </p:sp>
    </p:spTree>
    <p:extLst>
      <p:ext uri="{BB962C8B-B14F-4D97-AF65-F5344CB8AC3E}">
        <p14:creationId xmlns:p14="http://schemas.microsoft.com/office/powerpoint/2010/main" val="2479181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13</a:t>
            </a:fld>
            <a:endParaRPr lang="en-GB"/>
          </a:p>
        </p:txBody>
      </p:sp>
    </p:spTree>
    <p:extLst>
      <p:ext uri="{BB962C8B-B14F-4D97-AF65-F5344CB8AC3E}">
        <p14:creationId xmlns:p14="http://schemas.microsoft.com/office/powerpoint/2010/main" val="3212712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14</a:t>
            </a:fld>
            <a:endParaRPr lang="en-GB"/>
          </a:p>
        </p:txBody>
      </p:sp>
    </p:spTree>
    <p:extLst>
      <p:ext uri="{BB962C8B-B14F-4D97-AF65-F5344CB8AC3E}">
        <p14:creationId xmlns:p14="http://schemas.microsoft.com/office/powerpoint/2010/main" val="31237649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1125538"/>
            <a:ext cx="9144000" cy="5732462"/>
          </a:xfrm>
          <a:prstGeom prst="rect">
            <a:avLst/>
          </a:prstGeom>
          <a:solidFill>
            <a:srgbClr val="0F5494"/>
          </a:solidFill>
          <a:ln w="73025"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5" name="Picture 6" descr="LOGO CE-EN-quadri.eps"/>
          <p:cNvPicPr>
            <a:picLocks noChangeAspect="1"/>
          </p:cNvPicPr>
          <p:nvPr userDrawn="1"/>
        </p:nvPicPr>
        <p:blipFill>
          <a:blip r:embed="rId2" cstate="print"/>
          <a:srcRect/>
          <a:stretch>
            <a:fillRect/>
          </a:stretch>
        </p:blipFill>
        <p:spPr bwMode="auto">
          <a:xfrm>
            <a:off x="3906000" y="309600"/>
            <a:ext cx="1584325" cy="1100138"/>
          </a:xfrm>
          <a:prstGeom prst="rect">
            <a:avLst/>
          </a:prstGeom>
          <a:noFill/>
          <a:ln w="9525">
            <a:noFill/>
            <a:miter lim="800000"/>
            <a:headEnd/>
            <a:tailEnd/>
          </a:ln>
        </p:spPr>
      </p:pic>
      <p:sp>
        <p:nvSpPr>
          <p:cNvPr id="6" name="Rectangle 5"/>
          <p:cNvSpPr/>
          <p:nvPr userDrawn="1"/>
        </p:nvSpPr>
        <p:spPr>
          <a:xfrm>
            <a:off x="4230000" y="6669360"/>
            <a:ext cx="684213"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
        <p:nvSpPr>
          <p:cNvPr id="2" name="Title 1"/>
          <p:cNvSpPr>
            <a:spLocks noGrp="1"/>
          </p:cNvSpPr>
          <p:nvPr>
            <p:ph type="title" hasCustomPrompt="1"/>
          </p:nvPr>
        </p:nvSpPr>
        <p:spPr>
          <a:xfrm>
            <a:off x="4139952" y="1641600"/>
            <a:ext cx="4536504" cy="2088232"/>
          </a:xfrm>
        </p:spPr>
        <p:txBody>
          <a:bodyPr/>
          <a:lstStyle>
            <a:lvl1pPr indent="0">
              <a:defRPr sz="4800">
                <a:solidFill>
                  <a:srgbClr val="FFD624"/>
                </a:solidFill>
              </a:defRPr>
            </a:lvl1pPr>
          </a:lstStyle>
          <a:p>
            <a:r>
              <a:rPr lang="en-GB" dirty="0" smtClean="0"/>
              <a:t>Title</a:t>
            </a:r>
            <a:endParaRPr lang="en-GB" dirty="0"/>
          </a:p>
        </p:txBody>
      </p:sp>
      <p:sp>
        <p:nvSpPr>
          <p:cNvPr id="3" name="Content Placeholder 2"/>
          <p:cNvSpPr>
            <a:spLocks noGrp="1"/>
          </p:cNvSpPr>
          <p:nvPr>
            <p:ph idx="1" hasCustomPrompt="1"/>
          </p:nvPr>
        </p:nvSpPr>
        <p:spPr>
          <a:xfrm>
            <a:off x="467544" y="3933056"/>
            <a:ext cx="3744416" cy="1872208"/>
          </a:xfrm>
        </p:spPr>
        <p:txBody>
          <a:bodyPr/>
          <a:lstStyle>
            <a:lvl1pPr indent="0">
              <a:buNone/>
              <a:defRPr sz="3000" b="1" i="0">
                <a:solidFill>
                  <a:schemeClr val="bg1"/>
                </a:solidFill>
              </a:defRPr>
            </a:lvl1pPr>
            <a:lvl3pPr marL="228600" indent="-228600" algn="l">
              <a:defRPr sz="3000" b="1">
                <a:solidFill>
                  <a:schemeClr val="bg1"/>
                </a:solidFill>
              </a:defRPr>
            </a:lvl3pPr>
          </a:lstStyle>
          <a:p>
            <a:pPr lvl="0"/>
            <a:r>
              <a:rPr lang="en-US" dirty="0" smtClean="0"/>
              <a:t>Subtitle</a:t>
            </a:r>
          </a:p>
        </p:txBody>
      </p:sp>
      <p:sp>
        <p:nvSpPr>
          <p:cNvPr id="7" name="Rectangle 4"/>
          <p:cNvSpPr>
            <a:spLocks noGrp="1" noChangeArrowheads="1"/>
          </p:cNvSpPr>
          <p:nvPr>
            <p:ph type="dt" sz="half" idx="10"/>
          </p:nvPr>
        </p:nvSpPr>
        <p:spPr/>
        <p:txBody>
          <a:bodyPr/>
          <a:lstStyle>
            <a:lvl1pPr>
              <a:defRPr dirty="0">
                <a:solidFill>
                  <a:schemeClr val="bg1"/>
                </a:solidFill>
              </a:defRPr>
            </a:lvl1pPr>
          </a:lstStyle>
          <a:p>
            <a:pPr>
              <a:defRPr/>
            </a:pPr>
            <a:r>
              <a:rPr lang="fr-BE" dirty="0" smtClean="0"/>
              <a:t>28.11.2014</a:t>
            </a:r>
            <a:endParaRPr lang="en-GB" dirty="0"/>
          </a:p>
        </p:txBody>
      </p:sp>
      <p:sp>
        <p:nvSpPr>
          <p:cNvPr id="8" name="Rectangle 5"/>
          <p:cNvSpPr>
            <a:spLocks noGrp="1" noChangeArrowheads="1"/>
          </p:cNvSpPr>
          <p:nvPr>
            <p:ph type="ftr" sz="quarter" idx="11"/>
          </p:nvPr>
        </p:nvSpPr>
        <p:spPr/>
        <p:txBody>
          <a:bodyPr/>
          <a:lstStyle>
            <a:lvl1pPr>
              <a:defRPr dirty="0">
                <a:solidFill>
                  <a:schemeClr val="bg1"/>
                </a:solidFill>
              </a:defRPr>
            </a:lvl1pPr>
          </a:lstStyle>
          <a:p>
            <a:pPr>
              <a:defRPr/>
            </a:pPr>
            <a:r>
              <a:rPr lang="fr-BE" dirty="0" smtClean="0"/>
              <a:t>Support Group for Ukraine</a:t>
            </a:r>
            <a:endParaRPr lang="fr-BE" dirty="0"/>
          </a:p>
        </p:txBody>
      </p:sp>
      <p:sp>
        <p:nvSpPr>
          <p:cNvPr id="9" name="Rectangle 6"/>
          <p:cNvSpPr>
            <a:spLocks noGrp="1" noChangeArrowheads="1"/>
          </p:cNvSpPr>
          <p:nvPr>
            <p:ph type="sldNum" sz="quarter" idx="12"/>
          </p:nvPr>
        </p:nvSpPr>
        <p:spPr/>
        <p:txBody>
          <a:bodyPr/>
          <a:lstStyle>
            <a:lvl1pPr>
              <a:defRPr smtClean="0">
                <a:solidFill>
                  <a:schemeClr val="bg1"/>
                </a:solidFill>
              </a:defRPr>
            </a:lvl1pPr>
          </a:lstStyle>
          <a:p>
            <a:pPr>
              <a:defRPr/>
            </a:pPr>
            <a:fld id="{2BB59E6E-B967-488E-B209-8B7FA0D7AF99}"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Rectangle 3"/>
          <p:cNvSpPr/>
          <p:nvPr userDrawn="1"/>
        </p:nvSpPr>
        <p:spPr>
          <a:xfrm>
            <a:off x="0" y="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5" name="Picture 5" descr="LOGO CE-EN-NEG-quadri.ai"/>
          <p:cNvPicPr>
            <a:picLocks noChangeAspect="1"/>
          </p:cNvPicPr>
          <p:nvPr userDrawn="1"/>
        </p:nvPicPr>
        <p:blipFill>
          <a:blip r:embed="rId2" cstate="print"/>
          <a:srcRect/>
          <a:stretch>
            <a:fillRect/>
          </a:stretch>
        </p:blipFill>
        <p:spPr bwMode="auto">
          <a:xfrm>
            <a:off x="3920400" y="3600"/>
            <a:ext cx="1511300" cy="1511300"/>
          </a:xfrm>
          <a:prstGeom prst="rect">
            <a:avLst/>
          </a:prstGeom>
          <a:noFill/>
          <a:ln w="9525">
            <a:noFill/>
            <a:miter lim="800000"/>
            <a:headEnd/>
            <a:tailEnd/>
          </a:ln>
        </p:spPr>
      </p:pic>
      <p:sp>
        <p:nvSpPr>
          <p:cNvPr id="6" name="Rectangle 5"/>
          <p:cNvSpPr/>
          <p:nvPr userDrawn="1"/>
        </p:nvSpPr>
        <p:spPr>
          <a:xfrm>
            <a:off x="4262438" y="666936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p>
        </p:txBody>
      </p:sp>
      <p:sp>
        <p:nvSpPr>
          <p:cNvPr id="2" name="Title 1"/>
          <p:cNvSpPr>
            <a:spLocks noGrp="1"/>
          </p:cNvSpPr>
          <p:nvPr>
            <p:ph type="title"/>
          </p:nvPr>
        </p:nvSpPr>
        <p:spPr>
          <a:xfrm>
            <a:off x="468313" y="1556271"/>
            <a:ext cx="8229600" cy="936625"/>
          </a:xfrm>
        </p:spPr>
        <p:txBody>
          <a:bodyPr/>
          <a:lstStyle/>
          <a:p>
            <a:r>
              <a:rPr lang="en-US" dirty="0" smtClean="0"/>
              <a:t>Click to edit Master title style</a:t>
            </a:r>
            <a:endParaRPr lang="en-GB" dirty="0"/>
          </a:p>
        </p:txBody>
      </p:sp>
      <p:sp>
        <p:nvSpPr>
          <p:cNvPr id="7" name="Rectangle 4"/>
          <p:cNvSpPr>
            <a:spLocks noGrp="1" noChangeArrowheads="1"/>
          </p:cNvSpPr>
          <p:nvPr>
            <p:ph type="dt" sz="half" idx="10"/>
          </p:nvPr>
        </p:nvSpPr>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37288"/>
            <a:ext cx="2895600" cy="484187"/>
          </a:xfrm>
        </p:spPr>
        <p:txBody>
          <a:bodyPr/>
          <a:lstStyle>
            <a:lvl1pPr>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vl1pPr>
          </a:lstStyle>
          <a:p>
            <a:pPr>
              <a:defRPr/>
            </a:pPr>
            <a:fld id="{46861DAA-5BBC-4812-876F-0D7C7B9EA75C}" type="slidenum">
              <a:rPr lang="en-GB"/>
              <a:pPr>
                <a:defRPr/>
              </a:pPr>
              <a:t>‹#›</a:t>
            </a:fld>
            <a:endParaRPr lang="en-GB"/>
          </a:p>
        </p:txBody>
      </p:sp>
      <p:sp>
        <p:nvSpPr>
          <p:cNvPr id="10" name="Content Placeholder 2"/>
          <p:cNvSpPr>
            <a:spLocks noGrp="1"/>
          </p:cNvSpPr>
          <p:nvPr>
            <p:ph idx="1"/>
          </p:nvPr>
        </p:nvSpPr>
        <p:spPr>
          <a:xfrm>
            <a:off x="457200" y="2564904"/>
            <a:ext cx="8229600" cy="3633788"/>
          </a:xfrm>
        </p:spPr>
        <p:txBody>
          <a:bodyPr/>
          <a:lstStyle>
            <a:lvl1pPr marL="342900" indent="-342900">
              <a:buClr>
                <a:srgbClr val="0F5494"/>
              </a:buClr>
              <a:buFont typeface="Arial" pitchFamily="34" charset="0"/>
              <a:buChar char="•"/>
              <a:defRPr i="0"/>
            </a:lvl1pPr>
            <a:lvl2pPr>
              <a:buClr>
                <a:srgbClr val="0F5494"/>
              </a:buClr>
              <a:defRPr/>
            </a:lvl2pPr>
          </a:lstStyle>
          <a:p>
            <a:pPr lvl="0"/>
            <a:r>
              <a:rPr lang="en-US" dirty="0" smtClean="0"/>
              <a:t>Click to edit Master text styles</a:t>
            </a:r>
          </a:p>
          <a:p>
            <a:pPr lvl="1"/>
            <a:r>
              <a:rPr lang="en-US" dirty="0" smtClean="0"/>
              <a:t>Second level</a:t>
            </a:r>
          </a:p>
          <a:p>
            <a:pPr lvl="2"/>
            <a:r>
              <a:rPr lang="en-US" dirty="0" smtClean="0"/>
              <a:t>Third level</a:t>
            </a: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5E88F9B-71EE-4D5C-B44E-012EF44E925A}"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2387600"/>
            <a:ext cx="4038600" cy="3633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387600"/>
            <a:ext cx="4038600" cy="3633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96CDD1B-50E0-44E8-82B7-F85F69F6D40C}"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30E8177A-0CE3-43B6-B11B-ED2E8AEAD8D3}"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BD855DDF-6655-40F2-8D9E-CA15739A7ECF}"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1DEBFC62-E3CF-4012-8A8B-ABF1C18EA022}"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88800BF-55FD-4017-8F82-94A8DE4F5750}"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4747253-C9BC-4251-8AE3-8910CE9253F2}"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DE98375-5C84-4176-84A5-B6A3E0825F02}"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1123950"/>
            <a:ext cx="2058988" cy="48974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123950"/>
            <a:ext cx="6029325" cy="48974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77C7773-6390-40B5-8F3A-46FD9E5B7090}"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7" name="Rectangle 4"/>
          <p:cNvSpPr>
            <a:spLocks noGrp="1" noChangeArrowheads="1"/>
          </p:cNvSpPr>
          <p:nvPr>
            <p:ph type="dt" sz="half" idx="10"/>
          </p:nvPr>
        </p:nvSpPr>
        <p:spPr>
          <a:xfrm>
            <a:off x="457200" y="6245225"/>
            <a:ext cx="2133600" cy="476250"/>
          </a:xfrm>
          <a:prstGeom prst="rect">
            <a:avLst/>
          </a:prstGeom>
        </p:spPr>
        <p:txBody>
          <a:bodyPr/>
          <a:lstStyle>
            <a:lvl1pPr>
              <a:defRPr/>
            </a:lvl1pPr>
          </a:lstStyle>
          <a:p>
            <a:pPr>
              <a:defRPr/>
            </a:pPr>
            <a:endParaRPr lang="en-GB" sz="1800" b="0" dirty="0">
              <a:solidFill>
                <a:srgbClr val="000000"/>
              </a:solidFill>
              <a:latin typeface="Arial" charset="0"/>
            </a:endParaRPr>
          </a:p>
        </p:txBody>
      </p:sp>
      <p:pic>
        <p:nvPicPr>
          <p:cNvPr id="3" name="Image 2" descr="Capture d’écran 2015-02-25 à 21.37.10.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982641"/>
            <a:ext cx="9144000" cy="5875359"/>
          </a:xfrm>
          <a:prstGeom prst="rect">
            <a:avLst/>
          </a:prstGeom>
        </p:spPr>
      </p:pic>
      <p:sp>
        <p:nvSpPr>
          <p:cNvPr id="9" name="Rectangle 6"/>
          <p:cNvSpPr>
            <a:spLocks noGrp="1" noChangeArrowheads="1"/>
          </p:cNvSpPr>
          <p:nvPr>
            <p:ph type="sldNum" sz="quarter" idx="12"/>
          </p:nvPr>
        </p:nvSpPr>
        <p:spPr>
          <a:xfrm>
            <a:off x="6553200" y="6245225"/>
            <a:ext cx="2133600" cy="476250"/>
          </a:xfrm>
          <a:prstGeom prst="rect">
            <a:avLst/>
          </a:prstGeom>
        </p:spPr>
        <p:txBody>
          <a:bodyPr/>
          <a:lstStyle>
            <a:lvl1pPr>
              <a:defRPr sz="1200">
                <a:solidFill>
                  <a:srgbClr val="0F5494"/>
                </a:solidFill>
              </a:defRPr>
            </a:lvl1pPr>
          </a:lstStyle>
          <a:p>
            <a:pPr>
              <a:defRPr/>
            </a:pPr>
            <a:fld id="{46861DAA-5BBC-4812-876F-0D7C7B9EA75C}" type="slidenum">
              <a:rPr lang="en-GB" b="0" smtClean="0">
                <a:latin typeface="Arial" charset="0"/>
              </a:rPr>
              <a:pPr>
                <a:defRPr/>
              </a:pPr>
              <a:t>‹#›</a:t>
            </a:fld>
            <a:endParaRPr lang="en-GB" b="0">
              <a:latin typeface="Arial" charset="0"/>
            </a:endParaRPr>
          </a:p>
        </p:txBody>
      </p:sp>
      <p:grpSp>
        <p:nvGrpSpPr>
          <p:cNvPr id="2" name="Grouper 1"/>
          <p:cNvGrpSpPr/>
          <p:nvPr userDrawn="1"/>
        </p:nvGrpSpPr>
        <p:grpSpPr>
          <a:xfrm>
            <a:off x="0" y="0"/>
            <a:ext cx="9144000" cy="6867798"/>
            <a:chOff x="0" y="548680"/>
            <a:chExt cx="9144000" cy="6867798"/>
          </a:xfrm>
        </p:grpSpPr>
        <p:sp>
          <p:nvSpPr>
            <p:cNvPr id="6" name="Rectangle 5"/>
            <p:cNvSpPr/>
            <p:nvPr userDrawn="1"/>
          </p:nvSpPr>
          <p:spPr>
            <a:xfrm>
              <a:off x="4262438" y="721804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solidFill>
                  <a:srgbClr val="FFFFFF"/>
                </a:solidFill>
              </a:endParaRPr>
            </a:p>
          </p:txBody>
        </p:sp>
        <p:sp>
          <p:nvSpPr>
            <p:cNvPr id="4" name="Rectangle 3"/>
            <p:cNvSpPr/>
            <p:nvPr userDrawn="1"/>
          </p:nvSpPr>
          <p:spPr>
            <a:xfrm>
              <a:off x="0" y="54868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solidFill>
                  <a:srgbClr val="FFFFFF"/>
                </a:solidFill>
              </a:endParaRP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83581" y="851080"/>
              <a:ext cx="1400306" cy="979200"/>
            </a:xfrm>
            <a:prstGeom prst="rect">
              <a:avLst/>
            </a:prstGeom>
          </p:spPr>
        </p:pic>
      </p:grpSp>
      <p:sp>
        <p:nvSpPr>
          <p:cNvPr id="10" name="TextBox 9"/>
          <p:cNvSpPr txBox="1"/>
          <p:nvPr userDrawn="1"/>
        </p:nvSpPr>
        <p:spPr>
          <a:xfrm>
            <a:off x="5940152" y="6597352"/>
            <a:ext cx="2736304" cy="246221"/>
          </a:xfrm>
          <a:prstGeom prst="rect">
            <a:avLst/>
          </a:prstGeom>
          <a:noFill/>
        </p:spPr>
        <p:txBody>
          <a:bodyPr wrap="square" rtlCol="0">
            <a:spAutoFit/>
          </a:bodyPr>
          <a:lstStyle/>
          <a:p>
            <a:r>
              <a:rPr lang="fr-BE" sz="1000" b="0" i="1" dirty="0" smtClean="0">
                <a:solidFill>
                  <a:srgbClr val="0F5494"/>
                </a:solidFill>
                <a:latin typeface="Arial" charset="0"/>
              </a:rPr>
              <a:t>Source: </a:t>
            </a:r>
            <a:r>
              <a:rPr lang="fr-BE" sz="1000" b="0" i="1" dirty="0" err="1" smtClean="0">
                <a:solidFill>
                  <a:srgbClr val="0F5494"/>
                </a:solidFill>
                <a:latin typeface="Arial" charset="0"/>
              </a:rPr>
              <a:t>Directorate</a:t>
            </a:r>
            <a:r>
              <a:rPr lang="fr-BE" sz="1000" b="0" i="1" dirty="0" smtClean="0">
                <a:solidFill>
                  <a:srgbClr val="0F5494"/>
                </a:solidFill>
                <a:latin typeface="Arial" charset="0"/>
              </a:rPr>
              <a:t>-General for </a:t>
            </a:r>
            <a:r>
              <a:rPr lang="fr-BE" sz="1000" b="0" i="1" dirty="0" err="1" smtClean="0">
                <a:solidFill>
                  <a:srgbClr val="0F5494"/>
                </a:solidFill>
                <a:latin typeface="Arial" charset="0"/>
              </a:rPr>
              <a:t>Energy</a:t>
            </a:r>
            <a:endParaRPr lang="en-GB" sz="1000" b="0" i="1" dirty="0" err="1" smtClean="0">
              <a:solidFill>
                <a:srgbClr val="0F5494"/>
              </a:solidFill>
              <a:latin typeface="Arial" charset="0"/>
            </a:endParaRPr>
          </a:p>
        </p:txBody>
      </p:sp>
    </p:spTree>
    <p:extLst>
      <p:ext uri="{BB962C8B-B14F-4D97-AF65-F5344CB8AC3E}">
        <p14:creationId xmlns:p14="http://schemas.microsoft.com/office/powerpoint/2010/main" val="417536376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438722781"/>
      </p:ext>
    </p:extLst>
  </p:cSld>
  <p:clrMapOvr>
    <a:masterClrMapping/>
  </p:clrMapOvr>
  <p:transition spd="med">
    <p:spli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5745686"/>
      </p:ext>
    </p:extLst>
  </p:cSld>
  <p:clrMapOvr>
    <a:masterClrMapping/>
  </p:clrMapOvr>
  <p:transition spd="med">
    <p:spli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87021434"/>
      </p:ext>
    </p:extLst>
  </p:cSld>
  <p:clrMapOvr>
    <a:masterClrMapping/>
  </p:clrMapOvr>
  <p:transition spd="med">
    <p:spli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30857215"/>
      </p:ext>
    </p:extLst>
  </p:cSld>
  <p:clrMapOvr>
    <a:masterClrMapping/>
  </p:clrMapOvr>
  <p:transition spd="med">
    <p:spli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26202013"/>
      </p:ext>
    </p:extLst>
  </p:cSld>
  <p:clrMapOvr>
    <a:masterClrMapping/>
  </p:clrMapOvr>
  <p:transition spd="med">
    <p:spli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Tree>
    <p:extLst>
      <p:ext uri="{BB962C8B-B14F-4D97-AF65-F5344CB8AC3E}">
        <p14:creationId xmlns:p14="http://schemas.microsoft.com/office/powerpoint/2010/main" val="3412392153"/>
      </p:ext>
    </p:extLst>
  </p:cSld>
  <p:clrMapOvr>
    <a:masterClrMapping/>
  </p:clrMapOvr>
  <p:transition spd="med">
    <p:spli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2130436"/>
      </p:ext>
    </p:extLst>
  </p:cSld>
  <p:clrMapOvr>
    <a:masterClrMapping/>
  </p:clrMapOvr>
  <p:transition spd="med">
    <p:spli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74797092"/>
      </p:ext>
    </p:extLst>
  </p:cSld>
  <p:clrMapOvr>
    <a:masterClrMapping/>
  </p:clrMapOvr>
  <p:transition spd="med">
    <p:spli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71671784"/>
      </p:ext>
    </p:extLst>
  </p:cSld>
  <p:clrMapOvr>
    <a:masterClrMapping/>
  </p:clrMapOvr>
  <p:transition spd="med">
    <p:spli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813443661"/>
      </p:ext>
    </p:extLst>
  </p:cSld>
  <p:clrMapOvr>
    <a:masterClrMapping/>
  </p:clrMapOvr>
  <p:transition spd="med">
    <p:spli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8826227"/>
      </p:ext>
    </p:extLst>
  </p:cSld>
  <p:clrMapOvr>
    <a:masterClrMapping/>
  </p:clrMapOvr>
  <p:transition spd="med">
    <p:spli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hart Placeholder 3"/>
          <p:cNvSpPr>
            <a:spLocks noGrp="1"/>
          </p:cNvSpPr>
          <p:nvPr>
            <p:ph type="chart" sz="half" idx="2"/>
          </p:nvPr>
        </p:nvSpPr>
        <p:spPr>
          <a:xfrm>
            <a:off x="4648200" y="1600200"/>
            <a:ext cx="4038600" cy="4525963"/>
          </a:xfrm>
          <a:prstGeom prst="rect">
            <a:avLst/>
          </a:prstGeom>
        </p:spPr>
        <p:txBody>
          <a:bodyPr/>
          <a:lstStyle/>
          <a:p>
            <a:pPr lvl="0"/>
            <a:endParaRPr lang="en-GB" noProof="0" smtClean="0"/>
          </a:p>
        </p:txBody>
      </p:sp>
    </p:spTree>
    <p:extLst>
      <p:ext uri="{BB962C8B-B14F-4D97-AF65-F5344CB8AC3E}">
        <p14:creationId xmlns:p14="http://schemas.microsoft.com/office/powerpoint/2010/main" val="1112489321"/>
      </p:ext>
    </p:extLst>
  </p:cSld>
  <p:clrMapOvr>
    <a:masterClrMapping/>
  </p:clrMapOvr>
  <p:transition spd="med">
    <p:spli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hart Placeholder 2"/>
          <p:cNvSpPr>
            <a:spLocks noGrp="1"/>
          </p:cNvSpPr>
          <p:nvPr>
            <p:ph type="chart" idx="1"/>
          </p:nvPr>
        </p:nvSpPr>
        <p:spPr>
          <a:xfrm>
            <a:off x="457200" y="1600200"/>
            <a:ext cx="8229600" cy="4525963"/>
          </a:xfrm>
          <a:prstGeom prst="rect">
            <a:avLst/>
          </a:prstGeom>
        </p:spPr>
        <p:txBody>
          <a:bodyPr/>
          <a:lstStyle/>
          <a:p>
            <a:pPr lvl="0"/>
            <a:endParaRPr lang="en-GB" noProof="0" smtClean="0"/>
          </a:p>
        </p:txBody>
      </p:sp>
    </p:spTree>
    <p:extLst>
      <p:ext uri="{BB962C8B-B14F-4D97-AF65-F5344CB8AC3E}">
        <p14:creationId xmlns:p14="http://schemas.microsoft.com/office/powerpoint/2010/main" val="687066329"/>
      </p:ext>
    </p:extLst>
  </p:cSld>
  <p:clrMapOvr>
    <a:masterClrMapping/>
  </p:clrMapOvr>
  <p:transition spd="med">
    <p:spli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sp>
        <p:nvSpPr>
          <p:cNvPr id="5" name="Rectangle 17"/>
          <p:cNvSpPr>
            <a:spLocks noGrp="1" noChangeArrowheads="1"/>
          </p:cNvSpPr>
          <p:nvPr>
            <p:ph type="title"/>
          </p:nvPr>
        </p:nvSpPr>
        <p:spPr bwMode="auto">
          <a:xfrm>
            <a:off x="1" y="0"/>
            <a:ext cx="6862353" cy="1250950"/>
          </a:xfrm>
          <a:prstGeom prst="rect">
            <a:avLst/>
          </a:prstGeom>
          <a:noFill/>
          <a:ln w="9525">
            <a:noFill/>
            <a:miter lim="800000"/>
            <a:headEnd/>
            <a:tailEnd/>
          </a:ln>
        </p:spPr>
        <p:txBody>
          <a:bodyPr/>
          <a:lstStyle/>
          <a:p>
            <a:pPr lvl="0"/>
            <a:r>
              <a:rPr lang="en-US" smtClean="0"/>
              <a:t>Click to edit Master title style</a:t>
            </a:r>
            <a:endParaRPr lang="en-GB" dirty="0" smtClean="0"/>
          </a:p>
        </p:txBody>
      </p:sp>
      <p:sp>
        <p:nvSpPr>
          <p:cNvPr id="6" name="Text Placeholder 3"/>
          <p:cNvSpPr>
            <a:spLocks noGrp="1"/>
          </p:cNvSpPr>
          <p:nvPr>
            <p:ph type="body" sz="half" idx="10"/>
          </p:nvPr>
        </p:nvSpPr>
        <p:spPr>
          <a:xfrm>
            <a:off x="160562" y="1584903"/>
            <a:ext cx="8773200" cy="369974"/>
          </a:xfrm>
          <a:prstGeom prst="rect">
            <a:avLst/>
          </a:prstGeom>
        </p:spPr>
        <p:txBody>
          <a:bodyPr>
            <a:spAutoFit/>
          </a:bodyPr>
          <a:lstStyle>
            <a:lvl1pPr marL="0" indent="0" algn="ctr">
              <a:buNone/>
              <a:defRPr sz="1800">
                <a:solidFill>
                  <a:schemeClr val="bg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Text Placeholder 3"/>
          <p:cNvSpPr>
            <a:spLocks noGrp="1"/>
          </p:cNvSpPr>
          <p:nvPr>
            <p:ph type="body" sz="half" idx="2"/>
          </p:nvPr>
        </p:nvSpPr>
        <p:spPr>
          <a:xfrm>
            <a:off x="160562" y="6048039"/>
            <a:ext cx="8773200" cy="369974"/>
          </a:xfrm>
          <a:prstGeom prst="rect">
            <a:avLst/>
          </a:prstGeom>
        </p:spPr>
        <p:txBody>
          <a:bodyPr>
            <a:spAutoFit/>
          </a:bodyPr>
          <a:lstStyle>
            <a:lvl1pPr marL="0" indent="0" algn="ctr">
              <a:buNone/>
              <a:defRPr sz="1800" i="1">
                <a:solidFill>
                  <a:srgbClr val="C0000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578337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74650" y="777875"/>
            <a:ext cx="8229600" cy="936625"/>
          </a:xfrm>
          <a:prstGeom prst="rect">
            <a:avLst/>
          </a:prstGeom>
        </p:spPr>
        <p:txBody>
          <a:bodyPr/>
          <a:lstStyle/>
          <a:p>
            <a:r>
              <a:rPr lang="en-US" dirty="0" smtClean="0"/>
              <a:t>Click to edit Master title style</a:t>
            </a:r>
            <a:endParaRPr lang="en-GB" dirty="0"/>
          </a:p>
        </p:txBody>
      </p:sp>
    </p:spTree>
    <p:extLst>
      <p:ext uri="{BB962C8B-B14F-4D97-AF65-F5344CB8AC3E}">
        <p14:creationId xmlns:p14="http://schemas.microsoft.com/office/powerpoint/2010/main" val="2222219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7" name="Rectangle 4"/>
          <p:cNvSpPr>
            <a:spLocks noGrp="1" noChangeArrowheads="1"/>
          </p:cNvSpPr>
          <p:nvPr>
            <p:ph type="dt" sz="half" idx="10"/>
          </p:nvPr>
        </p:nvSpPr>
        <p:spPr>
          <a:xfrm>
            <a:off x="457200" y="6245225"/>
            <a:ext cx="2133600" cy="476250"/>
          </a:xfrm>
          <a:prstGeom prst="rect">
            <a:avLst/>
          </a:prstGeom>
        </p:spPr>
        <p:txBody>
          <a:bodyPr/>
          <a:lstStyle>
            <a:lvl1pPr>
              <a:defRPr/>
            </a:lvl1pPr>
          </a:lstStyle>
          <a:p>
            <a:pPr>
              <a:defRPr/>
            </a:pPr>
            <a:endParaRPr lang="en-GB" dirty="0"/>
          </a:p>
        </p:txBody>
      </p:sp>
      <p:pic>
        <p:nvPicPr>
          <p:cNvPr id="3" name="Image 2" descr="Capture d’écran 2015-02-25 à 21.37.10.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982641"/>
            <a:ext cx="9144000" cy="5875359"/>
          </a:xfrm>
          <a:prstGeom prst="rect">
            <a:avLst/>
          </a:prstGeom>
        </p:spPr>
      </p:pic>
      <p:sp>
        <p:nvSpPr>
          <p:cNvPr id="9" name="Rectangle 6"/>
          <p:cNvSpPr>
            <a:spLocks noGrp="1" noChangeArrowheads="1"/>
          </p:cNvSpPr>
          <p:nvPr>
            <p:ph type="sldNum" sz="quarter" idx="12"/>
          </p:nvPr>
        </p:nvSpPr>
        <p:spPr>
          <a:xfrm>
            <a:off x="6553200" y="6245225"/>
            <a:ext cx="2133600" cy="476250"/>
          </a:xfrm>
          <a:prstGeom prst="rect">
            <a:avLst/>
          </a:prstGeom>
        </p:spPr>
        <p:txBody>
          <a:bodyPr/>
          <a:lstStyle>
            <a:lvl1pPr>
              <a:defRPr sz="1200">
                <a:solidFill>
                  <a:srgbClr val="0F5494"/>
                </a:solidFill>
              </a:defRPr>
            </a:lvl1pPr>
          </a:lstStyle>
          <a:p>
            <a:pPr>
              <a:defRPr/>
            </a:pPr>
            <a:fld id="{46861DAA-5BBC-4812-876F-0D7C7B9EA75C}" type="slidenum">
              <a:rPr lang="en-GB" smtClean="0"/>
              <a:pPr>
                <a:defRPr/>
              </a:pPr>
              <a:t>‹#›</a:t>
            </a:fld>
            <a:endParaRPr lang="en-GB"/>
          </a:p>
        </p:txBody>
      </p:sp>
      <p:grpSp>
        <p:nvGrpSpPr>
          <p:cNvPr id="2" name="Grouper 1"/>
          <p:cNvGrpSpPr/>
          <p:nvPr userDrawn="1"/>
        </p:nvGrpSpPr>
        <p:grpSpPr>
          <a:xfrm>
            <a:off x="0" y="0"/>
            <a:ext cx="9144000" cy="6867798"/>
            <a:chOff x="0" y="548680"/>
            <a:chExt cx="9144000" cy="6867798"/>
          </a:xfrm>
        </p:grpSpPr>
        <p:sp>
          <p:nvSpPr>
            <p:cNvPr id="6" name="Rectangle 5"/>
            <p:cNvSpPr/>
            <p:nvPr userDrawn="1"/>
          </p:nvSpPr>
          <p:spPr>
            <a:xfrm>
              <a:off x="4262438" y="721804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solidFill>
                  <a:srgbClr val="FFFFFF"/>
                </a:solidFill>
              </a:endParaRPr>
            </a:p>
          </p:txBody>
        </p:sp>
        <p:sp>
          <p:nvSpPr>
            <p:cNvPr id="4" name="Rectangle 3"/>
            <p:cNvSpPr/>
            <p:nvPr userDrawn="1"/>
          </p:nvSpPr>
          <p:spPr>
            <a:xfrm>
              <a:off x="0" y="54868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solidFill>
                  <a:srgbClr val="FFFFFF"/>
                </a:solidFill>
              </a:endParaRP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83581" y="851080"/>
              <a:ext cx="1400306" cy="979200"/>
            </a:xfrm>
            <a:prstGeom prst="rect">
              <a:avLst/>
            </a:prstGeom>
          </p:spPr>
        </p:pic>
      </p:grpSp>
      <p:sp>
        <p:nvSpPr>
          <p:cNvPr id="10" name="TextBox 9"/>
          <p:cNvSpPr txBox="1"/>
          <p:nvPr userDrawn="1"/>
        </p:nvSpPr>
        <p:spPr>
          <a:xfrm>
            <a:off x="5940152" y="6597352"/>
            <a:ext cx="2736304" cy="246221"/>
          </a:xfrm>
          <a:prstGeom prst="rect">
            <a:avLst/>
          </a:prstGeom>
          <a:noFill/>
        </p:spPr>
        <p:txBody>
          <a:bodyPr wrap="square" rtlCol="0">
            <a:spAutoFit/>
          </a:bodyPr>
          <a:lstStyle/>
          <a:p>
            <a:r>
              <a:rPr lang="fr-BE" sz="1000" b="0" i="1" dirty="0" smtClean="0">
                <a:solidFill>
                  <a:srgbClr val="0F5494"/>
                </a:solidFill>
              </a:rPr>
              <a:t>Source: </a:t>
            </a:r>
            <a:r>
              <a:rPr lang="fr-BE" sz="1000" b="0" i="1" dirty="0" err="1" smtClean="0">
                <a:solidFill>
                  <a:srgbClr val="0F5494"/>
                </a:solidFill>
              </a:rPr>
              <a:t>Directorate</a:t>
            </a:r>
            <a:r>
              <a:rPr lang="fr-BE" sz="1000" b="0" i="1" dirty="0" smtClean="0">
                <a:solidFill>
                  <a:srgbClr val="0F5494"/>
                </a:solidFill>
              </a:rPr>
              <a:t>-General for </a:t>
            </a:r>
            <a:r>
              <a:rPr lang="fr-BE" sz="1000" b="0" i="1" dirty="0" err="1" smtClean="0">
                <a:solidFill>
                  <a:srgbClr val="0F5494"/>
                </a:solidFill>
              </a:rPr>
              <a:t>Energy</a:t>
            </a:r>
            <a:endParaRPr lang="en-GB" sz="1000" b="0" i="1" dirty="0" err="1" smtClean="0">
              <a:solidFill>
                <a:srgbClr val="0F5494"/>
              </a:solidFill>
            </a:endParaRPr>
          </a:p>
        </p:txBody>
      </p:sp>
    </p:spTree>
    <p:extLst>
      <p:ext uri="{BB962C8B-B14F-4D97-AF65-F5344CB8AC3E}">
        <p14:creationId xmlns:p14="http://schemas.microsoft.com/office/powerpoint/2010/main" val="63288366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6.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1123950"/>
            <a:ext cx="8229600" cy="936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Lorem ipsum</a:t>
            </a:r>
          </a:p>
        </p:txBody>
      </p:sp>
      <p:sp>
        <p:nvSpPr>
          <p:cNvPr id="1027" name="Rectangle 3"/>
          <p:cNvSpPr>
            <a:spLocks noGrp="1" noChangeArrowheads="1"/>
          </p:cNvSpPr>
          <p:nvPr>
            <p:ph type="body" idx="1"/>
          </p:nvPr>
        </p:nvSpPr>
        <p:spPr bwMode="auto">
          <a:xfrm>
            <a:off x="457200" y="2387600"/>
            <a:ext cx="8229600" cy="3633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BE" dirty="0" smtClean="0"/>
              <a:t>Et </a:t>
            </a:r>
            <a:r>
              <a:rPr lang="fr-BE" dirty="0" err="1" smtClean="0"/>
              <a:t>dolor</a:t>
            </a:r>
            <a:r>
              <a:rPr lang="fr-BE" dirty="0" smtClean="0"/>
              <a:t> </a:t>
            </a:r>
            <a:r>
              <a:rPr lang="fr-BE" dirty="0" err="1" smtClean="0"/>
              <a:t>fragum</a:t>
            </a:r>
            <a:endParaRPr lang="en-GB" dirty="0" smtClean="0"/>
          </a:p>
          <a:p>
            <a:pPr lvl="1"/>
            <a:r>
              <a:rPr lang="en-GB" dirty="0" smtClean="0"/>
              <a:t>Et </a:t>
            </a:r>
            <a:r>
              <a:rPr lang="en-GB" dirty="0" err="1" smtClean="0"/>
              <a:t>dolor</a:t>
            </a:r>
            <a:r>
              <a:rPr lang="en-GB" dirty="0" smtClean="0"/>
              <a:t> </a:t>
            </a:r>
            <a:r>
              <a:rPr lang="en-GB" dirty="0" err="1" smtClean="0"/>
              <a:t>fragum</a:t>
            </a:r>
            <a:endParaRPr lang="en-GB" dirty="0" smtClean="0"/>
          </a:p>
          <a:p>
            <a:pPr lvl="2"/>
            <a:r>
              <a:rPr lang="en-GB" dirty="0" smtClean="0"/>
              <a:t>- Et </a:t>
            </a:r>
            <a:r>
              <a:rPr lang="en-GB" dirty="0" err="1" smtClean="0"/>
              <a:t>dolor</a:t>
            </a:r>
            <a:r>
              <a:rPr lang="en-GB" dirty="0" smtClean="0"/>
              <a:t> </a:t>
            </a:r>
            <a:r>
              <a:rPr lang="en-GB" dirty="0" err="1" smtClean="0"/>
              <a:t>fragum</a:t>
            </a:r>
            <a:endParaRPr lang="en-GB" dirty="0"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mj-lt"/>
              </a:defRPr>
            </a:lvl1pPr>
          </a:lstStyle>
          <a:p>
            <a:pPr>
              <a:defRPr/>
            </a:pPr>
            <a:endParaRPr lang="en-GB"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lang="en-GB" sz="1400" b="0" kern="1200" dirty="0">
                <a:solidFill>
                  <a:schemeClr val="tx1"/>
                </a:solidFill>
                <a:latin typeface="+mj-lt"/>
                <a:ea typeface="+mn-ea"/>
                <a:cs typeface="+mn-cs"/>
              </a:defRPr>
            </a:lvl1pPr>
          </a:lstStyle>
          <a:p>
            <a:pPr>
              <a:defRPr/>
            </a:pPr>
            <a:endParaRPr lang="en-US"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9C8D21B7-B314-438C-91E9-7FF9087DC078}"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69" r:id="rId12"/>
  </p:sldLayoutIdLst>
  <p:txStyles>
    <p:titleStyle>
      <a:lvl1pPr marL="358775" indent="-358775" algn="l" rtl="0" eaLnBrk="0" fontAlgn="base" hangingPunct="0">
        <a:spcBef>
          <a:spcPct val="0"/>
        </a:spcBef>
        <a:spcAft>
          <a:spcPct val="0"/>
        </a:spcAft>
        <a:defRPr sz="3000" b="1">
          <a:solidFill>
            <a:srgbClr val="0F5494"/>
          </a:solidFill>
          <a:latin typeface="+mj-lt"/>
          <a:ea typeface="+mj-ea"/>
          <a:cs typeface="+mj-cs"/>
        </a:defRPr>
      </a:lvl1pPr>
      <a:lvl2pPr marL="358775" indent="-358775" algn="l" rtl="0" eaLnBrk="0" fontAlgn="base" hangingPunct="0">
        <a:spcBef>
          <a:spcPct val="0"/>
        </a:spcBef>
        <a:spcAft>
          <a:spcPct val="0"/>
        </a:spcAft>
        <a:defRPr sz="3000" b="1">
          <a:solidFill>
            <a:srgbClr val="0F5494"/>
          </a:solidFill>
          <a:latin typeface="Verdana" pitchFamily="34" charset="0"/>
        </a:defRPr>
      </a:lvl2pPr>
      <a:lvl3pPr marL="358775" indent="-358775" algn="l" rtl="0" eaLnBrk="0" fontAlgn="base" hangingPunct="0">
        <a:spcBef>
          <a:spcPct val="0"/>
        </a:spcBef>
        <a:spcAft>
          <a:spcPct val="0"/>
        </a:spcAft>
        <a:defRPr sz="3000" b="1">
          <a:solidFill>
            <a:srgbClr val="0F5494"/>
          </a:solidFill>
          <a:latin typeface="Verdana" pitchFamily="34" charset="0"/>
        </a:defRPr>
      </a:lvl3pPr>
      <a:lvl4pPr marL="358775" indent="-358775" algn="l" rtl="0" eaLnBrk="0" fontAlgn="base" hangingPunct="0">
        <a:spcBef>
          <a:spcPct val="0"/>
        </a:spcBef>
        <a:spcAft>
          <a:spcPct val="0"/>
        </a:spcAft>
        <a:defRPr sz="3000" b="1">
          <a:solidFill>
            <a:srgbClr val="0F5494"/>
          </a:solidFill>
          <a:latin typeface="Verdana" pitchFamily="34" charset="0"/>
        </a:defRPr>
      </a:lvl4pPr>
      <a:lvl5pPr marL="358775" indent="-358775" algn="l" rtl="0" eaLnBrk="0" fontAlgn="base" hangingPunct="0">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p:titleStyle>
    <p:bodyStyle>
      <a:lvl1pPr marL="342900" indent="-342900" algn="l" rtl="0" eaLnBrk="0" fontAlgn="base" hangingPunct="0">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0" fontAlgn="base" hangingPunct="0">
        <a:spcBef>
          <a:spcPct val="20000"/>
        </a:spcBef>
        <a:spcAft>
          <a:spcPct val="0"/>
        </a:spcAft>
        <a:buClr>
          <a:srgbClr val="009FBA"/>
        </a:buClr>
        <a:buChar char="•"/>
        <a:defRPr sz="2000" b="1">
          <a:solidFill>
            <a:srgbClr val="0F5494"/>
          </a:solidFill>
          <a:latin typeface="+mn-lt"/>
        </a:defRPr>
      </a:lvl2pPr>
      <a:lvl3pPr marL="1143000" indent="-228600" algn="l" rtl="0" eaLnBrk="0" fontAlgn="base" hangingPunct="0">
        <a:spcBef>
          <a:spcPct val="20000"/>
        </a:spcBef>
        <a:spcAft>
          <a:spcPct val="0"/>
        </a:spcAft>
        <a:defRPr sz="1400">
          <a:solidFill>
            <a:srgbClr val="0F5494"/>
          </a:solidFill>
          <a:latin typeface="+mn-lt"/>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1810" name="Slide Number Placeholder 4"/>
          <p:cNvSpPr txBox="1">
            <a:spLocks noGrp="1"/>
          </p:cNvSpPr>
          <p:nvPr/>
        </p:nvSpPr>
        <p:spPr bwMode="gray">
          <a:xfrm>
            <a:off x="8172450" y="6345238"/>
            <a:ext cx="5143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eaLnBrk="1" hangingPunct="1">
              <a:defRPr/>
            </a:pPr>
            <a:fld id="{11A91FB7-E1F7-48E9-B09A-54C1D16394D2}" type="slidenum">
              <a:rPr lang="en-US" sz="1000" b="0" smtClean="0">
                <a:solidFill>
                  <a:srgbClr val="005BAB"/>
                </a:solidFill>
              </a:rPr>
              <a:pPr algn="r" eaLnBrk="1" hangingPunct="1">
                <a:defRPr/>
              </a:pPr>
              <a:t>‹#›</a:t>
            </a:fld>
            <a:endParaRPr lang="en-US" sz="1000" b="0" smtClean="0">
              <a:solidFill>
                <a:srgbClr val="005BAB"/>
              </a:solidFill>
            </a:endParaRPr>
          </a:p>
        </p:txBody>
      </p:sp>
      <p:pic>
        <p:nvPicPr>
          <p:cNvPr id="1027" name="Picture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230688" y="6665913"/>
            <a:ext cx="665162"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26988"/>
            <a:ext cx="9144000"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9754444"/>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transition spd="med">
    <p:split/>
  </p:transition>
  <p:timing>
    <p:tnLst>
      <p:par>
        <p:cTn id="1" dur="indefinite" restart="never" nodeType="tmRoot"/>
      </p:par>
    </p:tnLst>
  </p:timing>
  <p:hf hdr="0" dt="0"/>
  <p:txStyles>
    <p:titleStyle>
      <a:lvl1pPr algn="l" rtl="0" eaLnBrk="0" fontAlgn="base" hangingPunct="0">
        <a:lnSpc>
          <a:spcPct val="90000"/>
        </a:lnSpc>
        <a:spcBef>
          <a:spcPct val="0"/>
        </a:spcBef>
        <a:spcAft>
          <a:spcPct val="0"/>
        </a:spcAft>
        <a:defRPr sz="3200">
          <a:solidFill>
            <a:schemeClr val="tx1"/>
          </a:solidFill>
          <a:latin typeface="+mj-lt"/>
          <a:ea typeface="ＭＳ Ｐゴシック" charset="0"/>
          <a:cs typeface="+mj-cs"/>
        </a:defRPr>
      </a:lvl1pPr>
      <a:lvl2pPr algn="l" rtl="0" eaLnBrk="0" fontAlgn="base" hangingPunct="0">
        <a:lnSpc>
          <a:spcPct val="90000"/>
        </a:lnSpc>
        <a:spcBef>
          <a:spcPct val="0"/>
        </a:spcBef>
        <a:spcAft>
          <a:spcPct val="0"/>
        </a:spcAft>
        <a:defRPr sz="3200">
          <a:solidFill>
            <a:schemeClr val="tx1"/>
          </a:solidFill>
          <a:latin typeface="Arial" charset="0"/>
          <a:ea typeface="ＭＳ Ｐゴシック" charset="0"/>
        </a:defRPr>
      </a:lvl2pPr>
      <a:lvl3pPr algn="l" rtl="0" eaLnBrk="0" fontAlgn="base" hangingPunct="0">
        <a:lnSpc>
          <a:spcPct val="90000"/>
        </a:lnSpc>
        <a:spcBef>
          <a:spcPct val="0"/>
        </a:spcBef>
        <a:spcAft>
          <a:spcPct val="0"/>
        </a:spcAft>
        <a:defRPr sz="3200">
          <a:solidFill>
            <a:schemeClr val="tx1"/>
          </a:solidFill>
          <a:latin typeface="Arial" charset="0"/>
          <a:ea typeface="ＭＳ Ｐゴシック" charset="0"/>
        </a:defRPr>
      </a:lvl3pPr>
      <a:lvl4pPr algn="l" rtl="0" eaLnBrk="0" fontAlgn="base" hangingPunct="0">
        <a:lnSpc>
          <a:spcPct val="90000"/>
        </a:lnSpc>
        <a:spcBef>
          <a:spcPct val="0"/>
        </a:spcBef>
        <a:spcAft>
          <a:spcPct val="0"/>
        </a:spcAft>
        <a:defRPr sz="3200">
          <a:solidFill>
            <a:schemeClr val="tx1"/>
          </a:solidFill>
          <a:latin typeface="Arial" charset="0"/>
          <a:ea typeface="ＭＳ Ｐゴシック" charset="0"/>
        </a:defRPr>
      </a:lvl4pPr>
      <a:lvl5pPr algn="l" rtl="0" eaLnBrk="0" fontAlgn="base" hangingPunct="0">
        <a:lnSpc>
          <a:spcPct val="90000"/>
        </a:lnSpc>
        <a:spcBef>
          <a:spcPct val="0"/>
        </a:spcBef>
        <a:spcAft>
          <a:spcPct val="0"/>
        </a:spcAft>
        <a:defRPr sz="3200">
          <a:solidFill>
            <a:schemeClr val="tx1"/>
          </a:solidFill>
          <a:latin typeface="Arial" charset="0"/>
          <a:ea typeface="ＭＳ Ｐゴシック" charset="0"/>
        </a:defRPr>
      </a:lvl5pPr>
      <a:lvl6pPr marL="457200" algn="l" rtl="0" fontAlgn="base">
        <a:lnSpc>
          <a:spcPct val="90000"/>
        </a:lnSpc>
        <a:spcBef>
          <a:spcPct val="0"/>
        </a:spcBef>
        <a:spcAft>
          <a:spcPct val="0"/>
        </a:spcAft>
        <a:defRPr sz="3200">
          <a:solidFill>
            <a:schemeClr val="tx1"/>
          </a:solidFill>
          <a:latin typeface="Arial" charset="0"/>
        </a:defRPr>
      </a:lvl6pPr>
      <a:lvl7pPr marL="914400" algn="l" rtl="0" fontAlgn="base">
        <a:lnSpc>
          <a:spcPct val="90000"/>
        </a:lnSpc>
        <a:spcBef>
          <a:spcPct val="0"/>
        </a:spcBef>
        <a:spcAft>
          <a:spcPct val="0"/>
        </a:spcAft>
        <a:defRPr sz="3200">
          <a:solidFill>
            <a:schemeClr val="tx1"/>
          </a:solidFill>
          <a:latin typeface="Arial" charset="0"/>
        </a:defRPr>
      </a:lvl7pPr>
      <a:lvl8pPr marL="1371600" algn="l" rtl="0" fontAlgn="base">
        <a:lnSpc>
          <a:spcPct val="90000"/>
        </a:lnSpc>
        <a:spcBef>
          <a:spcPct val="0"/>
        </a:spcBef>
        <a:spcAft>
          <a:spcPct val="0"/>
        </a:spcAft>
        <a:defRPr sz="3200">
          <a:solidFill>
            <a:schemeClr val="tx1"/>
          </a:solidFill>
          <a:latin typeface="Arial" charset="0"/>
        </a:defRPr>
      </a:lvl8pPr>
      <a:lvl9pPr marL="1828800" algn="l" rtl="0" fontAlgn="base">
        <a:lnSpc>
          <a:spcPct val="90000"/>
        </a:lnSpc>
        <a:spcBef>
          <a:spcPct val="0"/>
        </a:spcBef>
        <a:spcAft>
          <a:spcPct val="0"/>
        </a:spcAft>
        <a:defRPr sz="3200">
          <a:solidFill>
            <a:schemeClr val="tx1"/>
          </a:solidFill>
          <a:latin typeface="Arial" charset="0"/>
        </a:defRPr>
      </a:lvl9pPr>
    </p:titleStyle>
    <p:bodyStyle>
      <a:lvl1pPr marL="444500" indent="-444500" algn="l" rtl="0" eaLnBrk="0" fontAlgn="base" hangingPunct="0">
        <a:spcBef>
          <a:spcPct val="0"/>
        </a:spcBef>
        <a:spcAft>
          <a:spcPct val="0"/>
        </a:spcAft>
        <a:buClr>
          <a:srgbClr val="005BAB"/>
        </a:buClr>
        <a:buSzPct val="400000"/>
        <a:buFont typeface="Trebuchet MS" pitchFamily="34" charset="0"/>
        <a:buChar char="."/>
        <a:defRPr sz="2800">
          <a:solidFill>
            <a:schemeClr val="tx1"/>
          </a:solidFill>
          <a:latin typeface="+mn-lt"/>
          <a:ea typeface="ＭＳ Ｐゴシック" charset="0"/>
          <a:cs typeface="+mn-cs"/>
        </a:defRPr>
      </a:lvl1pPr>
      <a:lvl2pPr marL="998538" indent="-368300" algn="l" rtl="0" eaLnBrk="0" fontAlgn="base" hangingPunct="0">
        <a:spcBef>
          <a:spcPct val="0"/>
        </a:spcBef>
        <a:spcAft>
          <a:spcPct val="0"/>
        </a:spcAft>
        <a:buClr>
          <a:srgbClr val="005BAB"/>
        </a:buClr>
        <a:buSzPct val="125000"/>
        <a:buFont typeface="Trebuchet MS" pitchFamily="34" charset="0"/>
        <a:buChar char="»"/>
        <a:defRPr sz="2600">
          <a:solidFill>
            <a:schemeClr val="tx1"/>
          </a:solidFill>
          <a:latin typeface="+mn-lt"/>
          <a:ea typeface="ＭＳ Ｐゴシック" charset="0"/>
        </a:defRPr>
      </a:lvl2pPr>
      <a:lvl3pPr marL="1406525" indent="-228600" algn="l" rtl="0" eaLnBrk="0" fontAlgn="base" hangingPunct="0">
        <a:spcBef>
          <a:spcPct val="0"/>
        </a:spcBef>
        <a:spcAft>
          <a:spcPct val="0"/>
        </a:spcAft>
        <a:buClr>
          <a:srgbClr val="005BAB"/>
        </a:buClr>
        <a:buFont typeface="Arial" pitchFamily="34" charset="0"/>
        <a:buChar char="•"/>
        <a:defRPr sz="2400">
          <a:solidFill>
            <a:schemeClr val="tx1"/>
          </a:solidFill>
          <a:latin typeface="+mn-lt"/>
          <a:ea typeface="ＭＳ Ｐゴシック" charset="0"/>
        </a:defRPr>
      </a:lvl3pPr>
      <a:lvl4pPr marL="1814513" indent="-228600" algn="l" rtl="0" eaLnBrk="0" fontAlgn="base" hangingPunct="0">
        <a:spcBef>
          <a:spcPct val="0"/>
        </a:spcBef>
        <a:spcAft>
          <a:spcPct val="0"/>
        </a:spcAft>
        <a:buClr>
          <a:srgbClr val="005BAB"/>
        </a:buClr>
        <a:buSzPct val="125000"/>
        <a:buFont typeface="Arial" pitchFamily="34" charset="0"/>
        <a:buChar char="­"/>
        <a:defRPr sz="2200">
          <a:solidFill>
            <a:schemeClr val="tx1"/>
          </a:solidFill>
          <a:latin typeface="+mn-lt"/>
          <a:ea typeface="ＭＳ Ｐゴシック" charset="0"/>
        </a:defRPr>
      </a:lvl4pPr>
      <a:lvl5pPr marL="2222500" indent="-228600" algn="l" rtl="0" eaLnBrk="0" fontAlgn="base" hangingPunct="0">
        <a:spcBef>
          <a:spcPct val="0"/>
        </a:spcBef>
        <a:spcAft>
          <a:spcPct val="0"/>
        </a:spcAft>
        <a:buClr>
          <a:srgbClr val="005BAB"/>
        </a:buClr>
        <a:buFont typeface="Arial" pitchFamily="34" charset="0"/>
        <a:buChar char="•"/>
        <a:defRPr sz="2000">
          <a:solidFill>
            <a:schemeClr val="tx1"/>
          </a:solidFill>
          <a:latin typeface="+mn-lt"/>
          <a:ea typeface="ＭＳ Ｐゴシック" charset="0"/>
        </a:defRPr>
      </a:lvl5pPr>
      <a:lvl6pPr marL="2679700" indent="-228600" algn="l" rtl="0" fontAlgn="base">
        <a:spcBef>
          <a:spcPct val="0"/>
        </a:spcBef>
        <a:spcAft>
          <a:spcPct val="0"/>
        </a:spcAft>
        <a:buClr>
          <a:srgbClr val="005BAB"/>
        </a:buClr>
        <a:buFont typeface="Arial" charset="0"/>
        <a:buChar char="•"/>
        <a:defRPr sz="2000">
          <a:solidFill>
            <a:schemeClr val="tx1"/>
          </a:solidFill>
          <a:latin typeface="+mn-lt"/>
        </a:defRPr>
      </a:lvl6pPr>
      <a:lvl7pPr marL="3136900" indent="-228600" algn="l" rtl="0" fontAlgn="base">
        <a:spcBef>
          <a:spcPct val="0"/>
        </a:spcBef>
        <a:spcAft>
          <a:spcPct val="0"/>
        </a:spcAft>
        <a:buClr>
          <a:srgbClr val="005BAB"/>
        </a:buClr>
        <a:buFont typeface="Arial" charset="0"/>
        <a:buChar char="•"/>
        <a:defRPr sz="2000">
          <a:solidFill>
            <a:schemeClr val="tx1"/>
          </a:solidFill>
          <a:latin typeface="+mn-lt"/>
        </a:defRPr>
      </a:lvl7pPr>
      <a:lvl8pPr marL="3594100" indent="-228600" algn="l" rtl="0" fontAlgn="base">
        <a:spcBef>
          <a:spcPct val="0"/>
        </a:spcBef>
        <a:spcAft>
          <a:spcPct val="0"/>
        </a:spcAft>
        <a:buClr>
          <a:srgbClr val="005BAB"/>
        </a:buClr>
        <a:buFont typeface="Arial" charset="0"/>
        <a:buChar char="•"/>
        <a:defRPr sz="2000">
          <a:solidFill>
            <a:schemeClr val="tx1"/>
          </a:solidFill>
          <a:latin typeface="+mn-lt"/>
        </a:defRPr>
      </a:lvl8pPr>
      <a:lvl9pPr marL="4051300" indent="-228600" algn="l" rtl="0" fontAlgn="base">
        <a:spcBef>
          <a:spcPct val="0"/>
        </a:spcBef>
        <a:spcAft>
          <a:spcPct val="0"/>
        </a:spcAft>
        <a:buClr>
          <a:srgbClr val="005BAB"/>
        </a:buClr>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Livia.Vasakova@ec.europa.eu"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916832"/>
            <a:ext cx="8136904" cy="2088232"/>
          </a:xfrm>
        </p:spPr>
        <p:txBody>
          <a:bodyPr/>
          <a:lstStyle/>
          <a:p>
            <a:pPr algn="ctr"/>
            <a:r>
              <a:rPr lang="en-US" sz="4000" dirty="0" smtClean="0"/>
              <a:t>European </a:t>
            </a:r>
            <a:r>
              <a:rPr lang="sk-SK" sz="4000" dirty="0" err="1" smtClean="0"/>
              <a:t>Union</a:t>
            </a:r>
            <a:r>
              <a:rPr lang="en-US" sz="4000" dirty="0" smtClean="0"/>
              <a:t> support to the Ukraine</a:t>
            </a:r>
            <a:endParaRPr lang="en-GB" sz="4000" dirty="0"/>
          </a:p>
        </p:txBody>
      </p:sp>
      <p:sp>
        <p:nvSpPr>
          <p:cNvPr id="3" name="Content Placeholder 2"/>
          <p:cNvSpPr>
            <a:spLocks noGrp="1"/>
          </p:cNvSpPr>
          <p:nvPr>
            <p:ph idx="1"/>
          </p:nvPr>
        </p:nvSpPr>
        <p:spPr>
          <a:xfrm>
            <a:off x="827584" y="3933056"/>
            <a:ext cx="7416824" cy="1728192"/>
          </a:xfrm>
        </p:spPr>
        <p:txBody>
          <a:bodyPr/>
          <a:lstStyle/>
          <a:p>
            <a:pPr algn="ctr"/>
            <a:endParaRPr lang="fr-BE" sz="2400" dirty="0" smtClean="0"/>
          </a:p>
          <a:p>
            <a:pPr algn="ctr"/>
            <a:r>
              <a:rPr lang="fr-BE" sz="2400" dirty="0" smtClean="0"/>
              <a:t>Bratislava, </a:t>
            </a:r>
            <a:r>
              <a:rPr lang="sk-SK" sz="2400" dirty="0" smtClean="0"/>
              <a:t>3 </a:t>
            </a:r>
            <a:r>
              <a:rPr lang="fr-BE" sz="2400" dirty="0" err="1" smtClean="0"/>
              <a:t>June</a:t>
            </a:r>
            <a:r>
              <a:rPr lang="sk-SK" sz="2400" dirty="0"/>
              <a:t> </a:t>
            </a:r>
            <a:r>
              <a:rPr lang="fr-BE" sz="2400" dirty="0" smtClean="0"/>
              <a:t>2016</a:t>
            </a:r>
            <a:r>
              <a:rPr lang="fr-BE" sz="2000" dirty="0" smtClean="0"/>
              <a:t/>
            </a:r>
            <a:br>
              <a:rPr lang="fr-BE" sz="2000" dirty="0" smtClean="0"/>
            </a:br>
            <a:endParaRPr lang="fr-BE" sz="2000" dirty="0" smtClean="0"/>
          </a:p>
          <a:p>
            <a:pPr algn="ctr"/>
            <a:r>
              <a:rPr lang="fr-BE" sz="1600" dirty="0" smtClean="0"/>
              <a:t>Livia </a:t>
            </a:r>
            <a:r>
              <a:rPr lang="fr-BE" sz="1600" dirty="0" err="1" smtClean="0"/>
              <a:t>Vasakova</a:t>
            </a:r>
            <a:r>
              <a:rPr lang="fr-BE" sz="1600" dirty="0" smtClean="0"/>
              <a:t>, EC </a:t>
            </a:r>
            <a:r>
              <a:rPr lang="fr-BE" sz="1600" dirty="0" err="1" smtClean="0"/>
              <a:t>Representation</a:t>
            </a:r>
            <a:r>
              <a:rPr lang="fr-BE" sz="1600" dirty="0" smtClean="0"/>
              <a:t> in Slovakia</a:t>
            </a:r>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 support </a:t>
            </a:r>
            <a:r>
              <a:rPr lang="sk-SK" dirty="0" err="1" smtClean="0"/>
              <a:t>for</a:t>
            </a:r>
            <a:r>
              <a:rPr lang="sk-SK" dirty="0" smtClean="0"/>
              <a:t> SK and </a:t>
            </a:r>
            <a:r>
              <a:rPr lang="sk-SK" dirty="0" err="1" smtClean="0"/>
              <a:t>other</a:t>
            </a:r>
            <a:r>
              <a:rPr lang="sk-SK" dirty="0" smtClean="0"/>
              <a:t> </a:t>
            </a:r>
            <a:r>
              <a:rPr lang="sk-SK" dirty="0" err="1" smtClean="0"/>
              <a:t>candidate</a:t>
            </a:r>
            <a:r>
              <a:rPr lang="sk-SK" dirty="0" smtClean="0"/>
              <a:t> </a:t>
            </a:r>
            <a:r>
              <a:rPr lang="sk-SK" dirty="0" err="1" smtClean="0"/>
              <a:t>countries</a:t>
            </a:r>
            <a:endParaRPr lang="en-GB" dirty="0"/>
          </a:p>
        </p:txBody>
      </p:sp>
      <p:sp>
        <p:nvSpPr>
          <p:cNvPr id="3" name="Content Placeholder 2"/>
          <p:cNvSpPr>
            <a:spLocks noGrp="1"/>
          </p:cNvSpPr>
          <p:nvPr>
            <p:ph idx="1"/>
          </p:nvPr>
        </p:nvSpPr>
        <p:spPr/>
        <p:txBody>
          <a:bodyPr/>
          <a:lstStyle/>
          <a:p>
            <a:endParaRPr lang="sk-SK" dirty="0" smtClean="0"/>
          </a:p>
          <a:p>
            <a:r>
              <a:rPr lang="en-GB" dirty="0" smtClean="0"/>
              <a:t>EU </a:t>
            </a:r>
            <a:r>
              <a:rPr lang="en-GB" dirty="0"/>
              <a:t>support for reforms and acquis communautaire crucial also for Central and Eastern </a:t>
            </a:r>
            <a:r>
              <a:rPr lang="en-GB" dirty="0" smtClean="0"/>
              <a:t>Europe</a:t>
            </a:r>
            <a:br>
              <a:rPr lang="en-GB" dirty="0" smtClean="0"/>
            </a:br>
            <a:endParaRPr lang="en-GB" dirty="0"/>
          </a:p>
          <a:p>
            <a:r>
              <a:rPr lang="en-GB" dirty="0" smtClean="0"/>
              <a:t>Significant </a:t>
            </a:r>
            <a:r>
              <a:rPr lang="en-GB" dirty="0"/>
              <a:t>push towards democratisation and </a:t>
            </a:r>
            <a:r>
              <a:rPr lang="en-GB" dirty="0" smtClean="0"/>
              <a:t>modernisation</a:t>
            </a:r>
            <a:endParaRPr lang="sk-SK" dirty="0" smtClean="0"/>
          </a:p>
          <a:p>
            <a:pPr marL="0" indent="0">
              <a:buNone/>
            </a:pPr>
            <a:endParaRPr lang="sk-SK" dirty="0"/>
          </a:p>
        </p:txBody>
      </p:sp>
    </p:spTree>
    <p:extLst>
      <p:ext uri="{BB962C8B-B14F-4D97-AF65-F5344CB8AC3E}">
        <p14:creationId xmlns:p14="http://schemas.microsoft.com/office/powerpoint/2010/main" val="4486122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340769"/>
            <a:ext cx="8229600" cy="1152128"/>
          </a:xfrm>
        </p:spPr>
        <p:txBody>
          <a:bodyPr/>
          <a:lstStyle/>
          <a:p>
            <a:r>
              <a:rPr lang="en-US" dirty="0" smtClean="0"/>
              <a:t>EU </a:t>
            </a:r>
            <a:r>
              <a:rPr lang="sk-SK" dirty="0" smtClean="0"/>
              <a:t>– </a:t>
            </a:r>
            <a:r>
              <a:rPr lang="sk-SK" dirty="0" err="1" smtClean="0"/>
              <a:t>Ukraine</a:t>
            </a:r>
            <a:r>
              <a:rPr lang="sk-SK" dirty="0" smtClean="0"/>
              <a:t> </a:t>
            </a:r>
            <a:r>
              <a:rPr lang="sk-SK" dirty="0" err="1" smtClean="0"/>
              <a:t>relations</a:t>
            </a:r>
            <a:r>
              <a:rPr lang="en-US" dirty="0" smtClean="0"/>
              <a:t> </a:t>
            </a:r>
            <a:endParaRPr lang="en-GB" dirty="0"/>
          </a:p>
        </p:txBody>
      </p:sp>
      <p:sp>
        <p:nvSpPr>
          <p:cNvPr id="3" name="Content Placeholder 2"/>
          <p:cNvSpPr>
            <a:spLocks noGrp="1"/>
          </p:cNvSpPr>
          <p:nvPr>
            <p:ph idx="1"/>
          </p:nvPr>
        </p:nvSpPr>
        <p:spPr>
          <a:xfrm>
            <a:off x="457200" y="2348880"/>
            <a:ext cx="8229600" cy="3849812"/>
          </a:xfrm>
        </p:spPr>
        <p:txBody>
          <a:bodyPr/>
          <a:lstStyle/>
          <a:p>
            <a:r>
              <a:rPr lang="en-GB" dirty="0" smtClean="0"/>
              <a:t>Ukraine is a priority partner country within the European Neighbourhood Policy and the Eastern Partnership</a:t>
            </a:r>
          </a:p>
          <a:p>
            <a:pPr marL="0" indent="0">
              <a:buNone/>
            </a:pPr>
            <a:endParaRPr lang="en-GB" dirty="0" smtClean="0"/>
          </a:p>
          <a:p>
            <a:r>
              <a:rPr lang="en-GB" dirty="0" smtClean="0"/>
              <a:t>EU holds with Ukraine yearly Summits at Presidential level</a:t>
            </a:r>
          </a:p>
          <a:p>
            <a:pPr marL="0" indent="0">
              <a:buNone/>
            </a:pPr>
            <a:endParaRPr lang="en-GB" dirty="0" smtClean="0"/>
          </a:p>
          <a:p>
            <a:r>
              <a:rPr lang="en-GB" dirty="0" smtClean="0"/>
              <a:t>The current legal framework is provided by the Association Agreement</a:t>
            </a:r>
            <a:r>
              <a:rPr lang="en-GB" i="1" dirty="0" smtClean="0"/>
              <a:t>,</a:t>
            </a:r>
            <a:r>
              <a:rPr lang="en-GB" dirty="0" smtClean="0"/>
              <a:t> which replaced Partnership and Co-operation Agreement in 2014</a:t>
            </a:r>
          </a:p>
          <a:p>
            <a:endParaRPr lang="en-GB" dirty="0"/>
          </a:p>
        </p:txBody>
      </p:sp>
    </p:spTree>
    <p:extLst>
      <p:ext uri="{BB962C8B-B14F-4D97-AF65-F5344CB8AC3E}">
        <p14:creationId xmlns:p14="http://schemas.microsoft.com/office/powerpoint/2010/main" val="29104607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340769"/>
            <a:ext cx="8229600" cy="1152128"/>
          </a:xfrm>
        </p:spPr>
        <p:txBody>
          <a:bodyPr/>
          <a:lstStyle/>
          <a:p>
            <a:r>
              <a:rPr lang="sk-SK" dirty="0" err="1" smtClean="0"/>
              <a:t>Association</a:t>
            </a:r>
            <a:r>
              <a:rPr lang="sk-SK" dirty="0" smtClean="0"/>
              <a:t> </a:t>
            </a:r>
            <a:r>
              <a:rPr lang="sk-SK" dirty="0" err="1" smtClean="0"/>
              <a:t>Agreement</a:t>
            </a:r>
            <a:r>
              <a:rPr lang="sk-SK" dirty="0" smtClean="0"/>
              <a:t> </a:t>
            </a:r>
            <a:endParaRPr lang="en-GB" dirty="0"/>
          </a:p>
        </p:txBody>
      </p:sp>
      <p:sp>
        <p:nvSpPr>
          <p:cNvPr id="3" name="Content Placeholder 2"/>
          <p:cNvSpPr>
            <a:spLocks noGrp="1"/>
          </p:cNvSpPr>
          <p:nvPr>
            <p:ph idx="1"/>
          </p:nvPr>
        </p:nvSpPr>
        <p:spPr>
          <a:xfrm>
            <a:off x="457200" y="2348880"/>
            <a:ext cx="8229600" cy="3849812"/>
          </a:xfrm>
        </p:spPr>
        <p:txBody>
          <a:bodyPr/>
          <a:lstStyle/>
          <a:p>
            <a:r>
              <a:rPr lang="en-GB" sz="1800" b="1" dirty="0" smtClean="0"/>
              <a:t>support </a:t>
            </a:r>
            <a:r>
              <a:rPr lang="en-GB" sz="1800" b="1" dirty="0"/>
              <a:t>to core reforms</a:t>
            </a:r>
            <a:r>
              <a:rPr lang="en-GB" sz="1800" dirty="0"/>
              <a:t>, economic recovery and growth, and governance and sector cooperation in areas such as energy, transport and environment protection, industrial cooperation, social development and protection, equal rights, consumer protection, education, youth, and cultural cooperation.</a:t>
            </a:r>
          </a:p>
          <a:p>
            <a:endParaRPr lang="sk-SK" sz="1800" dirty="0" smtClean="0"/>
          </a:p>
          <a:p>
            <a:r>
              <a:rPr lang="en-GB" sz="1800" dirty="0" smtClean="0"/>
              <a:t>a </a:t>
            </a:r>
            <a:r>
              <a:rPr lang="en-GB" sz="1800" dirty="0"/>
              <a:t>strong emphasis on </a:t>
            </a:r>
            <a:r>
              <a:rPr lang="en-GB" sz="1800" b="1" dirty="0"/>
              <a:t>values and principles</a:t>
            </a:r>
            <a:r>
              <a:rPr lang="en-GB" sz="1800" dirty="0"/>
              <a:t>: democracy and the rule of law, respect for human rights and fundamental </a:t>
            </a:r>
            <a:r>
              <a:rPr lang="en-GB" sz="1800" dirty="0" smtClean="0"/>
              <a:t>freedoms,</a:t>
            </a:r>
            <a:r>
              <a:rPr lang="sk-SK" sz="1800" dirty="0" smtClean="0"/>
              <a:t> </a:t>
            </a:r>
            <a:r>
              <a:rPr lang="en-GB" sz="1800" dirty="0" smtClean="0"/>
              <a:t>a </a:t>
            </a:r>
            <a:r>
              <a:rPr lang="en-GB" sz="1800" dirty="0"/>
              <a:t>market economy and sustainable development.</a:t>
            </a:r>
          </a:p>
          <a:p>
            <a:endParaRPr lang="sk-SK" sz="1800" dirty="0" smtClean="0"/>
          </a:p>
          <a:p>
            <a:r>
              <a:rPr lang="sk-SK" sz="1800" dirty="0" smtClean="0"/>
              <a:t>i</a:t>
            </a:r>
            <a:r>
              <a:rPr lang="en-GB" sz="1800" dirty="0" smtClean="0"/>
              <a:t>t </a:t>
            </a:r>
            <a:r>
              <a:rPr lang="en-GB" sz="1800" dirty="0"/>
              <a:t>includes a </a:t>
            </a:r>
            <a:r>
              <a:rPr lang="en-GB" sz="1800" b="1" dirty="0"/>
              <a:t>Deep and Comprehensive Free Trade </a:t>
            </a:r>
            <a:r>
              <a:rPr lang="en-GB" sz="1800" b="1" dirty="0" smtClean="0"/>
              <a:t>Area</a:t>
            </a:r>
            <a:r>
              <a:rPr lang="en-GB" sz="1800" dirty="0" smtClean="0"/>
              <a:t>, </a:t>
            </a:r>
            <a:r>
              <a:rPr lang="en-GB" sz="1800" dirty="0"/>
              <a:t>which goes further than classic free trade areas, as it will both open up markets but also address competitiveness issues and the steps needed to meet EU standards and trade on EU markets</a:t>
            </a:r>
            <a:r>
              <a:rPr lang="en-GB" dirty="0"/>
              <a:t>.</a:t>
            </a:r>
          </a:p>
          <a:p>
            <a:endParaRPr lang="en-GB" dirty="0"/>
          </a:p>
        </p:txBody>
      </p:sp>
    </p:spTree>
    <p:extLst>
      <p:ext uri="{BB962C8B-B14F-4D97-AF65-F5344CB8AC3E}">
        <p14:creationId xmlns:p14="http://schemas.microsoft.com/office/powerpoint/2010/main" val="3011354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dirty="0" err="1" smtClean="0"/>
              <a:t>Macroeconomic</a:t>
            </a:r>
            <a:r>
              <a:rPr lang="sk-SK" dirty="0" smtClean="0"/>
              <a:t> </a:t>
            </a:r>
            <a:r>
              <a:rPr lang="sk-SK" dirty="0" err="1" smtClean="0"/>
              <a:t>situation</a:t>
            </a:r>
            <a:endParaRPr lang="en-GB" dirty="0"/>
          </a:p>
        </p:txBody>
      </p:sp>
      <p:sp>
        <p:nvSpPr>
          <p:cNvPr id="3" name="Content Placeholder 2"/>
          <p:cNvSpPr>
            <a:spLocks noGrp="1"/>
          </p:cNvSpPr>
          <p:nvPr>
            <p:ph idx="1"/>
          </p:nvPr>
        </p:nvSpPr>
        <p:spPr>
          <a:xfrm>
            <a:off x="467544" y="2420888"/>
            <a:ext cx="8229600" cy="3633788"/>
          </a:xfrm>
        </p:spPr>
        <p:txBody>
          <a:bodyPr/>
          <a:lstStyle/>
          <a:p>
            <a:r>
              <a:rPr lang="en-GB" dirty="0" smtClean="0"/>
              <a:t>Ukraine - </a:t>
            </a:r>
            <a:r>
              <a:rPr lang="en-GB" dirty="0"/>
              <a:t>geopolitical instability significantly affecting economic </a:t>
            </a:r>
            <a:r>
              <a:rPr lang="en-GB" dirty="0" smtClean="0"/>
              <a:t>conditions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482171020"/>
              </p:ext>
            </p:extLst>
          </p:nvPr>
        </p:nvGraphicFramePr>
        <p:xfrm>
          <a:off x="611560" y="3284984"/>
          <a:ext cx="8280919" cy="2837187"/>
        </p:xfrm>
        <a:graphic>
          <a:graphicData uri="http://schemas.openxmlformats.org/drawingml/2006/table">
            <a:tbl>
              <a:tblPr firstRow="1" bandRow="1">
                <a:tableStyleId>{5C22544A-7EE6-4342-B048-85BDC9FD1C3A}</a:tableStyleId>
              </a:tblPr>
              <a:tblGrid>
                <a:gridCol w="1505622"/>
                <a:gridCol w="1171040"/>
                <a:gridCol w="1067754"/>
                <a:gridCol w="1107032"/>
                <a:gridCol w="1087393"/>
                <a:gridCol w="1171040"/>
                <a:gridCol w="1171038"/>
              </a:tblGrid>
              <a:tr h="427569">
                <a:tc>
                  <a:txBody>
                    <a:bodyPr/>
                    <a:lstStyle/>
                    <a:p>
                      <a:endParaRPr lang="en-GB" dirty="0"/>
                    </a:p>
                  </a:txBody>
                  <a:tcPr/>
                </a:tc>
                <a:tc>
                  <a:txBody>
                    <a:bodyPr/>
                    <a:lstStyle/>
                    <a:p>
                      <a:r>
                        <a:rPr lang="en-US" dirty="0" smtClean="0"/>
                        <a:t>2013  UA</a:t>
                      </a:r>
                      <a:endParaRPr lang="en-GB" dirty="0"/>
                    </a:p>
                  </a:txBody>
                  <a:tcPr>
                    <a:solidFill>
                      <a:srgbClr val="FFD624"/>
                    </a:solidFill>
                  </a:tcPr>
                </a:tc>
                <a:tc>
                  <a:txBody>
                    <a:bodyPr/>
                    <a:lstStyle/>
                    <a:p>
                      <a:r>
                        <a:rPr lang="en-US" dirty="0" smtClean="0"/>
                        <a:t>2013 EU</a:t>
                      </a:r>
                      <a:endParaRPr lang="en-GB" dirty="0"/>
                    </a:p>
                  </a:txBody>
                  <a:tcPr>
                    <a:solidFill>
                      <a:srgbClr val="2D5EC1"/>
                    </a:solidFill>
                  </a:tcPr>
                </a:tc>
                <a:tc>
                  <a:txBody>
                    <a:bodyPr/>
                    <a:lstStyle/>
                    <a:p>
                      <a:r>
                        <a:rPr lang="en-US" sz="1800" b="1" kern="1200" dirty="0" smtClean="0">
                          <a:solidFill>
                            <a:schemeClr val="lt1"/>
                          </a:solidFill>
                          <a:latin typeface="+mn-lt"/>
                          <a:ea typeface="+mn-ea"/>
                          <a:cs typeface="+mn-cs"/>
                        </a:rPr>
                        <a:t>2014  UA</a:t>
                      </a:r>
                      <a:endParaRPr lang="en-GB" sz="1800" b="1" kern="1200" dirty="0">
                        <a:solidFill>
                          <a:schemeClr val="lt1"/>
                        </a:solidFill>
                        <a:latin typeface="+mn-lt"/>
                        <a:ea typeface="+mn-ea"/>
                        <a:cs typeface="+mn-cs"/>
                      </a:endParaRPr>
                    </a:p>
                  </a:txBody>
                  <a:tcPr>
                    <a:solidFill>
                      <a:srgbClr val="FFD624"/>
                    </a:solidFill>
                  </a:tcPr>
                </a:tc>
                <a:tc>
                  <a:txBody>
                    <a:bodyPr/>
                    <a:lstStyle/>
                    <a:p>
                      <a:r>
                        <a:rPr lang="en-US" dirty="0" smtClean="0"/>
                        <a:t>2014 EU</a:t>
                      </a:r>
                      <a:endParaRPr lang="en-GB" dirty="0"/>
                    </a:p>
                  </a:txBody>
                  <a:tcPr>
                    <a:solidFill>
                      <a:srgbClr val="2D5EC1"/>
                    </a:solidFill>
                  </a:tcPr>
                </a:tc>
                <a:tc>
                  <a:txBody>
                    <a:bodyPr/>
                    <a:lstStyle/>
                    <a:p>
                      <a:r>
                        <a:rPr lang="en-US" dirty="0" smtClean="0"/>
                        <a:t>2015  UA</a:t>
                      </a:r>
                      <a:endParaRPr lang="en-GB" dirty="0"/>
                    </a:p>
                  </a:txBody>
                  <a:tcPr>
                    <a:solidFill>
                      <a:srgbClr val="FFD624"/>
                    </a:solidFill>
                  </a:tcPr>
                </a:tc>
                <a:tc>
                  <a:txBody>
                    <a:bodyPr/>
                    <a:lstStyle/>
                    <a:p>
                      <a:r>
                        <a:rPr lang="en-US" dirty="0" smtClean="0"/>
                        <a:t>2015  EU</a:t>
                      </a:r>
                      <a:endParaRPr lang="en-GB" dirty="0"/>
                    </a:p>
                  </a:txBody>
                  <a:tcPr>
                    <a:solidFill>
                      <a:srgbClr val="2D5EC1"/>
                    </a:solidFill>
                  </a:tcPr>
                </a:tc>
              </a:tr>
              <a:tr h="440040">
                <a:tc>
                  <a:txBody>
                    <a:bodyPr/>
                    <a:lstStyle/>
                    <a:p>
                      <a:r>
                        <a:rPr lang="en-US" sz="1200" dirty="0" smtClean="0"/>
                        <a:t>Real GDP growth</a:t>
                      </a:r>
                      <a:r>
                        <a:rPr lang="en-US" sz="1200" baseline="0" dirty="0" smtClean="0"/>
                        <a:t> %</a:t>
                      </a:r>
                      <a:endParaRPr lang="en-GB" sz="1200" dirty="0"/>
                    </a:p>
                  </a:txBody>
                  <a:tcPr/>
                </a:tc>
                <a:tc>
                  <a:txBody>
                    <a:bodyPr/>
                    <a:lstStyle/>
                    <a:p>
                      <a:r>
                        <a:rPr lang="en-US" sz="1400" dirty="0" smtClean="0"/>
                        <a:t>0.0</a:t>
                      </a:r>
                      <a:endParaRPr lang="en-GB" sz="1400" dirty="0"/>
                    </a:p>
                  </a:txBody>
                  <a:tcPr/>
                </a:tc>
                <a:tc>
                  <a:txBody>
                    <a:bodyPr/>
                    <a:lstStyle/>
                    <a:p>
                      <a:r>
                        <a:rPr lang="en-US" sz="1400" dirty="0" smtClean="0"/>
                        <a:t>0.0</a:t>
                      </a:r>
                      <a:endParaRPr lang="en-GB" sz="1400" dirty="0"/>
                    </a:p>
                  </a:txBody>
                  <a:tcPr/>
                </a:tc>
                <a:tc>
                  <a:txBody>
                    <a:bodyPr/>
                    <a:lstStyle/>
                    <a:p>
                      <a:r>
                        <a:rPr lang="en-US" sz="1400" dirty="0" smtClean="0"/>
                        <a:t>-6.6</a:t>
                      </a:r>
                      <a:endParaRPr lang="en-GB" sz="1400" dirty="0"/>
                    </a:p>
                  </a:txBody>
                  <a:tcPr/>
                </a:tc>
                <a:tc>
                  <a:txBody>
                    <a:bodyPr/>
                    <a:lstStyle/>
                    <a:p>
                      <a:r>
                        <a:rPr lang="en-US" sz="1400" dirty="0" smtClean="0"/>
                        <a:t>1.4</a:t>
                      </a:r>
                      <a:endParaRPr lang="en-GB" sz="1400" dirty="0"/>
                    </a:p>
                  </a:txBody>
                  <a:tcPr/>
                </a:tc>
                <a:tc>
                  <a:txBody>
                    <a:bodyPr/>
                    <a:lstStyle/>
                    <a:p>
                      <a:r>
                        <a:rPr lang="en-US" sz="1400" dirty="0" smtClean="0"/>
                        <a:t>-9.9</a:t>
                      </a:r>
                      <a:endParaRPr lang="en-GB" sz="1400" dirty="0"/>
                    </a:p>
                  </a:txBody>
                  <a:tcPr/>
                </a:tc>
                <a:tc>
                  <a:txBody>
                    <a:bodyPr/>
                    <a:lstStyle/>
                    <a:p>
                      <a:r>
                        <a:rPr lang="en-US" sz="1400" dirty="0" smtClean="0"/>
                        <a:t>2.0</a:t>
                      </a:r>
                      <a:endParaRPr lang="en-GB" sz="1400" dirty="0"/>
                    </a:p>
                  </a:txBody>
                  <a:tcPr/>
                </a:tc>
              </a:tr>
              <a:tr h="427569">
                <a:tc>
                  <a:txBody>
                    <a:bodyPr/>
                    <a:lstStyle/>
                    <a:p>
                      <a:r>
                        <a:rPr lang="en-US" sz="1200" dirty="0" smtClean="0"/>
                        <a:t>Unemployment %</a:t>
                      </a:r>
                      <a:endParaRPr lang="en-GB" sz="1200" dirty="0"/>
                    </a:p>
                  </a:txBody>
                  <a:tcPr/>
                </a:tc>
                <a:tc>
                  <a:txBody>
                    <a:bodyPr/>
                    <a:lstStyle/>
                    <a:p>
                      <a:r>
                        <a:rPr lang="en-US" sz="1400" dirty="0" smtClean="0"/>
                        <a:t>7.3</a:t>
                      </a:r>
                      <a:endParaRPr lang="en-GB" sz="1400" dirty="0"/>
                    </a:p>
                  </a:txBody>
                  <a:tcPr/>
                </a:tc>
                <a:tc>
                  <a:txBody>
                    <a:bodyPr/>
                    <a:lstStyle/>
                    <a:p>
                      <a:r>
                        <a:rPr lang="en-US" sz="1400" dirty="0" smtClean="0"/>
                        <a:t>10.9</a:t>
                      </a:r>
                      <a:endParaRPr lang="en-GB" sz="1400" dirty="0"/>
                    </a:p>
                  </a:txBody>
                  <a:tcPr/>
                </a:tc>
                <a:tc>
                  <a:txBody>
                    <a:bodyPr/>
                    <a:lstStyle/>
                    <a:p>
                      <a:r>
                        <a:rPr lang="en-US" sz="1400" dirty="0" smtClean="0"/>
                        <a:t>9.3</a:t>
                      </a:r>
                      <a:endParaRPr lang="en-GB" sz="1400" dirty="0"/>
                    </a:p>
                  </a:txBody>
                  <a:tcPr/>
                </a:tc>
                <a:tc>
                  <a:txBody>
                    <a:bodyPr/>
                    <a:lstStyle/>
                    <a:p>
                      <a:r>
                        <a:rPr lang="en-US" sz="1400" dirty="0" smtClean="0"/>
                        <a:t>10.2</a:t>
                      </a:r>
                      <a:endParaRPr lang="en-GB" sz="1400" dirty="0"/>
                    </a:p>
                  </a:txBody>
                  <a:tcPr/>
                </a:tc>
                <a:tc>
                  <a:txBody>
                    <a:bodyPr/>
                    <a:lstStyle/>
                    <a:p>
                      <a:r>
                        <a:rPr lang="en-US" sz="1400" dirty="0" smtClean="0"/>
                        <a:t>9.5</a:t>
                      </a:r>
                      <a:endParaRPr lang="en-GB" sz="1400" dirty="0"/>
                    </a:p>
                  </a:txBody>
                  <a:tcPr/>
                </a:tc>
                <a:tc>
                  <a:txBody>
                    <a:bodyPr/>
                    <a:lstStyle/>
                    <a:p>
                      <a:r>
                        <a:rPr lang="en-US" sz="1400" dirty="0" smtClean="0"/>
                        <a:t>9.4</a:t>
                      </a:r>
                      <a:endParaRPr lang="en-GB" sz="1400" dirty="0"/>
                    </a:p>
                  </a:txBody>
                  <a:tcPr/>
                </a:tc>
              </a:tr>
              <a:tr h="427569">
                <a:tc>
                  <a:txBody>
                    <a:bodyPr/>
                    <a:lstStyle/>
                    <a:p>
                      <a:r>
                        <a:rPr lang="en-US" sz="1200" kern="1200" dirty="0" smtClean="0">
                          <a:solidFill>
                            <a:schemeClr val="dk1"/>
                          </a:solidFill>
                          <a:latin typeface="+mn-lt"/>
                          <a:ea typeface="+mn-ea"/>
                          <a:cs typeface="+mn-cs"/>
                        </a:rPr>
                        <a:t>Inflation %</a:t>
                      </a:r>
                      <a:endParaRPr lang="en-GB" sz="1200" kern="1200" dirty="0">
                        <a:solidFill>
                          <a:schemeClr val="dk1"/>
                        </a:solidFill>
                        <a:latin typeface="+mn-lt"/>
                        <a:ea typeface="+mn-ea"/>
                        <a:cs typeface="+mn-cs"/>
                      </a:endParaRPr>
                    </a:p>
                  </a:txBody>
                  <a:tcPr/>
                </a:tc>
                <a:tc>
                  <a:txBody>
                    <a:bodyPr/>
                    <a:lstStyle/>
                    <a:p>
                      <a:r>
                        <a:rPr lang="en-US" sz="1400" dirty="0" smtClean="0"/>
                        <a:t>-0.3</a:t>
                      </a:r>
                      <a:endParaRPr lang="en-GB" sz="1400" dirty="0"/>
                    </a:p>
                  </a:txBody>
                  <a:tcPr/>
                </a:tc>
                <a:tc>
                  <a:txBody>
                    <a:bodyPr/>
                    <a:lstStyle/>
                    <a:p>
                      <a:r>
                        <a:rPr lang="en-US" sz="1400" dirty="0" smtClean="0"/>
                        <a:t>1.5</a:t>
                      </a:r>
                      <a:endParaRPr lang="en-GB" sz="1400" dirty="0"/>
                    </a:p>
                  </a:txBody>
                  <a:tcPr/>
                </a:tc>
                <a:tc>
                  <a:txBody>
                    <a:bodyPr/>
                    <a:lstStyle/>
                    <a:p>
                      <a:r>
                        <a:rPr lang="en-US" sz="1400" dirty="0" smtClean="0"/>
                        <a:t>12.1</a:t>
                      </a:r>
                      <a:endParaRPr lang="en-GB" sz="1400" dirty="0"/>
                    </a:p>
                  </a:txBody>
                  <a:tcPr/>
                </a:tc>
                <a:tc>
                  <a:txBody>
                    <a:bodyPr/>
                    <a:lstStyle/>
                    <a:p>
                      <a:r>
                        <a:rPr lang="en-US" sz="1400" dirty="0" smtClean="0"/>
                        <a:t>0.5</a:t>
                      </a:r>
                      <a:endParaRPr lang="en-GB" sz="1400" dirty="0"/>
                    </a:p>
                  </a:txBody>
                  <a:tcPr/>
                </a:tc>
                <a:tc>
                  <a:txBody>
                    <a:bodyPr/>
                    <a:lstStyle/>
                    <a:p>
                      <a:r>
                        <a:rPr lang="en-US" sz="1400" dirty="0" smtClean="0"/>
                        <a:t>48.7</a:t>
                      </a:r>
                      <a:endParaRPr lang="en-GB" sz="1400" dirty="0"/>
                    </a:p>
                  </a:txBody>
                  <a:tcPr/>
                </a:tc>
                <a:tc>
                  <a:txBody>
                    <a:bodyPr/>
                    <a:lstStyle/>
                    <a:p>
                      <a:r>
                        <a:rPr lang="en-US" sz="1400" dirty="0" smtClean="0"/>
                        <a:t>0.0</a:t>
                      </a:r>
                      <a:endParaRPr lang="en-GB" sz="1400" dirty="0"/>
                    </a:p>
                  </a:txBody>
                  <a:tcPr/>
                </a:tc>
              </a:tr>
              <a:tr h="427569">
                <a:tc>
                  <a:txBody>
                    <a:bodyPr/>
                    <a:lstStyle/>
                    <a:p>
                      <a:r>
                        <a:rPr lang="en-US" sz="1200" kern="1200" dirty="0" smtClean="0">
                          <a:solidFill>
                            <a:schemeClr val="dk1"/>
                          </a:solidFill>
                          <a:latin typeface="+mn-lt"/>
                          <a:ea typeface="+mn-ea"/>
                          <a:cs typeface="+mn-cs"/>
                        </a:rPr>
                        <a:t>Deficit %</a:t>
                      </a:r>
                      <a:endParaRPr lang="en-GB" sz="1200" kern="1200" dirty="0">
                        <a:solidFill>
                          <a:schemeClr val="dk1"/>
                        </a:solidFill>
                        <a:latin typeface="+mn-lt"/>
                        <a:ea typeface="+mn-ea"/>
                        <a:cs typeface="+mn-cs"/>
                      </a:endParaRPr>
                    </a:p>
                  </a:txBody>
                  <a:tcPr/>
                </a:tc>
                <a:tc>
                  <a:txBody>
                    <a:bodyPr/>
                    <a:lstStyle/>
                    <a:p>
                      <a:r>
                        <a:rPr lang="sk-SK" sz="1400" dirty="0" smtClean="0"/>
                        <a:t>-</a:t>
                      </a:r>
                      <a:r>
                        <a:rPr lang="en-US" sz="1400" dirty="0" smtClean="0"/>
                        <a:t>4.8</a:t>
                      </a:r>
                      <a:endParaRPr lang="en-GB" sz="1400" dirty="0"/>
                    </a:p>
                  </a:txBody>
                  <a:tcPr/>
                </a:tc>
                <a:tc>
                  <a:txBody>
                    <a:bodyPr/>
                    <a:lstStyle/>
                    <a:p>
                      <a:r>
                        <a:rPr lang="sk-SK" sz="1400" dirty="0" smtClean="0"/>
                        <a:t>-</a:t>
                      </a:r>
                      <a:r>
                        <a:rPr lang="en-US" sz="1400" dirty="0" smtClean="0"/>
                        <a:t>3.3</a:t>
                      </a:r>
                      <a:endParaRPr lang="en-GB" sz="1400" dirty="0"/>
                    </a:p>
                  </a:txBody>
                  <a:tcPr/>
                </a:tc>
                <a:tc>
                  <a:txBody>
                    <a:bodyPr/>
                    <a:lstStyle/>
                    <a:p>
                      <a:r>
                        <a:rPr lang="sk-SK" sz="1400" dirty="0" smtClean="0"/>
                        <a:t>-</a:t>
                      </a:r>
                      <a:r>
                        <a:rPr lang="en-US" sz="1400" dirty="0" smtClean="0"/>
                        <a:t>4.5</a:t>
                      </a:r>
                      <a:endParaRPr lang="en-GB" sz="1400" dirty="0"/>
                    </a:p>
                  </a:txBody>
                  <a:tcPr/>
                </a:tc>
                <a:tc>
                  <a:txBody>
                    <a:bodyPr/>
                    <a:lstStyle/>
                    <a:p>
                      <a:r>
                        <a:rPr lang="sk-SK" sz="1400" dirty="0" smtClean="0"/>
                        <a:t>-</a:t>
                      </a:r>
                      <a:r>
                        <a:rPr lang="en-US" sz="1400" dirty="0" smtClean="0"/>
                        <a:t>3.0</a:t>
                      </a:r>
                      <a:endParaRPr lang="en-GB" sz="1400" dirty="0"/>
                    </a:p>
                  </a:txBody>
                  <a:tcPr/>
                </a:tc>
                <a:tc>
                  <a:txBody>
                    <a:bodyPr/>
                    <a:lstStyle/>
                    <a:p>
                      <a:r>
                        <a:rPr lang="sk-SK" sz="1400" dirty="0" smtClean="0"/>
                        <a:t>-</a:t>
                      </a:r>
                      <a:r>
                        <a:rPr lang="en-US" sz="1400" dirty="0" smtClean="0"/>
                        <a:t>1.2</a:t>
                      </a:r>
                      <a:endParaRPr lang="en-GB" sz="1400" dirty="0"/>
                    </a:p>
                  </a:txBody>
                  <a:tcPr/>
                </a:tc>
                <a:tc>
                  <a:txBody>
                    <a:bodyPr/>
                    <a:lstStyle/>
                    <a:p>
                      <a:r>
                        <a:rPr lang="sk-SK" sz="1400" dirty="0" smtClean="0"/>
                        <a:t>-</a:t>
                      </a:r>
                      <a:r>
                        <a:rPr lang="en-US" sz="1400" dirty="0" smtClean="0"/>
                        <a:t>2.4</a:t>
                      </a:r>
                      <a:endParaRPr lang="en-GB" sz="1400" dirty="0"/>
                    </a:p>
                  </a:txBody>
                  <a:tcPr/>
                </a:tc>
              </a:tr>
              <a:tr h="427569">
                <a:tc>
                  <a:txBody>
                    <a:bodyPr/>
                    <a:lstStyle/>
                    <a:p>
                      <a:r>
                        <a:rPr lang="en-US" sz="1200" kern="1200" dirty="0" smtClean="0">
                          <a:solidFill>
                            <a:schemeClr val="dk1"/>
                          </a:solidFill>
                          <a:latin typeface="+mn-lt"/>
                          <a:ea typeface="+mn-ea"/>
                          <a:cs typeface="+mn-cs"/>
                        </a:rPr>
                        <a:t>Debt %</a:t>
                      </a:r>
                      <a:endParaRPr lang="en-GB" sz="1200" kern="1200" dirty="0">
                        <a:solidFill>
                          <a:schemeClr val="dk1"/>
                        </a:solidFill>
                        <a:latin typeface="+mn-lt"/>
                        <a:ea typeface="+mn-ea"/>
                        <a:cs typeface="+mn-cs"/>
                      </a:endParaRPr>
                    </a:p>
                  </a:txBody>
                  <a:tcPr/>
                </a:tc>
                <a:tc>
                  <a:txBody>
                    <a:bodyPr/>
                    <a:lstStyle/>
                    <a:p>
                      <a:r>
                        <a:rPr lang="en-US" sz="1400" dirty="0" smtClean="0"/>
                        <a:t>40.7</a:t>
                      </a:r>
                      <a:endParaRPr lang="en-GB" sz="1400" dirty="0"/>
                    </a:p>
                  </a:txBody>
                  <a:tcPr/>
                </a:tc>
                <a:tc>
                  <a:txBody>
                    <a:bodyPr/>
                    <a:lstStyle/>
                    <a:p>
                      <a:r>
                        <a:rPr lang="en-US" sz="1400" dirty="0" smtClean="0"/>
                        <a:t>85.5</a:t>
                      </a:r>
                      <a:endParaRPr lang="en-GB" sz="1400" dirty="0"/>
                    </a:p>
                  </a:txBody>
                  <a:tcPr/>
                </a:tc>
                <a:tc>
                  <a:txBody>
                    <a:bodyPr/>
                    <a:lstStyle/>
                    <a:p>
                      <a:r>
                        <a:rPr lang="en-US" sz="1400" dirty="0" smtClean="0"/>
                        <a:t>70.3</a:t>
                      </a:r>
                      <a:endParaRPr lang="en-GB" sz="1400" dirty="0"/>
                    </a:p>
                  </a:txBody>
                  <a:tcPr/>
                </a:tc>
                <a:tc>
                  <a:txBody>
                    <a:bodyPr/>
                    <a:lstStyle/>
                    <a:p>
                      <a:r>
                        <a:rPr lang="en-US" sz="1400" dirty="0" smtClean="0"/>
                        <a:t>86.8</a:t>
                      </a:r>
                      <a:endParaRPr lang="en-GB" sz="1400" dirty="0"/>
                    </a:p>
                  </a:txBody>
                  <a:tcPr/>
                </a:tc>
                <a:tc>
                  <a:txBody>
                    <a:bodyPr/>
                    <a:lstStyle/>
                    <a:p>
                      <a:r>
                        <a:rPr lang="en-US" sz="1400" dirty="0" smtClean="0"/>
                        <a:t>80.2</a:t>
                      </a:r>
                      <a:endParaRPr lang="en-GB" sz="1400" dirty="0"/>
                    </a:p>
                  </a:txBody>
                  <a:tcPr/>
                </a:tc>
                <a:tc>
                  <a:txBody>
                    <a:bodyPr/>
                    <a:lstStyle/>
                    <a:p>
                      <a:r>
                        <a:rPr lang="en-US" sz="1400" dirty="0" smtClean="0"/>
                        <a:t>85.2</a:t>
                      </a:r>
                      <a:endParaRPr lang="en-GB" sz="1400" dirty="0"/>
                    </a:p>
                  </a:txBody>
                  <a:tcPr/>
                </a:tc>
              </a:tr>
            </a:tbl>
          </a:graphicData>
        </a:graphic>
      </p:graphicFrame>
      <p:sp>
        <p:nvSpPr>
          <p:cNvPr id="5" name="TextBox 4"/>
          <p:cNvSpPr txBox="1"/>
          <p:nvPr/>
        </p:nvSpPr>
        <p:spPr>
          <a:xfrm>
            <a:off x="611560" y="6309320"/>
            <a:ext cx="4032448" cy="276999"/>
          </a:xfrm>
          <a:prstGeom prst="rect">
            <a:avLst/>
          </a:prstGeom>
          <a:noFill/>
        </p:spPr>
        <p:txBody>
          <a:bodyPr wrap="square" rtlCol="0">
            <a:spAutoFit/>
          </a:bodyPr>
          <a:lstStyle/>
          <a:p>
            <a:r>
              <a:rPr lang="en-US" sz="1200" b="0" dirty="0" smtClean="0">
                <a:solidFill>
                  <a:schemeClr val="bg1">
                    <a:lumMod val="50000"/>
                  </a:schemeClr>
                </a:solidFill>
              </a:rPr>
              <a:t>Source: Eurostat, IMF</a:t>
            </a:r>
            <a:endParaRPr lang="en-GB" sz="1200" b="0" dirty="0" err="1" smtClean="0">
              <a:solidFill>
                <a:schemeClr val="bg1">
                  <a:lumMod val="50000"/>
                </a:schemeClr>
              </a:solidFill>
            </a:endParaRPr>
          </a:p>
        </p:txBody>
      </p:sp>
    </p:spTree>
    <p:extLst>
      <p:ext uri="{BB962C8B-B14F-4D97-AF65-F5344CB8AC3E}">
        <p14:creationId xmlns:p14="http://schemas.microsoft.com/office/powerpoint/2010/main" val="16229512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 </a:t>
            </a:r>
            <a:r>
              <a:rPr lang="en-GB" dirty="0"/>
              <a:t>support for </a:t>
            </a:r>
            <a:r>
              <a:rPr lang="en-GB" dirty="0" smtClean="0"/>
              <a:t>UA </a:t>
            </a:r>
            <a:r>
              <a:rPr lang="en-GB" dirty="0"/>
              <a:t>– important areas</a:t>
            </a:r>
            <a:br>
              <a:rPr lang="en-GB" dirty="0"/>
            </a:br>
            <a:endParaRPr lang="en-GB" dirty="0"/>
          </a:p>
        </p:txBody>
      </p:sp>
      <p:sp>
        <p:nvSpPr>
          <p:cNvPr id="3" name="Content Placeholder 2"/>
          <p:cNvSpPr>
            <a:spLocks noGrp="1"/>
          </p:cNvSpPr>
          <p:nvPr>
            <p:ph idx="1"/>
          </p:nvPr>
        </p:nvSpPr>
        <p:spPr>
          <a:xfrm>
            <a:off x="467544" y="2348880"/>
            <a:ext cx="8229600" cy="3633788"/>
          </a:xfrm>
        </p:spPr>
        <p:txBody>
          <a:bodyPr/>
          <a:lstStyle/>
          <a:p>
            <a:pPr>
              <a:lnSpc>
                <a:spcPct val="150000"/>
              </a:lnSpc>
            </a:pPr>
            <a:endParaRPr lang="sk-SK" sz="2000" dirty="0" smtClean="0"/>
          </a:p>
          <a:p>
            <a:pPr>
              <a:lnSpc>
                <a:spcPct val="150000"/>
              </a:lnSpc>
            </a:pPr>
            <a:r>
              <a:rPr lang="en-GB" sz="2000" dirty="0" smtClean="0"/>
              <a:t>Fiscal </a:t>
            </a:r>
            <a:r>
              <a:rPr lang="en-GB" sz="2000" dirty="0"/>
              <a:t>consolidation and </a:t>
            </a:r>
            <a:r>
              <a:rPr lang="en-GB" sz="2000" dirty="0" smtClean="0"/>
              <a:t>macroeconomic management </a:t>
            </a:r>
            <a:endParaRPr lang="en-GB" sz="2000" dirty="0"/>
          </a:p>
          <a:p>
            <a:pPr>
              <a:lnSpc>
                <a:spcPct val="150000"/>
              </a:lnSpc>
            </a:pPr>
            <a:r>
              <a:rPr lang="en-GB" sz="2000" dirty="0" smtClean="0"/>
              <a:t>Continuation </a:t>
            </a:r>
            <a:r>
              <a:rPr lang="en-GB" sz="2000" dirty="0"/>
              <a:t>of </a:t>
            </a:r>
            <a:r>
              <a:rPr lang="en-GB" sz="2000" dirty="0" smtClean="0"/>
              <a:t>comprehensive </a:t>
            </a:r>
            <a:r>
              <a:rPr lang="en-GB" sz="2000" dirty="0"/>
              <a:t>reforms in the energy and banking </a:t>
            </a:r>
            <a:r>
              <a:rPr lang="en-GB" sz="2000" dirty="0" smtClean="0"/>
              <a:t>sectors</a:t>
            </a:r>
            <a:endParaRPr lang="en-GB" sz="2000" dirty="0"/>
          </a:p>
          <a:p>
            <a:pPr>
              <a:lnSpc>
                <a:spcPct val="150000"/>
              </a:lnSpc>
            </a:pPr>
            <a:r>
              <a:rPr lang="en-GB" sz="2000" dirty="0" smtClean="0"/>
              <a:t>Strengthening </a:t>
            </a:r>
            <a:r>
              <a:rPr lang="en-GB" sz="2000" dirty="0"/>
              <a:t>economic governance, </a:t>
            </a:r>
            <a:r>
              <a:rPr lang="en-GB" sz="2000" dirty="0" smtClean="0"/>
              <a:t>transparency</a:t>
            </a:r>
          </a:p>
          <a:p>
            <a:pPr>
              <a:lnSpc>
                <a:spcPct val="150000"/>
              </a:lnSpc>
            </a:pPr>
            <a:r>
              <a:rPr lang="en-GB" sz="2000" dirty="0" smtClean="0"/>
              <a:t>Judicial </a:t>
            </a:r>
            <a:r>
              <a:rPr lang="en-GB" sz="2000" dirty="0"/>
              <a:t>reforms and the fight against corruption </a:t>
            </a:r>
          </a:p>
          <a:p>
            <a:endParaRPr lang="en-GB" sz="2000" dirty="0" smtClean="0"/>
          </a:p>
          <a:p>
            <a:endParaRPr lang="en-GB" dirty="0"/>
          </a:p>
        </p:txBody>
      </p:sp>
    </p:spTree>
    <p:extLst>
      <p:ext uri="{BB962C8B-B14F-4D97-AF65-F5344CB8AC3E}">
        <p14:creationId xmlns:p14="http://schemas.microsoft.com/office/powerpoint/2010/main" val="24754875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dirty="0" err="1" smtClean="0"/>
              <a:t>Macroeconomic</a:t>
            </a:r>
            <a:r>
              <a:rPr lang="sk-SK" dirty="0" smtClean="0"/>
              <a:t> </a:t>
            </a:r>
            <a:r>
              <a:rPr lang="sk-SK" dirty="0" err="1" smtClean="0"/>
              <a:t>assistance</a:t>
            </a:r>
            <a:r>
              <a:rPr lang="en-GB" dirty="0"/>
              <a:t/>
            </a:r>
            <a:br>
              <a:rPr lang="en-GB" dirty="0"/>
            </a:br>
            <a:endParaRPr lang="en-GB" dirty="0"/>
          </a:p>
        </p:txBody>
      </p:sp>
      <p:sp>
        <p:nvSpPr>
          <p:cNvPr id="3" name="Content Placeholder 2"/>
          <p:cNvSpPr>
            <a:spLocks noGrp="1"/>
          </p:cNvSpPr>
          <p:nvPr>
            <p:ph idx="1"/>
          </p:nvPr>
        </p:nvSpPr>
        <p:spPr/>
        <p:txBody>
          <a:bodyPr/>
          <a:lstStyle/>
          <a:p>
            <a:pPr>
              <a:lnSpc>
                <a:spcPct val="150000"/>
              </a:lnSpc>
            </a:pPr>
            <a:r>
              <a:rPr lang="sk-SK" sz="2000" dirty="0" smtClean="0"/>
              <a:t>3 MFA </a:t>
            </a:r>
            <a:r>
              <a:rPr lang="sk-SK" sz="2000" dirty="0" err="1" smtClean="0"/>
              <a:t>programmes</a:t>
            </a:r>
            <a:endParaRPr lang="sk-SK" sz="2000" dirty="0" smtClean="0"/>
          </a:p>
          <a:p>
            <a:pPr lvl="1">
              <a:lnSpc>
                <a:spcPct val="150000"/>
              </a:lnSpc>
            </a:pPr>
            <a:r>
              <a:rPr lang="fr-FR" sz="1600" dirty="0" smtClean="0"/>
              <a:t>1</a:t>
            </a:r>
            <a:r>
              <a:rPr lang="fr-FR" sz="1600" baseline="30000" dirty="0" smtClean="0"/>
              <a:t>st</a:t>
            </a:r>
            <a:r>
              <a:rPr lang="fr-FR" sz="1600" dirty="0" smtClean="0"/>
              <a:t> </a:t>
            </a:r>
            <a:r>
              <a:rPr lang="fr-FR" sz="1600" dirty="0"/>
              <a:t>– </a:t>
            </a:r>
            <a:r>
              <a:rPr lang="fr-FR" sz="1600" dirty="0" smtClean="0"/>
              <a:t>610m </a:t>
            </a:r>
            <a:r>
              <a:rPr lang="fr-FR" sz="1600" dirty="0" smtClean="0"/>
              <a:t>EUR</a:t>
            </a:r>
            <a:r>
              <a:rPr lang="sk-SK" sz="1600" dirty="0"/>
              <a:t>	</a:t>
            </a:r>
            <a:endParaRPr lang="sk-SK" sz="1600" dirty="0" smtClean="0"/>
          </a:p>
          <a:p>
            <a:pPr lvl="1">
              <a:lnSpc>
                <a:spcPct val="150000"/>
              </a:lnSpc>
            </a:pPr>
            <a:r>
              <a:rPr lang="fr-FR" sz="2000" dirty="0" smtClean="0"/>
              <a:t>2</a:t>
            </a:r>
            <a:r>
              <a:rPr lang="fr-FR" sz="2000" baseline="30000" dirty="0" smtClean="0"/>
              <a:t>nd</a:t>
            </a:r>
            <a:r>
              <a:rPr lang="fr-FR" sz="2000" dirty="0" smtClean="0"/>
              <a:t> </a:t>
            </a:r>
            <a:r>
              <a:rPr lang="fr-FR" sz="2000" dirty="0"/>
              <a:t>– </a:t>
            </a:r>
            <a:r>
              <a:rPr lang="fr-FR" sz="2000" dirty="0" smtClean="0"/>
              <a:t>1bn </a:t>
            </a:r>
            <a:r>
              <a:rPr lang="fr-FR" sz="2000" dirty="0" smtClean="0"/>
              <a:t>EUR</a:t>
            </a:r>
            <a:endParaRPr lang="sk-SK" dirty="0"/>
          </a:p>
          <a:p>
            <a:pPr lvl="1">
              <a:lnSpc>
                <a:spcPct val="150000"/>
              </a:lnSpc>
            </a:pPr>
            <a:r>
              <a:rPr lang="en-GB" sz="2000" dirty="0" smtClean="0"/>
              <a:t>3</a:t>
            </a:r>
            <a:r>
              <a:rPr lang="en-GB" sz="2000" baseline="30000" dirty="0" smtClean="0"/>
              <a:t>rd</a:t>
            </a:r>
            <a:r>
              <a:rPr lang="en-GB" sz="2000" dirty="0" smtClean="0"/>
              <a:t> </a:t>
            </a:r>
            <a:r>
              <a:rPr lang="en-GB" sz="2000" dirty="0"/>
              <a:t>– </a:t>
            </a:r>
            <a:r>
              <a:rPr lang="en-GB" sz="2000" dirty="0" smtClean="0"/>
              <a:t>1,8bn </a:t>
            </a:r>
            <a:r>
              <a:rPr lang="en-GB" sz="2000" dirty="0"/>
              <a:t>EUR </a:t>
            </a:r>
            <a:r>
              <a:rPr lang="en-GB" sz="2000" dirty="0" smtClean="0"/>
              <a:t>conditionality</a:t>
            </a:r>
            <a:endParaRPr lang="sk-SK" sz="2000" dirty="0" smtClean="0"/>
          </a:p>
          <a:p>
            <a:pPr marL="0" indent="0">
              <a:lnSpc>
                <a:spcPct val="150000"/>
              </a:lnSpc>
              <a:buNone/>
            </a:pPr>
            <a:endParaRPr lang="sk-SK" sz="1200" dirty="0" smtClean="0"/>
          </a:p>
          <a:p>
            <a:pPr marL="0" indent="0">
              <a:lnSpc>
                <a:spcPct val="150000"/>
              </a:lnSpc>
              <a:buNone/>
            </a:pPr>
            <a:r>
              <a:rPr lang="en-GB" sz="1200" dirty="0" smtClean="0"/>
              <a:t>Macro-finance assistance is an exceptional EU crisis-response instrument available to the EU’s partner countries experiencing severe balance of payments problems. It is complementary to assistance provided by the IMF. MFA loans are financed through EU borrowings on capital markets. The funds are then on-lent with similar financial terms to the beneficiary countries.</a:t>
            </a:r>
          </a:p>
          <a:p>
            <a:pPr marL="0" indent="0">
              <a:buNone/>
            </a:pPr>
            <a:endParaRPr lang="en-US" dirty="0"/>
          </a:p>
          <a:p>
            <a:endParaRPr lang="en-GB" dirty="0"/>
          </a:p>
          <a:p>
            <a:endParaRPr lang="en-GB" dirty="0"/>
          </a:p>
        </p:txBody>
      </p:sp>
    </p:spTree>
    <p:extLst>
      <p:ext uri="{BB962C8B-B14F-4D97-AF65-F5344CB8AC3E}">
        <p14:creationId xmlns:p14="http://schemas.microsoft.com/office/powerpoint/2010/main" val="10243365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nSpc>
                <a:spcPct val="150000"/>
              </a:lnSpc>
            </a:pPr>
            <a:r>
              <a:rPr lang="en-GB" sz="2000" dirty="0" smtClean="0"/>
              <a:t>Preferential </a:t>
            </a:r>
            <a:r>
              <a:rPr lang="en-GB" sz="2000" dirty="0"/>
              <a:t>access to EU markets for Ukrainian </a:t>
            </a:r>
            <a:r>
              <a:rPr lang="en-GB" sz="2000" dirty="0" smtClean="0"/>
              <a:t>exporters</a:t>
            </a:r>
          </a:p>
          <a:p>
            <a:pPr>
              <a:lnSpc>
                <a:spcPct val="150000"/>
              </a:lnSpc>
            </a:pPr>
            <a:r>
              <a:rPr lang="en-US" sz="2000" dirty="0" smtClean="0"/>
              <a:t>Temporary removal of customs duties on exports to the EU</a:t>
            </a:r>
            <a:endParaRPr lang="en-GB" sz="2000" dirty="0"/>
          </a:p>
          <a:p>
            <a:pPr lvl="1">
              <a:lnSpc>
                <a:spcPct val="150000"/>
              </a:lnSpc>
            </a:pPr>
            <a:r>
              <a:rPr lang="en-GB" sz="1600" dirty="0" smtClean="0"/>
              <a:t>Unilateral </a:t>
            </a:r>
            <a:r>
              <a:rPr lang="en-GB" sz="1600" dirty="0"/>
              <a:t>steps</a:t>
            </a:r>
          </a:p>
          <a:p>
            <a:pPr>
              <a:lnSpc>
                <a:spcPct val="150000"/>
              </a:lnSpc>
            </a:pPr>
            <a:r>
              <a:rPr lang="en-GB" sz="2000" dirty="0" smtClean="0"/>
              <a:t>Annual </a:t>
            </a:r>
            <a:r>
              <a:rPr lang="en-GB" sz="2000" dirty="0"/>
              <a:t>value of this support measure </a:t>
            </a:r>
            <a:r>
              <a:rPr lang="sk-SK" sz="2000" dirty="0" smtClean="0"/>
              <a:t>= </a:t>
            </a:r>
            <a:r>
              <a:rPr lang="en-GB" sz="2000" dirty="0" smtClean="0"/>
              <a:t>nearly </a:t>
            </a:r>
            <a:r>
              <a:rPr lang="en-GB" sz="2000" dirty="0"/>
              <a:t>€500 </a:t>
            </a:r>
            <a:r>
              <a:rPr lang="sk-SK" sz="2000" dirty="0" smtClean="0"/>
              <a:t>m</a:t>
            </a:r>
            <a:r>
              <a:rPr lang="en-GB" sz="2000" dirty="0" smtClean="0"/>
              <a:t>, </a:t>
            </a:r>
            <a:r>
              <a:rPr lang="en-GB" sz="2000" dirty="0"/>
              <a:t>of which almost €400 </a:t>
            </a:r>
            <a:r>
              <a:rPr lang="en-GB" sz="2000" dirty="0" smtClean="0"/>
              <a:t>m </a:t>
            </a:r>
            <a:r>
              <a:rPr lang="en-GB" sz="2000" dirty="0"/>
              <a:t>accrue to the agricultural sector</a:t>
            </a:r>
            <a:r>
              <a:rPr lang="en-GB" sz="2000" dirty="0" smtClean="0"/>
              <a:t>.</a:t>
            </a:r>
            <a:endParaRPr lang="sk-SK" sz="2000" dirty="0" smtClean="0"/>
          </a:p>
          <a:p>
            <a:pPr marL="0" indent="0">
              <a:lnSpc>
                <a:spcPct val="150000"/>
              </a:lnSpc>
              <a:buNone/>
            </a:pPr>
            <a:endParaRPr lang="en-GB" sz="2000" dirty="0"/>
          </a:p>
          <a:p>
            <a:pPr>
              <a:lnSpc>
                <a:spcPct val="150000"/>
              </a:lnSpc>
            </a:pPr>
            <a:r>
              <a:rPr lang="en-GB" sz="2000" dirty="0" smtClean="0"/>
              <a:t>EC </a:t>
            </a:r>
            <a:r>
              <a:rPr lang="en-GB" sz="2000" dirty="0"/>
              <a:t>proposed visa-free travel for citizens of </a:t>
            </a:r>
            <a:r>
              <a:rPr lang="en-GB" sz="2000" dirty="0" smtClean="0"/>
              <a:t>U</a:t>
            </a:r>
            <a:r>
              <a:rPr lang="sk-SK" sz="2000" dirty="0" smtClean="0"/>
              <a:t>A</a:t>
            </a:r>
            <a:r>
              <a:rPr lang="en-GB" sz="2000" dirty="0" smtClean="0"/>
              <a:t> </a:t>
            </a:r>
            <a:r>
              <a:rPr lang="en-GB" sz="2000" dirty="0"/>
              <a:t>(April 2016)</a:t>
            </a:r>
          </a:p>
          <a:p>
            <a:endParaRPr lang="en-GB" dirty="0"/>
          </a:p>
        </p:txBody>
      </p:sp>
      <p:sp>
        <p:nvSpPr>
          <p:cNvPr id="5" name="Title 1"/>
          <p:cNvSpPr txBox="1">
            <a:spLocks/>
          </p:cNvSpPr>
          <p:nvPr/>
        </p:nvSpPr>
        <p:spPr bwMode="auto">
          <a:xfrm>
            <a:off x="620713" y="1556792"/>
            <a:ext cx="8229600" cy="936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marL="358775" indent="-358775" algn="l" rtl="0" eaLnBrk="0" fontAlgn="base" hangingPunct="0">
              <a:spcBef>
                <a:spcPct val="0"/>
              </a:spcBef>
              <a:spcAft>
                <a:spcPct val="0"/>
              </a:spcAft>
              <a:defRPr sz="3000" b="1">
                <a:solidFill>
                  <a:srgbClr val="0F5494"/>
                </a:solidFill>
                <a:latin typeface="+mj-lt"/>
                <a:ea typeface="+mj-ea"/>
                <a:cs typeface="+mj-cs"/>
              </a:defRPr>
            </a:lvl1pPr>
            <a:lvl2pPr marL="358775" indent="-358775" algn="l" rtl="0" eaLnBrk="0" fontAlgn="base" hangingPunct="0">
              <a:spcBef>
                <a:spcPct val="0"/>
              </a:spcBef>
              <a:spcAft>
                <a:spcPct val="0"/>
              </a:spcAft>
              <a:defRPr sz="3000" b="1">
                <a:solidFill>
                  <a:srgbClr val="0F5494"/>
                </a:solidFill>
                <a:latin typeface="Verdana" pitchFamily="34" charset="0"/>
              </a:defRPr>
            </a:lvl2pPr>
            <a:lvl3pPr marL="358775" indent="-358775" algn="l" rtl="0" eaLnBrk="0" fontAlgn="base" hangingPunct="0">
              <a:spcBef>
                <a:spcPct val="0"/>
              </a:spcBef>
              <a:spcAft>
                <a:spcPct val="0"/>
              </a:spcAft>
              <a:defRPr sz="3000" b="1">
                <a:solidFill>
                  <a:srgbClr val="0F5494"/>
                </a:solidFill>
                <a:latin typeface="Verdana" pitchFamily="34" charset="0"/>
              </a:defRPr>
            </a:lvl3pPr>
            <a:lvl4pPr marL="358775" indent="-358775" algn="l" rtl="0" eaLnBrk="0" fontAlgn="base" hangingPunct="0">
              <a:spcBef>
                <a:spcPct val="0"/>
              </a:spcBef>
              <a:spcAft>
                <a:spcPct val="0"/>
              </a:spcAft>
              <a:defRPr sz="3000" b="1">
                <a:solidFill>
                  <a:srgbClr val="0F5494"/>
                </a:solidFill>
                <a:latin typeface="Verdana" pitchFamily="34" charset="0"/>
              </a:defRPr>
            </a:lvl4pPr>
            <a:lvl5pPr marL="358775" indent="-358775" algn="l" rtl="0" eaLnBrk="0" fontAlgn="base" hangingPunct="0">
              <a:spcBef>
                <a:spcPct val="0"/>
              </a:spcBef>
              <a:spcAft>
                <a:spcPct val="0"/>
              </a:spcAft>
              <a:defRPr sz="3000" b="1">
                <a:solidFill>
                  <a:srgbClr val="0F5494"/>
                </a:solidFill>
                <a:latin typeface="Verdana" pitchFamily="34" charset="0"/>
              </a:defRPr>
            </a:lvl5pPr>
            <a:lvl6pPr marL="815975" algn="l" rtl="0" fontAlgn="base">
              <a:spcBef>
                <a:spcPct val="0"/>
              </a:spcBef>
              <a:spcAft>
                <a:spcPct val="0"/>
              </a:spcAft>
              <a:defRPr sz="3000" b="1">
                <a:solidFill>
                  <a:srgbClr val="0F5494"/>
                </a:solidFill>
                <a:latin typeface="Verdana" pitchFamily="34" charset="0"/>
              </a:defRPr>
            </a:lvl6pPr>
            <a:lvl7pPr marL="1273175" algn="l" rtl="0" fontAlgn="base">
              <a:spcBef>
                <a:spcPct val="0"/>
              </a:spcBef>
              <a:spcAft>
                <a:spcPct val="0"/>
              </a:spcAft>
              <a:defRPr sz="3000" b="1">
                <a:solidFill>
                  <a:srgbClr val="0F5494"/>
                </a:solidFill>
                <a:latin typeface="Verdana" pitchFamily="34" charset="0"/>
              </a:defRPr>
            </a:lvl7pPr>
            <a:lvl8pPr marL="1730375" algn="l" rtl="0" fontAlgn="base">
              <a:spcBef>
                <a:spcPct val="0"/>
              </a:spcBef>
              <a:spcAft>
                <a:spcPct val="0"/>
              </a:spcAft>
              <a:defRPr sz="3000" b="1">
                <a:solidFill>
                  <a:srgbClr val="0F5494"/>
                </a:solidFill>
                <a:latin typeface="Verdana" pitchFamily="34" charset="0"/>
              </a:defRPr>
            </a:lvl8pPr>
            <a:lvl9pPr marL="2187575" algn="l" rtl="0" fontAlgn="base">
              <a:spcBef>
                <a:spcPct val="0"/>
              </a:spcBef>
              <a:spcAft>
                <a:spcPct val="0"/>
              </a:spcAft>
              <a:defRPr sz="3000" b="1">
                <a:solidFill>
                  <a:srgbClr val="0F5494"/>
                </a:solidFill>
                <a:latin typeface="Verdana" pitchFamily="34" charset="0"/>
              </a:defRPr>
            </a:lvl9pPr>
          </a:lstStyle>
          <a:p>
            <a:r>
              <a:rPr lang="en-GB" kern="0" dirty="0" smtClean="0"/>
              <a:t>Trade </a:t>
            </a:r>
            <a:r>
              <a:rPr lang="en-GB" dirty="0" smtClean="0"/>
              <a:t>+ </a:t>
            </a:r>
            <a:r>
              <a:rPr lang="en-GB" dirty="0"/>
              <a:t>visa free travel</a:t>
            </a:r>
            <a:br>
              <a:rPr lang="en-GB" dirty="0"/>
            </a:br>
            <a:endParaRPr lang="en-GB" dirty="0"/>
          </a:p>
        </p:txBody>
      </p:sp>
    </p:spTree>
    <p:extLst>
      <p:ext uri="{BB962C8B-B14F-4D97-AF65-F5344CB8AC3E}">
        <p14:creationId xmlns:p14="http://schemas.microsoft.com/office/powerpoint/2010/main" val="36668452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340768"/>
            <a:ext cx="8229600" cy="936625"/>
          </a:xfrm>
        </p:spPr>
        <p:txBody>
          <a:bodyPr/>
          <a:lstStyle/>
          <a:p>
            <a:r>
              <a:rPr lang="en-GB" dirty="0"/>
              <a:t>Budget support for reforms</a:t>
            </a:r>
          </a:p>
        </p:txBody>
      </p:sp>
      <p:sp>
        <p:nvSpPr>
          <p:cNvPr id="3" name="Content Placeholder 2"/>
          <p:cNvSpPr>
            <a:spLocks noGrp="1"/>
          </p:cNvSpPr>
          <p:nvPr>
            <p:ph idx="1"/>
          </p:nvPr>
        </p:nvSpPr>
        <p:spPr/>
        <p:txBody>
          <a:bodyPr/>
          <a:lstStyle/>
          <a:p>
            <a:pPr>
              <a:lnSpc>
                <a:spcPct val="150000"/>
              </a:lnSpc>
            </a:pPr>
            <a:r>
              <a:rPr lang="en-GB" sz="2000" dirty="0" smtClean="0"/>
              <a:t>€</a:t>
            </a:r>
            <a:r>
              <a:rPr lang="en-GB" sz="2000" dirty="0"/>
              <a:t>365 million Special Measure (in grants) approved in 2014, the highest annual amount ever committed for </a:t>
            </a:r>
            <a:r>
              <a:rPr lang="en-GB" sz="2000" dirty="0" smtClean="0"/>
              <a:t>Ukraine</a:t>
            </a:r>
            <a:endParaRPr lang="sk-SK" sz="2000" dirty="0"/>
          </a:p>
          <a:p>
            <a:pPr lvl="1">
              <a:lnSpc>
                <a:spcPct val="150000"/>
              </a:lnSpc>
            </a:pPr>
            <a:r>
              <a:rPr lang="en-GB" sz="1400" b="0" dirty="0" smtClean="0"/>
              <a:t>to </a:t>
            </a:r>
            <a:r>
              <a:rPr lang="en-GB" sz="1400" b="0" dirty="0"/>
              <a:t>support public finance management, anti-corruption, public administration, budget transparency, judicial and constitutional reform and electoral </a:t>
            </a:r>
            <a:r>
              <a:rPr lang="en-GB" sz="1400" b="0" dirty="0" smtClean="0"/>
              <a:t>legislation</a:t>
            </a:r>
            <a:r>
              <a:rPr lang="sk-SK" sz="800" b="0" dirty="0" smtClean="0"/>
              <a:t/>
            </a:r>
            <a:br>
              <a:rPr lang="sk-SK" sz="800" b="0" dirty="0" smtClean="0"/>
            </a:br>
            <a:endParaRPr lang="en-GB" sz="800" b="0" dirty="0" smtClean="0"/>
          </a:p>
          <a:p>
            <a:pPr>
              <a:lnSpc>
                <a:spcPct val="150000"/>
              </a:lnSpc>
            </a:pPr>
            <a:r>
              <a:rPr lang="sk-SK" sz="2000" dirty="0" smtClean="0"/>
              <a:t>P</a:t>
            </a:r>
            <a:r>
              <a:rPr lang="en-GB" sz="2000" dirty="0" err="1" smtClean="0"/>
              <a:t>ast</a:t>
            </a:r>
            <a:r>
              <a:rPr lang="en-GB" sz="2000" dirty="0" smtClean="0"/>
              <a:t> support to Ukraine included support for infrastructure development in the areas of energy, transport, environment, border management. </a:t>
            </a:r>
          </a:p>
          <a:p>
            <a:endParaRPr lang="en-GB" dirty="0"/>
          </a:p>
        </p:txBody>
      </p:sp>
    </p:spTree>
    <p:extLst>
      <p:ext uri="{BB962C8B-B14F-4D97-AF65-F5344CB8AC3E}">
        <p14:creationId xmlns:p14="http://schemas.microsoft.com/office/powerpoint/2010/main" val="2776317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936625"/>
          </a:xfrm>
        </p:spPr>
        <p:txBody>
          <a:bodyPr/>
          <a:lstStyle/>
          <a:p>
            <a:r>
              <a:rPr lang="en-GB" dirty="0"/>
              <a:t>Support </a:t>
            </a:r>
            <a:r>
              <a:rPr lang="en-GB" dirty="0" smtClean="0"/>
              <a:t>in </a:t>
            </a:r>
            <a:r>
              <a:rPr lang="en-GB" dirty="0"/>
              <a:t>the energy </a:t>
            </a:r>
            <a:r>
              <a:rPr lang="en-GB" dirty="0" smtClean="0"/>
              <a:t>sector</a:t>
            </a:r>
            <a:endParaRPr lang="en-GB" dirty="0"/>
          </a:p>
        </p:txBody>
      </p:sp>
      <p:sp>
        <p:nvSpPr>
          <p:cNvPr id="3" name="Content Placeholder 2"/>
          <p:cNvSpPr>
            <a:spLocks noGrp="1"/>
          </p:cNvSpPr>
          <p:nvPr>
            <p:ph idx="1"/>
          </p:nvPr>
        </p:nvSpPr>
        <p:spPr>
          <a:xfrm>
            <a:off x="467544" y="2492896"/>
            <a:ext cx="8568952" cy="3633788"/>
          </a:xfrm>
        </p:spPr>
        <p:txBody>
          <a:bodyPr/>
          <a:lstStyle/>
          <a:p>
            <a:pPr marL="0" indent="0">
              <a:buNone/>
            </a:pPr>
            <a:r>
              <a:rPr lang="en-GB" sz="2000" dirty="0" smtClean="0"/>
              <a:t>- </a:t>
            </a:r>
            <a:r>
              <a:rPr lang="en-GB" sz="1800" dirty="0" smtClean="0"/>
              <a:t>Through Energy Community </a:t>
            </a:r>
            <a:r>
              <a:rPr lang="sk-SK" sz="1800" dirty="0" smtClean="0"/>
              <a:t>(</a:t>
            </a:r>
            <a:r>
              <a:rPr lang="sk-SK" sz="1800" dirty="0" err="1" smtClean="0"/>
              <a:t>member</a:t>
            </a:r>
            <a:r>
              <a:rPr lang="sk-SK" sz="1800" dirty="0" smtClean="0"/>
              <a:t> </a:t>
            </a:r>
            <a:r>
              <a:rPr lang="sk-SK" sz="1800" dirty="0" err="1" smtClean="0"/>
              <a:t>since</a:t>
            </a:r>
            <a:r>
              <a:rPr lang="sk-SK" sz="1800" dirty="0" smtClean="0"/>
              <a:t> 2010)</a:t>
            </a:r>
            <a:endParaRPr lang="en-GB" sz="1800" dirty="0" smtClean="0"/>
          </a:p>
          <a:p>
            <a:pPr>
              <a:buFontTx/>
              <a:buChar char="-"/>
            </a:pPr>
            <a:r>
              <a:rPr lang="en-GB" sz="1800" dirty="0" smtClean="0"/>
              <a:t>Goal: </a:t>
            </a:r>
            <a:r>
              <a:rPr lang="sk-SK" sz="1800" dirty="0" err="1" smtClean="0"/>
              <a:t>extends</a:t>
            </a:r>
            <a:r>
              <a:rPr lang="sk-SK" sz="1800" dirty="0" smtClean="0"/>
              <a:t> </a:t>
            </a:r>
            <a:r>
              <a:rPr lang="en-GB" sz="1800" dirty="0" smtClean="0"/>
              <a:t>the </a:t>
            </a:r>
            <a:r>
              <a:rPr lang="en-GB" sz="1800" dirty="0"/>
              <a:t>EU internal energy market to South East Europe and enhances the overall security of </a:t>
            </a:r>
            <a:r>
              <a:rPr lang="en-GB" sz="1800" dirty="0" smtClean="0"/>
              <a:t>supply</a:t>
            </a:r>
            <a:endParaRPr lang="sk-SK" sz="1800" dirty="0" smtClean="0"/>
          </a:p>
          <a:p>
            <a:pPr marL="0" indent="0">
              <a:buNone/>
            </a:pPr>
            <a:r>
              <a:rPr lang="en-GB" sz="1800" dirty="0" smtClean="0"/>
              <a:t/>
            </a:r>
            <a:br>
              <a:rPr lang="en-GB" sz="1800" dirty="0" smtClean="0"/>
            </a:br>
            <a:r>
              <a:rPr lang="en-GB" sz="1800" dirty="0" smtClean="0"/>
              <a:t>- </a:t>
            </a:r>
            <a:r>
              <a:rPr lang="sk-SK" sz="1800" dirty="0" smtClean="0"/>
              <a:t>Main i</a:t>
            </a:r>
            <a:r>
              <a:rPr lang="en-GB" sz="1800" dirty="0" err="1" smtClean="0"/>
              <a:t>nstruments</a:t>
            </a:r>
            <a:r>
              <a:rPr lang="en-GB" sz="1800" dirty="0" smtClean="0"/>
              <a:t>:</a:t>
            </a:r>
          </a:p>
          <a:p>
            <a:pPr>
              <a:lnSpc>
                <a:spcPct val="150000"/>
              </a:lnSpc>
            </a:pPr>
            <a:r>
              <a:rPr lang="en-GB" sz="1800" dirty="0" smtClean="0"/>
              <a:t>trilateral negotiations of winter gas packages</a:t>
            </a:r>
          </a:p>
          <a:p>
            <a:pPr>
              <a:lnSpc>
                <a:spcPct val="150000"/>
              </a:lnSpc>
            </a:pPr>
            <a:r>
              <a:rPr lang="en-GB" sz="1800" dirty="0" smtClean="0"/>
              <a:t>reverse flows</a:t>
            </a:r>
          </a:p>
          <a:p>
            <a:pPr>
              <a:lnSpc>
                <a:spcPct val="150000"/>
              </a:lnSpc>
            </a:pPr>
            <a:r>
              <a:rPr lang="en-GB" sz="1800" dirty="0" smtClean="0"/>
              <a:t>energy efficiency</a:t>
            </a:r>
          </a:p>
          <a:p>
            <a:pPr>
              <a:lnSpc>
                <a:spcPct val="150000"/>
              </a:lnSpc>
            </a:pPr>
            <a:r>
              <a:rPr lang="en-GB" sz="1800" dirty="0" smtClean="0"/>
              <a:t>market functioning of the gas sector (market opening, </a:t>
            </a:r>
            <a:r>
              <a:rPr lang="en-GB" sz="1800" dirty="0" smtClean="0"/>
              <a:t>unbundling of </a:t>
            </a:r>
            <a:r>
              <a:rPr lang="sk-SK" sz="1800" dirty="0" err="1" smtClean="0"/>
              <a:t>main</a:t>
            </a:r>
            <a:r>
              <a:rPr lang="sk-SK" sz="1800" dirty="0" smtClean="0"/>
              <a:t> </a:t>
            </a:r>
            <a:r>
              <a:rPr lang="sk-SK" sz="1800" dirty="0" err="1" smtClean="0"/>
              <a:t>gas</a:t>
            </a:r>
            <a:r>
              <a:rPr lang="sk-SK" sz="1800" dirty="0" smtClean="0"/>
              <a:t> </a:t>
            </a:r>
            <a:r>
              <a:rPr lang="sk-SK" sz="1800" dirty="0" err="1" smtClean="0"/>
              <a:t>company</a:t>
            </a:r>
            <a:r>
              <a:rPr lang="en-GB" sz="1800" dirty="0" smtClean="0"/>
              <a:t>, </a:t>
            </a:r>
            <a:r>
              <a:rPr lang="sk-SK" sz="1800" dirty="0" err="1" smtClean="0"/>
              <a:t>third</a:t>
            </a:r>
            <a:r>
              <a:rPr lang="sk-SK" sz="1800" dirty="0" smtClean="0"/>
              <a:t> party </a:t>
            </a:r>
            <a:r>
              <a:rPr lang="sk-SK" sz="1800" dirty="0" err="1" smtClean="0"/>
              <a:t>access</a:t>
            </a:r>
            <a:r>
              <a:rPr lang="sk-SK" sz="1800" dirty="0" smtClean="0"/>
              <a:t>, </a:t>
            </a:r>
            <a:r>
              <a:rPr lang="en-GB" sz="1800" dirty="0" smtClean="0"/>
              <a:t>strengthening of independent regulatory authority)</a:t>
            </a:r>
          </a:p>
          <a:p>
            <a:endParaRPr lang="en-GB" dirty="0"/>
          </a:p>
        </p:txBody>
      </p:sp>
    </p:spTree>
    <p:extLst>
      <p:ext uri="{BB962C8B-B14F-4D97-AF65-F5344CB8AC3E}">
        <p14:creationId xmlns:p14="http://schemas.microsoft.com/office/powerpoint/2010/main" val="9871344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268760"/>
            <a:ext cx="8229600" cy="936625"/>
          </a:xfrm>
        </p:spPr>
        <p:txBody>
          <a:bodyPr/>
          <a:lstStyle/>
          <a:p>
            <a:pPr algn="ctr"/>
            <a:r>
              <a:rPr lang="fr-BE" dirty="0" smtClean="0"/>
              <a:t> </a:t>
            </a:r>
            <a:r>
              <a:rPr lang="fr-BE" dirty="0" err="1" smtClean="0"/>
              <a:t>Reduction</a:t>
            </a:r>
            <a:r>
              <a:rPr lang="fr-BE" dirty="0" smtClean="0"/>
              <a:t> of </a:t>
            </a:r>
            <a:r>
              <a:rPr lang="fr-BE" dirty="0" err="1" smtClean="0"/>
              <a:t>domestic</a:t>
            </a:r>
            <a:r>
              <a:rPr lang="fr-BE" dirty="0" smtClean="0"/>
              <a:t> </a:t>
            </a:r>
            <a:r>
              <a:rPr lang="fr-BE" dirty="0" err="1" smtClean="0"/>
              <a:t>gas</a:t>
            </a:r>
            <a:r>
              <a:rPr lang="fr-BE" dirty="0" smtClean="0"/>
              <a:t> </a:t>
            </a:r>
            <a:r>
              <a:rPr lang="fr-BE" dirty="0" err="1" smtClean="0"/>
              <a:t>consumption</a:t>
            </a:r>
            <a:endParaRPr lang="en-GB" dirty="0"/>
          </a:p>
        </p:txBody>
      </p:sp>
      <p:pic>
        <p:nvPicPr>
          <p:cNvPr id="4" name="Content Placeholder 3" descr="http://www.naftogaz.com/www/3/nakweben.nsf/0/daa0fb1f385df293c2257f4c00581262/Body/0.154?OpenElement&amp;FieldElemFormat=jpg"/>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691680" y="2204864"/>
            <a:ext cx="6768752" cy="3168352"/>
          </a:xfrm>
          <a:prstGeom prst="rect">
            <a:avLst/>
          </a:prstGeom>
          <a:noFill/>
          <a:ln>
            <a:noFill/>
          </a:ln>
        </p:spPr>
      </p:pic>
      <p:graphicFrame>
        <p:nvGraphicFramePr>
          <p:cNvPr id="5" name="Chart 4"/>
          <p:cNvGraphicFramePr/>
          <p:nvPr>
            <p:extLst>
              <p:ext uri="{D42A27DB-BD31-4B8C-83A1-F6EECF244321}">
                <p14:modId xmlns:p14="http://schemas.microsoft.com/office/powerpoint/2010/main" val="3030784277"/>
              </p:ext>
            </p:extLst>
          </p:nvPr>
        </p:nvGraphicFramePr>
        <p:xfrm>
          <a:off x="251520" y="5301208"/>
          <a:ext cx="7560840" cy="94361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6971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BE" dirty="0" smtClean="0"/>
              <a:t>Ukraine – </a:t>
            </a:r>
            <a:r>
              <a:rPr lang="fr-BE" dirty="0" err="1" smtClean="0"/>
              <a:t>gas</a:t>
            </a:r>
            <a:r>
              <a:rPr lang="fr-BE" dirty="0" smtClean="0"/>
              <a:t> imports &amp; production</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15015964"/>
              </p:ext>
            </p:extLst>
          </p:nvPr>
        </p:nvGraphicFramePr>
        <p:xfrm>
          <a:off x="755576" y="2564904"/>
          <a:ext cx="8229600" cy="36337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9312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556271"/>
            <a:ext cx="8712967" cy="936625"/>
          </a:xfrm>
        </p:spPr>
        <p:txBody>
          <a:bodyPr/>
          <a:lstStyle/>
          <a:p>
            <a:pPr algn="ctr"/>
            <a:r>
              <a:rPr lang="en-GB" sz="2400" dirty="0" smtClean="0"/>
              <a:t>Strong energy price increases – key for sector reform &amp; burden for </a:t>
            </a:r>
            <a:r>
              <a:rPr lang="sk-SK" sz="2400" dirty="0" smtClean="0"/>
              <a:t>s</a:t>
            </a:r>
            <a:r>
              <a:rPr lang="en-GB" sz="2400" dirty="0" err="1" smtClean="0"/>
              <a:t>tate</a:t>
            </a:r>
            <a:r>
              <a:rPr lang="en-GB" sz="2400" dirty="0" smtClean="0"/>
              <a:t> budget</a:t>
            </a:r>
            <a:endParaRPr lang="en-GB" sz="2400" dirty="0"/>
          </a:p>
        </p:txBody>
      </p:sp>
      <p:graphicFrame>
        <p:nvGraphicFramePr>
          <p:cNvPr id="6" name="Content Placeholder 5"/>
          <p:cNvGraphicFramePr>
            <a:graphicFrameLocks noGrp="1"/>
          </p:cNvGraphicFramePr>
          <p:nvPr>
            <p:ph idx="1"/>
          </p:nvPr>
        </p:nvGraphicFramePr>
        <p:xfrm>
          <a:off x="457200" y="2565400"/>
          <a:ext cx="8229600" cy="36337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8467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lgn="r">
              <a:defRPr/>
            </a:pPr>
            <a:fld id="{46861DAA-5BBC-4812-876F-0D7C7B9EA75C}" type="slidenum">
              <a:rPr lang="en-GB" b="0" smtClean="0">
                <a:latin typeface="Arial" charset="0"/>
              </a:rPr>
              <a:pPr algn="r">
                <a:defRPr/>
              </a:pPr>
              <a:t>14</a:t>
            </a:fld>
            <a:endParaRPr lang="en-GB" b="0" dirty="0">
              <a:latin typeface="Arial" charset="0"/>
            </a:endParaRPr>
          </a:p>
        </p:txBody>
      </p:sp>
      <p:sp>
        <p:nvSpPr>
          <p:cNvPr id="3" name="Rectangle 5"/>
          <p:cNvSpPr txBox="1">
            <a:spLocks noChangeArrowheads="1"/>
          </p:cNvSpPr>
          <p:nvPr/>
        </p:nvSpPr>
        <p:spPr bwMode="auto">
          <a:xfrm>
            <a:off x="323850" y="2862263"/>
            <a:ext cx="8640763" cy="1503362"/>
          </a:xfrm>
          <a:prstGeom prst="rect">
            <a:avLst/>
          </a:prstGeom>
          <a:noFill/>
          <a:ln>
            <a:miter lim="800000"/>
            <a:headEnd/>
            <a:tailEnd/>
          </a:ln>
        </p:spPr>
        <p:txBody>
          <a:bodyPr/>
          <a:lstStyle>
            <a:lvl1pPr algn="l" rtl="0" eaLnBrk="0" fontAlgn="base" hangingPunct="0">
              <a:lnSpc>
                <a:spcPct val="90000"/>
              </a:lnSpc>
              <a:spcBef>
                <a:spcPct val="0"/>
              </a:spcBef>
              <a:spcAft>
                <a:spcPct val="0"/>
              </a:spcAft>
              <a:defRPr sz="3200">
                <a:solidFill>
                  <a:schemeClr val="tx1"/>
                </a:solidFill>
                <a:latin typeface="+mj-lt"/>
                <a:ea typeface="+mj-ea"/>
                <a:cs typeface="+mj-cs"/>
              </a:defRPr>
            </a:lvl1pPr>
            <a:lvl2pPr algn="l" rtl="0" eaLnBrk="0" fontAlgn="base" hangingPunct="0">
              <a:lnSpc>
                <a:spcPct val="90000"/>
              </a:lnSpc>
              <a:spcBef>
                <a:spcPct val="0"/>
              </a:spcBef>
              <a:spcAft>
                <a:spcPct val="0"/>
              </a:spcAft>
              <a:defRPr sz="3200">
                <a:solidFill>
                  <a:schemeClr val="tx1"/>
                </a:solidFill>
                <a:latin typeface="Verdana Bold" pitchFamily="34" charset="0"/>
              </a:defRPr>
            </a:lvl2pPr>
            <a:lvl3pPr algn="l" rtl="0" eaLnBrk="0" fontAlgn="base" hangingPunct="0">
              <a:lnSpc>
                <a:spcPct val="90000"/>
              </a:lnSpc>
              <a:spcBef>
                <a:spcPct val="0"/>
              </a:spcBef>
              <a:spcAft>
                <a:spcPct val="0"/>
              </a:spcAft>
              <a:defRPr sz="3200">
                <a:solidFill>
                  <a:schemeClr val="tx1"/>
                </a:solidFill>
                <a:latin typeface="Verdana Bold" pitchFamily="34" charset="0"/>
              </a:defRPr>
            </a:lvl3pPr>
            <a:lvl4pPr algn="l" rtl="0" eaLnBrk="0" fontAlgn="base" hangingPunct="0">
              <a:lnSpc>
                <a:spcPct val="90000"/>
              </a:lnSpc>
              <a:spcBef>
                <a:spcPct val="0"/>
              </a:spcBef>
              <a:spcAft>
                <a:spcPct val="0"/>
              </a:spcAft>
              <a:defRPr sz="3200">
                <a:solidFill>
                  <a:schemeClr val="tx1"/>
                </a:solidFill>
                <a:latin typeface="Verdana Bold" pitchFamily="34" charset="0"/>
              </a:defRPr>
            </a:lvl4pPr>
            <a:lvl5pPr algn="l" rtl="0" eaLnBrk="0" fontAlgn="base" hangingPunct="0">
              <a:lnSpc>
                <a:spcPct val="90000"/>
              </a:lnSpc>
              <a:spcBef>
                <a:spcPct val="0"/>
              </a:spcBef>
              <a:spcAft>
                <a:spcPct val="0"/>
              </a:spcAft>
              <a:defRPr sz="3200">
                <a:solidFill>
                  <a:schemeClr val="tx1"/>
                </a:solidFill>
                <a:latin typeface="Verdana Bold" pitchFamily="34" charset="0"/>
              </a:defRPr>
            </a:lvl5pPr>
            <a:lvl6pPr marL="457200" algn="l" rtl="0" fontAlgn="base">
              <a:lnSpc>
                <a:spcPct val="90000"/>
              </a:lnSpc>
              <a:spcBef>
                <a:spcPct val="0"/>
              </a:spcBef>
              <a:spcAft>
                <a:spcPct val="0"/>
              </a:spcAft>
              <a:defRPr sz="3200">
                <a:solidFill>
                  <a:schemeClr val="tx1"/>
                </a:solidFill>
                <a:latin typeface="Arial" charset="0"/>
              </a:defRPr>
            </a:lvl6pPr>
            <a:lvl7pPr marL="914400" algn="l" rtl="0" fontAlgn="base">
              <a:lnSpc>
                <a:spcPct val="90000"/>
              </a:lnSpc>
              <a:spcBef>
                <a:spcPct val="0"/>
              </a:spcBef>
              <a:spcAft>
                <a:spcPct val="0"/>
              </a:spcAft>
              <a:defRPr sz="3200">
                <a:solidFill>
                  <a:schemeClr val="tx1"/>
                </a:solidFill>
                <a:latin typeface="Arial" charset="0"/>
              </a:defRPr>
            </a:lvl7pPr>
            <a:lvl8pPr marL="1371600" algn="l" rtl="0" fontAlgn="base">
              <a:lnSpc>
                <a:spcPct val="90000"/>
              </a:lnSpc>
              <a:spcBef>
                <a:spcPct val="0"/>
              </a:spcBef>
              <a:spcAft>
                <a:spcPct val="0"/>
              </a:spcAft>
              <a:defRPr sz="3200">
                <a:solidFill>
                  <a:schemeClr val="tx1"/>
                </a:solidFill>
                <a:latin typeface="Arial" charset="0"/>
              </a:defRPr>
            </a:lvl8pPr>
            <a:lvl9pPr marL="1828800" algn="l" rtl="0" fontAlgn="base">
              <a:lnSpc>
                <a:spcPct val="90000"/>
              </a:lnSpc>
              <a:spcBef>
                <a:spcPct val="0"/>
              </a:spcBef>
              <a:spcAft>
                <a:spcPct val="0"/>
              </a:spcAft>
              <a:defRPr sz="3200">
                <a:solidFill>
                  <a:schemeClr val="tx1"/>
                </a:solidFill>
                <a:latin typeface="Arial" charset="0"/>
              </a:defRPr>
            </a:lvl9pPr>
          </a:lstStyle>
          <a:p>
            <a:pPr algn="ctr"/>
            <a:r>
              <a:rPr lang="sk-SK" sz="3600" b="0" kern="0" dirty="0" err="1" smtClean="0">
                <a:solidFill>
                  <a:srgbClr val="2D5EC1"/>
                </a:solidFill>
              </a:rPr>
              <a:t>Thank</a:t>
            </a:r>
            <a:r>
              <a:rPr lang="sk-SK" sz="3600" b="0" kern="0" dirty="0" smtClean="0">
                <a:solidFill>
                  <a:srgbClr val="2D5EC1"/>
                </a:solidFill>
              </a:rPr>
              <a:t> </a:t>
            </a:r>
            <a:r>
              <a:rPr lang="sk-SK" sz="3600" b="0" kern="0" dirty="0" err="1" smtClean="0">
                <a:solidFill>
                  <a:srgbClr val="2D5EC1"/>
                </a:solidFill>
              </a:rPr>
              <a:t>you</a:t>
            </a:r>
            <a:r>
              <a:rPr lang="sk-SK" sz="3600" b="0" kern="0" dirty="0" smtClean="0">
                <a:solidFill>
                  <a:srgbClr val="2D5EC1"/>
                </a:solidFill>
              </a:rPr>
              <a:t> </a:t>
            </a:r>
            <a:r>
              <a:rPr lang="sk-SK" sz="3600" b="0" kern="0" dirty="0" err="1" smtClean="0">
                <a:solidFill>
                  <a:srgbClr val="2D5EC1"/>
                </a:solidFill>
              </a:rPr>
              <a:t>for</a:t>
            </a:r>
            <a:r>
              <a:rPr lang="sk-SK" sz="3600" b="0" kern="0" dirty="0" smtClean="0">
                <a:solidFill>
                  <a:srgbClr val="2D5EC1"/>
                </a:solidFill>
              </a:rPr>
              <a:t> </a:t>
            </a:r>
            <a:r>
              <a:rPr lang="sk-SK" sz="3600" b="0" kern="0" dirty="0" err="1" smtClean="0">
                <a:solidFill>
                  <a:srgbClr val="2D5EC1"/>
                </a:solidFill>
              </a:rPr>
              <a:t>attention</a:t>
            </a:r>
            <a:r>
              <a:rPr lang="sk-SK" sz="3600" b="0" kern="0" dirty="0" smtClean="0">
                <a:solidFill>
                  <a:srgbClr val="2D5EC1"/>
                </a:solidFill>
              </a:rPr>
              <a:t>. </a:t>
            </a:r>
            <a:r>
              <a:rPr lang="sk-SK" sz="3600" b="0" kern="0" dirty="0" err="1" smtClean="0">
                <a:solidFill>
                  <a:srgbClr val="2D5EC1"/>
                </a:solidFill>
              </a:rPr>
              <a:t>Questions</a:t>
            </a:r>
            <a:r>
              <a:rPr lang="sk-SK" sz="3600" b="0" kern="0" dirty="0" smtClean="0">
                <a:solidFill>
                  <a:srgbClr val="2D5EC1"/>
                </a:solidFill>
              </a:rPr>
              <a:t>? </a:t>
            </a:r>
            <a:endParaRPr lang="sk-SK" sz="2000" dirty="0" smtClean="0">
              <a:solidFill>
                <a:srgbClr val="2D5EC1"/>
              </a:solidFill>
            </a:endParaRPr>
          </a:p>
          <a:p>
            <a:pPr algn="ctr"/>
            <a:endParaRPr lang="sk-SK" sz="2000" dirty="0">
              <a:solidFill>
                <a:srgbClr val="2D5EC1"/>
              </a:solidFill>
            </a:endParaRPr>
          </a:p>
          <a:p>
            <a:pPr algn="ctr"/>
            <a:r>
              <a:rPr lang="sk-SK" sz="2000" dirty="0" smtClean="0">
                <a:solidFill>
                  <a:srgbClr val="2D5EC1"/>
                </a:solidFill>
              </a:rPr>
              <a:t>E-mail</a:t>
            </a:r>
            <a:r>
              <a:rPr lang="sk-SK" sz="2000" dirty="0">
                <a:solidFill>
                  <a:srgbClr val="2D5EC1"/>
                </a:solidFill>
              </a:rPr>
              <a:t>: </a:t>
            </a:r>
            <a:r>
              <a:rPr lang="sk-SK" sz="2000" u="sng" dirty="0" err="1" smtClean="0">
                <a:solidFill>
                  <a:srgbClr val="2D5EC1"/>
                </a:solidFill>
                <a:hlinkClick r:id="rId3"/>
              </a:rPr>
              <a:t>Livia.Vasakova@ec.europa.eu</a:t>
            </a:r>
            <a:endParaRPr lang="sk-SK" sz="2000" u="sng" dirty="0" smtClean="0">
              <a:solidFill>
                <a:srgbClr val="2D5EC1"/>
              </a:solidFill>
            </a:endParaRPr>
          </a:p>
          <a:p>
            <a:pPr algn="ctr"/>
            <a:r>
              <a:rPr lang="sk-SK" sz="2000" dirty="0">
                <a:solidFill>
                  <a:srgbClr val="2D5EC1"/>
                </a:solidFill>
              </a:rPr>
              <a:t>TWITTER:</a:t>
            </a:r>
            <a:r>
              <a:rPr lang="pl-PL" sz="2000" dirty="0">
                <a:solidFill>
                  <a:srgbClr val="2D5EC1"/>
                </a:solidFill>
              </a:rPr>
              <a:t>@</a:t>
            </a:r>
            <a:r>
              <a:rPr lang="pl-PL" sz="2000" dirty="0" err="1">
                <a:solidFill>
                  <a:srgbClr val="2D5EC1"/>
                </a:solidFill>
              </a:rPr>
              <a:t>VasakovaLivia</a:t>
            </a:r>
            <a:endParaRPr lang="en-GB" sz="2000" dirty="0">
              <a:solidFill>
                <a:srgbClr val="2D5EC1"/>
              </a:solidFill>
            </a:endParaRPr>
          </a:p>
          <a:p>
            <a:pPr algn="ctr"/>
            <a:r>
              <a:rPr lang="sk-SK" sz="3600" b="0" kern="0" dirty="0" smtClean="0"/>
              <a:t/>
            </a:r>
            <a:br>
              <a:rPr lang="sk-SK" sz="3600" b="0" kern="0" dirty="0" smtClean="0"/>
            </a:br>
            <a:r>
              <a:rPr lang="sk-SK" sz="3600" b="0" kern="0" dirty="0" smtClean="0"/>
              <a:t/>
            </a:r>
            <a:br>
              <a:rPr lang="sk-SK" sz="3600" b="0" kern="0" dirty="0" smtClean="0"/>
            </a:br>
            <a:endParaRPr lang="en-GB" sz="3600" b="0" kern="0" dirty="0" smtClean="0"/>
          </a:p>
        </p:txBody>
      </p:sp>
    </p:spTree>
    <p:extLst>
      <p:ext uri="{BB962C8B-B14F-4D97-AF65-F5344CB8AC3E}">
        <p14:creationId xmlns:p14="http://schemas.microsoft.com/office/powerpoint/2010/main" val="1401508084"/>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33176"/>
        </a:solidFill>
        <a:ln>
          <a:solidFill>
            <a:srgbClr val="133176"/>
          </a:solidFill>
        </a:ln>
      </a:spPr>
      <a:bodyPr anchor="ctr"/>
      <a:lstStyle>
        <a:defPPr algn="ctr" defTabSz="457200" fontAlgn="auto">
          <a:spcBef>
            <a:spcPts val="0"/>
          </a:spcBef>
          <a:spcAft>
            <a:spcPts val="0"/>
          </a:spcAft>
          <a:defRPr sz="1800" b="0"/>
        </a:defPPr>
      </a:lstStyle>
      <a:style>
        <a:lnRef idx="1">
          <a:schemeClr val="accent1"/>
        </a:lnRef>
        <a:fillRef idx="3">
          <a:schemeClr val="accent1"/>
        </a:fillRef>
        <a:effectRef idx="2">
          <a:schemeClr val="accent1"/>
        </a:effectRef>
        <a:fontRef idx="minor">
          <a:schemeClr val="lt1"/>
        </a:fontRef>
      </a: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pitchFamily="34" charset="0"/>
          </a:defRPr>
        </a:defPPr>
      </a:lstStyle>
    </a:lnDef>
    <a:txDef>
      <a:spPr>
        <a:noFill/>
      </a:spPr>
      <a:bodyPr wrap="none" rtlCol="0">
        <a:spAutoFit/>
      </a:bodyPr>
      <a:lstStyle>
        <a:defPPr>
          <a:defRPr sz="2400" b="0" dirty="0" err="1" smtClean="0">
            <a:solidFill>
              <a:srgbClr val="0F5494"/>
            </a:solidFill>
          </a:defRPr>
        </a:defPPr>
      </a:lstStyle>
    </a:tx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6_Office Theme">
  <a:themeElements>
    <a:clrScheme name="2_Office Theme 1">
      <a:dk1>
        <a:srgbClr val="000000"/>
      </a:dk1>
      <a:lt1>
        <a:srgbClr val="FFFFFF"/>
      </a:lt1>
      <a:dk2>
        <a:srgbClr val="000000"/>
      </a:dk2>
      <a:lt2>
        <a:srgbClr val="EAEAEA"/>
      </a:lt2>
      <a:accent1>
        <a:srgbClr val="9ECC3B"/>
      </a:accent1>
      <a:accent2>
        <a:srgbClr val="005BAB"/>
      </a:accent2>
      <a:accent3>
        <a:srgbClr val="FFFFFF"/>
      </a:accent3>
      <a:accent4>
        <a:srgbClr val="000000"/>
      </a:accent4>
      <a:accent5>
        <a:srgbClr val="CCE2AF"/>
      </a:accent5>
      <a:accent6>
        <a:srgbClr val="00529B"/>
      </a:accent6>
      <a:hlink>
        <a:srgbClr val="39ABEB"/>
      </a:hlink>
      <a:folHlink>
        <a:srgbClr val="FC5E1A"/>
      </a:folHlink>
    </a:clrScheme>
    <a:fontScheme name="2_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Office Theme 1">
        <a:dk1>
          <a:srgbClr val="000000"/>
        </a:dk1>
        <a:lt1>
          <a:srgbClr val="FFFFFF"/>
        </a:lt1>
        <a:dk2>
          <a:srgbClr val="000000"/>
        </a:dk2>
        <a:lt2>
          <a:srgbClr val="EAEAEA"/>
        </a:lt2>
        <a:accent1>
          <a:srgbClr val="9ECC3B"/>
        </a:accent1>
        <a:accent2>
          <a:srgbClr val="005BAB"/>
        </a:accent2>
        <a:accent3>
          <a:srgbClr val="FFFFFF"/>
        </a:accent3>
        <a:accent4>
          <a:srgbClr val="000000"/>
        </a:accent4>
        <a:accent5>
          <a:srgbClr val="CCE2AF"/>
        </a:accent5>
        <a:accent6>
          <a:srgbClr val="00529B"/>
        </a:accent6>
        <a:hlink>
          <a:srgbClr val="39ABEB"/>
        </a:hlink>
        <a:folHlink>
          <a:srgbClr val="FC5E1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6443</TotalTime>
  <Words>661</Words>
  <Application>Microsoft Office PowerPoint</Application>
  <PresentationFormat>On-screen Show (4:3)</PresentationFormat>
  <Paragraphs>134</Paragraphs>
  <Slides>14</Slides>
  <Notes>14</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Default Design</vt:lpstr>
      <vt:lpstr>6_Office Theme</vt:lpstr>
      <vt:lpstr>European Union support to the Ukraine</vt:lpstr>
      <vt:lpstr>EU support for SK and other candidate countries</vt:lpstr>
      <vt:lpstr>EU – Ukraine relations </vt:lpstr>
      <vt:lpstr>Association Agreement </vt:lpstr>
      <vt:lpstr>Macroeconomic situation</vt:lpstr>
      <vt:lpstr>EU support for UA – important areas </vt:lpstr>
      <vt:lpstr>Macroeconomic assistance </vt:lpstr>
      <vt:lpstr>PowerPoint Presentation</vt:lpstr>
      <vt:lpstr>Budget support for reforms</vt:lpstr>
      <vt:lpstr>Support in the energy sector</vt:lpstr>
      <vt:lpstr> Reduction of domestic gas consumption</vt:lpstr>
      <vt:lpstr>Ukraine – gas imports &amp; production</vt:lpstr>
      <vt:lpstr>Strong energy price increases – key for sector reform &amp; burden for state budget</vt:lpstr>
      <vt:lpstr>PowerPoint Presentation</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turneem</dc:creator>
  <cp:lastModifiedBy>VASAKOVA Livia (COMM-BRATISLAVA)</cp:lastModifiedBy>
  <cp:revision>320</cp:revision>
  <cp:lastPrinted>2016-06-02T13:54:10Z</cp:lastPrinted>
  <dcterms:created xsi:type="dcterms:W3CDTF">2011-10-28T10:25:18Z</dcterms:created>
  <dcterms:modified xsi:type="dcterms:W3CDTF">2016-06-03T07:48:41Z</dcterms:modified>
</cp:coreProperties>
</file>