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6" r:id="rId3"/>
    <p:sldId id="307" r:id="rId4"/>
    <p:sldId id="308" r:id="rId5"/>
    <p:sldId id="278" r:id="rId6"/>
    <p:sldId id="279" r:id="rId7"/>
    <p:sldId id="280" r:id="rId8"/>
    <p:sldId id="309" r:id="rId9"/>
    <p:sldId id="310" r:id="rId10"/>
    <p:sldId id="311" r:id="rId11"/>
    <p:sldId id="304" r:id="rId12"/>
    <p:sldId id="277" r:id="rId13"/>
    <p:sldId id="285" r:id="rId14"/>
    <p:sldId id="300" r:id="rId15"/>
    <p:sldId id="299" r:id="rId16"/>
    <p:sldId id="298" r:id="rId17"/>
    <p:sldId id="286" r:id="rId18"/>
    <p:sldId id="297" r:id="rId19"/>
    <p:sldId id="283" r:id="rId20"/>
    <p:sldId id="306" r:id="rId21"/>
    <p:sldId id="305" r:id="rId22"/>
    <p:sldId id="314" r:id="rId23"/>
    <p:sldId id="303" r:id="rId24"/>
    <p:sldId id="302" r:id="rId25"/>
    <p:sldId id="301" r:id="rId26"/>
    <p:sldId id="287" r:id="rId27"/>
    <p:sldId id="315" r:id="rId28"/>
    <p:sldId id="288" r:id="rId29"/>
    <p:sldId id="316" r:id="rId30"/>
    <p:sldId id="317" r:id="rId31"/>
    <p:sldId id="289" r:id="rId32"/>
  </p:sldIdLst>
  <p:sldSz cx="9144000" cy="6858000" type="screen4x3"/>
  <p:notesSz cx="6797675" cy="987425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72" autoAdjust="0"/>
    <p:restoredTop sz="94660"/>
  </p:normalViewPr>
  <p:slideViewPr>
    <p:cSldViewPr>
      <p:cViewPr varScale="1">
        <p:scale>
          <a:sx n="70" d="100"/>
          <a:sy n="70" d="100"/>
        </p:scale>
        <p:origin x="-133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uk-U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Minimum wages in Ukraine</a:t>
            </a:r>
            <a:r>
              <a:rPr lang="ru-RU"/>
              <a:t> *</a:t>
            </a:r>
            <a:endParaRPr lang="en-US"/>
          </a:p>
        </c:rich>
      </c:tx>
      <c:layout/>
      <c:overlay val="0"/>
    </c:title>
    <c:autoTitleDeleted val="0"/>
    <c:plotArea>
      <c:layout/>
      <c:lineChart>
        <c:grouping val="standard"/>
        <c:varyColors val="0"/>
        <c:ser>
          <c:idx val="1"/>
          <c:order val="0"/>
          <c:tx>
            <c:strRef>
              <c:f>'C:\Users\icps\Downloads\[GDPplUA.xls]Лист3'!$D$2</c:f>
              <c:strCache>
                <c:ptCount val="1"/>
                <c:pt idx="0">
                  <c:v>USD</c:v>
                </c:pt>
              </c:strCache>
            </c:strRef>
          </c:tx>
          <c:spPr>
            <a:ln w="76200">
              <a:solidFill>
                <a:schemeClr val="tx2">
                  <a:lumMod val="60000"/>
                  <a:lumOff val="40000"/>
                </a:schemeClr>
              </a:solidFill>
            </a:ln>
          </c:spPr>
          <c:marker>
            <c:symbol val="none"/>
          </c:marker>
          <c:cat>
            <c:numRef>
              <c:f>'C:\Users\icps\Downloads\[GDPplUA.xls]Лист3'!$B$3:$B$23</c:f>
              <c:numCache>
                <c:formatCode>General</c:formatCode>
                <c:ptCount val="21"/>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pt idx="18">
                  <c:v>2014</c:v>
                </c:pt>
                <c:pt idx="19">
                  <c:v>2015</c:v>
                </c:pt>
                <c:pt idx="20">
                  <c:v>2016</c:v>
                </c:pt>
              </c:numCache>
            </c:numRef>
          </c:cat>
          <c:val>
            <c:numRef>
              <c:f>'C:\Users\icps\Downloads\[GDPplUA.xls]Лист3'!$D$3:$D$23</c:f>
              <c:numCache>
                <c:formatCode>General</c:formatCode>
                <c:ptCount val="21"/>
                <c:pt idx="0">
                  <c:v>8</c:v>
                </c:pt>
                <c:pt idx="1">
                  <c:v>8</c:v>
                </c:pt>
                <c:pt idx="2">
                  <c:v>29</c:v>
                </c:pt>
                <c:pt idx="3">
                  <c:v>22</c:v>
                </c:pt>
                <c:pt idx="4">
                  <c:v>23</c:v>
                </c:pt>
                <c:pt idx="5">
                  <c:v>22</c:v>
                </c:pt>
                <c:pt idx="6">
                  <c:v>31</c:v>
                </c:pt>
                <c:pt idx="7">
                  <c:v>38</c:v>
                </c:pt>
                <c:pt idx="8">
                  <c:v>44</c:v>
                </c:pt>
                <c:pt idx="9">
                  <c:v>63</c:v>
                </c:pt>
                <c:pt idx="10">
                  <c:v>79</c:v>
                </c:pt>
                <c:pt idx="11">
                  <c:v>91</c:v>
                </c:pt>
                <c:pt idx="12">
                  <c:v>120</c:v>
                </c:pt>
                <c:pt idx="13">
                  <c:v>97</c:v>
                </c:pt>
                <c:pt idx="14">
                  <c:v>115</c:v>
                </c:pt>
                <c:pt idx="15">
                  <c:v>126</c:v>
                </c:pt>
                <c:pt idx="16">
                  <c:v>142</c:v>
                </c:pt>
                <c:pt idx="17">
                  <c:v>152</c:v>
                </c:pt>
                <c:pt idx="18">
                  <c:v>77.088607594936676</c:v>
                </c:pt>
                <c:pt idx="19">
                  <c:v>57.416666666666622</c:v>
                </c:pt>
                <c:pt idx="20">
                  <c:v>57.407407407407376</c:v>
                </c:pt>
              </c:numCache>
            </c:numRef>
          </c:val>
          <c:smooth val="0"/>
        </c:ser>
        <c:dLbls>
          <c:showLegendKey val="0"/>
          <c:showVal val="0"/>
          <c:showCatName val="0"/>
          <c:showSerName val="0"/>
          <c:showPercent val="0"/>
          <c:showBubbleSize val="0"/>
        </c:dLbls>
        <c:marker val="1"/>
        <c:smooth val="0"/>
        <c:axId val="50860032"/>
        <c:axId val="50862720"/>
      </c:lineChart>
      <c:catAx>
        <c:axId val="50860032"/>
        <c:scaling>
          <c:orientation val="minMax"/>
        </c:scaling>
        <c:delete val="0"/>
        <c:axPos val="b"/>
        <c:numFmt formatCode="General" sourceLinked="1"/>
        <c:majorTickMark val="none"/>
        <c:minorTickMark val="none"/>
        <c:tickLblPos val="nextTo"/>
        <c:crossAx val="50862720"/>
        <c:crosses val="autoZero"/>
        <c:auto val="1"/>
        <c:lblAlgn val="ctr"/>
        <c:lblOffset val="100"/>
        <c:noMultiLvlLbl val="0"/>
      </c:catAx>
      <c:valAx>
        <c:axId val="50862720"/>
        <c:scaling>
          <c:orientation val="minMax"/>
        </c:scaling>
        <c:delete val="0"/>
        <c:axPos val="l"/>
        <c:majorGridlines>
          <c:spPr>
            <a:ln>
              <a:prstDash val="dash"/>
            </a:ln>
          </c:spPr>
        </c:majorGridlines>
        <c:numFmt formatCode="General" sourceLinked="1"/>
        <c:majorTickMark val="none"/>
        <c:minorTickMark val="none"/>
        <c:tickLblPos val="nextTo"/>
        <c:spPr>
          <a:ln w="9525">
            <a:noFill/>
          </a:ln>
        </c:spPr>
        <c:crossAx val="50860032"/>
        <c:crosses val="autoZero"/>
        <c:crossBetween val="between"/>
      </c:valAx>
    </c:plotArea>
    <c:legend>
      <c:legendPos val="b"/>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01.06.2016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01.06.2016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01.06.2016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01.06.2016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01.06.2016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01.06.2016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01.06.2016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050" name="Заголовок 1"/>
          <p:cNvSpPr>
            <a:spLocks noGrp="1"/>
          </p:cNvSpPr>
          <p:nvPr>
            <p:ph type="ctrTitle"/>
          </p:nvPr>
        </p:nvSpPr>
        <p:spPr>
          <a:xfrm>
            <a:off x="5003800" y="549275"/>
            <a:ext cx="3960813" cy="3028950"/>
          </a:xfrm>
        </p:spPr>
        <p:txBody>
          <a:bodyPr>
            <a:normAutofit fontScale="90000"/>
          </a:bodyPr>
          <a:lstStyle/>
          <a:p>
            <a:pPr algn="l"/>
            <a:r>
              <a:rPr lang="en-US" altLang="uk-UA" sz="4800" b="1" dirty="0">
                <a:solidFill>
                  <a:srgbClr val="1F82C0"/>
                </a:solidFill>
              </a:rPr>
              <a:t>Overview of </a:t>
            </a:r>
            <a:r>
              <a:rPr lang="en-US" altLang="uk-UA" sz="4800" b="1" dirty="0" smtClean="0">
                <a:solidFill>
                  <a:srgbClr val="1F82C0"/>
                </a:solidFill>
              </a:rPr>
              <a:t>Reforms </a:t>
            </a:r>
            <a:r>
              <a:rPr lang="en-US" altLang="uk-UA" sz="4800" b="1" dirty="0">
                <a:solidFill>
                  <a:srgbClr val="1F82C0"/>
                </a:solidFill>
              </a:rPr>
              <a:t>in Ukraine: </a:t>
            </a:r>
            <a:r>
              <a:rPr lang="en-US" altLang="uk-UA" sz="4800" b="1" dirty="0" smtClean="0">
                <a:solidFill>
                  <a:srgbClr val="1F82C0"/>
                </a:solidFill>
              </a:rPr>
              <a:t>Achievements </a:t>
            </a:r>
            <a:r>
              <a:rPr lang="en-US" altLang="uk-UA" sz="4800" b="1" dirty="0">
                <a:solidFill>
                  <a:srgbClr val="1F82C0"/>
                </a:solidFill>
              </a:rPr>
              <a:t>and F</a:t>
            </a:r>
            <a:r>
              <a:rPr lang="en-US" altLang="uk-UA" sz="4800" b="1" dirty="0" smtClean="0">
                <a:solidFill>
                  <a:srgbClr val="1F82C0"/>
                </a:solidFill>
              </a:rPr>
              <a:t>ailures</a:t>
            </a:r>
            <a:endParaRPr lang="ru-RU" altLang="uk-UA" sz="4800" b="1" dirty="0" smtClean="0">
              <a:solidFill>
                <a:srgbClr val="1F82C0"/>
              </a:solidFill>
            </a:endParaRPr>
          </a:p>
        </p:txBody>
      </p:sp>
      <p:sp>
        <p:nvSpPr>
          <p:cNvPr id="2051" name="Подзаголовок 2"/>
          <p:cNvSpPr>
            <a:spLocks noGrp="1"/>
          </p:cNvSpPr>
          <p:nvPr>
            <p:ph type="subTitle" idx="1"/>
          </p:nvPr>
        </p:nvSpPr>
        <p:spPr>
          <a:xfrm>
            <a:off x="5004048" y="4221088"/>
            <a:ext cx="4032573" cy="1296144"/>
          </a:xfrm>
        </p:spPr>
        <p:txBody>
          <a:bodyPr>
            <a:normAutofit/>
          </a:bodyPr>
          <a:lstStyle/>
          <a:p>
            <a:pPr algn="r" eaLnBrk="1" hangingPunct="1"/>
            <a:r>
              <a:rPr lang="en-US" altLang="uk-UA" sz="2200" b="1" dirty="0" err="1" smtClean="0">
                <a:solidFill>
                  <a:srgbClr val="1F82C0"/>
                </a:solidFill>
              </a:rPr>
              <a:t>Vasyl</a:t>
            </a:r>
            <a:r>
              <a:rPr lang="en-US" altLang="uk-UA" sz="2200" b="1" dirty="0" smtClean="0">
                <a:solidFill>
                  <a:srgbClr val="1F82C0"/>
                </a:solidFill>
              </a:rPr>
              <a:t> POVOROZNYK, </a:t>
            </a:r>
          </a:p>
          <a:p>
            <a:pPr algn="r" eaLnBrk="1" hangingPunct="1"/>
            <a:r>
              <a:rPr lang="en-US" altLang="uk-UA" sz="2200" b="1" dirty="0" smtClean="0">
                <a:solidFill>
                  <a:srgbClr val="1F82C0"/>
                </a:solidFill>
              </a:rPr>
              <a:t>senior economist, ICPS </a:t>
            </a:r>
          </a:p>
        </p:txBody>
      </p:sp>
      <p:sp>
        <p:nvSpPr>
          <p:cNvPr id="2" name="TextBox 1"/>
          <p:cNvSpPr txBox="1"/>
          <p:nvPr/>
        </p:nvSpPr>
        <p:spPr>
          <a:xfrm>
            <a:off x="5436096" y="5949280"/>
            <a:ext cx="3384376" cy="652486"/>
          </a:xfrm>
          <a:prstGeom prst="rect">
            <a:avLst/>
          </a:prstGeom>
          <a:noFill/>
        </p:spPr>
        <p:txBody>
          <a:bodyPr wrap="square" rtlCol="0">
            <a:spAutoFit/>
          </a:bodyPr>
          <a:lstStyle/>
          <a:p>
            <a:pPr algn="ctr">
              <a:lnSpc>
                <a:spcPct val="80000"/>
              </a:lnSpc>
              <a:spcBef>
                <a:spcPct val="20000"/>
              </a:spcBef>
            </a:pPr>
            <a:r>
              <a:rPr lang="en-US" sz="2000" b="1" dirty="0">
                <a:solidFill>
                  <a:srgbClr val="1F82C0"/>
                </a:solidFill>
              </a:rPr>
              <a:t>Bratislava </a:t>
            </a:r>
          </a:p>
          <a:p>
            <a:pPr algn="ctr">
              <a:lnSpc>
                <a:spcPct val="80000"/>
              </a:lnSpc>
              <a:spcBef>
                <a:spcPct val="20000"/>
              </a:spcBef>
            </a:pPr>
            <a:r>
              <a:rPr lang="en-US" sz="2000" b="1" dirty="0">
                <a:solidFill>
                  <a:srgbClr val="1F82C0"/>
                </a:solidFill>
              </a:rPr>
              <a:t>2016</a:t>
            </a:r>
            <a:endParaRPr lang="uk-UA" sz="2000" b="1" dirty="0">
              <a:solidFill>
                <a:srgbClr val="1F82C0"/>
              </a:solidFill>
            </a:endParaRPr>
          </a:p>
        </p:txBody>
      </p:sp>
    </p:spTree>
    <p:extLst>
      <p:ext uri="{BB962C8B-B14F-4D97-AF65-F5344CB8AC3E}">
        <p14:creationId xmlns:p14="http://schemas.microsoft.com/office/powerpoint/2010/main" val="190494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a:t>
            </a:r>
            <a:r>
              <a:rPr lang="en-US" sz="2400" b="1" dirty="0">
                <a:solidFill>
                  <a:schemeClr val="bg1"/>
                </a:solidFill>
              </a:rPr>
              <a:t>. </a:t>
            </a:r>
            <a:r>
              <a:rPr lang="en-US" sz="2400" b="1" dirty="0" smtClean="0">
                <a:solidFill>
                  <a:schemeClr val="bg1"/>
                </a:solidFill>
              </a:rPr>
              <a:t>KEY 'OLD' CHALLENGES 2013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numCol="1">
            <a:normAutofit fontScale="70000" lnSpcReduction="20000"/>
          </a:bodyPr>
          <a:lstStyle/>
          <a:p>
            <a:pPr algn="just"/>
            <a:r>
              <a:rPr lang="en-US" dirty="0">
                <a:solidFill>
                  <a:schemeClr val="tx1"/>
                </a:solidFill>
              </a:rPr>
              <a:t>	</a:t>
            </a:r>
            <a:endParaRPr lang="en-US" dirty="0" smtClean="0">
              <a:solidFill>
                <a:schemeClr val="tx1"/>
              </a:solidFill>
            </a:endParaRPr>
          </a:p>
          <a:p>
            <a:pPr algn="just"/>
            <a:r>
              <a:rPr lang="en-US" sz="3400" dirty="0" smtClean="0">
                <a:solidFill>
                  <a:schemeClr val="tx1"/>
                </a:solidFill>
              </a:rPr>
              <a:t>(!) </a:t>
            </a:r>
            <a:r>
              <a:rPr lang="en-US" sz="3400" i="1" dirty="0" smtClean="0">
                <a:solidFill>
                  <a:schemeClr val="tx1"/>
                </a:solidFill>
              </a:rPr>
              <a:t>Formal </a:t>
            </a:r>
            <a:r>
              <a:rPr lang="en-US" sz="3400" i="1" dirty="0">
                <a:solidFill>
                  <a:schemeClr val="tx1"/>
                </a:solidFill>
              </a:rPr>
              <a:t>cause of Revolution of Dignity: Radical and unexpected change of foreign policy direction </a:t>
            </a:r>
          </a:p>
          <a:p>
            <a:pPr marL="457200" indent="-457200" algn="just">
              <a:buFont typeface="Arial" panose="020B0604020202020204" pitchFamily="34" charset="0"/>
              <a:buChar char="•"/>
            </a:pPr>
            <a:r>
              <a:rPr lang="en-US" sz="3400" dirty="0" smtClean="0">
                <a:solidFill>
                  <a:schemeClr val="tx1"/>
                </a:solidFill>
              </a:rPr>
              <a:t>Specific </a:t>
            </a:r>
            <a:r>
              <a:rPr lang="en-US" sz="3400" dirty="0">
                <a:solidFill>
                  <a:schemeClr val="tx1"/>
                </a:solidFill>
              </a:rPr>
              <a:t>institutional environment, lack of market institutions</a:t>
            </a:r>
          </a:p>
          <a:p>
            <a:pPr marL="457200" indent="-457200" algn="just">
              <a:buFont typeface="Arial" panose="020B0604020202020204" pitchFamily="34" charset="0"/>
              <a:buChar char="•"/>
            </a:pPr>
            <a:r>
              <a:rPr lang="en-US" sz="3400" dirty="0" smtClean="0">
                <a:solidFill>
                  <a:schemeClr val="tx1"/>
                </a:solidFill>
              </a:rPr>
              <a:t>Weak </a:t>
            </a:r>
            <a:r>
              <a:rPr lang="en-US" sz="3400" dirty="0">
                <a:solidFill>
                  <a:schemeClr val="tx1"/>
                </a:solidFill>
              </a:rPr>
              <a:t>democratic institutions and values</a:t>
            </a:r>
          </a:p>
          <a:p>
            <a:pPr marL="457200" indent="-457200" algn="just">
              <a:buFont typeface="Arial" panose="020B0604020202020204" pitchFamily="34" charset="0"/>
              <a:buChar char="•"/>
            </a:pPr>
            <a:r>
              <a:rPr lang="en-US" sz="3400" dirty="0" smtClean="0">
                <a:solidFill>
                  <a:schemeClr val="tx1"/>
                </a:solidFill>
              </a:rPr>
              <a:t>Strong </a:t>
            </a:r>
            <a:r>
              <a:rPr lang="en-US" sz="3400" dirty="0">
                <a:solidFill>
                  <a:schemeClr val="tx1"/>
                </a:solidFill>
              </a:rPr>
              <a:t>influence of oligarchs </a:t>
            </a:r>
            <a:endParaRPr lang="en-US" sz="3400" dirty="0" smtClean="0">
              <a:solidFill>
                <a:schemeClr val="tx1"/>
              </a:solidFill>
            </a:endParaRPr>
          </a:p>
          <a:p>
            <a:pPr marL="457200" indent="-457200" algn="just">
              <a:buFont typeface="Arial" panose="020B0604020202020204" pitchFamily="34" charset="0"/>
              <a:buChar char="•"/>
            </a:pPr>
            <a:r>
              <a:rPr lang="en-US" sz="3400" dirty="0" smtClean="0">
                <a:solidFill>
                  <a:schemeClr val="tx1"/>
                </a:solidFill>
              </a:rPr>
              <a:t>High </a:t>
            </a:r>
            <a:r>
              <a:rPr lang="en-US" sz="3400" dirty="0">
                <a:solidFill>
                  <a:schemeClr val="tx1"/>
                </a:solidFill>
              </a:rPr>
              <a:t>level of shadow economy</a:t>
            </a:r>
          </a:p>
          <a:p>
            <a:pPr marL="457200" indent="-457200" algn="just">
              <a:buFont typeface="Arial" panose="020B0604020202020204" pitchFamily="34" charset="0"/>
              <a:buChar char="•"/>
            </a:pPr>
            <a:r>
              <a:rPr lang="en-US" sz="3400" dirty="0" smtClean="0">
                <a:solidFill>
                  <a:schemeClr val="tx1"/>
                </a:solidFill>
              </a:rPr>
              <a:t>Lack </a:t>
            </a:r>
            <a:r>
              <a:rPr lang="en-US" sz="3400" dirty="0">
                <a:solidFill>
                  <a:schemeClr val="tx1"/>
                </a:solidFill>
              </a:rPr>
              <a:t>of trust to state institutions</a:t>
            </a:r>
          </a:p>
          <a:p>
            <a:pPr marL="457200" indent="-457200" algn="just">
              <a:buFont typeface="Arial" panose="020B0604020202020204" pitchFamily="34" charset="0"/>
              <a:buChar char="•"/>
            </a:pPr>
            <a:r>
              <a:rPr lang="en-US" sz="3400" dirty="0" smtClean="0">
                <a:solidFill>
                  <a:schemeClr val="tx1"/>
                </a:solidFill>
              </a:rPr>
              <a:t>Dominance </a:t>
            </a:r>
            <a:r>
              <a:rPr lang="en-US" sz="3400" dirty="0">
                <a:solidFill>
                  <a:schemeClr val="tx1"/>
                </a:solidFill>
              </a:rPr>
              <a:t>of corruption and bureaucracy </a:t>
            </a:r>
          </a:p>
          <a:p>
            <a:pPr marL="457200" indent="-457200" algn="just">
              <a:buFont typeface="Arial" panose="020B0604020202020204" pitchFamily="34" charset="0"/>
              <a:buChar char="•"/>
            </a:pPr>
            <a:r>
              <a:rPr lang="en-US" sz="3400" dirty="0" smtClean="0">
                <a:solidFill>
                  <a:schemeClr val="tx1"/>
                </a:solidFill>
              </a:rPr>
              <a:t>Poor </a:t>
            </a:r>
            <a:r>
              <a:rPr lang="en-US" sz="3400" dirty="0">
                <a:solidFill>
                  <a:schemeClr val="tx1"/>
                </a:solidFill>
              </a:rPr>
              <a:t>law enforcement and protection of property rights</a:t>
            </a:r>
          </a:p>
          <a:p>
            <a:pPr marL="457200" indent="-457200" algn="just">
              <a:buFont typeface="Arial" panose="020B0604020202020204" pitchFamily="34" charset="0"/>
              <a:buChar char="•"/>
            </a:pPr>
            <a:r>
              <a:rPr lang="en-US" sz="3400" dirty="0" smtClean="0">
                <a:solidFill>
                  <a:schemeClr val="tx1"/>
                </a:solidFill>
              </a:rPr>
              <a:t>High </a:t>
            </a:r>
            <a:r>
              <a:rPr lang="en-US" sz="3400" dirty="0">
                <a:solidFill>
                  <a:schemeClr val="tx1"/>
                </a:solidFill>
              </a:rPr>
              <a:t>level of state intervention to economy and GDP redistribution through the state budget</a:t>
            </a:r>
          </a:p>
          <a:p>
            <a:pPr marL="457200" indent="-457200" algn="just">
              <a:buFont typeface="Arial" panose="020B0604020202020204" pitchFamily="34" charset="0"/>
              <a:buChar char="•"/>
            </a:pPr>
            <a:r>
              <a:rPr lang="en-US" sz="3400" dirty="0" smtClean="0">
                <a:solidFill>
                  <a:schemeClr val="tx1"/>
                </a:solidFill>
              </a:rPr>
              <a:t>Low </a:t>
            </a:r>
            <a:r>
              <a:rPr lang="en-US" sz="3400" dirty="0">
                <a:solidFill>
                  <a:schemeClr val="tx1"/>
                </a:solidFill>
              </a:rPr>
              <a:t>productivity, high energy consumption in production</a:t>
            </a:r>
          </a:p>
          <a:p>
            <a:pPr marL="457200" indent="-457200" algn="just">
              <a:buFont typeface="Arial" panose="020B0604020202020204" pitchFamily="34" charset="0"/>
              <a:buChar char="•"/>
            </a:pPr>
            <a:r>
              <a:rPr lang="en-US" sz="3400" dirty="0" smtClean="0">
                <a:solidFill>
                  <a:schemeClr val="tx1"/>
                </a:solidFill>
              </a:rPr>
              <a:t>Production </a:t>
            </a:r>
            <a:r>
              <a:rPr lang="en-US" sz="3400" dirty="0">
                <a:solidFill>
                  <a:schemeClr val="tx1"/>
                </a:solidFill>
              </a:rPr>
              <a:t>with low level of added value, export of raw materials</a:t>
            </a:r>
          </a:p>
          <a:p>
            <a:pPr marL="457200" indent="-457200" algn="just">
              <a:buFont typeface="Arial" panose="020B0604020202020204" pitchFamily="34" charset="0"/>
              <a:buChar char="•"/>
            </a:pPr>
            <a:r>
              <a:rPr lang="en-US" sz="3400" dirty="0" smtClean="0">
                <a:solidFill>
                  <a:schemeClr val="tx1"/>
                </a:solidFill>
              </a:rPr>
              <a:t>Outdated </a:t>
            </a:r>
            <a:r>
              <a:rPr lang="en-US" sz="3400" dirty="0">
                <a:solidFill>
                  <a:schemeClr val="tx1"/>
                </a:solidFill>
              </a:rPr>
              <a:t>production capacities and technologies </a:t>
            </a:r>
          </a:p>
          <a:p>
            <a:pPr algn="just"/>
            <a:r>
              <a:rPr lang="en-US" dirty="0">
                <a:solidFill>
                  <a:schemeClr val="tx1"/>
                </a:solidFill>
              </a:rPr>
              <a:t>	</a:t>
            </a:r>
            <a:endParaRPr lang="en-US" dirty="0">
              <a:solidFill>
                <a:schemeClr val="tx1"/>
              </a:solidFill>
            </a:endParaRPr>
          </a:p>
        </p:txBody>
      </p:sp>
    </p:spTree>
    <p:extLst>
      <p:ext uri="{BB962C8B-B14F-4D97-AF65-F5344CB8AC3E}">
        <p14:creationId xmlns:p14="http://schemas.microsoft.com/office/powerpoint/2010/main" val="130653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a:t>
            </a:r>
            <a:r>
              <a:rPr lang="en-US" sz="2400" b="1" dirty="0" smtClean="0">
                <a:solidFill>
                  <a:schemeClr val="bg1"/>
                </a:solidFill>
              </a:rPr>
              <a:t>. KEY 'OLD' CHALLENGES 2013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numCol="1">
            <a:normAutofit/>
          </a:bodyPr>
          <a:lstStyle/>
          <a:p>
            <a:pPr marL="457200" indent="-457200" algn="just">
              <a:buFont typeface="Arial" panose="020B0604020202020204" pitchFamily="34" charset="0"/>
              <a:buChar char="•"/>
            </a:pPr>
            <a:r>
              <a:rPr lang="en-US" sz="2400" dirty="0" smtClean="0">
                <a:solidFill>
                  <a:schemeClr val="tx1"/>
                </a:solidFill>
              </a:rPr>
              <a:t>Poor </a:t>
            </a:r>
            <a:r>
              <a:rPr lang="en-US" sz="2400" dirty="0">
                <a:solidFill>
                  <a:schemeClr val="tx1"/>
                </a:solidFill>
              </a:rPr>
              <a:t>infrastructure </a:t>
            </a:r>
          </a:p>
          <a:p>
            <a:pPr marL="457200" indent="-457200" algn="just">
              <a:buFont typeface="Arial" panose="020B0604020202020204" pitchFamily="34" charset="0"/>
              <a:buChar char="•"/>
            </a:pPr>
            <a:r>
              <a:rPr lang="en-US" sz="2400" dirty="0" smtClean="0">
                <a:solidFill>
                  <a:schemeClr val="tx1"/>
                </a:solidFill>
              </a:rPr>
              <a:t>Overregulated </a:t>
            </a:r>
            <a:r>
              <a:rPr lang="en-US" sz="2400" dirty="0">
                <a:solidFill>
                  <a:schemeClr val="tx1"/>
                </a:solidFill>
              </a:rPr>
              <a:t>environment, obsolete regulatory system which are  a source for extracting of economic rent by oligarchs, politicians and officials</a:t>
            </a:r>
          </a:p>
          <a:p>
            <a:pPr marL="457200" indent="-457200" algn="just">
              <a:buFont typeface="Arial" panose="020B0604020202020204" pitchFamily="34" charset="0"/>
              <a:buChar char="•"/>
            </a:pPr>
            <a:r>
              <a:rPr lang="en-US" sz="2400" dirty="0" smtClean="0">
                <a:solidFill>
                  <a:schemeClr val="tx1"/>
                </a:solidFill>
              </a:rPr>
              <a:t>Frequent </a:t>
            </a:r>
            <a:r>
              <a:rPr lang="en-US" sz="2400" dirty="0">
                <a:solidFill>
                  <a:schemeClr val="tx1"/>
                </a:solidFill>
              </a:rPr>
              <a:t>changes in tax policy, non-transparent tax administration</a:t>
            </a:r>
          </a:p>
          <a:p>
            <a:pPr marL="457200" indent="-457200" algn="just">
              <a:buFont typeface="Arial" panose="020B0604020202020204" pitchFamily="34" charset="0"/>
              <a:buChar char="•"/>
            </a:pPr>
            <a:r>
              <a:rPr lang="en-US" sz="2400" dirty="0" smtClean="0">
                <a:solidFill>
                  <a:schemeClr val="tx1"/>
                </a:solidFill>
              </a:rPr>
              <a:t>High </a:t>
            </a:r>
            <a:r>
              <a:rPr lang="en-US" sz="2400" dirty="0">
                <a:solidFill>
                  <a:schemeClr val="tx1"/>
                </a:solidFill>
              </a:rPr>
              <a:t>level of monopolies in main economic sectors, low protection of economic competition</a:t>
            </a:r>
          </a:p>
          <a:p>
            <a:pPr marL="457200" indent="-457200" algn="just">
              <a:buFont typeface="Arial" panose="020B0604020202020204" pitchFamily="34" charset="0"/>
              <a:buChar char="•"/>
            </a:pPr>
            <a:r>
              <a:rPr lang="en-US" sz="2400" dirty="0" smtClean="0">
                <a:solidFill>
                  <a:schemeClr val="tx1"/>
                </a:solidFill>
              </a:rPr>
              <a:t>Poor </a:t>
            </a:r>
            <a:r>
              <a:rPr lang="en-US" sz="2400" dirty="0">
                <a:solidFill>
                  <a:schemeClr val="tx1"/>
                </a:solidFill>
              </a:rPr>
              <a:t>capacity of public servants</a:t>
            </a:r>
          </a:p>
          <a:p>
            <a:pPr marL="457200" indent="-457200" algn="just">
              <a:buFont typeface="Arial" panose="020B0604020202020204" pitchFamily="34" charset="0"/>
              <a:buChar char="•"/>
            </a:pPr>
            <a:r>
              <a:rPr lang="en-US" sz="2400" dirty="0" smtClean="0">
                <a:solidFill>
                  <a:schemeClr val="tx1"/>
                </a:solidFill>
              </a:rPr>
              <a:t>Lack </a:t>
            </a:r>
            <a:r>
              <a:rPr lang="en-US" sz="2400" dirty="0">
                <a:solidFill>
                  <a:schemeClr val="tx1"/>
                </a:solidFill>
              </a:rPr>
              <a:t>of coordination between state, business and NGO </a:t>
            </a:r>
          </a:p>
          <a:p>
            <a:pPr marL="457200" indent="-457200" algn="just">
              <a:buFont typeface="Arial" panose="020B0604020202020204" pitchFamily="34" charset="0"/>
              <a:buChar char="•"/>
            </a:pPr>
            <a:r>
              <a:rPr lang="en-US" sz="2400" dirty="0" smtClean="0">
                <a:solidFill>
                  <a:schemeClr val="tx1"/>
                </a:solidFill>
              </a:rPr>
              <a:t>Inconsistent </a:t>
            </a:r>
            <a:r>
              <a:rPr lang="en-US" sz="2400" dirty="0">
                <a:solidFill>
                  <a:schemeClr val="tx1"/>
                </a:solidFill>
              </a:rPr>
              <a:t>external debt policy for the last years</a:t>
            </a:r>
          </a:p>
          <a:p>
            <a:pPr marL="457200" indent="-457200" algn="just">
              <a:buFont typeface="Arial" panose="020B0604020202020204" pitchFamily="34" charset="0"/>
              <a:buChar char="•"/>
            </a:pPr>
            <a:r>
              <a:rPr lang="en-US" sz="2400" dirty="0" smtClean="0">
                <a:solidFill>
                  <a:schemeClr val="tx1"/>
                </a:solidFill>
              </a:rPr>
              <a:t>The </a:t>
            </a:r>
            <a:r>
              <a:rPr lang="en-US" sz="2400" dirty="0">
                <a:solidFill>
                  <a:schemeClr val="tx1"/>
                </a:solidFill>
              </a:rPr>
              <a:t>budget expenditure structure inadequate to the existing financial possibilities of the state</a:t>
            </a:r>
          </a:p>
          <a:p>
            <a:pPr marL="457200" indent="-457200" algn="just">
              <a:buFont typeface="Arial" panose="020B0604020202020204" pitchFamily="34" charset="0"/>
              <a:buChar char="•"/>
            </a:pPr>
            <a:r>
              <a:rPr lang="en-US" sz="2400" dirty="0" smtClean="0">
                <a:solidFill>
                  <a:schemeClr val="tx1"/>
                </a:solidFill>
              </a:rPr>
              <a:t>Non-market </a:t>
            </a:r>
            <a:r>
              <a:rPr lang="en-US" sz="2400" dirty="0">
                <a:solidFill>
                  <a:schemeClr val="tx1"/>
                </a:solidFill>
              </a:rPr>
              <a:t>tariffs and prices for a certain number of goods and services</a:t>
            </a:r>
          </a:p>
          <a:p>
            <a:pPr algn="l"/>
            <a:endParaRPr lang="en-US" dirty="0">
              <a:solidFill>
                <a:schemeClr val="tx1"/>
              </a:solidFill>
            </a:endParaRPr>
          </a:p>
        </p:txBody>
      </p:sp>
    </p:spTree>
    <p:extLst>
      <p:ext uri="{BB962C8B-B14F-4D97-AF65-F5344CB8AC3E}">
        <p14:creationId xmlns:p14="http://schemas.microsoft.com/office/powerpoint/2010/main" val="3021634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3</a:t>
            </a:r>
            <a:r>
              <a:rPr lang="en-US" sz="2400" b="1" dirty="0" smtClean="0">
                <a:solidFill>
                  <a:schemeClr val="bg1"/>
                </a:solidFill>
              </a:rPr>
              <a:t>. ‘NEW' CHALLENGES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numCol="1">
            <a:normAutofit/>
          </a:bodyPr>
          <a:lstStyle/>
          <a:p>
            <a:pPr marL="457200" indent="-457200" algn="l">
              <a:buFont typeface="Arial" panose="020B0604020202020204" pitchFamily="34" charset="0"/>
              <a:buChar char="•"/>
            </a:pPr>
            <a:r>
              <a:rPr lang="en-US" sz="2400" dirty="0" smtClean="0">
                <a:solidFill>
                  <a:schemeClr val="tx1"/>
                </a:solidFill>
              </a:rPr>
              <a:t>Annexation </a:t>
            </a:r>
            <a:r>
              <a:rPr lang="en-US" sz="2400" dirty="0">
                <a:solidFill>
                  <a:schemeClr val="tx1"/>
                </a:solidFill>
              </a:rPr>
              <a:t>of Crimea </a:t>
            </a:r>
          </a:p>
          <a:p>
            <a:pPr marL="457200" indent="-457200" algn="l">
              <a:buFont typeface="Arial" panose="020B0604020202020204" pitchFamily="34" charset="0"/>
              <a:buChar char="•"/>
            </a:pPr>
            <a:r>
              <a:rPr lang="en-US" sz="2400" dirty="0" smtClean="0">
                <a:solidFill>
                  <a:schemeClr val="tx1"/>
                </a:solidFill>
              </a:rPr>
              <a:t>War </a:t>
            </a:r>
            <a:r>
              <a:rPr lang="en-US" sz="2400" dirty="0">
                <a:solidFill>
                  <a:schemeClr val="tx1"/>
                </a:solidFill>
              </a:rPr>
              <a:t>with Russia in </a:t>
            </a:r>
            <a:r>
              <a:rPr lang="en-US" sz="2400" dirty="0" smtClean="0">
                <a:solidFill>
                  <a:schemeClr val="tx1"/>
                </a:solidFill>
              </a:rPr>
              <a:t>Donbas (rise of  military expenditures</a:t>
            </a:r>
            <a:r>
              <a:rPr lang="en-US" sz="2400" dirty="0">
                <a:solidFill>
                  <a:schemeClr val="tx1"/>
                </a:solidFill>
              </a:rPr>
              <a:t>, destruction of industrial </a:t>
            </a:r>
            <a:r>
              <a:rPr lang="en-US" sz="2400" dirty="0" smtClean="0">
                <a:solidFill>
                  <a:schemeClr val="tx1"/>
                </a:solidFill>
              </a:rPr>
              <a:t>relations</a:t>
            </a:r>
            <a:r>
              <a:rPr lang="uk-UA" sz="2400" dirty="0" smtClean="0">
                <a:solidFill>
                  <a:schemeClr val="tx1"/>
                </a:solidFill>
              </a:rPr>
              <a:t>, </a:t>
            </a:r>
            <a:r>
              <a:rPr lang="en-US" sz="2400" dirty="0">
                <a:solidFill>
                  <a:schemeClr val="tx1"/>
                </a:solidFill>
              </a:rPr>
              <a:t>loss of production </a:t>
            </a:r>
            <a:r>
              <a:rPr lang="en-US" sz="2400" dirty="0" smtClean="0">
                <a:solidFill>
                  <a:schemeClr val="tx1"/>
                </a:solidFill>
              </a:rPr>
              <a:t>capacities)</a:t>
            </a:r>
            <a:endParaRPr lang="en-US" sz="2400" dirty="0">
              <a:solidFill>
                <a:schemeClr val="tx1"/>
              </a:solidFill>
            </a:endParaRPr>
          </a:p>
          <a:p>
            <a:pPr marL="457200" indent="-457200" algn="l">
              <a:buFont typeface="Arial" panose="020B0604020202020204" pitchFamily="34" charset="0"/>
              <a:buChar char="•"/>
            </a:pPr>
            <a:r>
              <a:rPr lang="en-US" sz="2400" dirty="0" smtClean="0">
                <a:solidFill>
                  <a:schemeClr val="tx1"/>
                </a:solidFill>
              </a:rPr>
              <a:t>Trade </a:t>
            </a:r>
            <a:r>
              <a:rPr lang="en-US" sz="2400" dirty="0">
                <a:solidFill>
                  <a:schemeClr val="tx1"/>
                </a:solidFill>
              </a:rPr>
              <a:t>war with Russia</a:t>
            </a:r>
          </a:p>
          <a:p>
            <a:pPr marL="457200" indent="-457200" algn="l">
              <a:buFont typeface="Arial" panose="020B0604020202020204" pitchFamily="34" charset="0"/>
              <a:buChar char="•"/>
            </a:pPr>
            <a:r>
              <a:rPr lang="en-US" sz="2400" dirty="0" smtClean="0">
                <a:solidFill>
                  <a:schemeClr val="tx1"/>
                </a:solidFill>
              </a:rPr>
              <a:t>Harsh </a:t>
            </a:r>
            <a:r>
              <a:rPr lang="en-US" sz="2400" dirty="0">
                <a:solidFill>
                  <a:schemeClr val="tx1"/>
                </a:solidFill>
              </a:rPr>
              <a:t>devaluation of UAH</a:t>
            </a:r>
          </a:p>
          <a:p>
            <a:pPr marL="457200" indent="-457200" algn="l">
              <a:buFont typeface="Arial" panose="020B0604020202020204" pitchFamily="34" charset="0"/>
              <a:buChar char="•"/>
            </a:pPr>
            <a:r>
              <a:rPr lang="en-US" sz="2400" dirty="0" smtClean="0">
                <a:solidFill>
                  <a:schemeClr val="tx1"/>
                </a:solidFill>
              </a:rPr>
              <a:t>Crisis </a:t>
            </a:r>
            <a:r>
              <a:rPr lang="en-US" sz="2400" dirty="0">
                <a:solidFill>
                  <a:schemeClr val="tx1"/>
                </a:solidFill>
              </a:rPr>
              <a:t>in banking system  (dramatic withdraw of deposits)</a:t>
            </a:r>
          </a:p>
          <a:p>
            <a:pPr marL="457200" indent="-457200" algn="l">
              <a:buFont typeface="Arial" panose="020B0604020202020204" pitchFamily="34" charset="0"/>
              <a:buChar char="•"/>
            </a:pPr>
            <a:r>
              <a:rPr lang="en-US" sz="2400" dirty="0" smtClean="0">
                <a:solidFill>
                  <a:schemeClr val="tx1"/>
                </a:solidFill>
              </a:rPr>
              <a:t>High </a:t>
            </a:r>
            <a:r>
              <a:rPr lang="en-US" sz="2400" dirty="0">
                <a:solidFill>
                  <a:schemeClr val="tx1"/>
                </a:solidFill>
              </a:rPr>
              <a:t>interest rates, which makes it impossible to credit the real sector  </a:t>
            </a:r>
          </a:p>
          <a:p>
            <a:pPr marL="457200" indent="-457200" algn="l">
              <a:buFont typeface="Arial" panose="020B0604020202020204" pitchFamily="34" charset="0"/>
              <a:buChar char="•"/>
            </a:pPr>
            <a:r>
              <a:rPr lang="en-US" sz="2400" dirty="0" smtClean="0">
                <a:solidFill>
                  <a:schemeClr val="tx1"/>
                </a:solidFill>
              </a:rPr>
              <a:t>The </a:t>
            </a:r>
            <a:r>
              <a:rPr lang="en-US" sz="2400" dirty="0">
                <a:solidFill>
                  <a:schemeClr val="tx1"/>
                </a:solidFill>
              </a:rPr>
              <a:t>sharp deterioration in the balance of payments</a:t>
            </a:r>
          </a:p>
          <a:p>
            <a:pPr marL="457200" indent="-457200" algn="l">
              <a:buFont typeface="Arial" panose="020B0604020202020204" pitchFamily="34" charset="0"/>
              <a:buChar char="•"/>
            </a:pPr>
            <a:r>
              <a:rPr lang="en-US" sz="2400" dirty="0" smtClean="0">
                <a:solidFill>
                  <a:schemeClr val="tx1"/>
                </a:solidFill>
              </a:rPr>
              <a:t>Rapid </a:t>
            </a:r>
            <a:r>
              <a:rPr lang="en-US" sz="2400" dirty="0">
                <a:solidFill>
                  <a:schemeClr val="tx1"/>
                </a:solidFill>
              </a:rPr>
              <a:t>inflation</a:t>
            </a:r>
          </a:p>
          <a:p>
            <a:pPr marL="457200" indent="-457200" algn="l">
              <a:buFont typeface="Arial" panose="020B0604020202020204" pitchFamily="34" charset="0"/>
              <a:buChar char="•"/>
            </a:pPr>
            <a:r>
              <a:rPr lang="en-US" sz="2400" dirty="0" smtClean="0">
                <a:solidFill>
                  <a:schemeClr val="tx1"/>
                </a:solidFill>
              </a:rPr>
              <a:t>Investment </a:t>
            </a:r>
            <a:r>
              <a:rPr lang="en-US" sz="2400" dirty="0">
                <a:solidFill>
                  <a:schemeClr val="tx1"/>
                </a:solidFill>
              </a:rPr>
              <a:t>outflows</a:t>
            </a:r>
          </a:p>
          <a:p>
            <a:pPr algn="l"/>
            <a:endParaRPr lang="en-US" dirty="0">
              <a:solidFill>
                <a:schemeClr val="tx1"/>
              </a:solidFill>
            </a:endParaRPr>
          </a:p>
        </p:txBody>
      </p:sp>
    </p:spTree>
    <p:extLst>
      <p:ext uri="{BB962C8B-B14F-4D97-AF65-F5344CB8AC3E}">
        <p14:creationId xmlns:p14="http://schemas.microsoft.com/office/powerpoint/2010/main" val="32728520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4. KEY FIGURES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dirty="0" smtClean="0">
                <a:solidFill>
                  <a:schemeClr val="tx1"/>
                </a:solidFill>
              </a:rPr>
              <a:t> </a:t>
            </a:r>
            <a:endParaRPr lang="ru-RU" dirty="0">
              <a:solidFill>
                <a:schemeClr val="tx1"/>
              </a:solidFill>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473804894"/>
              </p:ext>
            </p:extLst>
          </p:nvPr>
        </p:nvGraphicFramePr>
        <p:xfrm>
          <a:off x="179512" y="1268760"/>
          <a:ext cx="8712967" cy="4104455"/>
        </p:xfrm>
        <a:graphic>
          <a:graphicData uri="http://schemas.openxmlformats.org/drawingml/2006/table">
            <a:tbl>
              <a:tblPr firstRow="1" firstCol="1" bandRow="1">
                <a:tableStyleId>{5C22544A-7EE6-4342-B048-85BDC9FD1C3A}</a:tableStyleId>
              </a:tblPr>
              <a:tblGrid>
                <a:gridCol w="2520280"/>
                <a:gridCol w="1800200"/>
                <a:gridCol w="1656184"/>
                <a:gridCol w="1407207"/>
                <a:gridCol w="1329096"/>
              </a:tblGrid>
              <a:tr h="449831">
                <a:tc>
                  <a:txBody>
                    <a:bodyPr/>
                    <a:lstStyle/>
                    <a:p>
                      <a:pPr>
                        <a:lnSpc>
                          <a:spcPct val="115000"/>
                        </a:lnSpc>
                        <a:spcAft>
                          <a:spcPts val="0"/>
                        </a:spcAft>
                      </a:pPr>
                      <a:r>
                        <a:rPr lang="en-US" sz="2000" dirty="0">
                          <a:effectLst/>
                        </a:rPr>
                        <a:t>Index</a:t>
                      </a:r>
                      <a:endParaRPr lang="uk-UA"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2013</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2014</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2015</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uk-UA" sz="2000">
                          <a:effectLst/>
                        </a:rPr>
                        <a:t>І</a:t>
                      </a:r>
                      <a:r>
                        <a:rPr lang="en-US" sz="2000">
                          <a:effectLst/>
                        </a:rPr>
                        <a:t>Q 2016</a:t>
                      </a:r>
                      <a:endParaRPr lang="uk-UA" sz="2000">
                        <a:effectLst/>
                        <a:latin typeface="Calibri"/>
                        <a:ea typeface="Calibri"/>
                        <a:cs typeface="Times New Roman"/>
                      </a:endParaRPr>
                    </a:p>
                  </a:txBody>
                  <a:tcPr marL="68580" marR="68580" marT="0" marB="0"/>
                </a:tc>
              </a:tr>
              <a:tr h="449831">
                <a:tc>
                  <a:txBody>
                    <a:bodyPr/>
                    <a:lstStyle/>
                    <a:p>
                      <a:pPr>
                        <a:lnSpc>
                          <a:spcPct val="115000"/>
                        </a:lnSpc>
                        <a:spcAft>
                          <a:spcPts val="0"/>
                        </a:spcAft>
                      </a:pPr>
                      <a:r>
                        <a:rPr lang="en-US" sz="2000">
                          <a:effectLst/>
                        </a:rPr>
                        <a:t>GDP</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uk-UA" sz="2000">
                          <a:effectLst/>
                        </a:rPr>
                        <a:t>0.0%</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-6.</a:t>
                      </a:r>
                      <a:r>
                        <a:rPr lang="uk-UA" sz="2000">
                          <a:effectLst/>
                        </a:rPr>
                        <a:t>6</a:t>
                      </a:r>
                      <a:r>
                        <a:rPr lang="en-US" sz="2000">
                          <a:effectLst/>
                        </a:rPr>
                        <a:t>%</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-9.9%</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0.8%</a:t>
                      </a:r>
                      <a:endParaRPr lang="uk-UA" sz="2000">
                        <a:effectLst/>
                        <a:latin typeface="Calibri"/>
                        <a:ea typeface="Calibri"/>
                        <a:cs typeface="Times New Roman"/>
                      </a:endParaRPr>
                    </a:p>
                  </a:txBody>
                  <a:tcPr marL="68580" marR="68580" marT="0" marB="0"/>
                </a:tc>
              </a:tr>
              <a:tr h="449831">
                <a:tc>
                  <a:txBody>
                    <a:bodyPr/>
                    <a:lstStyle/>
                    <a:p>
                      <a:pPr>
                        <a:lnSpc>
                          <a:spcPct val="115000"/>
                        </a:lnSpc>
                        <a:spcAft>
                          <a:spcPts val="0"/>
                        </a:spcAft>
                      </a:pPr>
                      <a:r>
                        <a:rPr lang="en-US" sz="2000" dirty="0">
                          <a:effectLst/>
                        </a:rPr>
                        <a:t>Inflation</a:t>
                      </a:r>
                      <a:endParaRPr lang="uk-UA"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0.5%</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uk-UA" sz="2000">
                          <a:effectLst/>
                        </a:rPr>
                        <a:t>24.9%</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uk-UA" sz="2000">
                          <a:effectLst/>
                        </a:rPr>
                        <a:t>43.4%</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1.5%</a:t>
                      </a:r>
                      <a:endParaRPr lang="uk-UA" sz="2000">
                        <a:effectLst/>
                        <a:latin typeface="Calibri"/>
                        <a:ea typeface="Calibri"/>
                        <a:cs typeface="Times New Roman"/>
                      </a:endParaRPr>
                    </a:p>
                  </a:txBody>
                  <a:tcPr marL="68580" marR="68580" marT="0" marB="0"/>
                </a:tc>
              </a:tr>
              <a:tr h="927650">
                <a:tc>
                  <a:txBody>
                    <a:bodyPr/>
                    <a:lstStyle/>
                    <a:p>
                      <a:pPr>
                        <a:lnSpc>
                          <a:spcPct val="115000"/>
                        </a:lnSpc>
                        <a:spcAft>
                          <a:spcPts val="0"/>
                        </a:spcAft>
                      </a:pPr>
                      <a:r>
                        <a:rPr lang="en-US" sz="2000" dirty="0">
                          <a:effectLst/>
                        </a:rPr>
                        <a:t>Currency (UAH for 1 USD</a:t>
                      </a:r>
                      <a:endParaRPr lang="uk-UA"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7.99</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15.77 </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24.0 </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26.2</a:t>
                      </a:r>
                      <a:endParaRPr lang="uk-UA" sz="2000">
                        <a:effectLst/>
                        <a:latin typeface="Calibri"/>
                        <a:ea typeface="Calibri"/>
                        <a:cs typeface="Times New Roman"/>
                      </a:endParaRPr>
                    </a:p>
                  </a:txBody>
                  <a:tcPr marL="68580" marR="68580" marT="0" marB="0"/>
                </a:tc>
              </a:tr>
              <a:tr h="449831">
                <a:tc>
                  <a:txBody>
                    <a:bodyPr/>
                    <a:lstStyle/>
                    <a:p>
                      <a:pPr>
                        <a:lnSpc>
                          <a:spcPct val="115000"/>
                        </a:lnSpc>
                        <a:spcAft>
                          <a:spcPts val="0"/>
                        </a:spcAft>
                      </a:pPr>
                      <a:r>
                        <a:rPr lang="en-US" sz="2000">
                          <a:effectLst/>
                        </a:rPr>
                        <a:t>Export of goods</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-7.5%</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-15.0%</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-29.9%</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-23.0%</a:t>
                      </a:r>
                      <a:endParaRPr lang="uk-UA" sz="2000">
                        <a:effectLst/>
                        <a:latin typeface="Calibri"/>
                        <a:ea typeface="Calibri"/>
                        <a:cs typeface="Times New Roman"/>
                      </a:endParaRPr>
                    </a:p>
                  </a:txBody>
                  <a:tcPr marL="68580" marR="68580" marT="0" marB="0"/>
                </a:tc>
              </a:tr>
              <a:tr h="449831">
                <a:tc>
                  <a:txBody>
                    <a:bodyPr/>
                    <a:lstStyle/>
                    <a:p>
                      <a:pPr>
                        <a:lnSpc>
                          <a:spcPct val="115000"/>
                        </a:lnSpc>
                        <a:spcAft>
                          <a:spcPts val="0"/>
                        </a:spcAft>
                      </a:pPr>
                      <a:r>
                        <a:rPr lang="en-US" sz="2000">
                          <a:effectLst/>
                        </a:rPr>
                        <a:t>Import of goods</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 </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-27.8%</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-32.8%</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-14.4%</a:t>
                      </a:r>
                      <a:endParaRPr lang="uk-UA" sz="2000">
                        <a:effectLst/>
                        <a:latin typeface="Calibri"/>
                        <a:ea typeface="Calibri"/>
                        <a:cs typeface="Times New Roman"/>
                      </a:endParaRPr>
                    </a:p>
                  </a:txBody>
                  <a:tcPr marL="68580" marR="68580" marT="0" marB="0"/>
                </a:tc>
              </a:tr>
              <a:tr h="927650">
                <a:tc>
                  <a:txBody>
                    <a:bodyPr/>
                    <a:lstStyle/>
                    <a:p>
                      <a:pPr>
                        <a:lnSpc>
                          <a:spcPct val="115000"/>
                        </a:lnSpc>
                        <a:spcAft>
                          <a:spcPts val="0"/>
                        </a:spcAft>
                      </a:pPr>
                      <a:r>
                        <a:rPr lang="en-US" sz="2000">
                          <a:effectLst/>
                        </a:rPr>
                        <a:t>Official reserves, bln USD</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dirty="0">
                          <a:effectLst/>
                        </a:rPr>
                        <a:t>20.4</a:t>
                      </a:r>
                      <a:endParaRPr lang="uk-UA"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dirty="0">
                          <a:effectLst/>
                        </a:rPr>
                        <a:t>7.5</a:t>
                      </a:r>
                      <a:endParaRPr lang="uk-UA" sz="2000"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a:effectLst/>
                        </a:rPr>
                        <a:t>13.3</a:t>
                      </a:r>
                      <a:endParaRPr lang="uk-UA" sz="2000">
                        <a:effectLst/>
                        <a:latin typeface="Calibri"/>
                        <a:ea typeface="Calibri"/>
                        <a:cs typeface="Times New Roman"/>
                      </a:endParaRPr>
                    </a:p>
                  </a:txBody>
                  <a:tcPr marL="68580" marR="68580" marT="0" marB="0"/>
                </a:tc>
                <a:tc>
                  <a:txBody>
                    <a:bodyPr/>
                    <a:lstStyle/>
                    <a:p>
                      <a:pPr>
                        <a:lnSpc>
                          <a:spcPct val="115000"/>
                        </a:lnSpc>
                        <a:spcAft>
                          <a:spcPts val="0"/>
                        </a:spcAft>
                      </a:pPr>
                      <a:r>
                        <a:rPr lang="en-US" sz="2000" dirty="0">
                          <a:effectLst/>
                        </a:rPr>
                        <a:t>12.7</a:t>
                      </a:r>
                      <a:endParaRPr lang="uk-UA" sz="2000" dirty="0">
                        <a:effectLst/>
                        <a:latin typeface="Calibri"/>
                        <a:ea typeface="Calibri"/>
                        <a:cs typeface="Times New Roman"/>
                      </a:endParaRPr>
                    </a:p>
                  </a:txBody>
                  <a:tcPr marL="68580" marR="68580" marT="0" marB="0"/>
                </a:tc>
              </a:tr>
            </a:tbl>
          </a:graphicData>
        </a:graphic>
      </p:graphicFrame>
      <p:sp>
        <p:nvSpPr>
          <p:cNvPr id="7" name="Прямоугольник 6"/>
          <p:cNvSpPr/>
          <p:nvPr/>
        </p:nvSpPr>
        <p:spPr>
          <a:xfrm>
            <a:off x="179512" y="5589240"/>
            <a:ext cx="6480720" cy="369332"/>
          </a:xfrm>
          <a:prstGeom prst="rect">
            <a:avLst/>
          </a:prstGeom>
        </p:spPr>
        <p:txBody>
          <a:bodyPr wrap="square">
            <a:spAutoFit/>
          </a:bodyPr>
          <a:lstStyle/>
          <a:p>
            <a:r>
              <a:rPr lang="en-US" dirty="0"/>
              <a:t>Source:  State Statistics Committee of Ukraine, NBU</a:t>
            </a:r>
            <a:endParaRPr lang="uk-UA" dirty="0"/>
          </a:p>
        </p:txBody>
      </p:sp>
    </p:spTree>
    <p:extLst>
      <p:ext uri="{BB962C8B-B14F-4D97-AF65-F5344CB8AC3E}">
        <p14:creationId xmlns:p14="http://schemas.microsoft.com/office/powerpoint/2010/main" val="12993950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5</a:t>
            </a:r>
            <a:r>
              <a:rPr lang="en-US" sz="2400" b="1" dirty="0" smtClean="0">
                <a:solidFill>
                  <a:schemeClr val="bg1"/>
                </a:solidFill>
              </a:rPr>
              <a:t>. </a:t>
            </a:r>
            <a:r>
              <a:rPr lang="en-US" sz="2400" b="1" dirty="0">
                <a:solidFill>
                  <a:schemeClr val="bg1"/>
                </a:solidFill>
              </a:rPr>
              <a:t>KEY FIGURES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en-US" dirty="0" smtClean="0">
                <a:solidFill>
                  <a:schemeClr val="tx1"/>
                </a:solidFill>
              </a:rPr>
              <a:t> </a:t>
            </a:r>
            <a:endParaRPr lang="ru-RU" dirty="0">
              <a:solidFill>
                <a:schemeClr val="tx1"/>
              </a:solidFill>
            </a:endParaRPr>
          </a:p>
        </p:txBody>
      </p:sp>
      <p:graphicFrame>
        <p:nvGraphicFramePr>
          <p:cNvPr id="5" name="Диаграмма 4"/>
          <p:cNvGraphicFramePr/>
          <p:nvPr>
            <p:extLst>
              <p:ext uri="{D42A27DB-BD31-4B8C-83A1-F6EECF244321}">
                <p14:modId xmlns:p14="http://schemas.microsoft.com/office/powerpoint/2010/main" val="3713919227"/>
              </p:ext>
            </p:extLst>
          </p:nvPr>
        </p:nvGraphicFramePr>
        <p:xfrm>
          <a:off x="107504" y="980728"/>
          <a:ext cx="8173416" cy="4680520"/>
        </p:xfrm>
        <a:graphic>
          <a:graphicData uri="http://schemas.openxmlformats.org/drawingml/2006/chart">
            <c:chart xmlns:c="http://schemas.openxmlformats.org/drawingml/2006/chart" xmlns:r="http://schemas.openxmlformats.org/officeDocument/2006/relationships" r:id="rId3"/>
          </a:graphicData>
        </a:graphic>
      </p:graphicFrame>
      <p:sp>
        <p:nvSpPr>
          <p:cNvPr id="6" name="Прямоугольник 5"/>
          <p:cNvSpPr/>
          <p:nvPr/>
        </p:nvSpPr>
        <p:spPr>
          <a:xfrm>
            <a:off x="395536" y="5661248"/>
            <a:ext cx="7776864" cy="646331"/>
          </a:xfrm>
          <a:prstGeom prst="rect">
            <a:avLst/>
          </a:prstGeom>
        </p:spPr>
        <p:txBody>
          <a:bodyPr wrap="square">
            <a:spAutoFit/>
          </a:bodyPr>
          <a:lstStyle/>
          <a:p>
            <a:r>
              <a:rPr lang="en-US" dirty="0"/>
              <a:t>* by the end of the year</a:t>
            </a:r>
          </a:p>
          <a:p>
            <a:r>
              <a:rPr lang="en-US" dirty="0"/>
              <a:t>Source: State Statistics Committee of Ukraine, ICPS calculations</a:t>
            </a:r>
          </a:p>
        </p:txBody>
      </p:sp>
    </p:spTree>
    <p:extLst>
      <p:ext uri="{BB962C8B-B14F-4D97-AF65-F5344CB8AC3E}">
        <p14:creationId xmlns:p14="http://schemas.microsoft.com/office/powerpoint/2010/main" val="71183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ru-RU" sz="2400" b="1" dirty="0" smtClean="0">
                <a:solidFill>
                  <a:schemeClr val="bg1"/>
                </a:solidFill>
              </a:rPr>
              <a:t>6</a:t>
            </a:r>
            <a:r>
              <a:rPr lang="en-US" sz="2400" b="1" dirty="0" smtClean="0">
                <a:solidFill>
                  <a:schemeClr val="bg1"/>
                </a:solidFill>
              </a:rPr>
              <a:t>. </a:t>
            </a:r>
            <a:r>
              <a:rPr lang="en-US" sz="2400" b="1" dirty="0">
                <a:solidFill>
                  <a:schemeClr val="bg1"/>
                </a:solidFill>
              </a:rPr>
              <a:t>KEY FIGURES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dirty="0">
                <a:solidFill>
                  <a:schemeClr val="tx1"/>
                </a:solidFill>
              </a:rPr>
              <a:t>Average salary in European countries in 2015,  net </a:t>
            </a:r>
            <a:r>
              <a:rPr lang="en-US" dirty="0" smtClean="0">
                <a:solidFill>
                  <a:schemeClr val="tx1"/>
                </a:solidFill>
              </a:rPr>
              <a:t>€</a:t>
            </a:r>
          </a:p>
          <a:p>
            <a:pPr algn="l"/>
            <a:endParaRPr lang="en-US" dirty="0">
              <a:solidFill>
                <a:schemeClr val="tx1"/>
              </a:solidFill>
            </a:endParaRPr>
          </a:p>
        </p:txBody>
      </p:sp>
      <p:graphicFrame>
        <p:nvGraphicFramePr>
          <p:cNvPr id="7" name="Таблица 6"/>
          <p:cNvGraphicFramePr>
            <a:graphicFrameLocks noGrp="1"/>
          </p:cNvGraphicFramePr>
          <p:nvPr>
            <p:extLst>
              <p:ext uri="{D42A27DB-BD31-4B8C-83A1-F6EECF244321}">
                <p14:modId xmlns:p14="http://schemas.microsoft.com/office/powerpoint/2010/main" val="3045186068"/>
              </p:ext>
            </p:extLst>
          </p:nvPr>
        </p:nvGraphicFramePr>
        <p:xfrm>
          <a:off x="395536" y="1484785"/>
          <a:ext cx="8136904" cy="5087089"/>
        </p:xfrm>
        <a:graphic>
          <a:graphicData uri="http://schemas.openxmlformats.org/drawingml/2006/table">
            <a:tbl>
              <a:tblPr firstRow="1" firstCol="1" bandRow="1"/>
              <a:tblGrid>
                <a:gridCol w="597410"/>
                <a:gridCol w="2600644"/>
                <a:gridCol w="981176"/>
                <a:gridCol w="580266"/>
                <a:gridCol w="2650759"/>
                <a:gridCol w="726649"/>
              </a:tblGrid>
              <a:tr h="187648">
                <a:tc>
                  <a:txBody>
                    <a:bodyPr/>
                    <a:lstStyle/>
                    <a:p>
                      <a:pPr algn="r">
                        <a:lnSpc>
                          <a:spcPct val="115000"/>
                        </a:lnSpc>
                        <a:spcAft>
                          <a:spcPts val="0"/>
                        </a:spcAft>
                      </a:pPr>
                      <a:r>
                        <a:rPr lang="uk-UA" sz="1200" dirty="0">
                          <a:effectLst/>
                          <a:latin typeface="+mj-lt"/>
                          <a:ea typeface="Times New Roman"/>
                          <a:cs typeface="Times New Roman"/>
                        </a:rPr>
                        <a:t>1</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Liechtenstein</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6030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Estonia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871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dirty="0">
                          <a:effectLst/>
                          <a:latin typeface="+mj-lt"/>
                          <a:ea typeface="Times New Roman"/>
                          <a:cs typeface="Times New Roman"/>
                        </a:rPr>
                        <a:t>2</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Switzerland</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4089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Czech Republic</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754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Monaco</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3436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Croatia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742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Norway </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3212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Poland</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735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Luxembourg</a:t>
                      </a:r>
                      <a:r>
                        <a:rPr lang="uk-UA" sz="1200" dirty="0">
                          <a:effectLst/>
                          <a:latin typeface="+mj-lt"/>
                          <a:ea typeface="Times New Roman"/>
                          <a:cs typeface="Times New Roman"/>
                        </a:rPr>
                        <a:t>]</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3149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Slovakia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708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Denmark</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2683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Latvia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635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Germany</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2602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Lithuania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589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Sweden</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2578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Turkey</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584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San</a:t>
                      </a:r>
                      <a:r>
                        <a:rPr lang="uk-UA" sz="1200" dirty="0">
                          <a:effectLst/>
                          <a:latin typeface="+mj-lt"/>
                          <a:ea typeface="Times New Roman"/>
                          <a:cs typeface="Times New Roman"/>
                        </a:rPr>
                        <a:t> </a:t>
                      </a:r>
                      <a:r>
                        <a:rPr lang="uk-UA" sz="1200" dirty="0" err="1">
                          <a:effectLst/>
                          <a:latin typeface="+mj-lt"/>
                          <a:ea typeface="Times New Roman"/>
                          <a:cs typeface="Times New Roman"/>
                        </a:rPr>
                        <a:t>Marino</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dirty="0">
                          <a:effectLst/>
                          <a:latin typeface="+mj-lt"/>
                          <a:ea typeface="Times New Roman"/>
                          <a:cs typeface="Times New Roman"/>
                        </a:rPr>
                        <a:t>2390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Hungary</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503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10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United</a:t>
                      </a:r>
                      <a:r>
                        <a:rPr lang="uk-UA" sz="1200" dirty="0">
                          <a:effectLst/>
                          <a:latin typeface="+mj-lt"/>
                          <a:ea typeface="Times New Roman"/>
                          <a:cs typeface="Times New Roman"/>
                        </a:rPr>
                        <a:t> </a:t>
                      </a:r>
                      <a:r>
                        <a:rPr lang="uk-UA" sz="1200" dirty="0" err="1">
                          <a:effectLst/>
                          <a:latin typeface="+mj-lt"/>
                          <a:ea typeface="Times New Roman"/>
                          <a:cs typeface="Times New Roman"/>
                        </a:rPr>
                        <a:t>Kingdom</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2337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Montenegro </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478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11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Finland</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2300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Romania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473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335257">
                <a:tc>
                  <a:txBody>
                    <a:bodyPr/>
                    <a:lstStyle/>
                    <a:p>
                      <a:pPr algn="r">
                        <a:lnSpc>
                          <a:spcPct val="115000"/>
                        </a:lnSpc>
                        <a:spcAft>
                          <a:spcPts val="0"/>
                        </a:spcAft>
                      </a:pPr>
                      <a:r>
                        <a:rPr lang="uk-UA" sz="1200">
                          <a:effectLst/>
                          <a:latin typeface="+mj-lt"/>
                          <a:ea typeface="Times New Roman"/>
                          <a:cs typeface="Times New Roman"/>
                        </a:rPr>
                        <a:t>12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Andorra</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2230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Bosnia and Herzegovina </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425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13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France</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2180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38</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Bulgaria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376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14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Netherlands</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2158</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Kosovo </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360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27545">
                <a:tc>
                  <a:txBody>
                    <a:bodyPr/>
                    <a:lstStyle/>
                    <a:p>
                      <a:pPr algn="r">
                        <a:lnSpc>
                          <a:spcPct val="115000"/>
                        </a:lnSpc>
                        <a:spcAft>
                          <a:spcPts val="0"/>
                        </a:spcAft>
                      </a:pPr>
                      <a:r>
                        <a:rPr lang="uk-UA" sz="1200">
                          <a:effectLst/>
                          <a:latin typeface="+mj-lt"/>
                          <a:ea typeface="Times New Roman"/>
                          <a:cs typeface="Times New Roman"/>
                        </a:rPr>
                        <a:t>15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Republic of Ireland</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2129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40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Republic</a:t>
                      </a:r>
                      <a:r>
                        <a:rPr lang="uk-UA" sz="1200" dirty="0">
                          <a:effectLst/>
                          <a:latin typeface="+mj-lt"/>
                          <a:ea typeface="Times New Roman"/>
                          <a:cs typeface="Times New Roman"/>
                        </a:rPr>
                        <a:t> </a:t>
                      </a:r>
                      <a:r>
                        <a:rPr lang="uk-UA" sz="1200" dirty="0" err="1">
                          <a:effectLst/>
                          <a:latin typeface="+mj-lt"/>
                          <a:ea typeface="Times New Roman"/>
                          <a:cs typeface="Times New Roman"/>
                        </a:rPr>
                        <a:t>of</a:t>
                      </a:r>
                      <a:r>
                        <a:rPr lang="uk-UA" sz="1200" dirty="0">
                          <a:effectLst/>
                          <a:latin typeface="+mj-lt"/>
                          <a:ea typeface="Times New Roman"/>
                          <a:cs typeface="Times New Roman"/>
                        </a:rPr>
                        <a:t> </a:t>
                      </a:r>
                      <a:r>
                        <a:rPr lang="uk-UA" sz="1200" dirty="0" err="1">
                          <a:effectLst/>
                          <a:latin typeface="+mj-lt"/>
                          <a:ea typeface="Times New Roman"/>
                          <a:cs typeface="Times New Roman"/>
                        </a:rPr>
                        <a:t>Macedonia</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360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16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Austria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2124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dirty="0">
                          <a:effectLst/>
                          <a:latin typeface="+mj-lt"/>
                          <a:ea typeface="Times New Roman"/>
                          <a:cs typeface="Times New Roman"/>
                        </a:rPr>
                        <a:t>41</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Albania</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357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17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Belgium</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2091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Serbia</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356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18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Italy</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2033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43</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Russia</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325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19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Iceland </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2015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Armenia</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315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20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a:effectLst/>
                          <a:latin typeface="+mj-lt"/>
                          <a:ea typeface="Times New Roman"/>
                          <a:cs typeface="Times New Roman"/>
                        </a:rPr>
                        <a:t>Spain</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1734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45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dirty="0" err="1">
                          <a:effectLst/>
                          <a:latin typeface="+mj-lt"/>
                          <a:ea typeface="Times New Roman"/>
                          <a:cs typeface="Times New Roman"/>
                        </a:rPr>
                        <a:t>Georgia</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dirty="0">
                          <a:effectLst/>
                          <a:latin typeface="+mj-lt"/>
                          <a:ea typeface="Times New Roman"/>
                          <a:cs typeface="Times New Roman"/>
                        </a:rPr>
                        <a:t>300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167628">
                <a:tc>
                  <a:txBody>
                    <a:bodyPr/>
                    <a:lstStyle/>
                    <a:p>
                      <a:pPr algn="r">
                        <a:lnSpc>
                          <a:spcPct val="115000"/>
                        </a:lnSpc>
                        <a:spcAft>
                          <a:spcPts val="0"/>
                        </a:spcAft>
                      </a:pPr>
                      <a:r>
                        <a:rPr lang="uk-UA" sz="1200">
                          <a:effectLst/>
                          <a:latin typeface="+mj-lt"/>
                          <a:ea typeface="Times New Roman"/>
                          <a:cs typeface="Times New Roman"/>
                        </a:rPr>
                        <a:t>21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Cyprus</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1574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46</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Kazakhstan</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257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22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Slovenia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1092</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47</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Belarus</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a:effectLst/>
                          <a:latin typeface="+mj-lt"/>
                          <a:ea typeface="Times New Roman"/>
                          <a:cs typeface="Times New Roman"/>
                        </a:rPr>
                        <a:t>249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dirty="0">
                          <a:effectLst/>
                          <a:latin typeface="+mj-lt"/>
                          <a:ea typeface="Times New Roman"/>
                          <a:cs typeface="Times New Roman"/>
                        </a:rPr>
                        <a:t>23</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Greece</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1069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48</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Azerbaijan</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dirty="0">
                          <a:effectLst/>
                          <a:latin typeface="+mj-lt"/>
                          <a:ea typeface="Times New Roman"/>
                          <a:cs typeface="Times New Roman"/>
                        </a:rPr>
                        <a:t>224</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24</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Malta</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1021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49</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dirty="0" err="1">
                          <a:effectLst/>
                          <a:latin typeface="+mj-lt"/>
                          <a:ea typeface="Times New Roman"/>
                          <a:cs typeface="Times New Roman"/>
                        </a:rPr>
                        <a:t>Moldova</a:t>
                      </a:r>
                      <a:r>
                        <a:rPr lang="uk-UA" sz="1200"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dirty="0">
                          <a:effectLst/>
                          <a:latin typeface="+mj-lt"/>
                          <a:ea typeface="Times New Roman"/>
                          <a:cs typeface="Times New Roman"/>
                        </a:rPr>
                        <a:t>190</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67628">
                <a:tc>
                  <a:txBody>
                    <a:bodyPr/>
                    <a:lstStyle/>
                    <a:p>
                      <a:pPr algn="r">
                        <a:lnSpc>
                          <a:spcPct val="115000"/>
                        </a:lnSpc>
                        <a:spcAft>
                          <a:spcPts val="0"/>
                        </a:spcAft>
                      </a:pPr>
                      <a:r>
                        <a:rPr lang="uk-UA" sz="1200">
                          <a:effectLst/>
                          <a:latin typeface="+mj-lt"/>
                          <a:ea typeface="Times New Roman"/>
                          <a:cs typeface="Times New Roman"/>
                        </a:rPr>
                        <a:t>25</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nSpc>
                          <a:spcPct val="115000"/>
                        </a:lnSpc>
                        <a:spcAft>
                          <a:spcPts val="0"/>
                        </a:spcAft>
                      </a:pPr>
                      <a:r>
                        <a:rPr lang="uk-UA" sz="1200">
                          <a:effectLst/>
                          <a:latin typeface="+mj-lt"/>
                          <a:ea typeface="Times New Roman"/>
                          <a:cs typeface="Times New Roman"/>
                        </a:rPr>
                        <a:t>Portugal</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a:effectLst/>
                          <a:latin typeface="+mj-lt"/>
                          <a:ea typeface="Times New Roman"/>
                          <a:cs typeface="Times New Roman"/>
                        </a:rPr>
                        <a:t>1001</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r">
                        <a:lnSpc>
                          <a:spcPct val="115000"/>
                        </a:lnSpc>
                        <a:spcAft>
                          <a:spcPts val="0"/>
                        </a:spcAft>
                      </a:pPr>
                      <a:r>
                        <a:rPr lang="uk-UA" sz="1200" b="1">
                          <a:effectLst/>
                          <a:latin typeface="+mj-lt"/>
                          <a:ea typeface="Times New Roman"/>
                          <a:cs typeface="Times New Roman"/>
                        </a:rPr>
                        <a:t>50</a:t>
                      </a:r>
                      <a:endParaRPr lang="uk-UA" sz="120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nSpc>
                          <a:spcPct val="115000"/>
                        </a:lnSpc>
                        <a:spcAft>
                          <a:spcPts val="0"/>
                        </a:spcAft>
                      </a:pPr>
                      <a:r>
                        <a:rPr lang="uk-UA" sz="1200" b="1" dirty="0" err="1">
                          <a:effectLst/>
                          <a:latin typeface="+mj-lt"/>
                          <a:ea typeface="Times New Roman"/>
                          <a:cs typeface="Times New Roman"/>
                        </a:rPr>
                        <a:t>Ukraine</a:t>
                      </a:r>
                      <a:r>
                        <a:rPr lang="uk-UA" sz="1200" b="1" dirty="0">
                          <a:effectLst/>
                          <a:latin typeface="+mj-lt"/>
                          <a:ea typeface="Times New Roman"/>
                          <a:cs typeface="Times New Roman"/>
                        </a:rPr>
                        <a:t> </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a:lnSpc>
                          <a:spcPct val="115000"/>
                        </a:lnSpc>
                        <a:spcAft>
                          <a:spcPts val="0"/>
                        </a:spcAft>
                      </a:pPr>
                      <a:r>
                        <a:rPr lang="uk-UA" sz="1200" b="1" dirty="0">
                          <a:effectLst/>
                          <a:latin typeface="+mj-lt"/>
                          <a:ea typeface="Times New Roman"/>
                          <a:cs typeface="Times New Roman"/>
                        </a:rPr>
                        <a:t>121</a:t>
                      </a:r>
                      <a:endParaRPr lang="uk-UA" sz="1200" dirty="0">
                        <a:effectLst/>
                        <a:latin typeface="+mj-lt"/>
                        <a:ea typeface="Calibri"/>
                        <a:cs typeface="Times New Roman"/>
                      </a:endParaRPr>
                    </a:p>
                  </a:txBody>
                  <a:tcPr marL="54661" marR="546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bl>
          </a:graphicData>
        </a:graphic>
      </p:graphicFrame>
    </p:spTree>
    <p:extLst>
      <p:ext uri="{BB962C8B-B14F-4D97-AF65-F5344CB8AC3E}">
        <p14:creationId xmlns:p14="http://schemas.microsoft.com/office/powerpoint/2010/main" val="20775374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ru-RU" sz="2400" b="1" dirty="0" smtClean="0">
                <a:solidFill>
                  <a:schemeClr val="bg1"/>
                </a:solidFill>
              </a:rPr>
              <a:t>7</a:t>
            </a:r>
            <a:r>
              <a:rPr lang="en-US" sz="2400" b="1" dirty="0" smtClean="0">
                <a:solidFill>
                  <a:schemeClr val="bg1"/>
                </a:solidFill>
              </a:rPr>
              <a:t>. </a:t>
            </a:r>
            <a:r>
              <a:rPr lang="en-US" sz="2400" b="1" dirty="0">
                <a:solidFill>
                  <a:schemeClr val="bg1"/>
                </a:solidFill>
              </a:rPr>
              <a:t>Key </a:t>
            </a:r>
            <a:r>
              <a:rPr lang="en-US" sz="2400" b="1" dirty="0" err="1">
                <a:solidFill>
                  <a:schemeClr val="bg1"/>
                </a:solidFill>
              </a:rPr>
              <a:t>programme</a:t>
            </a:r>
            <a:r>
              <a:rPr lang="en-US" sz="2400" b="1" dirty="0">
                <a:solidFill>
                  <a:schemeClr val="bg1"/>
                </a:solidFill>
              </a:rPr>
              <a:t> documents </a:t>
            </a:r>
            <a:r>
              <a:rPr lang="en-US" sz="2400" b="1" dirty="0" smtClean="0">
                <a:solidFill>
                  <a:schemeClr val="bg1"/>
                </a:solidFill>
              </a:rPr>
              <a:t>for reforms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pPr marL="457200" indent="-457200" algn="l">
              <a:buFont typeface="Arial" panose="020B0604020202020204" pitchFamily="34" charset="0"/>
              <a:buChar char="•"/>
            </a:pP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Strategy 2020</a:t>
            </a:r>
            <a:r>
              <a:rPr lang="uk-UA" dirty="0" smtClean="0">
                <a:solidFill>
                  <a:schemeClr val="tx1"/>
                </a:solidFill>
              </a:rPr>
              <a:t> (</a:t>
            </a:r>
            <a:r>
              <a:rPr lang="en-US" dirty="0" smtClean="0">
                <a:solidFill>
                  <a:schemeClr val="tx1"/>
                </a:solidFill>
              </a:rPr>
              <a:t>September 2014</a:t>
            </a:r>
            <a:r>
              <a:rPr lang="uk-UA" dirty="0" smtClean="0">
                <a:solidFill>
                  <a:schemeClr val="tx1"/>
                </a:solidFill>
              </a:rPr>
              <a:t>)</a:t>
            </a:r>
            <a:endParaRPr lang="en-US" dirty="0" smtClean="0">
              <a:solidFill>
                <a:schemeClr val="tx1"/>
              </a:solidFill>
            </a:endParaRPr>
          </a:p>
          <a:p>
            <a:pPr marL="971550" lvl="1" indent="-514350" algn="l">
              <a:buFont typeface="Wingdings" panose="05000000000000000000" pitchFamily="2" charset="2"/>
              <a:buChar char="ü"/>
            </a:pPr>
            <a:r>
              <a:rPr lang="en-US" sz="1600" dirty="0" smtClean="0">
                <a:solidFill>
                  <a:schemeClr val="tx1"/>
                </a:solidFill>
              </a:rPr>
              <a:t>Introduced by the  President, elaborated  with civil activists and experts</a:t>
            </a:r>
          </a:p>
          <a:p>
            <a:pPr marL="971550" lvl="1" indent="-514350" algn="l">
              <a:buFont typeface="Wingdings" panose="05000000000000000000" pitchFamily="2" charset="2"/>
              <a:buChar char="ü"/>
            </a:pPr>
            <a:r>
              <a:rPr lang="en-US" sz="1600" dirty="0" smtClean="0">
                <a:solidFill>
                  <a:schemeClr val="tx1"/>
                </a:solidFill>
              </a:rPr>
              <a:t>Includes </a:t>
            </a:r>
            <a:r>
              <a:rPr lang="en-US" sz="1600" dirty="0">
                <a:solidFill>
                  <a:schemeClr val="tx1"/>
                </a:solidFill>
              </a:rPr>
              <a:t>62 </a:t>
            </a:r>
            <a:r>
              <a:rPr lang="en-US" sz="1600" dirty="0" smtClean="0">
                <a:solidFill>
                  <a:schemeClr val="tx1"/>
                </a:solidFill>
              </a:rPr>
              <a:t>reforms, 10 of top priority</a:t>
            </a:r>
          </a:p>
          <a:p>
            <a:pPr marL="971550" lvl="1" indent="-514350" algn="l">
              <a:buFont typeface="Wingdings" panose="05000000000000000000" pitchFamily="2" charset="2"/>
              <a:buChar char="ü"/>
            </a:pPr>
            <a:r>
              <a:rPr lang="en-US" sz="1600" dirty="0">
                <a:solidFill>
                  <a:schemeClr val="tx1"/>
                </a:solidFill>
              </a:rPr>
              <a:t>25 key indicators of successful </a:t>
            </a:r>
            <a:r>
              <a:rPr lang="en-US" sz="1600" dirty="0" smtClean="0">
                <a:solidFill>
                  <a:schemeClr val="tx1"/>
                </a:solidFill>
              </a:rPr>
              <a:t>development</a:t>
            </a:r>
          </a:p>
          <a:p>
            <a:pPr marL="971550" lvl="1" indent="-514350" algn="l">
              <a:buFont typeface="Wingdings" panose="05000000000000000000" pitchFamily="2" charset="2"/>
              <a:buChar char="ü"/>
            </a:pPr>
            <a:r>
              <a:rPr lang="en-US" sz="1600" dirty="0">
                <a:solidFill>
                  <a:schemeClr val="tx1"/>
                </a:solidFill>
              </a:rPr>
              <a:t>The Cabinet of Ministers of Ukraine </a:t>
            </a:r>
            <a:r>
              <a:rPr lang="en-US" sz="1600" dirty="0" smtClean="0">
                <a:solidFill>
                  <a:schemeClr val="tx1"/>
                </a:solidFill>
              </a:rPr>
              <a:t>has to </a:t>
            </a:r>
            <a:r>
              <a:rPr lang="en-US" sz="1600" dirty="0">
                <a:solidFill>
                  <a:schemeClr val="tx1"/>
                </a:solidFill>
              </a:rPr>
              <a:t>approve an action plan for implementation of the Strategy annually by 15 February </a:t>
            </a:r>
            <a:r>
              <a:rPr lang="en-US" sz="1600" dirty="0" smtClean="0">
                <a:solidFill>
                  <a:schemeClr val="tx1"/>
                </a:solidFill>
              </a:rPr>
              <a:t>and </a:t>
            </a:r>
            <a:r>
              <a:rPr lang="en-US" sz="1600" dirty="0">
                <a:solidFill>
                  <a:schemeClr val="tx1"/>
                </a:solidFill>
              </a:rPr>
              <a:t>quarterly inform the state of implementation of the action plan to implement the Strategy.</a:t>
            </a:r>
            <a:endParaRPr lang="uk-UA" sz="1600" dirty="0">
              <a:solidFill>
                <a:schemeClr val="tx1"/>
              </a:solidFill>
            </a:endParaRPr>
          </a:p>
          <a:p>
            <a:pPr marL="457200" indent="-457200" algn="l">
              <a:buFont typeface="Arial" panose="020B0604020202020204" pitchFamily="34" charset="0"/>
              <a:buChar char="•"/>
            </a:pPr>
            <a:r>
              <a:rPr lang="en-US" dirty="0">
                <a:solidFill>
                  <a:schemeClr val="tx1"/>
                </a:solidFill>
              </a:rPr>
              <a:t>Coalition </a:t>
            </a:r>
            <a:r>
              <a:rPr lang="en-US" dirty="0" smtClean="0">
                <a:solidFill>
                  <a:schemeClr val="tx1"/>
                </a:solidFill>
              </a:rPr>
              <a:t>Agreement (November 2014)</a:t>
            </a:r>
            <a:endParaRPr lang="uk-UA" dirty="0" smtClean="0">
              <a:solidFill>
                <a:schemeClr val="tx1"/>
              </a:solidFill>
            </a:endParaRPr>
          </a:p>
          <a:p>
            <a:pPr marL="971550" lvl="1" indent="-514350" algn="l">
              <a:buFont typeface="Wingdings" panose="05000000000000000000" pitchFamily="2" charset="2"/>
              <a:buChar char="ü"/>
            </a:pPr>
            <a:r>
              <a:rPr lang="en-US" sz="1600" dirty="0" smtClean="0">
                <a:solidFill>
                  <a:schemeClr val="tx1"/>
                </a:solidFill>
              </a:rPr>
              <a:t>Elaborated by 5 political parties after early parliamentary elections in October 2014</a:t>
            </a:r>
            <a:endParaRPr lang="en-US" sz="1600" dirty="0">
              <a:solidFill>
                <a:schemeClr val="tx1"/>
              </a:solidFill>
            </a:endParaRPr>
          </a:p>
          <a:p>
            <a:pPr marL="971550" lvl="1" indent="-514350" algn="l">
              <a:buFont typeface="Wingdings" panose="05000000000000000000" pitchFamily="2" charset="2"/>
              <a:buChar char="ü"/>
            </a:pPr>
            <a:r>
              <a:rPr lang="en-US" sz="1600" dirty="0" smtClean="0">
                <a:solidFill>
                  <a:schemeClr val="tx1"/>
                </a:solidFill>
              </a:rPr>
              <a:t>Includes 17 reforms</a:t>
            </a:r>
          </a:p>
          <a:p>
            <a:pPr marL="457200" indent="-457200" algn="l">
              <a:buFont typeface="Arial" panose="020B0604020202020204" pitchFamily="34" charset="0"/>
              <a:buChar char="•"/>
            </a:pPr>
            <a:r>
              <a:rPr lang="en-US" dirty="0" err="1" smtClean="0">
                <a:solidFill>
                  <a:schemeClr val="tx1"/>
                </a:solidFill>
              </a:rPr>
              <a:t>Programme</a:t>
            </a:r>
            <a:r>
              <a:rPr lang="en-US" dirty="0" smtClean="0">
                <a:solidFill>
                  <a:schemeClr val="tx1"/>
                </a:solidFill>
              </a:rPr>
              <a:t> </a:t>
            </a:r>
            <a:r>
              <a:rPr lang="en-US" dirty="0">
                <a:solidFill>
                  <a:schemeClr val="tx1"/>
                </a:solidFill>
              </a:rPr>
              <a:t>for </a:t>
            </a:r>
            <a:r>
              <a:rPr lang="en-US" dirty="0" smtClean="0">
                <a:solidFill>
                  <a:schemeClr val="tx1"/>
                </a:solidFill>
              </a:rPr>
              <a:t>Government (December 2014)</a:t>
            </a:r>
          </a:p>
          <a:p>
            <a:pPr marL="971550" lvl="1" indent="-514350" algn="l">
              <a:buFont typeface="Wingdings" panose="05000000000000000000" pitchFamily="2" charset="2"/>
              <a:buChar char="ü"/>
            </a:pPr>
            <a:r>
              <a:rPr lang="en-US" sz="1600" dirty="0">
                <a:solidFill>
                  <a:prstClr val="black"/>
                </a:solidFill>
              </a:rPr>
              <a:t>Includes </a:t>
            </a:r>
            <a:r>
              <a:rPr lang="en-US" sz="1600" dirty="0" smtClean="0">
                <a:solidFill>
                  <a:prstClr val="black"/>
                </a:solidFill>
              </a:rPr>
              <a:t>11 policy directions</a:t>
            </a:r>
            <a:endParaRPr lang="en-US" sz="1600" dirty="0">
              <a:solidFill>
                <a:prstClr val="black"/>
              </a:solidFill>
            </a:endParaRPr>
          </a:p>
          <a:p>
            <a:pPr marL="457200" indent="-457200" algn="l">
              <a:buFont typeface="Arial" panose="020B0604020202020204" pitchFamily="34" charset="0"/>
              <a:buChar char="•"/>
            </a:pPr>
            <a:r>
              <a:rPr lang="en-US" dirty="0" smtClean="0">
                <a:solidFill>
                  <a:schemeClr val="tx1"/>
                </a:solidFill>
              </a:rPr>
              <a:t>Memorandum </a:t>
            </a:r>
            <a:r>
              <a:rPr lang="en-US" dirty="0">
                <a:solidFill>
                  <a:schemeClr val="tx1"/>
                </a:solidFill>
              </a:rPr>
              <a:t>Ukraine-IMF</a:t>
            </a:r>
            <a:endParaRPr lang="uk-UA" dirty="0">
              <a:solidFill>
                <a:schemeClr val="tx1"/>
              </a:solidFill>
            </a:endParaRPr>
          </a:p>
          <a:p>
            <a:pPr marL="457200" indent="-457200" algn="l">
              <a:buFont typeface="Arial" panose="020B0604020202020204" pitchFamily="34" charset="0"/>
              <a:buChar char="•"/>
            </a:pPr>
            <a:r>
              <a:rPr lang="en-US" dirty="0">
                <a:solidFill>
                  <a:schemeClr val="tx1"/>
                </a:solidFill>
              </a:rPr>
              <a:t>EU-Ukraine Association Agenda</a:t>
            </a:r>
            <a:endParaRPr lang="uk-UA"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16102304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ru-RU" sz="2400" b="1" dirty="0">
                <a:solidFill>
                  <a:schemeClr val="bg1"/>
                </a:solidFill>
              </a:rPr>
              <a:t>8</a:t>
            </a:r>
            <a:r>
              <a:rPr lang="en-US" sz="2400" b="1" dirty="0" smtClean="0">
                <a:solidFill>
                  <a:schemeClr val="bg1"/>
                </a:solidFill>
              </a:rPr>
              <a:t>.</a:t>
            </a:r>
            <a:r>
              <a:rPr lang="ru-RU" sz="2400" b="1" dirty="0" smtClean="0">
                <a:solidFill>
                  <a:schemeClr val="bg1"/>
                </a:solidFill>
              </a:rPr>
              <a:t> </a:t>
            </a:r>
            <a:r>
              <a:rPr lang="en-US" sz="2400" b="1" dirty="0" smtClean="0">
                <a:solidFill>
                  <a:schemeClr val="bg1"/>
                </a:solidFill>
              </a:rPr>
              <a:t>COOPERATION WITH IMF</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pPr marL="457200" indent="-457200" algn="l">
              <a:buFont typeface="Arial" panose="020B0604020202020204" pitchFamily="34" charset="0"/>
              <a:buChar char="•"/>
            </a:pPr>
            <a:r>
              <a:rPr lang="en-US" dirty="0">
                <a:solidFill>
                  <a:schemeClr val="tx1"/>
                </a:solidFill>
              </a:rPr>
              <a:t>April 2014 </a:t>
            </a:r>
            <a:r>
              <a:rPr lang="en-US" dirty="0" smtClean="0">
                <a:solidFill>
                  <a:schemeClr val="tx1"/>
                </a:solidFill>
              </a:rPr>
              <a:t> - </a:t>
            </a:r>
            <a:r>
              <a:rPr lang="en-US" b="1" dirty="0" smtClean="0">
                <a:solidFill>
                  <a:schemeClr val="tx1"/>
                </a:solidFill>
              </a:rPr>
              <a:t>Stand-by </a:t>
            </a:r>
            <a:r>
              <a:rPr lang="en-US" b="1" dirty="0" err="1" smtClean="0">
                <a:solidFill>
                  <a:schemeClr val="tx1"/>
                </a:solidFill>
              </a:rPr>
              <a:t>Programme</a:t>
            </a:r>
            <a:r>
              <a:rPr lang="en-US" b="1" dirty="0" smtClean="0">
                <a:solidFill>
                  <a:schemeClr val="tx1"/>
                </a:solidFill>
              </a:rPr>
              <a:t>  </a:t>
            </a:r>
            <a:r>
              <a:rPr lang="en-US" dirty="0" smtClean="0">
                <a:solidFill>
                  <a:schemeClr val="tx1"/>
                </a:solidFill>
              </a:rPr>
              <a:t>(SPB) for </a:t>
            </a:r>
            <a:r>
              <a:rPr lang="en-US" dirty="0">
                <a:solidFill>
                  <a:schemeClr val="tx1"/>
                </a:solidFill>
              </a:rPr>
              <a:t>2 years (16.67 </a:t>
            </a:r>
            <a:r>
              <a:rPr lang="en-US" dirty="0" err="1">
                <a:solidFill>
                  <a:schemeClr val="tx1"/>
                </a:solidFill>
              </a:rPr>
              <a:t>bln</a:t>
            </a:r>
            <a:r>
              <a:rPr lang="en-US" dirty="0">
                <a:solidFill>
                  <a:schemeClr val="tx1"/>
                </a:solidFill>
              </a:rPr>
              <a:t> USD, actually received 4,6 </a:t>
            </a:r>
            <a:r>
              <a:rPr lang="en-US" dirty="0" err="1">
                <a:solidFill>
                  <a:schemeClr val="tx1"/>
                </a:solidFill>
              </a:rPr>
              <a:t>bln</a:t>
            </a:r>
            <a:r>
              <a:rPr lang="en-US" dirty="0">
                <a:solidFill>
                  <a:schemeClr val="tx1"/>
                </a:solidFill>
              </a:rPr>
              <a:t> USD)</a:t>
            </a:r>
          </a:p>
          <a:p>
            <a:pPr marL="457200" indent="-457200" algn="l">
              <a:buFont typeface="Arial" panose="020B0604020202020204" pitchFamily="34" charset="0"/>
              <a:buChar char="•"/>
            </a:pPr>
            <a:r>
              <a:rPr lang="en-US" dirty="0">
                <a:solidFill>
                  <a:schemeClr val="tx1"/>
                </a:solidFill>
              </a:rPr>
              <a:t>March 2015 </a:t>
            </a:r>
            <a:r>
              <a:rPr lang="en-US" dirty="0" smtClean="0">
                <a:solidFill>
                  <a:schemeClr val="tx1"/>
                </a:solidFill>
              </a:rPr>
              <a:t> - </a:t>
            </a:r>
            <a:r>
              <a:rPr lang="en-US" b="1" dirty="0" smtClean="0">
                <a:solidFill>
                  <a:schemeClr val="tx1"/>
                </a:solidFill>
              </a:rPr>
              <a:t>Extended </a:t>
            </a:r>
            <a:r>
              <a:rPr lang="en-US" b="1" dirty="0">
                <a:solidFill>
                  <a:schemeClr val="tx1"/>
                </a:solidFill>
              </a:rPr>
              <a:t>Fund Facility </a:t>
            </a:r>
            <a:r>
              <a:rPr lang="en-US" b="1" dirty="0" err="1">
                <a:solidFill>
                  <a:schemeClr val="tx1"/>
                </a:solidFill>
              </a:rPr>
              <a:t>programme</a:t>
            </a:r>
            <a:r>
              <a:rPr lang="en-US" dirty="0">
                <a:solidFill>
                  <a:schemeClr val="tx1"/>
                </a:solidFill>
              </a:rPr>
              <a:t>  (</a:t>
            </a:r>
            <a:r>
              <a:rPr lang="en-US" dirty="0" smtClean="0">
                <a:solidFill>
                  <a:schemeClr val="tx1"/>
                </a:solidFill>
              </a:rPr>
              <a:t>EFF) </a:t>
            </a:r>
            <a:r>
              <a:rPr lang="en-US" dirty="0">
                <a:solidFill>
                  <a:schemeClr val="tx1"/>
                </a:solidFill>
              </a:rPr>
              <a:t>for 4 years, (17.5  </a:t>
            </a:r>
            <a:r>
              <a:rPr lang="en-US" dirty="0" err="1">
                <a:solidFill>
                  <a:schemeClr val="tx1"/>
                </a:solidFill>
              </a:rPr>
              <a:t>bln</a:t>
            </a:r>
            <a:r>
              <a:rPr lang="en-US" dirty="0">
                <a:solidFill>
                  <a:schemeClr val="tx1"/>
                </a:solidFill>
              </a:rPr>
              <a:t> USD,  actually received 6.7  </a:t>
            </a:r>
            <a:r>
              <a:rPr lang="en-US" dirty="0" err="1">
                <a:solidFill>
                  <a:schemeClr val="tx1"/>
                </a:solidFill>
              </a:rPr>
              <a:t>bln</a:t>
            </a:r>
            <a:r>
              <a:rPr lang="en-US" dirty="0">
                <a:solidFill>
                  <a:schemeClr val="tx1"/>
                </a:solidFill>
              </a:rPr>
              <a:t> USD) </a:t>
            </a:r>
            <a:endParaRPr lang="en-US" dirty="0" smtClean="0">
              <a:solidFill>
                <a:schemeClr val="tx1"/>
              </a:solidFill>
            </a:endParaRPr>
          </a:p>
          <a:p>
            <a:r>
              <a:rPr lang="en-US" dirty="0" smtClean="0">
                <a:solidFill>
                  <a:schemeClr val="tx1"/>
                </a:solidFill>
              </a:rPr>
              <a:t> </a:t>
            </a:r>
            <a:r>
              <a:rPr lang="en-US" i="1" dirty="0" smtClean="0">
                <a:solidFill>
                  <a:schemeClr val="tx1"/>
                </a:solidFill>
              </a:rPr>
              <a:t>Memorandum </a:t>
            </a:r>
            <a:r>
              <a:rPr lang="en-US" i="1" dirty="0">
                <a:solidFill>
                  <a:schemeClr val="tx1"/>
                </a:solidFill>
              </a:rPr>
              <a:t>Ukraine-IMF 2015</a:t>
            </a:r>
          </a:p>
          <a:p>
            <a:pPr algn="l"/>
            <a:r>
              <a:rPr lang="en-US" b="1" dirty="0">
                <a:solidFill>
                  <a:schemeClr val="tx1"/>
                </a:solidFill>
              </a:rPr>
              <a:t>Major focus areas and </a:t>
            </a:r>
            <a:r>
              <a:rPr lang="en-US" b="1" dirty="0" smtClean="0">
                <a:solidFill>
                  <a:schemeClr val="tx1"/>
                </a:solidFill>
              </a:rPr>
              <a:t>activities:</a:t>
            </a:r>
            <a:endParaRPr lang="en-US" b="1" dirty="0">
              <a:solidFill>
                <a:schemeClr val="tx1"/>
              </a:solidFill>
            </a:endParaRPr>
          </a:p>
          <a:p>
            <a:pPr marL="457200" indent="-457200" algn="l">
              <a:buFont typeface="Arial" panose="020B0604020202020204" pitchFamily="34" charset="0"/>
              <a:buChar char="•"/>
            </a:pPr>
            <a:r>
              <a:rPr lang="en-US" dirty="0" smtClean="0">
                <a:solidFill>
                  <a:schemeClr val="tx1"/>
                </a:solidFill>
              </a:rPr>
              <a:t>1</a:t>
            </a:r>
            <a:r>
              <a:rPr lang="en-US" dirty="0">
                <a:solidFill>
                  <a:schemeClr val="tx1"/>
                </a:solidFill>
              </a:rPr>
              <a:t>. Conducting flexible and sustainable exchange rate policy and ensuring low inflation </a:t>
            </a:r>
            <a:endParaRPr lang="en-US" dirty="0" smtClean="0">
              <a:solidFill>
                <a:schemeClr val="tx1"/>
              </a:solidFill>
            </a:endParaRPr>
          </a:p>
          <a:p>
            <a:pPr marL="342900" indent="-342900" algn="l">
              <a:buFont typeface="Wingdings" panose="05000000000000000000" pitchFamily="2" charset="2"/>
              <a:buChar char="ü"/>
            </a:pPr>
            <a:r>
              <a:rPr lang="en-US" sz="2100" dirty="0" smtClean="0">
                <a:solidFill>
                  <a:schemeClr val="tx1"/>
                </a:solidFill>
              </a:rPr>
              <a:t>Bringing </a:t>
            </a:r>
            <a:r>
              <a:rPr lang="en-US" sz="2100" dirty="0">
                <a:solidFill>
                  <a:schemeClr val="tx1"/>
                </a:solidFill>
              </a:rPr>
              <a:t>inflation percentage to a </a:t>
            </a:r>
            <a:r>
              <a:rPr lang="en-US" sz="2100" dirty="0" smtClean="0">
                <a:solidFill>
                  <a:schemeClr val="tx1"/>
                </a:solidFill>
              </a:rPr>
              <a:t>one digit number </a:t>
            </a:r>
            <a:r>
              <a:rPr lang="en-US" sz="2100" dirty="0">
                <a:solidFill>
                  <a:schemeClr val="tx1"/>
                </a:solidFill>
              </a:rPr>
              <a:t>by </a:t>
            </a:r>
            <a:r>
              <a:rPr lang="en-US" sz="2100" dirty="0" smtClean="0">
                <a:solidFill>
                  <a:schemeClr val="tx1"/>
                </a:solidFill>
              </a:rPr>
              <a:t>mid-2016</a:t>
            </a:r>
            <a:endParaRPr lang="en-US" sz="2100" dirty="0">
              <a:solidFill>
                <a:schemeClr val="tx1"/>
              </a:solidFill>
            </a:endParaRPr>
          </a:p>
          <a:p>
            <a:pPr marL="457200" indent="-457200" algn="l">
              <a:buFont typeface="Arial" panose="020B0604020202020204" pitchFamily="34" charset="0"/>
              <a:buChar char="•"/>
            </a:pPr>
            <a:r>
              <a:rPr lang="en-US" dirty="0">
                <a:solidFill>
                  <a:schemeClr val="tx1"/>
                </a:solidFill>
              </a:rPr>
              <a:t>2.Restoring the banking system in order to support economic activity of the country. </a:t>
            </a:r>
            <a:endParaRPr lang="en-US" dirty="0" smtClean="0">
              <a:solidFill>
                <a:schemeClr val="tx1"/>
              </a:solidFill>
            </a:endParaRPr>
          </a:p>
          <a:p>
            <a:pPr marL="342900" indent="-342900" algn="l">
              <a:buFont typeface="Wingdings" panose="05000000000000000000" pitchFamily="2" charset="2"/>
              <a:buChar char="ü"/>
            </a:pPr>
            <a:r>
              <a:rPr lang="en-US" sz="2100" dirty="0" smtClean="0">
                <a:solidFill>
                  <a:schemeClr val="tx1"/>
                </a:solidFill>
              </a:rPr>
              <a:t>Strengthening </a:t>
            </a:r>
            <a:r>
              <a:rPr lang="en-US" sz="2100" dirty="0">
                <a:solidFill>
                  <a:schemeClr val="tx1"/>
                </a:solidFill>
              </a:rPr>
              <a:t>responsibility of bank owners.  Disclosing the banks ownership structure. Transition to international financial reporting standards by banks, the NBU </a:t>
            </a:r>
            <a:r>
              <a:rPr lang="en-US" sz="2100" dirty="0" smtClean="0">
                <a:solidFill>
                  <a:schemeClr val="tx1"/>
                </a:solidFill>
              </a:rPr>
              <a:t>transformation </a:t>
            </a:r>
            <a:r>
              <a:rPr lang="en-US" sz="2100" dirty="0">
                <a:solidFill>
                  <a:schemeClr val="tx1"/>
                </a:solidFill>
              </a:rPr>
              <a:t>and gradual transition to inflation targeting</a:t>
            </a:r>
          </a:p>
          <a:p>
            <a:pPr marL="457200" indent="-457200" algn="l">
              <a:buFont typeface="Arial" panose="020B0604020202020204" pitchFamily="34" charset="0"/>
              <a:buChar char="•"/>
            </a:pPr>
            <a:endParaRPr lang="en-US"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33940550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9</a:t>
            </a:r>
            <a:r>
              <a:rPr lang="en-US" sz="2400" b="1" dirty="0" smtClean="0">
                <a:solidFill>
                  <a:schemeClr val="bg1"/>
                </a:solidFill>
              </a:rPr>
              <a:t>.</a:t>
            </a:r>
            <a:r>
              <a:rPr lang="ru-RU" sz="2400" b="1" dirty="0" smtClean="0">
                <a:solidFill>
                  <a:schemeClr val="bg1"/>
                </a:solidFill>
              </a:rPr>
              <a:t> </a:t>
            </a:r>
            <a:r>
              <a:rPr lang="en-US" sz="2400" b="1" dirty="0" smtClean="0">
                <a:solidFill>
                  <a:schemeClr val="bg1"/>
                </a:solidFill>
              </a:rPr>
              <a:t>Cooperation with IMF</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pPr algn="l"/>
            <a:r>
              <a:rPr lang="en-US" dirty="0" smtClean="0">
                <a:solidFill>
                  <a:schemeClr val="tx1"/>
                </a:solidFill>
              </a:rPr>
              <a:t>3. Reducing public expenditures, debt restructuring and state enterprises reforming.    </a:t>
            </a:r>
          </a:p>
          <a:p>
            <a:pPr marL="342900" indent="-342900" algn="l">
              <a:buFont typeface="Wingdings" panose="05000000000000000000" pitchFamily="2" charset="2"/>
              <a:buChar char="ü"/>
            </a:pPr>
            <a:r>
              <a:rPr lang="en-US" sz="1900" dirty="0" smtClean="0">
                <a:solidFill>
                  <a:schemeClr val="tx1"/>
                </a:solidFill>
              </a:rPr>
              <a:t>The reduction of public spending in Ukraine provides for the complete abolition of subsidies to "</a:t>
            </a:r>
            <a:r>
              <a:rPr lang="en-US" sz="1900" dirty="0" err="1" smtClean="0">
                <a:solidFill>
                  <a:schemeClr val="tx1"/>
                </a:solidFill>
              </a:rPr>
              <a:t>Naftogaz</a:t>
            </a:r>
            <a:r>
              <a:rPr lang="en-US" sz="1900" dirty="0" smtClean="0">
                <a:solidFill>
                  <a:schemeClr val="tx1"/>
                </a:solidFill>
              </a:rPr>
              <a:t>" until 2017. Reforming  and restructuring of </a:t>
            </a:r>
            <a:r>
              <a:rPr lang="en-US" sz="1900" dirty="0" err="1" smtClean="0">
                <a:solidFill>
                  <a:schemeClr val="tx1"/>
                </a:solidFill>
              </a:rPr>
              <a:t>Naftogaz</a:t>
            </a:r>
            <a:r>
              <a:rPr lang="en-US" sz="1900" dirty="0" smtClean="0">
                <a:solidFill>
                  <a:schemeClr val="tx1"/>
                </a:solidFill>
              </a:rPr>
              <a:t>. The goal is to reduce the deficit of state-owned companies to 3.1% of GDP in 2015 and eliminate it in 2017. In this regard, gas tariffs have been raised for the population and business. Gas prices will be increasing until April 2017.</a:t>
            </a:r>
          </a:p>
          <a:p>
            <a:pPr algn="l"/>
            <a:r>
              <a:rPr lang="en-US" dirty="0" smtClean="0">
                <a:solidFill>
                  <a:schemeClr val="tx1"/>
                </a:solidFill>
              </a:rPr>
              <a:t>4. Enhancing the business climate, deregulation and tax administration reform</a:t>
            </a:r>
          </a:p>
          <a:p>
            <a:pPr marL="514350" indent="-514350" algn="l">
              <a:buAutoNum type="arabicPeriod" startAt="5"/>
            </a:pPr>
            <a:r>
              <a:rPr lang="en-US" dirty="0" smtClean="0">
                <a:solidFill>
                  <a:schemeClr val="tx1"/>
                </a:solidFill>
              </a:rPr>
              <a:t>Fighting against corruption. </a:t>
            </a:r>
          </a:p>
          <a:p>
            <a:pPr marL="342900" indent="-342900" algn="l">
              <a:buFont typeface="Wingdings" panose="05000000000000000000" pitchFamily="2" charset="2"/>
              <a:buChar char="ü"/>
            </a:pPr>
            <a:r>
              <a:rPr lang="en-US" sz="1900" dirty="0">
                <a:solidFill>
                  <a:schemeClr val="tx1"/>
                </a:solidFill>
              </a:rPr>
              <a:t>Establishment of the NAB, which will be able to conduct investigations at the highest levels, including former presidents of Ukraine. It will get access to all relevant information, including that covered by banking secrecy.</a:t>
            </a:r>
          </a:p>
          <a:p>
            <a:pPr algn="l"/>
            <a:r>
              <a:rPr lang="en-US" dirty="0" smtClean="0">
                <a:solidFill>
                  <a:schemeClr val="tx1"/>
                </a:solidFill>
              </a:rPr>
              <a:t> (!) On the way - new Memorandum with the Government</a:t>
            </a:r>
          </a:p>
          <a:p>
            <a:pPr marL="457200" indent="-457200" algn="l">
              <a:buFont typeface="Arial" panose="020B0604020202020204" pitchFamily="34" charset="0"/>
              <a:buChar char="•"/>
            </a:pPr>
            <a:endParaRPr lang="en-US"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3363344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10. </a:t>
            </a:r>
            <a:r>
              <a:rPr lang="en-US" sz="2400" b="1" dirty="0">
                <a:solidFill>
                  <a:schemeClr val="bg1"/>
                </a:solidFill>
              </a:rPr>
              <a:t>KEY REFORMS - PROGRESS IN TASKS COMPLETION FOR 2015</a:t>
            </a:r>
            <a:endParaRPr lang="ru-RU" sz="2400" dirty="0">
              <a:solidFill>
                <a:schemeClr val="bg1"/>
              </a:solidFill>
            </a:endParaRPr>
          </a:p>
        </p:txBody>
      </p:sp>
      <p:sp>
        <p:nvSpPr>
          <p:cNvPr id="3" name="Подзаголовок 2"/>
          <p:cNvSpPr>
            <a:spLocks noGrp="1"/>
          </p:cNvSpPr>
          <p:nvPr>
            <p:ph type="subTitle" idx="1"/>
          </p:nvPr>
        </p:nvSpPr>
        <p:spPr>
          <a:xfrm>
            <a:off x="0" y="908720"/>
            <a:ext cx="8964488" cy="5949280"/>
          </a:xfrm>
        </p:spPr>
        <p:txBody>
          <a:bodyPr/>
          <a:lstStyle/>
          <a:p>
            <a:pPr algn="l"/>
            <a:r>
              <a:rPr lang="en-US" dirty="0" smtClean="0">
                <a:solidFill>
                  <a:schemeClr val="tx1"/>
                </a:solidFill>
              </a:rPr>
              <a:t> </a:t>
            </a:r>
            <a:endParaRPr lang="ru-RU" dirty="0">
              <a:solidFill>
                <a:schemeClr val="tx1"/>
              </a:solidFill>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38529907"/>
              </p:ext>
            </p:extLst>
          </p:nvPr>
        </p:nvGraphicFramePr>
        <p:xfrm>
          <a:off x="1547664" y="1052742"/>
          <a:ext cx="5112568" cy="4498404"/>
        </p:xfrm>
        <a:graphic>
          <a:graphicData uri="http://schemas.openxmlformats.org/drawingml/2006/table">
            <a:tbl>
              <a:tblPr firstRow="1" firstCol="1" bandRow="1">
                <a:tableStyleId>{5C22544A-7EE6-4342-B048-85BDC9FD1C3A}</a:tableStyleId>
              </a:tblPr>
              <a:tblGrid>
                <a:gridCol w="747386"/>
                <a:gridCol w="3612364"/>
                <a:gridCol w="752818"/>
              </a:tblGrid>
              <a:tr h="267331">
                <a:tc>
                  <a:txBody>
                    <a:bodyPr/>
                    <a:lstStyle/>
                    <a:p>
                      <a:pPr algn="r">
                        <a:lnSpc>
                          <a:spcPct val="115000"/>
                        </a:lnSpc>
                        <a:spcAft>
                          <a:spcPts val="0"/>
                        </a:spcAft>
                      </a:pPr>
                      <a:r>
                        <a:rPr lang="uk-UA" sz="1200" dirty="0">
                          <a:effectLst/>
                        </a:rPr>
                        <a:t>1</a:t>
                      </a:r>
                      <a:endParaRPr lang="uk-UA" sz="1100" dirty="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b="0" dirty="0">
                          <a:solidFill>
                            <a:schemeClr val="tx1"/>
                          </a:solidFill>
                          <a:effectLst/>
                        </a:rPr>
                        <a:t>UKRAINE PROMOTION PROGRAM</a:t>
                      </a:r>
                      <a:endParaRPr lang="uk-UA" sz="1100" b="0" dirty="0">
                        <a:solidFill>
                          <a:schemeClr val="tx1"/>
                        </a:solidFill>
                        <a:effectLst/>
                        <a:latin typeface="Calibri"/>
                        <a:ea typeface="Calibri"/>
                        <a:cs typeface="Times New Roman"/>
                      </a:endParaRPr>
                    </a:p>
                  </a:txBody>
                  <a:tcPr marL="68580" marR="68580" marT="0" marB="0" anchor="b">
                    <a:noFill/>
                  </a:tcPr>
                </a:tc>
                <a:tc>
                  <a:txBody>
                    <a:bodyPr/>
                    <a:lstStyle/>
                    <a:p>
                      <a:pPr algn="r">
                        <a:lnSpc>
                          <a:spcPct val="115000"/>
                        </a:lnSpc>
                        <a:spcAft>
                          <a:spcPts val="0"/>
                        </a:spcAft>
                      </a:pPr>
                      <a:r>
                        <a:rPr lang="uk-UA" sz="1200" b="0" dirty="0">
                          <a:solidFill>
                            <a:schemeClr val="tx1"/>
                          </a:solidFill>
                          <a:effectLst/>
                        </a:rPr>
                        <a:t>92% </a:t>
                      </a:r>
                      <a:endParaRPr lang="uk-UA" sz="1100" b="0" dirty="0">
                        <a:solidFill>
                          <a:schemeClr val="tx1"/>
                        </a:solidFill>
                        <a:effectLst/>
                        <a:latin typeface="Calibri"/>
                        <a:ea typeface="Calibri"/>
                        <a:cs typeface="Times New Roman"/>
                      </a:endParaRPr>
                    </a:p>
                  </a:txBody>
                  <a:tcPr marL="68580" marR="68580" marT="0" marB="0" anchor="b">
                    <a:noFill/>
                  </a:tcPr>
                </a:tc>
              </a:tr>
              <a:tr h="267331">
                <a:tc>
                  <a:txBody>
                    <a:bodyPr/>
                    <a:lstStyle/>
                    <a:p>
                      <a:pPr algn="r">
                        <a:lnSpc>
                          <a:spcPct val="115000"/>
                        </a:lnSpc>
                        <a:spcAft>
                          <a:spcPts val="0"/>
                        </a:spcAft>
                      </a:pPr>
                      <a:r>
                        <a:rPr lang="uk-UA" sz="1200">
                          <a:effectLst/>
                        </a:rPr>
                        <a:t>2</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dirty="0">
                          <a:effectLst/>
                        </a:rPr>
                        <a:t>DECENTRALIZATION REFORM</a:t>
                      </a:r>
                      <a:endParaRPr lang="uk-UA" sz="1100" dirty="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dirty="0">
                          <a:effectLst/>
                        </a:rPr>
                        <a:t>84% </a:t>
                      </a:r>
                      <a:endParaRPr lang="uk-UA" sz="1100" dirty="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3</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dirty="0">
                          <a:effectLst/>
                        </a:rPr>
                        <a:t>TAX REFORM</a:t>
                      </a:r>
                      <a:endParaRPr lang="uk-UA" sz="1100" dirty="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83% </a:t>
                      </a:r>
                      <a:endParaRPr lang="uk-UA" sz="1100">
                        <a:effectLst/>
                        <a:latin typeface="Calibri"/>
                        <a:ea typeface="Calibri"/>
                        <a:cs typeface="Times New Roman"/>
                      </a:endParaRPr>
                    </a:p>
                  </a:txBody>
                  <a:tcPr marL="68580" marR="68580" marT="0" marB="0" anchor="b"/>
                </a:tc>
              </a:tr>
              <a:tr h="206113">
                <a:tc>
                  <a:txBody>
                    <a:bodyPr/>
                    <a:lstStyle/>
                    <a:p>
                      <a:pPr algn="r">
                        <a:lnSpc>
                          <a:spcPct val="115000"/>
                        </a:lnSpc>
                        <a:spcAft>
                          <a:spcPts val="0"/>
                        </a:spcAft>
                      </a:pPr>
                      <a:r>
                        <a:rPr lang="uk-UA" sz="1200">
                          <a:effectLst/>
                        </a:rPr>
                        <a:t>4</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STATE OWNED ENTERPRISE GOVERNANCE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83%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5</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PUBLIC PROCUREMENT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75%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6</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JUDICIAL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70%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7</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dirty="0">
                          <a:effectLst/>
                        </a:rPr>
                        <a:t>EDUCATION REFORM</a:t>
                      </a:r>
                      <a:endParaRPr lang="uk-UA" sz="1100" dirty="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70% </a:t>
                      </a:r>
                      <a:endParaRPr lang="uk-UA" sz="1100">
                        <a:effectLst/>
                        <a:latin typeface="Calibri"/>
                        <a:ea typeface="Calibri"/>
                        <a:cs typeface="Times New Roman"/>
                      </a:endParaRPr>
                    </a:p>
                  </a:txBody>
                  <a:tcPr marL="68580" marR="68580" marT="0" marB="0" anchor="b"/>
                </a:tc>
              </a:tr>
              <a:tr h="278127">
                <a:tc>
                  <a:txBody>
                    <a:bodyPr/>
                    <a:lstStyle/>
                    <a:p>
                      <a:pPr algn="r">
                        <a:lnSpc>
                          <a:spcPct val="115000"/>
                        </a:lnSpc>
                        <a:spcAft>
                          <a:spcPts val="0"/>
                        </a:spcAft>
                      </a:pPr>
                      <a:r>
                        <a:rPr lang="uk-UA" sz="1200">
                          <a:effectLst/>
                        </a:rPr>
                        <a:t>8</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DEREGULATION AND ENTREPRENEURSHIP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68%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9</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CONSTITUTIONAL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68%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10</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NATIONAL SECURITY AND DEFENCE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63%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11</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AGRICULTURAL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60%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12</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PUBLIC ADMINISTRATION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58%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13</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LAW ENFORCEMENT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58%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14</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ENERGY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57%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15</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HEALTHCARE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56%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16</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ANTI-CORRUPTION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a:effectLst/>
                        </a:rPr>
                        <a:t>52% </a:t>
                      </a:r>
                      <a:endParaRPr lang="uk-UA" sz="1100">
                        <a:effectLst/>
                        <a:latin typeface="Calibri"/>
                        <a:ea typeface="Calibri"/>
                        <a:cs typeface="Times New Roman"/>
                      </a:endParaRPr>
                    </a:p>
                  </a:txBody>
                  <a:tcPr marL="68580" marR="68580" marT="0" marB="0" anchor="b"/>
                </a:tc>
              </a:tr>
              <a:tr h="267331">
                <a:tc>
                  <a:txBody>
                    <a:bodyPr/>
                    <a:lstStyle/>
                    <a:p>
                      <a:pPr algn="r">
                        <a:lnSpc>
                          <a:spcPct val="115000"/>
                        </a:lnSpc>
                        <a:spcAft>
                          <a:spcPts val="0"/>
                        </a:spcAft>
                      </a:pPr>
                      <a:r>
                        <a:rPr lang="uk-UA" sz="1200">
                          <a:effectLst/>
                        </a:rPr>
                        <a:t>17</a:t>
                      </a:r>
                      <a:endParaRPr lang="uk-UA" sz="1100">
                        <a:effectLst/>
                        <a:latin typeface="Calibri"/>
                        <a:ea typeface="Calibri"/>
                        <a:cs typeface="Times New Roman"/>
                      </a:endParaRPr>
                    </a:p>
                  </a:txBody>
                  <a:tcPr marL="68580" marR="68580" marT="0" marB="0" anchor="b"/>
                </a:tc>
                <a:tc>
                  <a:txBody>
                    <a:bodyPr/>
                    <a:lstStyle/>
                    <a:p>
                      <a:pPr>
                        <a:lnSpc>
                          <a:spcPct val="115000"/>
                        </a:lnSpc>
                        <a:spcAft>
                          <a:spcPts val="0"/>
                        </a:spcAft>
                      </a:pPr>
                      <a:r>
                        <a:rPr lang="uk-UA" sz="1200">
                          <a:effectLst/>
                        </a:rPr>
                        <a:t>FINANCIAL REFORM</a:t>
                      </a:r>
                      <a:endParaRPr lang="uk-UA" sz="1100">
                        <a:effectLst/>
                        <a:latin typeface="Calibri"/>
                        <a:ea typeface="Calibri"/>
                        <a:cs typeface="Times New Roman"/>
                      </a:endParaRPr>
                    </a:p>
                  </a:txBody>
                  <a:tcPr marL="68580" marR="68580" marT="0" marB="0" anchor="b"/>
                </a:tc>
                <a:tc>
                  <a:txBody>
                    <a:bodyPr/>
                    <a:lstStyle/>
                    <a:p>
                      <a:pPr algn="r">
                        <a:lnSpc>
                          <a:spcPct val="115000"/>
                        </a:lnSpc>
                        <a:spcAft>
                          <a:spcPts val="0"/>
                        </a:spcAft>
                      </a:pPr>
                      <a:r>
                        <a:rPr lang="uk-UA" sz="1200" dirty="0">
                          <a:effectLst/>
                        </a:rPr>
                        <a:t>36% </a:t>
                      </a:r>
                      <a:endParaRPr lang="uk-UA" sz="1100" dirty="0">
                        <a:effectLst/>
                        <a:latin typeface="Calibri"/>
                        <a:ea typeface="Calibri"/>
                        <a:cs typeface="Times New Roman"/>
                      </a:endParaRPr>
                    </a:p>
                  </a:txBody>
                  <a:tcPr marL="68580" marR="68580" marT="0" marB="0" anchor="b"/>
                </a:tc>
              </a:tr>
            </a:tbl>
          </a:graphicData>
        </a:graphic>
      </p:graphicFrame>
      <p:sp>
        <p:nvSpPr>
          <p:cNvPr id="6" name="Прямоугольник 5"/>
          <p:cNvSpPr/>
          <p:nvPr/>
        </p:nvSpPr>
        <p:spPr>
          <a:xfrm>
            <a:off x="539552" y="5877272"/>
            <a:ext cx="3343479" cy="369332"/>
          </a:xfrm>
          <a:prstGeom prst="rect">
            <a:avLst/>
          </a:prstGeom>
        </p:spPr>
        <p:txBody>
          <a:bodyPr wrap="none">
            <a:spAutoFit/>
          </a:bodyPr>
          <a:lstStyle/>
          <a:p>
            <a:r>
              <a:rPr lang="en-US" dirty="0"/>
              <a:t>SOURCE: National Reform Council</a:t>
            </a:r>
            <a:endParaRPr lang="uk-UA" dirty="0"/>
          </a:p>
        </p:txBody>
      </p:sp>
    </p:spTree>
    <p:extLst>
      <p:ext uri="{BB962C8B-B14F-4D97-AF65-F5344CB8AC3E}">
        <p14:creationId xmlns:p14="http://schemas.microsoft.com/office/powerpoint/2010/main" val="1062029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11. </a:t>
            </a:r>
            <a:r>
              <a:rPr lang="en-US" sz="2400" b="1" dirty="0">
                <a:solidFill>
                  <a:schemeClr val="bg1"/>
                </a:solidFill>
              </a:rPr>
              <a:t>Anti-Corruption reform</a:t>
            </a:r>
            <a:endParaRPr lang="ru-RU" sz="2400" b="1"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uk-UA" dirty="0" smtClean="0">
                <a:solidFill>
                  <a:schemeClr val="tx1"/>
                </a:solidFill>
              </a:rPr>
              <a:t> </a:t>
            </a:r>
            <a:endParaRPr lang="ru-RU" dirty="0">
              <a:solidFill>
                <a:schemeClr val="tx1"/>
              </a:solidFill>
            </a:endParaRPr>
          </a:p>
        </p:txBody>
      </p:sp>
      <p:sp>
        <p:nvSpPr>
          <p:cNvPr id="7" name="Прямоугольник 6"/>
          <p:cNvSpPr/>
          <p:nvPr/>
        </p:nvSpPr>
        <p:spPr>
          <a:xfrm>
            <a:off x="107504" y="1166843"/>
            <a:ext cx="8640960" cy="4154984"/>
          </a:xfrm>
          <a:prstGeom prst="rect">
            <a:avLst/>
          </a:prstGeom>
        </p:spPr>
        <p:txBody>
          <a:bodyPr wrap="square">
            <a:spAutoFit/>
          </a:bodyPr>
          <a:lstStyle/>
          <a:p>
            <a:r>
              <a:rPr lang="en-US" sz="2400" b="1" dirty="0"/>
              <a:t>Tasks</a:t>
            </a:r>
            <a:endParaRPr lang="uk-UA" sz="2400" b="1" dirty="0"/>
          </a:p>
          <a:p>
            <a:pPr marL="285750" lvl="0" indent="-285750">
              <a:buFont typeface="Arial" panose="020B0604020202020204" pitchFamily="34" charset="0"/>
              <a:buChar char="•"/>
            </a:pPr>
            <a:r>
              <a:rPr lang="uk-UA" sz="2400" dirty="0" err="1"/>
              <a:t>To</a:t>
            </a:r>
            <a:r>
              <a:rPr lang="uk-UA" sz="2400" dirty="0"/>
              <a:t> </a:t>
            </a:r>
            <a:r>
              <a:rPr lang="uk-UA" sz="2400" dirty="0" err="1"/>
              <a:t>strengthen</a:t>
            </a:r>
            <a:r>
              <a:rPr lang="uk-UA" sz="2400" dirty="0"/>
              <a:t> </a:t>
            </a:r>
            <a:r>
              <a:rPr lang="uk-UA" sz="2400" dirty="0" err="1"/>
              <a:t>good</a:t>
            </a:r>
            <a:r>
              <a:rPr lang="uk-UA" sz="2400" dirty="0"/>
              <a:t> </a:t>
            </a:r>
            <a:r>
              <a:rPr lang="uk-UA" sz="2400" dirty="0" err="1"/>
              <a:t>faith</a:t>
            </a:r>
            <a:r>
              <a:rPr lang="uk-UA" sz="2400" dirty="0"/>
              <a:t> </a:t>
            </a:r>
            <a:r>
              <a:rPr lang="uk-UA" sz="2400" dirty="0" err="1"/>
              <a:t>and</a:t>
            </a:r>
            <a:r>
              <a:rPr lang="uk-UA" sz="2400" dirty="0"/>
              <a:t> </a:t>
            </a:r>
            <a:r>
              <a:rPr lang="uk-UA" sz="2400" dirty="0" err="1"/>
              <a:t>accountability</a:t>
            </a:r>
            <a:r>
              <a:rPr lang="uk-UA" sz="2400" dirty="0"/>
              <a:t> </a:t>
            </a:r>
            <a:r>
              <a:rPr lang="uk-UA" sz="2400" dirty="0" err="1"/>
              <a:t>in</a:t>
            </a:r>
            <a:r>
              <a:rPr lang="uk-UA" sz="2400" dirty="0"/>
              <a:t> </a:t>
            </a:r>
            <a:r>
              <a:rPr lang="uk-UA" sz="2400" dirty="0" err="1"/>
              <a:t>public</a:t>
            </a:r>
            <a:r>
              <a:rPr lang="uk-UA" sz="2400" dirty="0"/>
              <a:t> </a:t>
            </a:r>
            <a:r>
              <a:rPr lang="uk-UA" sz="2400" dirty="0" err="1"/>
              <a:t>sector</a:t>
            </a:r>
            <a:r>
              <a:rPr lang="uk-UA" sz="2400" dirty="0"/>
              <a:t>;</a:t>
            </a:r>
          </a:p>
          <a:p>
            <a:pPr marL="285750" lvl="0" indent="-285750">
              <a:buFont typeface="Arial" panose="020B0604020202020204" pitchFamily="34" charset="0"/>
              <a:buChar char="•"/>
            </a:pPr>
            <a:r>
              <a:rPr lang="uk-UA" sz="2400" dirty="0" err="1"/>
              <a:t>To</a:t>
            </a:r>
            <a:r>
              <a:rPr lang="uk-UA" sz="2400" dirty="0"/>
              <a:t> </a:t>
            </a:r>
            <a:r>
              <a:rPr lang="uk-UA" sz="2400" dirty="0" err="1"/>
              <a:t>make</a:t>
            </a:r>
            <a:r>
              <a:rPr lang="uk-UA" sz="2400" dirty="0"/>
              <a:t> </a:t>
            </a:r>
            <a:r>
              <a:rPr lang="uk-UA" sz="2400" dirty="0" err="1"/>
              <a:t>financing</a:t>
            </a:r>
            <a:r>
              <a:rPr lang="uk-UA" sz="2400" dirty="0"/>
              <a:t> </a:t>
            </a:r>
            <a:r>
              <a:rPr lang="uk-UA" sz="2400" dirty="0" err="1"/>
              <a:t>of</a:t>
            </a:r>
            <a:r>
              <a:rPr lang="uk-UA" sz="2400" dirty="0"/>
              <a:t> </a:t>
            </a:r>
            <a:r>
              <a:rPr lang="uk-UA" sz="2400" dirty="0" err="1"/>
              <a:t>political</a:t>
            </a:r>
            <a:r>
              <a:rPr lang="uk-UA" sz="2400" dirty="0"/>
              <a:t> </a:t>
            </a:r>
            <a:r>
              <a:rPr lang="uk-UA" sz="2400" dirty="0" err="1"/>
              <a:t>parties</a:t>
            </a:r>
            <a:r>
              <a:rPr lang="uk-UA" sz="2400" dirty="0"/>
              <a:t> </a:t>
            </a:r>
            <a:r>
              <a:rPr lang="uk-UA" sz="2400" dirty="0" err="1"/>
              <a:t>and</a:t>
            </a:r>
            <a:r>
              <a:rPr lang="uk-UA" sz="2400" dirty="0"/>
              <a:t> </a:t>
            </a:r>
            <a:r>
              <a:rPr lang="uk-UA" sz="2400" dirty="0" err="1"/>
              <a:t>political</a:t>
            </a:r>
            <a:r>
              <a:rPr lang="uk-UA" sz="2400" dirty="0"/>
              <a:t> </a:t>
            </a:r>
            <a:r>
              <a:rPr lang="uk-UA" sz="2400" dirty="0" err="1"/>
              <a:t>activity</a:t>
            </a:r>
            <a:r>
              <a:rPr lang="uk-UA" sz="2400" dirty="0"/>
              <a:t> </a:t>
            </a:r>
            <a:r>
              <a:rPr lang="uk-UA" sz="2400" dirty="0" err="1"/>
              <a:t>transparent</a:t>
            </a:r>
            <a:r>
              <a:rPr lang="uk-UA" sz="2400" dirty="0"/>
              <a:t>, </a:t>
            </a:r>
            <a:r>
              <a:rPr lang="uk-UA" sz="2400" dirty="0" err="1"/>
              <a:t>to</a:t>
            </a:r>
            <a:r>
              <a:rPr lang="uk-UA" sz="2400" dirty="0"/>
              <a:t> </a:t>
            </a:r>
            <a:r>
              <a:rPr lang="uk-UA" sz="2400" dirty="0" err="1"/>
              <a:t>restrict</a:t>
            </a:r>
            <a:r>
              <a:rPr lang="uk-UA" sz="2400" dirty="0"/>
              <a:t> </a:t>
            </a:r>
            <a:r>
              <a:rPr lang="uk-UA" sz="2400" dirty="0" err="1"/>
              <a:t>the</a:t>
            </a:r>
            <a:r>
              <a:rPr lang="uk-UA" sz="2400" dirty="0"/>
              <a:t> </a:t>
            </a:r>
            <a:r>
              <a:rPr lang="uk-UA" sz="2400" dirty="0" err="1"/>
              <a:t>influence</a:t>
            </a:r>
            <a:r>
              <a:rPr lang="uk-UA" sz="2400" dirty="0"/>
              <a:t> </a:t>
            </a:r>
            <a:r>
              <a:rPr lang="uk-UA" sz="2400" dirty="0" err="1"/>
              <a:t>of</a:t>
            </a:r>
            <a:r>
              <a:rPr lang="uk-UA" sz="2400" dirty="0"/>
              <a:t> </a:t>
            </a:r>
            <a:r>
              <a:rPr lang="uk-UA" sz="2400" dirty="0" err="1"/>
              <a:t>private</a:t>
            </a:r>
            <a:r>
              <a:rPr lang="uk-UA" sz="2400" dirty="0"/>
              <a:t> </a:t>
            </a:r>
            <a:r>
              <a:rPr lang="uk-UA" sz="2400" dirty="0" err="1"/>
              <a:t>capital</a:t>
            </a:r>
            <a:r>
              <a:rPr lang="uk-UA" sz="2400" dirty="0"/>
              <a:t> </a:t>
            </a:r>
            <a:r>
              <a:rPr lang="uk-UA" sz="2400" dirty="0" err="1"/>
              <a:t>on</a:t>
            </a:r>
            <a:r>
              <a:rPr lang="uk-UA" sz="2400" dirty="0"/>
              <a:t> </a:t>
            </a:r>
            <a:r>
              <a:rPr lang="uk-UA" sz="2400" dirty="0" err="1"/>
              <a:t>political</a:t>
            </a:r>
            <a:r>
              <a:rPr lang="uk-UA" sz="2400" dirty="0"/>
              <a:t> </a:t>
            </a:r>
            <a:r>
              <a:rPr lang="uk-UA" sz="2400" dirty="0" err="1"/>
              <a:t>decisions</a:t>
            </a:r>
            <a:r>
              <a:rPr lang="uk-UA" sz="2400" dirty="0"/>
              <a:t>;</a:t>
            </a:r>
          </a:p>
          <a:p>
            <a:pPr marL="285750" lvl="0" indent="-285750">
              <a:buFont typeface="Arial" panose="020B0604020202020204" pitchFamily="34" charset="0"/>
              <a:buChar char="•"/>
            </a:pPr>
            <a:r>
              <a:rPr lang="uk-UA" sz="2400" dirty="0" err="1"/>
              <a:t>To</a:t>
            </a:r>
            <a:r>
              <a:rPr lang="uk-UA" sz="2400" dirty="0"/>
              <a:t> </a:t>
            </a:r>
            <a:r>
              <a:rPr lang="uk-UA" sz="2400" dirty="0" err="1"/>
              <a:t>break</a:t>
            </a:r>
            <a:r>
              <a:rPr lang="uk-UA" sz="2400" dirty="0"/>
              <a:t> </a:t>
            </a:r>
            <a:r>
              <a:rPr lang="uk-UA" sz="2400" dirty="0" err="1"/>
              <a:t>the</a:t>
            </a:r>
            <a:r>
              <a:rPr lang="uk-UA" sz="2400" dirty="0"/>
              <a:t> </a:t>
            </a:r>
            <a:r>
              <a:rPr lang="uk-UA" sz="2400" dirty="0" err="1"/>
              <a:t>state</a:t>
            </a:r>
            <a:r>
              <a:rPr lang="uk-UA" sz="2400" dirty="0"/>
              <a:t> </a:t>
            </a:r>
            <a:r>
              <a:rPr lang="uk-UA" sz="2400" dirty="0" err="1"/>
              <a:t>monopoly</a:t>
            </a:r>
            <a:r>
              <a:rPr lang="uk-UA" sz="2400" dirty="0"/>
              <a:t> </a:t>
            </a:r>
            <a:r>
              <a:rPr lang="uk-UA" sz="2400" dirty="0" err="1"/>
              <a:t>on</a:t>
            </a:r>
            <a:r>
              <a:rPr lang="uk-UA" sz="2400" dirty="0"/>
              <a:t> </a:t>
            </a:r>
            <a:r>
              <a:rPr lang="uk-UA" sz="2400" dirty="0" err="1"/>
              <a:t>information</a:t>
            </a:r>
            <a:r>
              <a:rPr lang="uk-UA" sz="2400" dirty="0"/>
              <a:t> </a:t>
            </a:r>
            <a:r>
              <a:rPr lang="uk-UA" sz="2400" dirty="0" err="1"/>
              <a:t>and</a:t>
            </a:r>
            <a:r>
              <a:rPr lang="uk-UA" sz="2400" dirty="0"/>
              <a:t> </a:t>
            </a:r>
            <a:r>
              <a:rPr lang="uk-UA" sz="2400" dirty="0" err="1"/>
              <a:t>to</a:t>
            </a:r>
            <a:r>
              <a:rPr lang="uk-UA" sz="2400" dirty="0"/>
              <a:t> </a:t>
            </a:r>
            <a:r>
              <a:rPr lang="uk-UA" sz="2400" dirty="0" err="1"/>
              <a:t>secure</a:t>
            </a:r>
            <a:r>
              <a:rPr lang="uk-UA" sz="2400" dirty="0"/>
              <a:t> </a:t>
            </a:r>
            <a:r>
              <a:rPr lang="uk-UA" sz="2400" dirty="0" err="1"/>
              <a:t>access</a:t>
            </a:r>
            <a:r>
              <a:rPr lang="uk-UA" sz="2400" dirty="0"/>
              <a:t> </a:t>
            </a:r>
            <a:r>
              <a:rPr lang="uk-UA" sz="2400" dirty="0" err="1"/>
              <a:t>to</a:t>
            </a:r>
            <a:r>
              <a:rPr lang="uk-UA" sz="2400" dirty="0"/>
              <a:t> </a:t>
            </a:r>
            <a:r>
              <a:rPr lang="uk-UA" sz="2400" dirty="0" err="1"/>
              <a:t>the</a:t>
            </a:r>
            <a:r>
              <a:rPr lang="uk-UA" sz="2400" dirty="0"/>
              <a:t> </a:t>
            </a:r>
            <a:r>
              <a:rPr lang="uk-UA" sz="2400" dirty="0" err="1"/>
              <a:t>socially</a:t>
            </a:r>
            <a:r>
              <a:rPr lang="uk-UA" sz="2400" dirty="0"/>
              <a:t> </a:t>
            </a:r>
            <a:r>
              <a:rPr lang="uk-UA" sz="2400" dirty="0" err="1"/>
              <a:t>important</a:t>
            </a:r>
            <a:r>
              <a:rPr lang="uk-UA" sz="2400" dirty="0"/>
              <a:t> </a:t>
            </a:r>
            <a:r>
              <a:rPr lang="uk-UA" sz="2400" dirty="0" err="1"/>
              <a:t>information</a:t>
            </a:r>
            <a:r>
              <a:rPr lang="uk-UA" sz="2400" dirty="0"/>
              <a:t>;</a:t>
            </a:r>
          </a:p>
          <a:p>
            <a:pPr marL="285750" lvl="0" indent="-285750">
              <a:buFont typeface="Arial" panose="020B0604020202020204" pitchFamily="34" charset="0"/>
              <a:buChar char="•"/>
            </a:pPr>
            <a:r>
              <a:rPr lang="uk-UA" sz="2400" dirty="0" err="1"/>
              <a:t>To</a:t>
            </a:r>
            <a:r>
              <a:rPr lang="uk-UA" sz="2400" dirty="0"/>
              <a:t> </a:t>
            </a:r>
            <a:r>
              <a:rPr lang="uk-UA" sz="2400" dirty="0" err="1"/>
              <a:t>reduce</a:t>
            </a:r>
            <a:r>
              <a:rPr lang="uk-UA" sz="2400" dirty="0"/>
              <a:t> </a:t>
            </a:r>
            <a:r>
              <a:rPr lang="uk-UA" sz="2400" dirty="0" err="1"/>
              <a:t>the</a:t>
            </a:r>
            <a:r>
              <a:rPr lang="uk-UA" sz="2400" dirty="0"/>
              <a:t> </a:t>
            </a:r>
            <a:r>
              <a:rPr lang="uk-UA" sz="2400" dirty="0" err="1"/>
              <a:t>risk</a:t>
            </a:r>
            <a:r>
              <a:rPr lang="uk-UA" sz="2400" dirty="0"/>
              <a:t> </a:t>
            </a:r>
            <a:r>
              <a:rPr lang="uk-UA" sz="2400" dirty="0" err="1"/>
              <a:t>of</a:t>
            </a:r>
            <a:r>
              <a:rPr lang="uk-UA" sz="2400" dirty="0"/>
              <a:t> </a:t>
            </a:r>
            <a:r>
              <a:rPr lang="uk-UA" sz="2400" dirty="0" err="1"/>
              <a:t>corruption</a:t>
            </a:r>
            <a:r>
              <a:rPr lang="uk-UA" sz="2400" dirty="0"/>
              <a:t> </a:t>
            </a:r>
            <a:r>
              <a:rPr lang="uk-UA" sz="2400" dirty="0" err="1"/>
              <a:t>in</a:t>
            </a:r>
            <a:r>
              <a:rPr lang="uk-UA" sz="2400" dirty="0"/>
              <a:t> </a:t>
            </a:r>
            <a:r>
              <a:rPr lang="uk-UA" sz="2400" dirty="0" err="1"/>
              <a:t>the</a:t>
            </a:r>
            <a:r>
              <a:rPr lang="uk-UA" sz="2400" dirty="0"/>
              <a:t> </a:t>
            </a:r>
            <a:r>
              <a:rPr lang="uk-UA" sz="2400" dirty="0" err="1"/>
              <a:t>sphere</a:t>
            </a:r>
            <a:r>
              <a:rPr lang="uk-UA" sz="2400" dirty="0"/>
              <a:t> </a:t>
            </a:r>
            <a:r>
              <a:rPr lang="uk-UA" sz="2400" dirty="0" err="1"/>
              <a:t>of</a:t>
            </a:r>
            <a:r>
              <a:rPr lang="uk-UA" sz="2400" dirty="0"/>
              <a:t> </a:t>
            </a:r>
            <a:r>
              <a:rPr lang="uk-UA" sz="2400" dirty="0" err="1"/>
              <a:t>public</a:t>
            </a:r>
            <a:r>
              <a:rPr lang="uk-UA" sz="2400" dirty="0"/>
              <a:t> </a:t>
            </a:r>
            <a:r>
              <a:rPr lang="uk-UA" sz="2400" dirty="0" err="1"/>
              <a:t>purchases</a:t>
            </a:r>
            <a:r>
              <a:rPr lang="uk-UA" sz="2400" dirty="0"/>
              <a:t> </a:t>
            </a:r>
            <a:r>
              <a:rPr lang="uk-UA" sz="2400" dirty="0" err="1"/>
              <a:t>through</a:t>
            </a:r>
            <a:r>
              <a:rPr lang="uk-UA" sz="2400" dirty="0"/>
              <a:t> </a:t>
            </a:r>
            <a:r>
              <a:rPr lang="uk-UA" sz="2400" dirty="0" err="1"/>
              <a:t>making</a:t>
            </a:r>
            <a:r>
              <a:rPr lang="uk-UA" sz="2400" dirty="0"/>
              <a:t> </a:t>
            </a:r>
            <a:r>
              <a:rPr lang="uk-UA" sz="2400" dirty="0" err="1"/>
              <a:t>them</a:t>
            </a:r>
            <a:r>
              <a:rPr lang="uk-UA" sz="2400" dirty="0"/>
              <a:t> </a:t>
            </a:r>
            <a:r>
              <a:rPr lang="uk-UA" sz="2400" dirty="0" err="1"/>
              <a:t>transparent</a:t>
            </a:r>
            <a:r>
              <a:rPr lang="uk-UA" sz="2400" dirty="0"/>
              <a:t> </a:t>
            </a:r>
            <a:r>
              <a:rPr lang="uk-UA" sz="2400" dirty="0" err="1"/>
              <a:t>and</a:t>
            </a:r>
            <a:r>
              <a:rPr lang="uk-UA" sz="2400" dirty="0"/>
              <a:t> </a:t>
            </a:r>
            <a:r>
              <a:rPr lang="uk-UA" sz="2400" dirty="0" err="1"/>
              <a:t>competitive</a:t>
            </a:r>
            <a:r>
              <a:rPr lang="uk-UA" sz="2400" dirty="0"/>
              <a:t>;</a:t>
            </a:r>
          </a:p>
          <a:p>
            <a:pPr marL="285750" lvl="0" indent="-285750">
              <a:buFont typeface="Arial" panose="020B0604020202020204" pitchFamily="34" charset="0"/>
              <a:buChar char="•"/>
            </a:pPr>
            <a:r>
              <a:rPr lang="uk-UA" sz="2400" dirty="0" err="1"/>
              <a:t>To</a:t>
            </a:r>
            <a:r>
              <a:rPr lang="uk-UA" sz="2400" dirty="0"/>
              <a:t> </a:t>
            </a:r>
            <a:r>
              <a:rPr lang="uk-UA" sz="2400" dirty="0" err="1"/>
              <a:t>provide</a:t>
            </a:r>
            <a:r>
              <a:rPr lang="uk-UA" sz="2400" dirty="0"/>
              <a:t> </a:t>
            </a:r>
            <a:r>
              <a:rPr lang="uk-UA" sz="2400" dirty="0" err="1"/>
              <a:t>additional</a:t>
            </a:r>
            <a:r>
              <a:rPr lang="uk-UA" sz="2400" dirty="0"/>
              <a:t> </a:t>
            </a:r>
            <a:r>
              <a:rPr lang="uk-UA" sz="2400" dirty="0" err="1"/>
              <a:t>possibilities</a:t>
            </a:r>
            <a:r>
              <a:rPr lang="uk-UA" sz="2400" dirty="0"/>
              <a:t> </a:t>
            </a:r>
            <a:r>
              <a:rPr lang="uk-UA" sz="2400" dirty="0" err="1"/>
              <a:t>for</a:t>
            </a:r>
            <a:r>
              <a:rPr lang="uk-UA" sz="2400" dirty="0"/>
              <a:t> </a:t>
            </a:r>
            <a:r>
              <a:rPr lang="uk-UA" sz="2400" dirty="0" err="1"/>
              <a:t>identification</a:t>
            </a:r>
            <a:r>
              <a:rPr lang="uk-UA" sz="2400" dirty="0"/>
              <a:t> </a:t>
            </a:r>
            <a:r>
              <a:rPr lang="uk-UA" sz="2400" dirty="0" err="1"/>
              <a:t>and</a:t>
            </a:r>
            <a:r>
              <a:rPr lang="uk-UA" sz="2400" dirty="0"/>
              <a:t> </a:t>
            </a:r>
            <a:r>
              <a:rPr lang="uk-UA" sz="2400" dirty="0" err="1"/>
              <a:t>criminal</a:t>
            </a:r>
            <a:r>
              <a:rPr lang="uk-UA" sz="2400" dirty="0"/>
              <a:t> </a:t>
            </a:r>
            <a:r>
              <a:rPr lang="uk-UA" sz="2400" dirty="0" err="1"/>
              <a:t>prosecution</a:t>
            </a:r>
            <a:r>
              <a:rPr lang="uk-UA" sz="2400" dirty="0"/>
              <a:t> </a:t>
            </a:r>
            <a:r>
              <a:rPr lang="uk-UA" sz="2400" dirty="0" err="1"/>
              <a:t>of</a:t>
            </a:r>
            <a:r>
              <a:rPr lang="uk-UA" sz="2400" dirty="0"/>
              <a:t> </a:t>
            </a:r>
            <a:r>
              <a:rPr lang="uk-UA" sz="2400" dirty="0" err="1"/>
              <a:t>corrupt</a:t>
            </a:r>
            <a:r>
              <a:rPr lang="uk-UA" sz="2400" dirty="0"/>
              <a:t> </a:t>
            </a:r>
            <a:r>
              <a:rPr lang="uk-UA" sz="2400" dirty="0" err="1"/>
              <a:t>actions</a:t>
            </a:r>
            <a:r>
              <a:rPr lang="uk-UA" sz="2400" dirty="0"/>
              <a:t>. </a:t>
            </a:r>
          </a:p>
        </p:txBody>
      </p:sp>
    </p:spTree>
    <p:extLst>
      <p:ext uri="{BB962C8B-B14F-4D97-AF65-F5344CB8AC3E}">
        <p14:creationId xmlns:p14="http://schemas.microsoft.com/office/powerpoint/2010/main" val="3215375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12.</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sz="2600" b="1" dirty="0">
                <a:solidFill>
                  <a:schemeClr val="tx1"/>
                </a:solidFill>
              </a:rPr>
              <a:t>Commitments</a:t>
            </a:r>
          </a:p>
          <a:p>
            <a:pPr marL="457200" indent="-457200" algn="l">
              <a:buFont typeface="Arial" panose="020B0604020202020204" pitchFamily="34" charset="0"/>
              <a:buChar char="•"/>
            </a:pPr>
            <a:r>
              <a:rPr lang="en-US" sz="2600" dirty="0" smtClean="0">
                <a:solidFill>
                  <a:schemeClr val="tx1"/>
                </a:solidFill>
              </a:rPr>
              <a:t>Declaration </a:t>
            </a:r>
            <a:r>
              <a:rPr lang="en-US" sz="2600" dirty="0">
                <a:solidFill>
                  <a:schemeClr val="tx1"/>
                </a:solidFill>
              </a:rPr>
              <a:t>of property status of public officials.</a:t>
            </a:r>
          </a:p>
          <a:p>
            <a:pPr marL="457200" indent="-457200" algn="l">
              <a:buFont typeface="Arial" panose="020B0604020202020204" pitchFamily="34" charset="0"/>
              <a:buChar char="•"/>
            </a:pPr>
            <a:r>
              <a:rPr lang="en-US" sz="2600" dirty="0" smtClean="0">
                <a:solidFill>
                  <a:schemeClr val="tx1"/>
                </a:solidFill>
              </a:rPr>
              <a:t>Prevention </a:t>
            </a:r>
            <a:r>
              <a:rPr lang="en-US" sz="2600" dirty="0">
                <a:solidFill>
                  <a:schemeClr val="tx1"/>
                </a:solidFill>
              </a:rPr>
              <a:t>and settlement of conflicts of interest.</a:t>
            </a:r>
          </a:p>
          <a:p>
            <a:pPr marL="457200" indent="-457200" algn="l">
              <a:buFont typeface="Arial" panose="020B0604020202020204" pitchFamily="34" charset="0"/>
              <a:buChar char="•"/>
            </a:pPr>
            <a:r>
              <a:rPr lang="en-US" sz="2600" dirty="0" smtClean="0">
                <a:solidFill>
                  <a:schemeClr val="tx1"/>
                </a:solidFill>
              </a:rPr>
              <a:t>Integrity </a:t>
            </a:r>
            <a:r>
              <a:rPr lang="en-US" sz="2600" dirty="0">
                <a:solidFill>
                  <a:schemeClr val="tx1"/>
                </a:solidFill>
              </a:rPr>
              <a:t>checks of employees and monitoring their lifestyle.</a:t>
            </a:r>
          </a:p>
          <a:p>
            <a:pPr marL="457200" indent="-457200" algn="l">
              <a:buFont typeface="Arial" panose="020B0604020202020204" pitchFamily="34" charset="0"/>
              <a:buChar char="•"/>
            </a:pPr>
            <a:r>
              <a:rPr lang="en-US" sz="2600" dirty="0" smtClean="0">
                <a:solidFill>
                  <a:schemeClr val="tx1"/>
                </a:solidFill>
              </a:rPr>
              <a:t>A </a:t>
            </a:r>
            <a:r>
              <a:rPr lang="en-US" sz="2600" dirty="0">
                <a:solidFill>
                  <a:schemeClr val="tx1"/>
                </a:solidFill>
              </a:rPr>
              <a:t>radical reform of political financing.</a:t>
            </a:r>
          </a:p>
          <a:p>
            <a:pPr marL="457200" indent="-457200" algn="l">
              <a:buFont typeface="Arial" panose="020B0604020202020204" pitchFamily="34" charset="0"/>
              <a:buChar char="•"/>
            </a:pPr>
            <a:r>
              <a:rPr lang="en-US" sz="2600" dirty="0" smtClean="0">
                <a:solidFill>
                  <a:schemeClr val="tx1"/>
                </a:solidFill>
              </a:rPr>
              <a:t>Implementation </a:t>
            </a:r>
            <a:r>
              <a:rPr lang="en-US" sz="2600" dirty="0">
                <a:solidFill>
                  <a:schemeClr val="tx1"/>
                </a:solidFill>
              </a:rPr>
              <a:t>of  new technologies, in particular to ensure access to government information in the form of "open data".</a:t>
            </a:r>
          </a:p>
          <a:p>
            <a:pPr marL="457200" indent="-457200" algn="l">
              <a:buFont typeface="Arial" panose="020B0604020202020204" pitchFamily="34" charset="0"/>
              <a:buChar char="•"/>
            </a:pPr>
            <a:r>
              <a:rPr lang="en-US" sz="2600" dirty="0" smtClean="0">
                <a:solidFill>
                  <a:schemeClr val="tx1"/>
                </a:solidFill>
              </a:rPr>
              <a:t>Creation </a:t>
            </a:r>
            <a:r>
              <a:rPr lang="en-US" sz="2600" dirty="0">
                <a:solidFill>
                  <a:schemeClr val="tx1"/>
                </a:solidFill>
              </a:rPr>
              <a:t>of   effective institutional framework for preventing and combating corruption</a:t>
            </a:r>
          </a:p>
          <a:p>
            <a:pPr algn="l"/>
            <a:endParaRPr lang="ru-RU" dirty="0">
              <a:solidFill>
                <a:schemeClr val="tx1"/>
              </a:solidFill>
            </a:endParaRPr>
          </a:p>
        </p:txBody>
      </p:sp>
      <p:sp>
        <p:nvSpPr>
          <p:cNvPr id="5" name="Прямоугольник 4"/>
          <p:cNvSpPr/>
          <p:nvPr/>
        </p:nvSpPr>
        <p:spPr>
          <a:xfrm>
            <a:off x="611560" y="260648"/>
            <a:ext cx="3212674" cy="461665"/>
          </a:xfrm>
          <a:prstGeom prst="rect">
            <a:avLst/>
          </a:prstGeom>
        </p:spPr>
        <p:txBody>
          <a:bodyPr wrap="none">
            <a:spAutoFit/>
          </a:bodyPr>
          <a:lstStyle/>
          <a:p>
            <a:r>
              <a:rPr lang="en-US" sz="2400" b="1" dirty="0">
                <a:solidFill>
                  <a:schemeClr val="bg1"/>
                </a:solidFill>
              </a:rPr>
              <a:t>Anti-Corruption reform </a:t>
            </a:r>
          </a:p>
        </p:txBody>
      </p:sp>
    </p:spTree>
    <p:extLst>
      <p:ext uri="{BB962C8B-B14F-4D97-AF65-F5344CB8AC3E}">
        <p14:creationId xmlns:p14="http://schemas.microsoft.com/office/powerpoint/2010/main" val="27413042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b="1" dirty="0">
                <a:solidFill>
                  <a:schemeClr val="tx1"/>
                </a:solidFill>
              </a:rPr>
              <a:t>Implementation</a:t>
            </a:r>
          </a:p>
          <a:p>
            <a:pPr marL="457200" indent="-457200" algn="l">
              <a:buFont typeface="Arial" panose="020B0604020202020204" pitchFamily="34" charset="0"/>
              <a:buChar char="•"/>
            </a:pPr>
            <a:r>
              <a:rPr lang="en-US" dirty="0">
                <a:solidFill>
                  <a:schemeClr val="tx1"/>
                </a:solidFill>
              </a:rPr>
              <a:t>Adoption of number of Laws, which create a legislative base for fight with corruption</a:t>
            </a:r>
          </a:p>
          <a:p>
            <a:pPr marL="457200" indent="-457200" algn="l">
              <a:buFont typeface="Arial" panose="020B0604020202020204" pitchFamily="34" charset="0"/>
              <a:buChar char="•"/>
            </a:pPr>
            <a:r>
              <a:rPr lang="en-US" dirty="0">
                <a:solidFill>
                  <a:schemeClr val="tx1"/>
                </a:solidFill>
              </a:rPr>
              <a:t>Creation of two specialized anti-corruption bodies responsible for anti-corruption policy and prevention of corruption (National Agency for prevention of corruption) and for the detection and investigation crimes committed by officials (National Anti-Corruption Bureau)</a:t>
            </a:r>
          </a:p>
          <a:p>
            <a:pPr algn="l"/>
            <a:endParaRPr lang="ru-RU" dirty="0">
              <a:solidFill>
                <a:schemeClr val="tx1"/>
              </a:solidFill>
            </a:endParaRPr>
          </a:p>
        </p:txBody>
      </p:sp>
      <p:sp>
        <p:nvSpPr>
          <p:cNvPr id="6" name="Прямоугольник 5"/>
          <p:cNvSpPr/>
          <p:nvPr/>
        </p:nvSpPr>
        <p:spPr>
          <a:xfrm>
            <a:off x="611560" y="260648"/>
            <a:ext cx="2710165" cy="400110"/>
          </a:xfrm>
          <a:prstGeom prst="rect">
            <a:avLst/>
          </a:prstGeom>
        </p:spPr>
        <p:txBody>
          <a:bodyPr wrap="none">
            <a:spAutoFit/>
          </a:bodyPr>
          <a:lstStyle/>
          <a:p>
            <a:r>
              <a:rPr lang="en-US" sz="2000" b="1" dirty="0">
                <a:solidFill>
                  <a:schemeClr val="bg1"/>
                </a:solidFill>
              </a:rPr>
              <a:t>Anti-Corruption reform </a:t>
            </a:r>
          </a:p>
        </p:txBody>
      </p:sp>
    </p:spTree>
    <p:extLst>
      <p:ext uri="{BB962C8B-B14F-4D97-AF65-F5344CB8AC3E}">
        <p14:creationId xmlns:p14="http://schemas.microsoft.com/office/powerpoint/2010/main" val="38727152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14. Tax </a:t>
            </a:r>
            <a:r>
              <a:rPr lang="en-US" sz="2400" b="1" dirty="0" smtClean="0">
                <a:solidFill>
                  <a:schemeClr val="bg1"/>
                </a:solidFill>
              </a:rPr>
              <a:t>reform</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20000"/>
          </a:bodyPr>
          <a:lstStyle/>
          <a:p>
            <a:pPr algn="l"/>
            <a:r>
              <a:rPr lang="en-US" b="1" dirty="0">
                <a:solidFill>
                  <a:schemeClr val="tx1"/>
                </a:solidFill>
              </a:rPr>
              <a:t>Commitments</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transition from supervisory and punitive functions of fiscal authorities to servicing </a:t>
            </a:r>
          </a:p>
          <a:p>
            <a:pPr marL="457200" indent="-457200" algn="l">
              <a:buFont typeface="Arial" panose="020B0604020202020204" pitchFamily="34" charset="0"/>
              <a:buChar char="•"/>
            </a:pPr>
            <a:r>
              <a:rPr lang="en-US" dirty="0" smtClean="0">
                <a:solidFill>
                  <a:schemeClr val="tx1"/>
                </a:solidFill>
              </a:rPr>
              <a:t>Reducing </a:t>
            </a:r>
            <a:r>
              <a:rPr lang="en-US" dirty="0">
                <a:solidFill>
                  <a:schemeClr val="tx1"/>
                </a:solidFill>
              </a:rPr>
              <a:t>the number of taxes, their size, and simplified calculation and payment.</a:t>
            </a:r>
          </a:p>
          <a:p>
            <a:pPr marL="457200" indent="-457200" algn="l">
              <a:buFont typeface="Arial" panose="020B0604020202020204" pitchFamily="34" charset="0"/>
              <a:buChar char="•"/>
            </a:pPr>
            <a:r>
              <a:rPr lang="en-US" dirty="0" smtClean="0">
                <a:solidFill>
                  <a:schemeClr val="tx1"/>
                </a:solidFill>
              </a:rPr>
              <a:t>Implementation </a:t>
            </a:r>
            <a:r>
              <a:rPr lang="en-US" dirty="0">
                <a:solidFill>
                  <a:schemeClr val="tx1"/>
                </a:solidFill>
              </a:rPr>
              <a:t>of electronic services for taxpayers.</a:t>
            </a:r>
          </a:p>
          <a:p>
            <a:pPr marL="457200" indent="-457200" algn="l">
              <a:buFont typeface="Arial" panose="020B0604020202020204" pitchFamily="34" charset="0"/>
              <a:buChar char="•"/>
            </a:pPr>
            <a:r>
              <a:rPr lang="en-US" dirty="0" smtClean="0">
                <a:solidFill>
                  <a:schemeClr val="tx1"/>
                </a:solidFill>
              </a:rPr>
              <a:t>Reducing </a:t>
            </a:r>
            <a:r>
              <a:rPr lang="en-US" dirty="0">
                <a:solidFill>
                  <a:schemeClr val="tx1"/>
                </a:solidFill>
              </a:rPr>
              <a:t>the tax burden on wages for its legalization.</a:t>
            </a:r>
          </a:p>
          <a:p>
            <a:pPr marL="457200" indent="-457200" algn="l">
              <a:buFont typeface="Arial" panose="020B0604020202020204" pitchFamily="34" charset="0"/>
              <a:buChar char="•"/>
            </a:pPr>
            <a:r>
              <a:rPr lang="en-US" dirty="0" smtClean="0">
                <a:solidFill>
                  <a:schemeClr val="tx1"/>
                </a:solidFill>
              </a:rPr>
              <a:t>Improvement </a:t>
            </a:r>
            <a:r>
              <a:rPr lang="en-US" dirty="0">
                <a:solidFill>
                  <a:schemeClr val="tx1"/>
                </a:solidFill>
              </a:rPr>
              <a:t>of legislation of Ukraine aimed at strengthening the fight against the schemes of tax evasion by legal and natural persons, including improved administration of the VAT, the formation of tax control depending on the degree of risk to taxpayers.</a:t>
            </a:r>
          </a:p>
          <a:p>
            <a:pPr marL="457200" indent="-457200" algn="l">
              <a:buFont typeface="Arial" panose="020B0604020202020204" pitchFamily="34" charset="0"/>
              <a:buChar char="•"/>
            </a:pPr>
            <a:r>
              <a:rPr lang="en-US" dirty="0" smtClean="0">
                <a:solidFill>
                  <a:schemeClr val="tx1"/>
                </a:solidFill>
              </a:rPr>
              <a:t>Provision </a:t>
            </a:r>
            <a:r>
              <a:rPr lang="en-US" dirty="0">
                <a:solidFill>
                  <a:schemeClr val="tx1"/>
                </a:solidFill>
              </a:rPr>
              <a:t>of open access to information on tax payments.</a:t>
            </a:r>
          </a:p>
          <a:p>
            <a:pPr marL="457200" indent="-457200" algn="l">
              <a:buFont typeface="Arial" panose="020B0604020202020204" pitchFamily="34" charset="0"/>
              <a:buChar char="•"/>
            </a:pPr>
            <a:r>
              <a:rPr lang="en-US" dirty="0" smtClean="0">
                <a:solidFill>
                  <a:schemeClr val="tx1"/>
                </a:solidFill>
              </a:rPr>
              <a:t>Improvement </a:t>
            </a:r>
            <a:r>
              <a:rPr lang="en-US" dirty="0">
                <a:solidFill>
                  <a:schemeClr val="tx1"/>
                </a:solidFill>
              </a:rPr>
              <a:t>of legislation on transfer pricing.</a:t>
            </a:r>
          </a:p>
          <a:p>
            <a:pPr marL="457200" indent="-457200" algn="l">
              <a:buFont typeface="Arial" panose="020B0604020202020204" pitchFamily="34" charset="0"/>
              <a:buChar char="•"/>
            </a:pPr>
            <a:r>
              <a:rPr lang="en-US" dirty="0" smtClean="0">
                <a:solidFill>
                  <a:schemeClr val="tx1"/>
                </a:solidFill>
              </a:rPr>
              <a:t>Implementation </a:t>
            </a:r>
            <a:r>
              <a:rPr lang="en-US" dirty="0">
                <a:solidFill>
                  <a:schemeClr val="tx1"/>
                </a:solidFill>
              </a:rPr>
              <a:t>of control over expenditures of individuals.</a:t>
            </a:r>
          </a:p>
          <a:p>
            <a:pPr algn="l"/>
            <a:endParaRPr lang="ru-RU" dirty="0">
              <a:solidFill>
                <a:schemeClr val="tx1"/>
              </a:solidFill>
            </a:endParaRPr>
          </a:p>
        </p:txBody>
      </p:sp>
    </p:spTree>
    <p:extLst>
      <p:ext uri="{BB962C8B-B14F-4D97-AF65-F5344CB8AC3E}">
        <p14:creationId xmlns:p14="http://schemas.microsoft.com/office/powerpoint/2010/main" val="16453153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15.</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pPr algn="l"/>
            <a:r>
              <a:rPr lang="en-US" b="1" dirty="0">
                <a:solidFill>
                  <a:schemeClr val="tx1"/>
                </a:solidFill>
              </a:rPr>
              <a:t>Implementation</a:t>
            </a:r>
          </a:p>
          <a:p>
            <a:pPr algn="l"/>
            <a:r>
              <a:rPr lang="en-US" i="1" dirty="0">
                <a:solidFill>
                  <a:srgbClr val="FF0000"/>
                </a:solidFill>
              </a:rPr>
              <a:t>Spring 2015</a:t>
            </a:r>
          </a:p>
          <a:p>
            <a:pPr marL="457200" indent="-457200" algn="l">
              <a:buFont typeface="Arial" panose="020B0604020202020204" pitchFamily="34" charset="0"/>
              <a:buChar char="•"/>
            </a:pPr>
            <a:r>
              <a:rPr lang="en-US" dirty="0">
                <a:solidFill>
                  <a:schemeClr val="tx1"/>
                </a:solidFill>
              </a:rPr>
              <a:t>The number of taxes and fees were </a:t>
            </a:r>
            <a:r>
              <a:rPr lang="en-US" dirty="0" smtClean="0">
                <a:solidFill>
                  <a:schemeClr val="tx1"/>
                </a:solidFill>
              </a:rPr>
              <a:t>reduced </a:t>
            </a:r>
            <a:r>
              <a:rPr lang="en-US" dirty="0">
                <a:solidFill>
                  <a:schemeClr val="tx1"/>
                </a:solidFill>
              </a:rPr>
              <a:t>from 22 to 11 </a:t>
            </a:r>
          </a:p>
          <a:p>
            <a:pPr marL="457200" indent="-457200" algn="l">
              <a:buFont typeface="Arial" panose="020B0604020202020204" pitchFamily="34" charset="0"/>
              <a:buChar char="•"/>
            </a:pPr>
            <a:r>
              <a:rPr lang="en-US" dirty="0">
                <a:solidFill>
                  <a:schemeClr val="tx1"/>
                </a:solidFill>
              </a:rPr>
              <a:t>It was introduced two years moratorium on inspections of small businesses (with a turnover of up to 20 </a:t>
            </a:r>
            <a:r>
              <a:rPr lang="en-US" dirty="0" err="1">
                <a:solidFill>
                  <a:schemeClr val="tx1"/>
                </a:solidFill>
              </a:rPr>
              <a:t>mln</a:t>
            </a:r>
            <a:r>
              <a:rPr lang="en-US" dirty="0">
                <a:solidFill>
                  <a:schemeClr val="tx1"/>
                </a:solidFill>
              </a:rPr>
              <a:t> UAH per year).</a:t>
            </a:r>
          </a:p>
          <a:p>
            <a:pPr algn="l"/>
            <a:r>
              <a:rPr lang="en-US" dirty="0">
                <a:solidFill>
                  <a:srgbClr val="FF0000"/>
                </a:solidFill>
              </a:rPr>
              <a:t>Changes to Tax Code in December 2015</a:t>
            </a:r>
          </a:p>
          <a:p>
            <a:pPr algn="l"/>
            <a:r>
              <a:rPr lang="en-US" b="1" dirty="0">
                <a:solidFill>
                  <a:schemeClr val="tx1"/>
                </a:solidFill>
              </a:rPr>
              <a:t>1. Corporate Profits Tax </a:t>
            </a:r>
          </a:p>
          <a:p>
            <a:pPr algn="l"/>
            <a:r>
              <a:rPr lang="en-US" dirty="0">
                <a:solidFill>
                  <a:schemeClr val="tx1"/>
                </a:solidFill>
              </a:rPr>
              <a:t>Abolishing of advance CPT payments, which led to cash outflows and tax overpayments by business, although taxpayers will still be obliged to make advance CPT payments for the first three quarters of 2016.</a:t>
            </a:r>
          </a:p>
          <a:p>
            <a:pPr algn="l"/>
            <a:r>
              <a:rPr lang="en-US" b="1" dirty="0">
                <a:solidFill>
                  <a:schemeClr val="tx1"/>
                </a:solidFill>
              </a:rPr>
              <a:t>2. Value Added Tax </a:t>
            </a:r>
          </a:p>
          <a:p>
            <a:pPr algn="l"/>
            <a:r>
              <a:rPr lang="en-US" dirty="0">
                <a:solidFill>
                  <a:schemeClr val="tx1"/>
                </a:solidFill>
              </a:rPr>
              <a:t>The VAT rate remains at the current 20% level. Major improvements have been introduced to the administration of the value added tax, specifically with respect to VAT credits and VAT refunds, and the elimination of certain requirements regarding VAT registration.</a:t>
            </a:r>
          </a:p>
          <a:p>
            <a:pPr algn="l"/>
            <a:endParaRPr lang="ru-RU" dirty="0">
              <a:solidFill>
                <a:schemeClr val="tx1"/>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88640"/>
            <a:ext cx="189547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37698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16. </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uk-UA" dirty="0" smtClean="0">
                <a:solidFill>
                  <a:schemeClr val="tx1"/>
                </a:solidFill>
              </a:rPr>
              <a:t> </a:t>
            </a:r>
            <a:endParaRPr lang="ru-RU" dirty="0">
              <a:solidFill>
                <a:schemeClr val="tx1"/>
              </a:solidFill>
            </a:endParaRPr>
          </a:p>
        </p:txBody>
      </p:sp>
      <p:sp>
        <p:nvSpPr>
          <p:cNvPr id="5" name="Прямоугольник 4"/>
          <p:cNvSpPr/>
          <p:nvPr/>
        </p:nvSpPr>
        <p:spPr>
          <a:xfrm>
            <a:off x="0" y="889844"/>
            <a:ext cx="9144000" cy="6186309"/>
          </a:xfrm>
          <a:prstGeom prst="rect">
            <a:avLst/>
          </a:prstGeom>
        </p:spPr>
        <p:txBody>
          <a:bodyPr wrap="square">
            <a:spAutoFit/>
          </a:bodyPr>
          <a:lstStyle/>
          <a:p>
            <a:r>
              <a:rPr lang="en-US" b="1" dirty="0"/>
              <a:t>3. Social Security Contribution</a:t>
            </a:r>
          </a:p>
          <a:p>
            <a:pPr marL="285750" indent="-285750">
              <a:buFont typeface="Arial" panose="020B0604020202020204" pitchFamily="34" charset="0"/>
              <a:buChar char="•"/>
            </a:pPr>
            <a:r>
              <a:rPr lang="en-US" dirty="0"/>
              <a:t> Starting from 1 January 2016, individuals will be relieved of paying a portion of the source deductions from income (previously SSC at 3.6% and 2.6% was withheld from salaries and from payments under civil law agreements accordingly).</a:t>
            </a:r>
          </a:p>
          <a:p>
            <a:pPr marL="285750" indent="-285750">
              <a:buFont typeface="Arial" panose="020B0604020202020204" pitchFamily="34" charset="0"/>
              <a:buChar char="•"/>
            </a:pPr>
            <a:r>
              <a:rPr lang="en-US" dirty="0"/>
              <a:t>Decrease of  SSC burden on employers/income payers as well: a flat rate of 22% SSC shall be applied by employers/income payers instead of various rates ranging from 36.76% up to 49.7%.</a:t>
            </a:r>
          </a:p>
          <a:p>
            <a:pPr marL="285750" indent="-285750">
              <a:buFont typeface="Arial" panose="020B0604020202020204" pitchFamily="34" charset="0"/>
              <a:buChar char="•"/>
            </a:pPr>
            <a:r>
              <a:rPr lang="en-US" dirty="0" smtClean="0"/>
              <a:t>The maximum </a:t>
            </a:r>
            <a:r>
              <a:rPr lang="en-US" dirty="0"/>
              <a:t>cap for levying SSC was increased from 17 to 25 minimum statutory wages and will constitute UAH 34,450 as in January –April 2016, UAH 36,250 in May – November 2016 and UAH 38,750 in December 2016</a:t>
            </a:r>
            <a:r>
              <a:rPr lang="en-US" dirty="0" smtClean="0"/>
              <a:t>.</a:t>
            </a:r>
          </a:p>
          <a:p>
            <a:endParaRPr lang="en-US" dirty="0" smtClean="0"/>
          </a:p>
          <a:p>
            <a:r>
              <a:rPr lang="en-US" b="1" dirty="0" smtClean="0"/>
              <a:t>4</a:t>
            </a:r>
            <a:r>
              <a:rPr lang="en-US" b="1" dirty="0"/>
              <a:t>. Personal Income Tax </a:t>
            </a:r>
          </a:p>
          <a:p>
            <a:pPr marL="285750" indent="-285750">
              <a:buFont typeface="Arial" panose="020B0604020202020204" pitchFamily="34" charset="0"/>
              <a:buChar char="•"/>
            </a:pPr>
            <a:r>
              <a:rPr lang="en-US" dirty="0"/>
              <a:t>PIT will be levied at a flat rate of 18% instead of 15% (applicable to that part of income not exceeding ten minimal statutory wages) and 20% (applicable to part of income exceeding ten minimal statutory wages). </a:t>
            </a:r>
            <a:endParaRPr lang="en-US" dirty="0" smtClean="0"/>
          </a:p>
          <a:p>
            <a:pPr marL="285750" indent="-285750">
              <a:buFont typeface="Arial" panose="020B0604020202020204" pitchFamily="34" charset="0"/>
              <a:buChar char="•"/>
            </a:pPr>
            <a:r>
              <a:rPr lang="en-US" dirty="0" smtClean="0"/>
              <a:t>Dividends </a:t>
            </a:r>
            <a:r>
              <a:rPr lang="en-US" dirty="0"/>
              <a:t>paid by CPT payers will be taxed at the same 5% PIT rate as it was previously. All other types of passive incomes will be subject to a general 18% PIT rate.</a:t>
            </a:r>
          </a:p>
          <a:p>
            <a:pPr marL="285750" indent="-285750">
              <a:buFont typeface="Arial" panose="020B0604020202020204" pitchFamily="34" charset="0"/>
              <a:buChar char="•"/>
            </a:pPr>
            <a:r>
              <a:rPr lang="en-US" dirty="0"/>
              <a:t>Importantly, the Law abolishes the requirement of individuals to file a yearly tax return in respect of receiving income from two or more tax agents. This will relieve the administrative burden on both affected individuals and the tax authorities.</a:t>
            </a:r>
          </a:p>
          <a:p>
            <a:endParaRPr lang="en-US" dirty="0"/>
          </a:p>
          <a:p>
            <a:endParaRPr lang="en-US"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934" y="169693"/>
            <a:ext cx="189547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36868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17.</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62500" lnSpcReduction="20000"/>
          </a:bodyPr>
          <a:lstStyle/>
          <a:p>
            <a:pPr algn="l"/>
            <a:r>
              <a:rPr lang="en-US" b="1" dirty="0" smtClean="0">
                <a:solidFill>
                  <a:schemeClr val="tx1"/>
                </a:solidFill>
              </a:rPr>
              <a:t>5</a:t>
            </a:r>
            <a:r>
              <a:rPr lang="en-US" b="1" dirty="0">
                <a:solidFill>
                  <a:schemeClr val="tx1"/>
                </a:solidFill>
              </a:rPr>
              <a:t>. Unified Tax</a:t>
            </a:r>
          </a:p>
          <a:p>
            <a:pPr marL="457200" indent="-457200" algn="l">
              <a:buFont typeface="Arial" panose="020B0604020202020204" pitchFamily="34" charset="0"/>
              <a:buChar char="•"/>
            </a:pPr>
            <a:r>
              <a:rPr lang="en-US" dirty="0">
                <a:solidFill>
                  <a:schemeClr val="tx1"/>
                </a:solidFill>
              </a:rPr>
              <a:t>Changes into unified tax regulations will impact on only two groups of unified tax payers, individuals and legal entities (the so-called 3rd category), and those working in the agrarian sector (the so-called 4th category).</a:t>
            </a:r>
          </a:p>
          <a:p>
            <a:pPr marL="457200" indent="-457200" algn="l">
              <a:buFont typeface="Arial" panose="020B0604020202020204" pitchFamily="34" charset="0"/>
              <a:buChar char="•"/>
            </a:pPr>
            <a:r>
              <a:rPr lang="en-US" dirty="0">
                <a:solidFill>
                  <a:schemeClr val="tx1"/>
                </a:solidFill>
              </a:rPr>
              <a:t>The maximum income of unified tax payers in the third category is decreased from UAH 20 million to UAH 5 million;</a:t>
            </a:r>
          </a:p>
          <a:p>
            <a:pPr marL="457200" indent="-457200" algn="l">
              <a:buFont typeface="Arial" panose="020B0604020202020204" pitchFamily="34" charset="0"/>
              <a:buChar char="•"/>
            </a:pPr>
            <a:r>
              <a:rPr lang="en-US" dirty="0">
                <a:solidFill>
                  <a:schemeClr val="tx1"/>
                </a:solidFill>
              </a:rPr>
              <a:t>At the same time, the rates of unified tax for this group were increased from 2% to 3% (plus VAT) and from 4% to 5% (VAT included);</a:t>
            </a:r>
          </a:p>
          <a:p>
            <a:pPr marL="457200" indent="-457200" algn="l">
              <a:buFont typeface="Arial" panose="020B0604020202020204" pitchFamily="34" charset="0"/>
              <a:buChar char="•"/>
            </a:pPr>
            <a:r>
              <a:rPr lang="en-US" dirty="0">
                <a:solidFill>
                  <a:schemeClr val="tx1"/>
                </a:solidFill>
              </a:rPr>
              <a:t>Rates of unified tax for agrarians were increased by 1.8%.</a:t>
            </a:r>
          </a:p>
          <a:p>
            <a:pPr algn="l"/>
            <a:r>
              <a:rPr lang="en-US" b="1" dirty="0">
                <a:solidFill>
                  <a:schemeClr val="tx1"/>
                </a:solidFill>
              </a:rPr>
              <a:t>6. Rent Payments</a:t>
            </a:r>
          </a:p>
          <a:p>
            <a:pPr algn="l"/>
            <a:r>
              <a:rPr lang="en-US" dirty="0" smtClean="0">
                <a:solidFill>
                  <a:schemeClr val="tx1"/>
                </a:solidFill>
              </a:rPr>
              <a:t>Decreasing of  rent </a:t>
            </a:r>
            <a:r>
              <a:rPr lang="en-US" dirty="0">
                <a:solidFill>
                  <a:schemeClr val="tx1"/>
                </a:solidFill>
              </a:rPr>
              <a:t>payments regarding the extraction of natural resources.</a:t>
            </a:r>
          </a:p>
          <a:p>
            <a:pPr algn="l"/>
            <a:r>
              <a:rPr lang="en-US" b="1" dirty="0">
                <a:solidFill>
                  <a:schemeClr val="tx1"/>
                </a:solidFill>
              </a:rPr>
              <a:t>7. Real Estate Tax</a:t>
            </a:r>
          </a:p>
          <a:p>
            <a:pPr algn="l"/>
            <a:r>
              <a:rPr lang="en-US" dirty="0">
                <a:solidFill>
                  <a:schemeClr val="tx1"/>
                </a:solidFill>
              </a:rPr>
              <a:t>Increase of  the maximum threshold for real estate tax rates from 2% to 3% of the minimum statutory wage. The exact rates are established by local self-governing authorities.</a:t>
            </a:r>
          </a:p>
          <a:p>
            <a:pPr algn="l"/>
            <a:r>
              <a:rPr lang="en-US" b="1" dirty="0">
                <a:solidFill>
                  <a:schemeClr val="tx1"/>
                </a:solidFill>
              </a:rPr>
              <a:t>8. Excise Tax</a:t>
            </a:r>
          </a:p>
          <a:p>
            <a:pPr algn="l"/>
            <a:r>
              <a:rPr lang="en-US" dirty="0">
                <a:solidFill>
                  <a:schemeClr val="tx1"/>
                </a:solidFill>
              </a:rPr>
              <a:t>Along with an increase of excise tax on fuel, alcohol and tobacco, the Law introduces a completely new electronic system for accounting for fuel sales, in particular, by way of an electronic excise invoice (similar to the electronic VAT invoice). This new system will apply starting from 1 July 2016.</a:t>
            </a:r>
          </a:p>
          <a:p>
            <a:pPr algn="l"/>
            <a:r>
              <a:rPr lang="en-US" dirty="0">
                <a:solidFill>
                  <a:schemeClr val="tx1"/>
                </a:solidFill>
              </a:rPr>
              <a:t>Abolishing of additional import duty.</a:t>
            </a:r>
          </a:p>
          <a:p>
            <a:pPr algn="l"/>
            <a:endParaRPr lang="ru-RU" dirty="0">
              <a:solidFill>
                <a:schemeClr val="tx1"/>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16632"/>
            <a:ext cx="189547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09428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18. Deregulation</a:t>
            </a:r>
            <a:endParaRPr lang="ru-RU" sz="2400" dirty="0">
              <a:solidFill>
                <a:schemeClr val="bg1"/>
              </a:solidFill>
            </a:endParaRPr>
          </a:p>
        </p:txBody>
      </p:sp>
      <p:sp>
        <p:nvSpPr>
          <p:cNvPr id="3" name="Подзаголовок 2"/>
          <p:cNvSpPr>
            <a:spLocks noGrp="1"/>
          </p:cNvSpPr>
          <p:nvPr>
            <p:ph type="subTitle" idx="1"/>
          </p:nvPr>
        </p:nvSpPr>
        <p:spPr>
          <a:xfrm>
            <a:off x="0" y="908720"/>
            <a:ext cx="9144000" cy="5949280"/>
          </a:xfrm>
        </p:spPr>
        <p:txBody>
          <a:bodyPr/>
          <a:lstStyle/>
          <a:p>
            <a:pPr algn="l"/>
            <a:r>
              <a:rPr lang="en-US" b="1" dirty="0">
                <a:solidFill>
                  <a:schemeClr val="tx1"/>
                </a:solidFill>
              </a:rPr>
              <a:t>Commitments</a:t>
            </a:r>
          </a:p>
          <a:p>
            <a:pPr marL="457200" indent="-457200" algn="l">
              <a:buFont typeface="Arial" panose="020B0604020202020204" pitchFamily="34" charset="0"/>
              <a:buChar char="•"/>
            </a:pPr>
            <a:r>
              <a:rPr lang="en-US" sz="2800" i="1" dirty="0" smtClean="0">
                <a:solidFill>
                  <a:schemeClr val="tx1"/>
                </a:solidFill>
              </a:rPr>
              <a:t>Selective </a:t>
            </a:r>
            <a:r>
              <a:rPr lang="en-US" sz="2800" i="1" dirty="0">
                <a:solidFill>
                  <a:schemeClr val="tx1"/>
                </a:solidFill>
              </a:rPr>
              <a:t>deregulation</a:t>
            </a:r>
            <a:r>
              <a:rPr lang="en-US" sz="2800" dirty="0">
                <a:solidFill>
                  <a:schemeClr val="tx1"/>
                </a:solidFill>
              </a:rPr>
              <a:t>, consisting of individual initiatives from the business community and officials</a:t>
            </a:r>
          </a:p>
          <a:p>
            <a:pPr marL="457200" indent="-457200" algn="l">
              <a:buFont typeface="Arial" panose="020B0604020202020204" pitchFamily="34" charset="0"/>
              <a:buChar char="•"/>
            </a:pPr>
            <a:r>
              <a:rPr lang="en-US" sz="2800" dirty="0" smtClean="0">
                <a:solidFill>
                  <a:schemeClr val="tx1"/>
                </a:solidFill>
              </a:rPr>
              <a:t>Building </a:t>
            </a:r>
            <a:r>
              <a:rPr lang="en-US" sz="2800" dirty="0">
                <a:solidFill>
                  <a:schemeClr val="tx1"/>
                </a:solidFill>
              </a:rPr>
              <a:t>a barrier to prevent the creation of a new unjustified regulation through </a:t>
            </a:r>
            <a:r>
              <a:rPr lang="en-US" sz="2800" i="1" dirty="0">
                <a:solidFill>
                  <a:schemeClr val="tx1"/>
                </a:solidFill>
              </a:rPr>
              <a:t>the introduction of regulatory impact assessment </a:t>
            </a:r>
            <a:r>
              <a:rPr lang="en-US" sz="2800" dirty="0">
                <a:solidFill>
                  <a:schemeClr val="tx1"/>
                </a:solidFill>
              </a:rPr>
              <a:t>(RIA) of each legal document</a:t>
            </a:r>
          </a:p>
          <a:p>
            <a:pPr marL="457200" indent="-457200" algn="l">
              <a:buFont typeface="Arial" panose="020B0604020202020204" pitchFamily="34" charset="0"/>
              <a:buChar char="•"/>
            </a:pPr>
            <a:r>
              <a:rPr lang="en-US" sz="2800" dirty="0" smtClean="0">
                <a:solidFill>
                  <a:schemeClr val="tx1"/>
                </a:solidFill>
              </a:rPr>
              <a:t>Building </a:t>
            </a:r>
            <a:r>
              <a:rPr lang="en-US" sz="2800" i="1" dirty="0">
                <a:solidFill>
                  <a:schemeClr val="tx1"/>
                </a:solidFill>
              </a:rPr>
              <a:t>effective regulatory environment </a:t>
            </a:r>
            <a:r>
              <a:rPr lang="en-US" sz="2800" dirty="0">
                <a:solidFill>
                  <a:schemeClr val="tx1"/>
                </a:solidFill>
              </a:rPr>
              <a:t>through a comprehensive review and improvement of legislation, development of the market and its ability to self-regulation</a:t>
            </a:r>
          </a:p>
          <a:p>
            <a:pPr algn="l"/>
            <a:endParaRPr lang="ru-RU" dirty="0">
              <a:solidFill>
                <a:schemeClr val="tx1"/>
              </a:solidFill>
            </a:endParaRPr>
          </a:p>
        </p:txBody>
      </p:sp>
    </p:spTree>
    <p:extLst>
      <p:ext uri="{BB962C8B-B14F-4D97-AF65-F5344CB8AC3E}">
        <p14:creationId xmlns:p14="http://schemas.microsoft.com/office/powerpoint/2010/main" val="37447212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19.Deregulation</a:t>
            </a:r>
            <a:endParaRPr lang="ru-RU" sz="2400" dirty="0">
              <a:solidFill>
                <a:schemeClr val="bg1"/>
              </a:solidFill>
            </a:endParaRPr>
          </a:p>
        </p:txBody>
      </p:sp>
      <p:sp>
        <p:nvSpPr>
          <p:cNvPr id="3" name="Подзаголовок 2"/>
          <p:cNvSpPr>
            <a:spLocks noGrp="1"/>
          </p:cNvSpPr>
          <p:nvPr>
            <p:ph type="subTitle" idx="1"/>
          </p:nvPr>
        </p:nvSpPr>
        <p:spPr>
          <a:xfrm>
            <a:off x="0" y="908720"/>
            <a:ext cx="9144000" cy="5949280"/>
          </a:xfrm>
        </p:spPr>
        <p:txBody>
          <a:bodyPr>
            <a:normAutofit fontScale="62500" lnSpcReduction="20000"/>
          </a:bodyPr>
          <a:lstStyle/>
          <a:p>
            <a:pPr algn="l"/>
            <a:r>
              <a:rPr lang="en-US" sz="3800" b="1" dirty="0">
                <a:solidFill>
                  <a:schemeClr val="tx1"/>
                </a:solidFill>
              </a:rPr>
              <a:t>Implementation</a:t>
            </a:r>
          </a:p>
          <a:p>
            <a:pPr marL="457200" indent="-457200" algn="l">
              <a:buFont typeface="Arial" panose="020B0604020202020204" pitchFamily="34" charset="0"/>
              <a:buChar char="•"/>
            </a:pPr>
            <a:r>
              <a:rPr lang="en-US" dirty="0" smtClean="0">
                <a:solidFill>
                  <a:schemeClr val="tx1"/>
                </a:solidFill>
              </a:rPr>
              <a:t>Outdated </a:t>
            </a:r>
            <a:r>
              <a:rPr lang="en-US" dirty="0">
                <a:solidFill>
                  <a:schemeClr val="tx1"/>
                </a:solidFill>
              </a:rPr>
              <a:t>regulations cancelled, reduced number of permits, licensing and conciliation, the list of business activities subjected to licensing, and the list of products subjected to compulsory certification in Ukraine.</a:t>
            </a:r>
          </a:p>
          <a:p>
            <a:pPr marL="457200" indent="-457200" algn="l">
              <a:buFont typeface="Arial" panose="020B0604020202020204" pitchFamily="34" charset="0"/>
              <a:buChar char="•"/>
            </a:pPr>
            <a:r>
              <a:rPr lang="en-US" dirty="0" smtClean="0">
                <a:solidFill>
                  <a:schemeClr val="tx1"/>
                </a:solidFill>
              </a:rPr>
              <a:t>Independent </a:t>
            </a:r>
            <a:r>
              <a:rPr lang="en-US" dirty="0">
                <a:solidFill>
                  <a:schemeClr val="tx1"/>
                </a:solidFill>
              </a:rPr>
              <a:t>metrology and standardization bodies in line with EU legislation established</a:t>
            </a:r>
          </a:p>
          <a:p>
            <a:pPr marL="457200" indent="-457200" algn="l">
              <a:buFont typeface="Arial" panose="020B0604020202020204" pitchFamily="34" charset="0"/>
              <a:buChar char="•"/>
            </a:pPr>
            <a:r>
              <a:rPr lang="en-US" dirty="0" smtClean="0">
                <a:solidFill>
                  <a:schemeClr val="tx1"/>
                </a:solidFill>
              </a:rPr>
              <a:t>Food </a:t>
            </a:r>
            <a:r>
              <a:rPr lang="en-US" dirty="0">
                <a:solidFill>
                  <a:schemeClr val="tx1"/>
                </a:solidFill>
              </a:rPr>
              <a:t>Safety system is  aligned with EU and mutually recognized</a:t>
            </a:r>
          </a:p>
          <a:p>
            <a:pPr marL="457200" indent="-457200" algn="l">
              <a:buFont typeface="Arial" panose="020B0604020202020204" pitchFamily="34" charset="0"/>
              <a:buChar char="•"/>
            </a:pPr>
            <a:r>
              <a:rPr lang="en-US" dirty="0" smtClean="0">
                <a:solidFill>
                  <a:schemeClr val="tx1"/>
                </a:solidFill>
              </a:rPr>
              <a:t>Technical </a:t>
            </a:r>
            <a:r>
              <a:rPr lang="en-US" dirty="0">
                <a:solidFill>
                  <a:schemeClr val="tx1"/>
                </a:solidFill>
              </a:rPr>
              <a:t>regulations based on the European Directive on the principles of "New Approach" to technical harmonization and standardization and "global approach" in the field of conformity assessment developed and implemented</a:t>
            </a:r>
          </a:p>
          <a:p>
            <a:pPr marL="457200" indent="-457200" algn="l">
              <a:buFont typeface="Arial" panose="020B0604020202020204" pitchFamily="34" charset="0"/>
              <a:buChar char="•"/>
            </a:pPr>
            <a:r>
              <a:rPr lang="en-US" dirty="0" smtClean="0">
                <a:solidFill>
                  <a:schemeClr val="tx1"/>
                </a:solidFill>
              </a:rPr>
              <a:t>1500 </a:t>
            </a:r>
            <a:r>
              <a:rPr lang="en-US" dirty="0">
                <a:solidFill>
                  <a:schemeClr val="tx1"/>
                </a:solidFill>
              </a:rPr>
              <a:t>new standards adopted in compliance with the EU regulation</a:t>
            </a:r>
          </a:p>
          <a:p>
            <a:pPr marL="457200" indent="-457200" algn="l">
              <a:buFont typeface="Arial" panose="020B0604020202020204" pitchFamily="34" charset="0"/>
              <a:buChar char="•"/>
            </a:pPr>
            <a:r>
              <a:rPr lang="en-US" dirty="0" smtClean="0">
                <a:solidFill>
                  <a:schemeClr val="tx1"/>
                </a:solidFill>
              </a:rPr>
              <a:t>Market </a:t>
            </a:r>
            <a:r>
              <a:rPr lang="en-US" dirty="0">
                <a:solidFill>
                  <a:schemeClr val="tx1"/>
                </a:solidFill>
              </a:rPr>
              <a:t>surveillance system harmonized with EU</a:t>
            </a:r>
          </a:p>
          <a:p>
            <a:pPr marL="457200" indent="-457200" algn="l">
              <a:buFont typeface="Arial" panose="020B0604020202020204" pitchFamily="34" charset="0"/>
              <a:buChar char="•"/>
            </a:pPr>
            <a:r>
              <a:rPr lang="en-US" dirty="0" smtClean="0">
                <a:solidFill>
                  <a:schemeClr val="tx1"/>
                </a:solidFill>
              </a:rPr>
              <a:t>International </a:t>
            </a:r>
            <a:r>
              <a:rPr lang="en-US" dirty="0">
                <a:solidFill>
                  <a:schemeClr val="tx1"/>
                </a:solidFill>
              </a:rPr>
              <a:t>trade regulation simplified and harmonized with DCFTA and WTO requirements</a:t>
            </a:r>
          </a:p>
          <a:p>
            <a:pPr marL="457200" indent="-457200" algn="l">
              <a:buFont typeface="Arial" panose="020B0604020202020204" pitchFamily="34" charset="0"/>
              <a:buChar char="•"/>
            </a:pPr>
            <a:r>
              <a:rPr lang="en-US" dirty="0" smtClean="0">
                <a:solidFill>
                  <a:schemeClr val="tx1"/>
                </a:solidFill>
              </a:rPr>
              <a:t>Implementation </a:t>
            </a:r>
            <a:r>
              <a:rPr lang="en-US" dirty="0">
                <a:solidFill>
                  <a:schemeClr val="tx1"/>
                </a:solidFill>
              </a:rPr>
              <a:t>of RIA, Small business test, peer analysis and other relevant tools </a:t>
            </a:r>
            <a:endParaRPr lang="en-US" dirty="0" smtClean="0">
              <a:solidFill>
                <a:schemeClr val="tx1"/>
              </a:solidFill>
            </a:endParaRPr>
          </a:p>
          <a:p>
            <a:pPr algn="l"/>
            <a:endParaRPr lang="en-US" dirty="0">
              <a:solidFill>
                <a:schemeClr val="tx1"/>
              </a:solidFill>
            </a:endParaRPr>
          </a:p>
          <a:p>
            <a:pPr algn="l"/>
            <a:r>
              <a:rPr lang="en-US" dirty="0" smtClean="0">
                <a:solidFill>
                  <a:schemeClr val="tx1"/>
                </a:solidFill>
              </a:rPr>
              <a:t>(!) Despite </a:t>
            </a:r>
            <a:r>
              <a:rPr lang="en-US" dirty="0">
                <a:solidFill>
                  <a:schemeClr val="tx1"/>
                </a:solidFill>
              </a:rPr>
              <a:t>of the significant progress in 4Q2015, big part of documents was not fully completed. Main part of it is still in approval process of CMU, significant - in parliament. Among crucial ones - liberalization of price regulation for food products, connection to electric supply, waste utilization</a:t>
            </a:r>
          </a:p>
          <a:p>
            <a:pPr algn="l"/>
            <a:endParaRPr lang="ru-RU" dirty="0">
              <a:solidFill>
                <a:schemeClr val="tx1"/>
              </a:solidFill>
            </a:endParaRPr>
          </a:p>
        </p:txBody>
      </p:sp>
      <p:sp>
        <p:nvSpPr>
          <p:cNvPr id="6" name="Прямоугольник 5"/>
          <p:cNvSpPr/>
          <p:nvPr/>
        </p:nvSpPr>
        <p:spPr>
          <a:xfrm>
            <a:off x="-2772816" y="2132856"/>
            <a:ext cx="1803186" cy="461665"/>
          </a:xfrm>
          <a:prstGeom prst="rect">
            <a:avLst/>
          </a:prstGeom>
        </p:spPr>
        <p:txBody>
          <a:bodyPr wrap="none">
            <a:spAutoFit/>
          </a:bodyPr>
          <a:lstStyle/>
          <a:p>
            <a:r>
              <a:rPr lang="en-US" sz="2400" dirty="0">
                <a:solidFill>
                  <a:schemeClr val="bg1"/>
                </a:solidFill>
              </a:rPr>
              <a:t>Deregulation</a:t>
            </a:r>
            <a:endParaRPr lang="uk-UA" sz="2400" dirty="0">
              <a:solidFill>
                <a:schemeClr val="bg1"/>
              </a:solidFill>
            </a:endParaRPr>
          </a:p>
        </p:txBody>
      </p:sp>
    </p:spTree>
    <p:extLst>
      <p:ext uri="{BB962C8B-B14F-4D97-AF65-F5344CB8AC3E}">
        <p14:creationId xmlns:p14="http://schemas.microsoft.com/office/powerpoint/2010/main" val="4788570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20. Decentralization</a:t>
            </a:r>
            <a:endParaRPr lang="ru-RU" sz="2400" dirty="0">
              <a:solidFill>
                <a:schemeClr val="bg1"/>
              </a:solidFill>
            </a:endParaRPr>
          </a:p>
        </p:txBody>
      </p:sp>
      <p:sp>
        <p:nvSpPr>
          <p:cNvPr id="3" name="Подзаголовок 2"/>
          <p:cNvSpPr>
            <a:spLocks noGrp="1"/>
          </p:cNvSpPr>
          <p:nvPr>
            <p:ph type="subTitle" idx="1"/>
          </p:nvPr>
        </p:nvSpPr>
        <p:spPr>
          <a:xfrm>
            <a:off x="0" y="908720"/>
            <a:ext cx="9144000" cy="5949280"/>
          </a:xfrm>
        </p:spPr>
        <p:txBody>
          <a:bodyPr>
            <a:normAutofit/>
          </a:bodyPr>
          <a:lstStyle/>
          <a:p>
            <a:pPr algn="l"/>
            <a:r>
              <a:rPr lang="en-US" b="1" dirty="0">
                <a:solidFill>
                  <a:schemeClr val="tx1"/>
                </a:solidFill>
              </a:rPr>
              <a:t>Implementation</a:t>
            </a:r>
          </a:p>
          <a:p>
            <a:pPr algn="l"/>
            <a:r>
              <a:rPr lang="en-US" dirty="0" smtClean="0">
                <a:solidFill>
                  <a:schemeClr val="tx1"/>
                </a:solidFill>
              </a:rPr>
              <a:t>•</a:t>
            </a:r>
            <a:r>
              <a:rPr lang="en-US" dirty="0">
                <a:solidFill>
                  <a:schemeClr val="tx1"/>
                </a:solidFill>
              </a:rPr>
              <a:t>	Voluntary creation of 159 united territorial communities.  Conduction of first local election.</a:t>
            </a:r>
          </a:p>
          <a:p>
            <a:pPr algn="l"/>
            <a:r>
              <a:rPr lang="en-US" dirty="0">
                <a:solidFill>
                  <a:schemeClr val="tx1"/>
                </a:solidFill>
              </a:rPr>
              <a:t>•	Providing of  budgetary and taxation  </a:t>
            </a:r>
            <a:r>
              <a:rPr lang="en-US" dirty="0" smtClean="0">
                <a:solidFill>
                  <a:schemeClr val="tx1"/>
                </a:solidFill>
              </a:rPr>
              <a:t>decentralization</a:t>
            </a:r>
            <a:r>
              <a:rPr lang="en-US" dirty="0">
                <a:solidFill>
                  <a:schemeClr val="tx1"/>
                </a:solidFill>
              </a:rPr>
              <a:t>. </a:t>
            </a:r>
            <a:endParaRPr lang="en-US" dirty="0" smtClean="0">
              <a:solidFill>
                <a:schemeClr val="tx1"/>
              </a:solidFill>
            </a:endParaRPr>
          </a:p>
          <a:p>
            <a:pPr algn="l"/>
            <a:endParaRPr lang="en-US" dirty="0">
              <a:solidFill>
                <a:schemeClr val="tx1"/>
              </a:solidFill>
            </a:endParaRPr>
          </a:p>
          <a:p>
            <a:pPr algn="l"/>
            <a:endParaRPr lang="en-US" dirty="0">
              <a:solidFill>
                <a:schemeClr val="tx1"/>
              </a:solidFill>
            </a:endParaRPr>
          </a:p>
          <a:p>
            <a:pPr algn="l"/>
            <a:r>
              <a:rPr lang="en-US" sz="2000" dirty="0">
                <a:solidFill>
                  <a:schemeClr val="tx1"/>
                </a:solidFill>
              </a:rPr>
              <a:t> </a:t>
            </a:r>
            <a:r>
              <a:rPr lang="en-US" sz="2000" dirty="0" smtClean="0">
                <a:solidFill>
                  <a:schemeClr val="tx1"/>
                </a:solidFill>
              </a:rPr>
              <a:t>(!) The </a:t>
            </a:r>
            <a:r>
              <a:rPr lang="en-US" sz="2000" dirty="0">
                <a:solidFill>
                  <a:schemeClr val="tx1"/>
                </a:solidFill>
              </a:rPr>
              <a:t>development of relevant legislative basis for the implementation of the reform has to be </a:t>
            </a:r>
            <a:r>
              <a:rPr lang="en-US" sz="2000" dirty="0" err="1">
                <a:solidFill>
                  <a:schemeClr val="tx1"/>
                </a:solidFill>
              </a:rPr>
              <a:t>finalised</a:t>
            </a:r>
            <a:r>
              <a:rPr lang="en-US" sz="2000" dirty="0">
                <a:solidFill>
                  <a:schemeClr val="tx1"/>
                </a:solidFill>
              </a:rPr>
              <a:t>, in particular by approving amendments to the Constitution of Ukraine and adopting new laws on local self-government, administrative and territorial division, election to local councils and a range of sectoral laws.</a:t>
            </a:r>
          </a:p>
          <a:p>
            <a:pPr algn="l"/>
            <a:endParaRPr lang="ru-RU" dirty="0">
              <a:solidFill>
                <a:schemeClr val="tx1"/>
              </a:solidFill>
            </a:endParaRPr>
          </a:p>
        </p:txBody>
      </p:sp>
      <p:sp>
        <p:nvSpPr>
          <p:cNvPr id="6" name="Прямоугольник 5"/>
          <p:cNvSpPr/>
          <p:nvPr/>
        </p:nvSpPr>
        <p:spPr>
          <a:xfrm>
            <a:off x="-3924944" y="2780928"/>
            <a:ext cx="2220929" cy="461665"/>
          </a:xfrm>
          <a:prstGeom prst="rect">
            <a:avLst/>
          </a:prstGeom>
        </p:spPr>
        <p:txBody>
          <a:bodyPr wrap="none">
            <a:spAutoFit/>
          </a:bodyPr>
          <a:lstStyle/>
          <a:p>
            <a:r>
              <a:rPr lang="en-US" sz="2400" dirty="0">
                <a:solidFill>
                  <a:schemeClr val="bg1"/>
                </a:solidFill>
              </a:rPr>
              <a:t>Decentralization</a:t>
            </a:r>
            <a:endParaRPr lang="uk-UA" sz="2400" dirty="0">
              <a:solidFill>
                <a:schemeClr val="bg1"/>
              </a:solidFill>
            </a:endParaRPr>
          </a:p>
        </p:txBody>
      </p:sp>
    </p:spTree>
    <p:extLst>
      <p:ext uri="{BB962C8B-B14F-4D97-AF65-F5344CB8AC3E}">
        <p14:creationId xmlns:p14="http://schemas.microsoft.com/office/powerpoint/2010/main" val="20558309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108520" y="-22186"/>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21.</a:t>
            </a:r>
            <a:r>
              <a:rPr lang="uk-UA" sz="2400" b="1" dirty="0" smtClean="0">
                <a:solidFill>
                  <a:schemeClr val="bg1"/>
                </a:solidFill>
              </a:rPr>
              <a:t> </a:t>
            </a:r>
            <a:r>
              <a:rPr lang="uk-UA" sz="2400" b="1" dirty="0">
                <a:solidFill>
                  <a:schemeClr val="bg1"/>
                </a:solidFill>
              </a:rPr>
              <a:t>С</a:t>
            </a:r>
            <a:r>
              <a:rPr lang="en-US" sz="2400" b="1" dirty="0">
                <a:solidFill>
                  <a:schemeClr val="bg1"/>
                </a:solidFill>
              </a:rPr>
              <a:t>URRENT RESULTS</a:t>
            </a:r>
            <a:endParaRPr lang="ru-RU" sz="2400" dirty="0">
              <a:solidFill>
                <a:schemeClr val="bg1"/>
              </a:solidFill>
            </a:endParaRPr>
          </a:p>
        </p:txBody>
      </p:sp>
      <p:sp>
        <p:nvSpPr>
          <p:cNvPr id="3" name="Подзаголовок 2"/>
          <p:cNvSpPr>
            <a:spLocks noGrp="1"/>
          </p:cNvSpPr>
          <p:nvPr>
            <p:ph type="subTitle" idx="1"/>
          </p:nvPr>
        </p:nvSpPr>
        <p:spPr>
          <a:xfrm>
            <a:off x="0" y="908720"/>
            <a:ext cx="8964488" cy="5949280"/>
          </a:xfrm>
        </p:spPr>
        <p:txBody>
          <a:bodyPr>
            <a:normAutofit fontScale="62500" lnSpcReduction="20000"/>
          </a:bodyPr>
          <a:lstStyle/>
          <a:p>
            <a:pPr algn="l"/>
            <a:r>
              <a:rPr lang="en-US" i="1" dirty="0" smtClean="0">
                <a:solidFill>
                  <a:schemeClr val="tx1"/>
                </a:solidFill>
              </a:rPr>
              <a:t>(!)</a:t>
            </a:r>
            <a:r>
              <a:rPr lang="en-US" i="1" dirty="0">
                <a:solidFill>
                  <a:schemeClr val="tx1"/>
                </a:solidFill>
              </a:rPr>
              <a:t>	</a:t>
            </a:r>
            <a:r>
              <a:rPr lang="en-US" i="1" dirty="0" err="1">
                <a:solidFill>
                  <a:schemeClr val="tx1"/>
                </a:solidFill>
              </a:rPr>
              <a:t>Yatseniuk</a:t>
            </a:r>
            <a:r>
              <a:rPr lang="en-US" i="1" dirty="0">
                <a:solidFill>
                  <a:schemeClr val="tx1"/>
                </a:solidFill>
              </a:rPr>
              <a:t>  set up more important reforms than all his predecessors put together, but he did </a:t>
            </a:r>
            <a:r>
              <a:rPr lang="en-US" i="1" dirty="0" smtClean="0">
                <a:solidFill>
                  <a:schemeClr val="tx1"/>
                </a:solidFill>
              </a:rPr>
              <a:t>not fulfilled </a:t>
            </a:r>
            <a:r>
              <a:rPr lang="en-US" i="1" dirty="0">
                <a:solidFill>
                  <a:schemeClr val="tx1"/>
                </a:solidFill>
              </a:rPr>
              <a:t>even a half of what the post-</a:t>
            </a:r>
            <a:r>
              <a:rPr lang="en-US" i="1" dirty="0" err="1">
                <a:solidFill>
                  <a:schemeClr val="tx1"/>
                </a:solidFill>
              </a:rPr>
              <a:t>Maidan</a:t>
            </a:r>
            <a:r>
              <a:rPr lang="en-US" i="1" dirty="0">
                <a:solidFill>
                  <a:schemeClr val="tx1"/>
                </a:solidFill>
              </a:rPr>
              <a:t> society expected of him.</a:t>
            </a:r>
          </a:p>
          <a:p>
            <a:pPr algn="l"/>
            <a:r>
              <a:rPr lang="en-US" i="1" dirty="0" smtClean="0">
                <a:solidFill>
                  <a:schemeClr val="tx1"/>
                </a:solidFill>
              </a:rPr>
              <a:t>(!)</a:t>
            </a:r>
            <a:r>
              <a:rPr lang="en-US" i="1" dirty="0">
                <a:solidFill>
                  <a:schemeClr val="tx1"/>
                </a:solidFill>
              </a:rPr>
              <a:t>	Important issue for being discussed: which changes can be named as reforms? </a:t>
            </a:r>
          </a:p>
          <a:p>
            <a:pPr algn="l"/>
            <a:endParaRPr lang="en-US" b="1" dirty="0" smtClean="0">
              <a:solidFill>
                <a:schemeClr val="tx1"/>
              </a:solidFill>
            </a:endParaRPr>
          </a:p>
          <a:p>
            <a:pPr algn="l"/>
            <a:r>
              <a:rPr lang="en-US" b="1" dirty="0" smtClean="0">
                <a:solidFill>
                  <a:schemeClr val="tx1"/>
                </a:solidFill>
              </a:rPr>
              <a:t>MAIN </a:t>
            </a:r>
            <a:r>
              <a:rPr lang="en-US" b="1" dirty="0">
                <a:solidFill>
                  <a:schemeClr val="tx1"/>
                </a:solidFill>
              </a:rPr>
              <a:t>ACHIEVEMENTS </a:t>
            </a:r>
            <a:endParaRPr lang="en-US" b="1"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Termination </a:t>
            </a:r>
            <a:r>
              <a:rPr lang="en-US" dirty="0">
                <a:solidFill>
                  <a:schemeClr val="tx1"/>
                </a:solidFill>
              </a:rPr>
              <a:t>of minor recession and </a:t>
            </a:r>
            <a:r>
              <a:rPr lang="en-US" dirty="0" smtClean="0">
                <a:solidFill>
                  <a:schemeClr val="tx1"/>
                </a:solidFill>
              </a:rPr>
              <a:t>beginning of macroeconomic </a:t>
            </a:r>
            <a:r>
              <a:rPr lang="en-US" dirty="0">
                <a:solidFill>
                  <a:schemeClr val="tx1"/>
                </a:solidFill>
              </a:rPr>
              <a:t>stabilization since the end of 2015</a:t>
            </a:r>
          </a:p>
          <a:p>
            <a:pPr marL="457200" indent="-457200" algn="l">
              <a:buFont typeface="Arial" panose="020B0604020202020204" pitchFamily="34" charset="0"/>
              <a:buChar char="•"/>
            </a:pPr>
            <a:r>
              <a:rPr lang="en-US" dirty="0" smtClean="0">
                <a:solidFill>
                  <a:schemeClr val="tx1"/>
                </a:solidFill>
              </a:rPr>
              <a:t>Reduction </a:t>
            </a:r>
            <a:r>
              <a:rPr lang="en-US" dirty="0">
                <a:solidFill>
                  <a:schemeClr val="tx1"/>
                </a:solidFill>
              </a:rPr>
              <a:t>of the UST (from 41% to 22%) </a:t>
            </a:r>
            <a:r>
              <a:rPr lang="en-US" dirty="0" smtClean="0">
                <a:solidFill>
                  <a:schemeClr val="tx1"/>
                </a:solidFill>
              </a:rPr>
              <a:t>rate </a:t>
            </a:r>
            <a:r>
              <a:rPr lang="en-US" dirty="0">
                <a:solidFill>
                  <a:schemeClr val="tx1"/>
                </a:solidFill>
              </a:rPr>
              <a:t>and the abolition of the additional import duties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Restructuring </a:t>
            </a:r>
            <a:r>
              <a:rPr lang="en-US" dirty="0">
                <a:solidFill>
                  <a:schemeClr val="tx1"/>
                </a:solidFill>
              </a:rPr>
              <a:t>of the external debt that threatens to default. </a:t>
            </a:r>
            <a:endParaRPr lang="en-US" dirty="0" smtClean="0">
              <a:solidFill>
                <a:schemeClr val="tx1"/>
              </a:solidFill>
            </a:endParaRPr>
          </a:p>
          <a:p>
            <a:pPr algn="l"/>
            <a:r>
              <a:rPr lang="en-US" sz="2500" dirty="0" smtClean="0">
                <a:solidFill>
                  <a:schemeClr val="tx1"/>
                </a:solidFill>
              </a:rPr>
              <a:t>At </a:t>
            </a:r>
            <a:r>
              <a:rPr lang="en-US" sz="2500" dirty="0">
                <a:solidFill>
                  <a:schemeClr val="tx1"/>
                </a:solidFill>
              </a:rPr>
              <a:t>the end of August 2015, it was agreed on the restructuring of public debt with total volume of $ 18 </a:t>
            </a:r>
            <a:r>
              <a:rPr lang="en-US" sz="2500" dirty="0" err="1">
                <a:solidFill>
                  <a:schemeClr val="tx1"/>
                </a:solidFill>
              </a:rPr>
              <a:t>billion.The</a:t>
            </a:r>
            <a:r>
              <a:rPr lang="en-US" sz="2500" dirty="0">
                <a:solidFill>
                  <a:schemeClr val="tx1"/>
                </a:solidFill>
              </a:rPr>
              <a:t> restructuring involves a complete $ 3 billion write-off, deferral of payments on the loan in the amount of $ 8.5 billion for 4 years and fixed coupon rate on all bonds at 7.75% per annum. </a:t>
            </a:r>
            <a:endParaRPr lang="en-US" sz="2500"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Reduction </a:t>
            </a:r>
            <a:r>
              <a:rPr lang="en-US" dirty="0">
                <a:solidFill>
                  <a:schemeClr val="tx1"/>
                </a:solidFill>
              </a:rPr>
              <a:t>of public expenditures, (clear reduction of the budget deficit, </a:t>
            </a:r>
            <a:r>
              <a:rPr lang="en-US" dirty="0" smtClean="0">
                <a:solidFill>
                  <a:schemeClr val="tx1"/>
                </a:solidFill>
              </a:rPr>
              <a:t>from 4.5 % of </a:t>
            </a:r>
            <a:r>
              <a:rPr lang="en-US" dirty="0">
                <a:solidFill>
                  <a:schemeClr val="tx1"/>
                </a:solidFill>
              </a:rPr>
              <a:t>GDP in 2013 to 1.6 </a:t>
            </a:r>
            <a:r>
              <a:rPr lang="en-US" dirty="0" smtClean="0">
                <a:solidFill>
                  <a:schemeClr val="tx1"/>
                </a:solidFill>
              </a:rPr>
              <a:t>% in </a:t>
            </a:r>
            <a:r>
              <a:rPr lang="en-US" dirty="0">
                <a:solidFill>
                  <a:schemeClr val="tx1"/>
                </a:solidFill>
              </a:rPr>
              <a:t>2015) </a:t>
            </a:r>
          </a:p>
          <a:p>
            <a:pPr marL="457200" indent="-457200" algn="l">
              <a:buFont typeface="Arial" panose="020B0604020202020204" pitchFamily="34" charset="0"/>
              <a:buChar char="•"/>
            </a:pPr>
            <a:r>
              <a:rPr lang="en-US" dirty="0" smtClean="0">
                <a:solidFill>
                  <a:schemeClr val="tx1"/>
                </a:solidFill>
              </a:rPr>
              <a:t>Reduction </a:t>
            </a:r>
            <a:r>
              <a:rPr lang="en-US" dirty="0">
                <a:solidFill>
                  <a:schemeClr val="tx1"/>
                </a:solidFill>
              </a:rPr>
              <a:t>of  energy dependence on Russia, diversification of energy supplies, restructuring of </a:t>
            </a:r>
            <a:r>
              <a:rPr lang="en-US" dirty="0" err="1">
                <a:solidFill>
                  <a:schemeClr val="tx1"/>
                </a:solidFill>
              </a:rPr>
              <a:t>Naftogaz</a:t>
            </a:r>
            <a:r>
              <a:rPr lang="en-US" dirty="0">
                <a:solidFill>
                  <a:schemeClr val="tx1"/>
                </a:solidFill>
              </a:rPr>
              <a:t>, its audit and a competitive energy market </a:t>
            </a:r>
          </a:p>
        </p:txBody>
      </p:sp>
    </p:spTree>
    <p:extLst>
      <p:ext uri="{BB962C8B-B14F-4D97-AF65-F5344CB8AC3E}">
        <p14:creationId xmlns:p14="http://schemas.microsoft.com/office/powerpoint/2010/main" val="35412536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22.</a:t>
            </a:r>
            <a:r>
              <a:rPr lang="uk-UA" sz="2400" b="1" dirty="0" smtClean="0">
                <a:solidFill>
                  <a:schemeClr val="bg1"/>
                </a:solidFill>
              </a:rPr>
              <a:t> </a:t>
            </a:r>
            <a:r>
              <a:rPr lang="uk-UA" sz="2400" b="1" dirty="0">
                <a:solidFill>
                  <a:schemeClr val="bg1"/>
                </a:solidFill>
              </a:rPr>
              <a:t>С</a:t>
            </a:r>
            <a:r>
              <a:rPr lang="en-US" sz="2400" b="1" dirty="0">
                <a:solidFill>
                  <a:schemeClr val="bg1"/>
                </a:solidFill>
              </a:rPr>
              <a:t>URRENT RESULTS</a:t>
            </a:r>
            <a:endParaRPr lang="ru-RU" sz="2400" dirty="0">
              <a:solidFill>
                <a:schemeClr val="bg1"/>
              </a:solidFill>
            </a:endParaRPr>
          </a:p>
        </p:txBody>
      </p:sp>
      <p:sp>
        <p:nvSpPr>
          <p:cNvPr id="3" name="Подзаголовок 2"/>
          <p:cNvSpPr>
            <a:spLocks noGrp="1"/>
          </p:cNvSpPr>
          <p:nvPr>
            <p:ph type="subTitle" idx="1"/>
          </p:nvPr>
        </p:nvSpPr>
        <p:spPr>
          <a:xfrm>
            <a:off x="0" y="1124744"/>
            <a:ext cx="8964488" cy="5733256"/>
          </a:xfrm>
        </p:spPr>
        <p:txBody>
          <a:bodyPr>
            <a:normAutofit fontScale="70000" lnSpcReduction="20000"/>
          </a:bodyPr>
          <a:lstStyle/>
          <a:p>
            <a:pPr marL="457200" indent="-457200" algn="l">
              <a:buFont typeface="Arial" panose="020B0604020202020204" pitchFamily="34" charset="0"/>
              <a:buChar char="•"/>
            </a:pPr>
            <a:r>
              <a:rPr lang="en-US" sz="4000" dirty="0">
                <a:solidFill>
                  <a:schemeClr val="tx1"/>
                </a:solidFill>
              </a:rPr>
              <a:t>Positive changes in the public procurement system. </a:t>
            </a:r>
            <a:endParaRPr lang="en-US" sz="4000" dirty="0" smtClean="0">
              <a:solidFill>
                <a:schemeClr val="tx1"/>
              </a:solidFill>
            </a:endParaRPr>
          </a:p>
          <a:p>
            <a:pPr algn="l"/>
            <a:r>
              <a:rPr lang="en-US" dirty="0" smtClean="0">
                <a:solidFill>
                  <a:schemeClr val="tx1"/>
                </a:solidFill>
              </a:rPr>
              <a:t>Due </a:t>
            </a:r>
            <a:r>
              <a:rPr lang="en-US" dirty="0">
                <a:solidFill>
                  <a:schemeClr val="tx1"/>
                </a:solidFill>
              </a:rPr>
              <a:t>to efforts of volunteers the e-procurement system </a:t>
            </a:r>
            <a:r>
              <a:rPr lang="en-US" dirty="0" err="1">
                <a:solidFill>
                  <a:schemeClr val="tx1"/>
                </a:solidFill>
              </a:rPr>
              <a:t>ProZorro</a:t>
            </a:r>
            <a:r>
              <a:rPr lang="en-US" dirty="0">
                <a:solidFill>
                  <a:schemeClr val="tx1"/>
                </a:solidFill>
              </a:rPr>
              <a:t> was developed and implemented, which all public authorities should have used since August 2016. In 2015, the state managed to save more than UAH 500 million of budget funds, despite the fact that only 2% of public procurement was conducted via e-auctions</a:t>
            </a:r>
          </a:p>
          <a:p>
            <a:pPr marL="457200" indent="-457200" algn="l">
              <a:buFont typeface="Arial" panose="020B0604020202020204" pitchFamily="34" charset="0"/>
              <a:buChar char="•"/>
            </a:pPr>
            <a:r>
              <a:rPr lang="en-US" sz="4000" dirty="0" smtClean="0">
                <a:solidFill>
                  <a:schemeClr val="tx1"/>
                </a:solidFill>
              </a:rPr>
              <a:t>Establishment </a:t>
            </a:r>
            <a:r>
              <a:rPr lang="en-US" sz="4000" dirty="0">
                <a:solidFill>
                  <a:schemeClr val="tx1"/>
                </a:solidFill>
              </a:rPr>
              <a:t>of public authorities in order to implement the  anti-corruption reform. (National Anti-Corruption Bureau  and  Anti-Corruption Action Centre</a:t>
            </a:r>
            <a:r>
              <a:rPr lang="en-US" sz="4000" dirty="0" smtClean="0">
                <a:solidFill>
                  <a:schemeClr val="tx1"/>
                </a:solidFill>
              </a:rPr>
              <a:t>)</a:t>
            </a:r>
          </a:p>
          <a:p>
            <a:pPr marL="457200" indent="-457200" algn="l">
              <a:buFont typeface="Arial" panose="020B0604020202020204" pitchFamily="34" charset="0"/>
              <a:buChar char="•"/>
            </a:pPr>
            <a:r>
              <a:rPr lang="en-US" sz="4000" dirty="0">
                <a:solidFill>
                  <a:schemeClr val="tx1"/>
                </a:solidFill>
              </a:rPr>
              <a:t>Verification of social payments in 2016</a:t>
            </a:r>
          </a:p>
          <a:p>
            <a:pPr marL="457200" indent="-457200" algn="l">
              <a:buFont typeface="Arial" panose="020B0604020202020204" pitchFamily="34" charset="0"/>
              <a:buChar char="•"/>
            </a:pPr>
            <a:r>
              <a:rPr lang="en-US" sz="4000" dirty="0" smtClean="0">
                <a:solidFill>
                  <a:schemeClr val="tx1"/>
                </a:solidFill>
              </a:rPr>
              <a:t>Deregulation</a:t>
            </a:r>
          </a:p>
          <a:p>
            <a:pPr algn="l"/>
            <a:r>
              <a:rPr lang="en-US" dirty="0" smtClean="0">
                <a:solidFill>
                  <a:schemeClr val="tx1"/>
                </a:solidFill>
              </a:rPr>
              <a:t>Elimination </a:t>
            </a:r>
            <a:r>
              <a:rPr lang="en-US" dirty="0">
                <a:solidFill>
                  <a:schemeClr val="tx1"/>
                </a:solidFill>
              </a:rPr>
              <a:t>of administrative burden in obtaining licenses and permits, simplification of the certification procedure of products in the EU, introduction of new technical standards, establishment of new public authorities in the framework of adjustment of Ukrainian legislation on regulatory policy in accordance with the EU requirements. Disadvantage - </a:t>
            </a:r>
            <a:r>
              <a:rPr lang="en-US" dirty="0" err="1">
                <a:solidFill>
                  <a:schemeClr val="tx1"/>
                </a:solidFill>
              </a:rPr>
              <a:t>nonsystemic</a:t>
            </a:r>
            <a:r>
              <a:rPr lang="en-US" dirty="0">
                <a:solidFill>
                  <a:schemeClr val="tx1"/>
                </a:solidFill>
              </a:rPr>
              <a:t> nature of the </a:t>
            </a:r>
            <a:r>
              <a:rPr lang="en-US" dirty="0" smtClean="0">
                <a:solidFill>
                  <a:schemeClr val="tx1"/>
                </a:solidFill>
              </a:rPr>
              <a:t>changes.</a:t>
            </a:r>
          </a:p>
          <a:p>
            <a:pPr algn="l"/>
            <a:endParaRPr lang="en-US"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5660260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23.</a:t>
            </a:r>
            <a:r>
              <a:rPr lang="uk-UA" sz="2400" b="1" dirty="0" smtClean="0">
                <a:solidFill>
                  <a:schemeClr val="bg1"/>
                </a:solidFill>
              </a:rPr>
              <a:t> </a:t>
            </a:r>
            <a:r>
              <a:rPr lang="uk-UA" sz="2400" b="1" dirty="0">
                <a:solidFill>
                  <a:schemeClr val="bg1"/>
                </a:solidFill>
              </a:rPr>
              <a:t>С</a:t>
            </a:r>
            <a:r>
              <a:rPr lang="en-US" sz="2400" b="1" dirty="0">
                <a:solidFill>
                  <a:schemeClr val="bg1"/>
                </a:solidFill>
              </a:rPr>
              <a:t>URRENT RESULTS</a:t>
            </a:r>
            <a:endParaRPr lang="ru-RU" sz="2400" dirty="0">
              <a:solidFill>
                <a:schemeClr val="bg1"/>
              </a:solidFill>
            </a:endParaRPr>
          </a:p>
        </p:txBody>
      </p:sp>
      <p:sp>
        <p:nvSpPr>
          <p:cNvPr id="3" name="Подзаголовок 2"/>
          <p:cNvSpPr>
            <a:spLocks noGrp="1"/>
          </p:cNvSpPr>
          <p:nvPr>
            <p:ph type="subTitle" idx="1"/>
          </p:nvPr>
        </p:nvSpPr>
        <p:spPr>
          <a:xfrm>
            <a:off x="0" y="1052736"/>
            <a:ext cx="8964488" cy="5805264"/>
          </a:xfrm>
        </p:spPr>
        <p:txBody>
          <a:bodyPr>
            <a:normAutofit fontScale="77500" lnSpcReduction="20000"/>
          </a:bodyPr>
          <a:lstStyle/>
          <a:p>
            <a:pPr marL="457200" indent="-457200" algn="l">
              <a:buFont typeface="Arial" panose="020B0604020202020204" pitchFamily="34" charset="0"/>
              <a:buChar char="•"/>
            </a:pPr>
            <a:r>
              <a:rPr lang="en-US" dirty="0">
                <a:solidFill>
                  <a:schemeClr val="tx1"/>
                </a:solidFill>
              </a:rPr>
              <a:t>A new patrol police. </a:t>
            </a:r>
            <a:endParaRPr lang="en-US" dirty="0" smtClean="0">
              <a:solidFill>
                <a:schemeClr val="tx1"/>
              </a:solidFill>
            </a:endParaRPr>
          </a:p>
          <a:p>
            <a:pPr algn="l"/>
            <a:r>
              <a:rPr lang="en-US" sz="2400" dirty="0" smtClean="0">
                <a:solidFill>
                  <a:schemeClr val="tx1"/>
                </a:solidFill>
              </a:rPr>
              <a:t>Patrols </a:t>
            </a:r>
            <a:r>
              <a:rPr lang="en-US" sz="2400" dirty="0">
                <a:solidFill>
                  <a:schemeClr val="tx1"/>
                </a:solidFill>
              </a:rPr>
              <a:t>are now operating in 12 cities. Soon this list will be expanded to 29 cities.</a:t>
            </a:r>
          </a:p>
          <a:p>
            <a:pPr marL="457200" indent="-457200" algn="l">
              <a:buFont typeface="Arial" panose="020B0604020202020204" pitchFamily="34" charset="0"/>
              <a:buChar char="•"/>
            </a:pPr>
            <a:r>
              <a:rPr lang="en-US" dirty="0">
                <a:solidFill>
                  <a:schemeClr val="tx1"/>
                </a:solidFill>
              </a:rPr>
              <a:t>Implemention of the electronic system </a:t>
            </a:r>
            <a:r>
              <a:rPr lang="en-US" dirty="0" err="1">
                <a:solidFill>
                  <a:schemeClr val="tx1"/>
                </a:solidFill>
              </a:rPr>
              <a:t>iGOV</a:t>
            </a:r>
            <a:r>
              <a:rPr lang="en-US" dirty="0">
                <a:solidFill>
                  <a:schemeClr val="tx1"/>
                </a:solidFill>
              </a:rPr>
              <a:t> </a:t>
            </a:r>
            <a:endParaRPr lang="en-US" dirty="0" smtClean="0">
              <a:solidFill>
                <a:schemeClr val="tx1"/>
              </a:solidFill>
            </a:endParaRPr>
          </a:p>
          <a:p>
            <a:pPr algn="l"/>
            <a:r>
              <a:rPr lang="en-US" sz="2400" dirty="0" smtClean="0">
                <a:solidFill>
                  <a:schemeClr val="tx1"/>
                </a:solidFill>
              </a:rPr>
              <a:t>(</a:t>
            </a:r>
            <a:r>
              <a:rPr lang="en-US" sz="2400" dirty="0">
                <a:solidFill>
                  <a:schemeClr val="tx1"/>
                </a:solidFill>
              </a:rPr>
              <a:t>20% of certificates and other documents under the jurisdiction of the Ministry of justice can already be accessed online) </a:t>
            </a:r>
          </a:p>
          <a:p>
            <a:pPr marL="457200" indent="-457200" algn="l">
              <a:buFont typeface="Arial" panose="020B0604020202020204" pitchFamily="34" charset="0"/>
              <a:buChar char="•"/>
            </a:pPr>
            <a:r>
              <a:rPr lang="en-US" dirty="0">
                <a:solidFill>
                  <a:schemeClr val="tx1"/>
                </a:solidFill>
              </a:rPr>
              <a:t>Disclosure of  public registers, which provide information about the property and income of public officials </a:t>
            </a:r>
          </a:p>
          <a:p>
            <a:pPr marL="457200" indent="-457200" algn="l">
              <a:buFont typeface="Arial" panose="020B0604020202020204" pitchFamily="34" charset="0"/>
              <a:buChar char="•"/>
            </a:pPr>
            <a:r>
              <a:rPr lang="en-US" dirty="0">
                <a:solidFill>
                  <a:schemeClr val="tx1"/>
                </a:solidFill>
              </a:rPr>
              <a:t>Change of top management at several public </a:t>
            </a:r>
            <a:r>
              <a:rPr lang="en-US" dirty="0" smtClean="0">
                <a:solidFill>
                  <a:schemeClr val="tx1"/>
                </a:solidFill>
              </a:rPr>
              <a:t>enterprises</a:t>
            </a:r>
          </a:p>
          <a:p>
            <a:pPr algn="l"/>
            <a:r>
              <a:rPr lang="en-US" sz="2600" dirty="0" smtClean="0">
                <a:solidFill>
                  <a:schemeClr val="tx1"/>
                </a:solidFill>
              </a:rPr>
              <a:t>reduction </a:t>
            </a:r>
            <a:r>
              <a:rPr lang="en-US" sz="2600" dirty="0">
                <a:solidFill>
                  <a:schemeClr val="tx1"/>
                </a:solidFill>
              </a:rPr>
              <a:t>of losses at public enterprises by more than  </a:t>
            </a:r>
            <a:r>
              <a:rPr lang="en-US" sz="2600" dirty="0" smtClean="0">
                <a:solidFill>
                  <a:schemeClr val="tx1"/>
                </a:solidFill>
              </a:rPr>
              <a:t>UAH </a:t>
            </a:r>
            <a:r>
              <a:rPr lang="en-US" sz="2600" dirty="0">
                <a:solidFill>
                  <a:schemeClr val="tx1"/>
                </a:solidFill>
              </a:rPr>
              <a:t>100 </a:t>
            </a:r>
            <a:r>
              <a:rPr lang="en-US" sz="2600" dirty="0" smtClean="0">
                <a:solidFill>
                  <a:schemeClr val="tx1"/>
                </a:solidFill>
              </a:rPr>
              <a:t>billion</a:t>
            </a:r>
            <a:endParaRPr lang="en-US" dirty="0">
              <a:solidFill>
                <a:schemeClr val="tx1"/>
              </a:solidFill>
            </a:endParaRPr>
          </a:p>
          <a:p>
            <a:pPr marL="457200" indent="-457200" algn="l">
              <a:buFont typeface="Arial" panose="020B0604020202020204" pitchFamily="34" charset="0"/>
              <a:buChar char="•"/>
            </a:pPr>
            <a:r>
              <a:rPr lang="en-US" dirty="0">
                <a:solidFill>
                  <a:schemeClr val="tx1"/>
                </a:solidFill>
              </a:rPr>
              <a:t>Cleanup of the banking system, reform of the </a:t>
            </a:r>
            <a:r>
              <a:rPr lang="en-US" dirty="0" smtClean="0">
                <a:solidFill>
                  <a:schemeClr val="tx1"/>
                </a:solidFill>
              </a:rPr>
              <a:t>NBU</a:t>
            </a:r>
          </a:p>
          <a:p>
            <a:pPr algn="l"/>
            <a:r>
              <a:rPr lang="en-US" sz="2600" dirty="0" smtClean="0">
                <a:solidFill>
                  <a:schemeClr val="tx1"/>
                </a:solidFill>
              </a:rPr>
              <a:t>side </a:t>
            </a:r>
            <a:r>
              <a:rPr lang="en-US" sz="2600" dirty="0">
                <a:solidFill>
                  <a:schemeClr val="tx1"/>
                </a:solidFill>
              </a:rPr>
              <a:t>effect of removing insolvent banks - a large burden on Deposits Guarantee Fund) </a:t>
            </a:r>
          </a:p>
          <a:p>
            <a:pPr marL="457200" indent="-457200" algn="l">
              <a:buFont typeface="Arial" panose="020B0604020202020204" pitchFamily="34" charset="0"/>
              <a:buChar char="•"/>
            </a:pPr>
            <a:r>
              <a:rPr lang="en-US" dirty="0">
                <a:solidFill>
                  <a:schemeClr val="tx1"/>
                </a:solidFill>
              </a:rPr>
              <a:t>DCFTA is effective since 2016 </a:t>
            </a:r>
          </a:p>
          <a:p>
            <a:pPr marL="457200" indent="-457200" algn="l">
              <a:buFont typeface="Arial" panose="020B0604020202020204" pitchFamily="34" charset="0"/>
              <a:buChar char="•"/>
            </a:pPr>
            <a:r>
              <a:rPr lang="en-US" dirty="0">
                <a:solidFill>
                  <a:schemeClr val="tx1"/>
                </a:solidFill>
              </a:rPr>
              <a:t>Higher level of transparency in spending of budget </a:t>
            </a:r>
            <a:r>
              <a:rPr lang="en-US" dirty="0" smtClean="0">
                <a:solidFill>
                  <a:schemeClr val="tx1"/>
                </a:solidFill>
              </a:rPr>
              <a:t>funds.</a:t>
            </a:r>
          </a:p>
          <a:p>
            <a:pPr algn="l"/>
            <a:r>
              <a:rPr lang="en-US" sz="2600" dirty="0" smtClean="0">
                <a:solidFill>
                  <a:schemeClr val="tx1"/>
                </a:solidFill>
              </a:rPr>
              <a:t>Development </a:t>
            </a:r>
            <a:r>
              <a:rPr lang="en-US" sz="2600" dirty="0">
                <a:solidFill>
                  <a:schemeClr val="tx1"/>
                </a:solidFill>
              </a:rPr>
              <a:t>of the e-data </a:t>
            </a:r>
            <a:r>
              <a:rPr lang="en-US" sz="2600" dirty="0" smtClean="0">
                <a:solidFill>
                  <a:schemeClr val="tx1"/>
                </a:solidFill>
              </a:rPr>
              <a:t>system</a:t>
            </a:r>
          </a:p>
          <a:p>
            <a:pPr marL="457200" indent="-457200" algn="l">
              <a:buFont typeface="Arial" panose="020B0604020202020204" pitchFamily="34" charset="0"/>
              <a:buChar char="•"/>
            </a:pPr>
            <a:r>
              <a:rPr lang="en-US" dirty="0">
                <a:solidFill>
                  <a:schemeClr val="tx1"/>
                </a:solidFill>
              </a:rPr>
              <a:t>Introduction of  price transparency in the energy sector </a:t>
            </a:r>
            <a:endParaRPr lang="en-US" dirty="0" smtClean="0">
              <a:solidFill>
                <a:schemeClr val="tx1"/>
              </a:solidFill>
            </a:endParaRPr>
          </a:p>
          <a:p>
            <a:pPr algn="l"/>
            <a:r>
              <a:rPr lang="en-US" sz="2600" dirty="0" smtClean="0">
                <a:solidFill>
                  <a:schemeClr val="tx1"/>
                </a:solidFill>
              </a:rPr>
              <a:t>growth </a:t>
            </a:r>
            <a:r>
              <a:rPr lang="en-US" sz="2600" dirty="0">
                <a:solidFill>
                  <a:schemeClr val="tx1"/>
                </a:solidFill>
              </a:rPr>
              <a:t>of household energy bills by 450% in </a:t>
            </a:r>
            <a:r>
              <a:rPr lang="en-US" sz="2600" dirty="0" smtClean="0">
                <a:solidFill>
                  <a:schemeClr val="tx1"/>
                </a:solidFill>
              </a:rPr>
              <a:t>2015</a:t>
            </a:r>
            <a:endParaRPr lang="ru-RU" sz="2600" dirty="0">
              <a:solidFill>
                <a:schemeClr val="tx1"/>
              </a:solidFill>
            </a:endParaRPr>
          </a:p>
        </p:txBody>
      </p:sp>
    </p:spTree>
    <p:extLst>
      <p:ext uri="{BB962C8B-B14F-4D97-AF65-F5344CB8AC3E}">
        <p14:creationId xmlns:p14="http://schemas.microsoft.com/office/powerpoint/2010/main" val="16131106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24. MAIN FAILURES</a:t>
            </a:r>
            <a:endParaRPr lang="ru-RU" sz="2400" dirty="0">
              <a:solidFill>
                <a:schemeClr val="bg1"/>
              </a:solidFill>
            </a:endParaRPr>
          </a:p>
        </p:txBody>
      </p:sp>
      <p:sp>
        <p:nvSpPr>
          <p:cNvPr id="3" name="Подзаголовок 2"/>
          <p:cNvSpPr>
            <a:spLocks noGrp="1"/>
          </p:cNvSpPr>
          <p:nvPr>
            <p:ph type="subTitle" idx="1"/>
          </p:nvPr>
        </p:nvSpPr>
        <p:spPr>
          <a:xfrm>
            <a:off x="0" y="1196752"/>
            <a:ext cx="8964488" cy="5661248"/>
          </a:xfrm>
        </p:spPr>
        <p:txBody>
          <a:bodyPr>
            <a:normAutofit fontScale="85000" lnSpcReduction="20000"/>
          </a:bodyPr>
          <a:lstStyle/>
          <a:p>
            <a:pPr marL="457200" indent="-457200" algn="l">
              <a:buFont typeface="Arial" panose="020B0604020202020204" pitchFamily="34" charset="0"/>
              <a:buChar char="•"/>
            </a:pPr>
            <a:r>
              <a:rPr lang="en-US" dirty="0" smtClean="0">
                <a:solidFill>
                  <a:schemeClr val="tx1"/>
                </a:solidFill>
              </a:rPr>
              <a:t>Fight </a:t>
            </a:r>
            <a:r>
              <a:rPr lang="en-US" dirty="0">
                <a:solidFill>
                  <a:schemeClr val="tx1"/>
                </a:solidFill>
              </a:rPr>
              <a:t>against </a:t>
            </a:r>
            <a:r>
              <a:rPr lang="en-US" dirty="0" smtClean="0">
                <a:solidFill>
                  <a:schemeClr val="tx1"/>
                </a:solidFill>
              </a:rPr>
              <a:t>corruption.</a:t>
            </a:r>
          </a:p>
          <a:p>
            <a:pPr algn="l"/>
            <a:r>
              <a:rPr lang="en-US" sz="2600" dirty="0" smtClean="0">
                <a:solidFill>
                  <a:schemeClr val="tx1"/>
                </a:solidFill>
              </a:rPr>
              <a:t>Though </a:t>
            </a:r>
            <a:r>
              <a:rPr lang="en-US" sz="2600" dirty="0">
                <a:solidFill>
                  <a:schemeClr val="tx1"/>
                </a:solidFill>
              </a:rPr>
              <a:t>relevant public authorities are established, they are not operating, announcement of declarations is delayed until 2017.</a:t>
            </a:r>
          </a:p>
          <a:p>
            <a:pPr marL="457200" indent="-457200" algn="l">
              <a:buFont typeface="Arial" panose="020B0604020202020204" pitchFamily="34" charset="0"/>
              <a:buChar char="•"/>
            </a:pPr>
            <a:r>
              <a:rPr lang="en-US" dirty="0" smtClean="0">
                <a:solidFill>
                  <a:schemeClr val="tx1"/>
                </a:solidFill>
              </a:rPr>
              <a:t>De-</a:t>
            </a:r>
            <a:r>
              <a:rPr lang="en-US" dirty="0" err="1" smtClean="0">
                <a:solidFill>
                  <a:schemeClr val="tx1"/>
                </a:solidFill>
              </a:rPr>
              <a:t>oligarchization</a:t>
            </a:r>
            <a:r>
              <a:rPr lang="en-US" dirty="0" smtClean="0">
                <a:solidFill>
                  <a:schemeClr val="tx1"/>
                </a:solidFill>
              </a:rPr>
              <a:t> </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Reform </a:t>
            </a:r>
            <a:r>
              <a:rPr lang="en-US" dirty="0">
                <a:solidFill>
                  <a:schemeClr val="tx1"/>
                </a:solidFill>
              </a:rPr>
              <a:t>of the judicial system</a:t>
            </a:r>
          </a:p>
          <a:p>
            <a:pPr marL="457200" indent="-457200" algn="l">
              <a:buFont typeface="Arial" panose="020B0604020202020204" pitchFamily="34" charset="0"/>
              <a:buChar char="•"/>
            </a:pPr>
            <a:r>
              <a:rPr lang="en-US" dirty="0" smtClean="0">
                <a:solidFill>
                  <a:schemeClr val="tx1"/>
                </a:solidFill>
              </a:rPr>
              <a:t>Reform </a:t>
            </a:r>
            <a:r>
              <a:rPr lang="en-US" dirty="0">
                <a:solidFill>
                  <a:schemeClr val="tx1"/>
                </a:solidFill>
              </a:rPr>
              <a:t>of the public service. </a:t>
            </a:r>
            <a:endParaRPr lang="en-US" dirty="0" smtClean="0">
              <a:solidFill>
                <a:schemeClr val="tx1"/>
              </a:solidFill>
            </a:endParaRPr>
          </a:p>
          <a:p>
            <a:pPr algn="l"/>
            <a:r>
              <a:rPr lang="en-US" sz="2600" dirty="0" smtClean="0">
                <a:solidFill>
                  <a:schemeClr val="tx1"/>
                </a:solidFill>
              </a:rPr>
              <a:t>The </a:t>
            </a:r>
            <a:r>
              <a:rPr lang="en-US" sz="2600" dirty="0">
                <a:solidFill>
                  <a:schemeClr val="tx1"/>
                </a:solidFill>
              </a:rPr>
              <a:t>edited law «On Public Service» was adopted with considerable delay under pressure of the public and international organizations. Its implementation has not been started yet. </a:t>
            </a:r>
          </a:p>
          <a:p>
            <a:pPr marL="457200" indent="-457200" algn="l">
              <a:buFont typeface="Arial" panose="020B0604020202020204" pitchFamily="34" charset="0"/>
              <a:buChar char="•"/>
            </a:pPr>
            <a:r>
              <a:rPr lang="en-US" dirty="0" smtClean="0">
                <a:solidFill>
                  <a:schemeClr val="tx1"/>
                </a:solidFill>
              </a:rPr>
              <a:t>Privatization.</a:t>
            </a:r>
          </a:p>
          <a:p>
            <a:pPr algn="l"/>
            <a:r>
              <a:rPr lang="en-US" sz="2900" dirty="0" smtClean="0">
                <a:solidFill>
                  <a:schemeClr val="tx1"/>
                </a:solidFill>
              </a:rPr>
              <a:t>In </a:t>
            </a:r>
            <a:r>
              <a:rPr lang="en-US" sz="2900" dirty="0">
                <a:solidFill>
                  <a:schemeClr val="tx1"/>
                </a:solidFill>
              </a:rPr>
              <a:t>the 2016 budget income from privatization was pledged in the amount of 17.1 billion USD. For 2015, the government pledged the revenues from privatization by 10 billion </a:t>
            </a:r>
            <a:r>
              <a:rPr lang="en-US" sz="2900" dirty="0" smtClean="0">
                <a:solidFill>
                  <a:schemeClr val="tx1"/>
                </a:solidFill>
              </a:rPr>
              <a:t>USD, actual revenue was 200 million USD</a:t>
            </a:r>
            <a:endParaRPr lang="en-US" sz="2900" dirty="0">
              <a:solidFill>
                <a:schemeClr val="tx1"/>
              </a:solidFill>
            </a:endParaRPr>
          </a:p>
          <a:p>
            <a:pPr marL="457200" indent="-457200" algn="l">
              <a:buFont typeface="Arial" panose="020B0604020202020204" pitchFamily="34" charset="0"/>
              <a:buChar char="•"/>
            </a:pPr>
            <a:r>
              <a:rPr lang="en-US" dirty="0" smtClean="0">
                <a:solidFill>
                  <a:schemeClr val="tx1"/>
                </a:solidFill>
              </a:rPr>
              <a:t>Tax </a:t>
            </a:r>
            <a:r>
              <a:rPr lang="en-US" dirty="0">
                <a:solidFill>
                  <a:schemeClr val="tx1"/>
                </a:solidFill>
              </a:rPr>
              <a:t>reform and reform of the </a:t>
            </a:r>
            <a:r>
              <a:rPr lang="en-US" dirty="0" smtClean="0">
                <a:solidFill>
                  <a:schemeClr val="tx1"/>
                </a:solidFill>
              </a:rPr>
              <a:t>State Fiscal Service</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Lack </a:t>
            </a:r>
            <a:r>
              <a:rPr lang="en-US" dirty="0">
                <a:solidFill>
                  <a:schemeClr val="tx1"/>
                </a:solidFill>
              </a:rPr>
              <a:t>of </a:t>
            </a:r>
            <a:r>
              <a:rPr lang="en-US" dirty="0" smtClean="0">
                <a:solidFill>
                  <a:schemeClr val="tx1"/>
                </a:solidFill>
              </a:rPr>
              <a:t>Pension </a:t>
            </a:r>
            <a:r>
              <a:rPr lang="en-US" dirty="0">
                <a:solidFill>
                  <a:schemeClr val="tx1"/>
                </a:solidFill>
              </a:rPr>
              <a:t>reform</a:t>
            </a:r>
          </a:p>
          <a:p>
            <a:pPr algn="l"/>
            <a:endParaRPr lang="ru-RU" dirty="0">
              <a:solidFill>
                <a:schemeClr val="tx1"/>
              </a:solidFill>
            </a:endParaRPr>
          </a:p>
        </p:txBody>
      </p:sp>
    </p:spTree>
    <p:extLst>
      <p:ext uri="{BB962C8B-B14F-4D97-AF65-F5344CB8AC3E}">
        <p14:creationId xmlns:p14="http://schemas.microsoft.com/office/powerpoint/2010/main" val="27712032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25. SHORTCOMINGS AND OBSTACLES (1)</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pPr marL="457200" indent="-457200" algn="l">
              <a:buFont typeface="Arial" panose="020B0604020202020204" pitchFamily="34" charset="0"/>
              <a:buChar char="•"/>
            </a:pPr>
            <a:r>
              <a:rPr lang="en-US" dirty="0" smtClean="0">
                <a:solidFill>
                  <a:schemeClr val="tx1"/>
                </a:solidFill>
              </a:rPr>
              <a:t>Slow </a:t>
            </a:r>
            <a:r>
              <a:rPr lang="en-US" dirty="0">
                <a:solidFill>
                  <a:schemeClr val="tx1"/>
                </a:solidFill>
              </a:rPr>
              <a:t>pace of reforms and their formal nature</a:t>
            </a:r>
          </a:p>
          <a:p>
            <a:pPr marL="457200" indent="-457200" algn="l">
              <a:buFont typeface="Arial" panose="020B0604020202020204" pitchFamily="34" charset="0"/>
              <a:buChar char="•"/>
            </a:pPr>
            <a:r>
              <a:rPr lang="en-US" dirty="0">
                <a:solidFill>
                  <a:schemeClr val="tx1"/>
                </a:solidFill>
              </a:rPr>
              <a:t>Legislative changes and the fulfillment of formal benchmarks of the reform do not imply its successful implementation </a:t>
            </a:r>
          </a:p>
          <a:p>
            <a:pPr marL="457200" indent="-457200" algn="l">
              <a:buFont typeface="Arial" panose="020B0604020202020204" pitchFamily="34" charset="0"/>
              <a:buChar char="•"/>
            </a:pPr>
            <a:r>
              <a:rPr lang="en-US" dirty="0" err="1" smtClean="0">
                <a:solidFill>
                  <a:schemeClr val="tx1"/>
                </a:solidFill>
              </a:rPr>
              <a:t>Maydan</a:t>
            </a:r>
            <a:r>
              <a:rPr lang="en-US" dirty="0" smtClean="0">
                <a:solidFill>
                  <a:schemeClr val="tx1"/>
                </a:solidFill>
              </a:rPr>
              <a:t> </a:t>
            </a:r>
            <a:r>
              <a:rPr lang="en-US" dirty="0">
                <a:solidFill>
                  <a:schemeClr val="tx1"/>
                </a:solidFill>
              </a:rPr>
              <a:t>did not bring enough "new" players in politics, who could provide formation and implementation of alternative development programs.</a:t>
            </a:r>
          </a:p>
          <a:p>
            <a:pPr marL="457200" indent="-457200" algn="l">
              <a:buFont typeface="Arial" panose="020B0604020202020204" pitchFamily="34" charset="0"/>
              <a:buChar char="•"/>
            </a:pPr>
            <a:r>
              <a:rPr lang="en-US" dirty="0" smtClean="0">
                <a:solidFill>
                  <a:schemeClr val="tx1"/>
                </a:solidFill>
              </a:rPr>
              <a:t>Old </a:t>
            </a:r>
            <a:r>
              <a:rPr lang="en-US" dirty="0" err="1">
                <a:solidFill>
                  <a:schemeClr val="tx1"/>
                </a:solidFill>
              </a:rPr>
              <a:t>politicum</a:t>
            </a:r>
            <a:r>
              <a:rPr lang="en-US" dirty="0">
                <a:solidFill>
                  <a:schemeClr val="tx1"/>
                </a:solidFill>
              </a:rPr>
              <a:t> absorbed most of the reformers.</a:t>
            </a:r>
          </a:p>
          <a:p>
            <a:pPr marL="457200" indent="-457200" algn="l">
              <a:buFont typeface="Arial" panose="020B0604020202020204" pitchFamily="34" charset="0"/>
              <a:buChar char="•"/>
            </a:pPr>
            <a:r>
              <a:rPr lang="en-US" dirty="0" smtClean="0">
                <a:solidFill>
                  <a:schemeClr val="tx1"/>
                </a:solidFill>
              </a:rPr>
              <a:t>State </a:t>
            </a:r>
            <a:r>
              <a:rPr lang="en-US" dirty="0">
                <a:solidFill>
                  <a:schemeClr val="tx1"/>
                </a:solidFill>
              </a:rPr>
              <a:t>power and access to public monopolies remain powerful sources of economic </a:t>
            </a:r>
            <a:r>
              <a:rPr lang="en-US" dirty="0" smtClean="0">
                <a:solidFill>
                  <a:schemeClr val="tx1"/>
                </a:solidFill>
              </a:rPr>
              <a:t>rent.</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Weak </a:t>
            </a:r>
            <a:r>
              <a:rPr lang="en-US" dirty="0">
                <a:solidFill>
                  <a:schemeClr val="tx1"/>
                </a:solidFill>
              </a:rPr>
              <a:t>interest of elites in reforms, lack of the respective political will.</a:t>
            </a:r>
          </a:p>
          <a:p>
            <a:pPr algn="l"/>
            <a:r>
              <a:rPr lang="en-US" dirty="0" smtClean="0">
                <a:solidFill>
                  <a:schemeClr val="tx1"/>
                </a:solidFill>
              </a:rPr>
              <a:t>.</a:t>
            </a:r>
            <a:endParaRPr lang="en-US"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15027286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26</a:t>
            </a:r>
            <a:r>
              <a:rPr lang="en-US" sz="2400" dirty="0">
                <a:solidFill>
                  <a:schemeClr val="bg1"/>
                </a:solidFill>
              </a:rPr>
              <a:t>. </a:t>
            </a:r>
            <a:r>
              <a:rPr lang="en-US" sz="2400" dirty="0" smtClean="0">
                <a:solidFill>
                  <a:schemeClr val="bg1"/>
                </a:solidFill>
              </a:rPr>
              <a:t>SHORTCOMINGS AND OBSTACLES (2)</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pPr marL="457200" indent="-457200" algn="l">
              <a:buFont typeface="Arial" panose="020B0604020202020204" pitchFamily="34" charset="0"/>
              <a:buChar char="•"/>
            </a:pPr>
            <a:r>
              <a:rPr lang="en-US" dirty="0" smtClean="0">
                <a:solidFill>
                  <a:schemeClr val="tx1"/>
                </a:solidFill>
              </a:rPr>
              <a:t>Weak </a:t>
            </a:r>
            <a:r>
              <a:rPr lang="en-US" dirty="0">
                <a:solidFill>
                  <a:schemeClr val="tx1"/>
                </a:solidFill>
              </a:rPr>
              <a:t>interest of elites in reforms, lack of the respective political will.</a:t>
            </a:r>
          </a:p>
          <a:p>
            <a:pPr marL="457200" indent="-457200" algn="l">
              <a:buFont typeface="Arial" panose="020B0604020202020204" pitchFamily="34" charset="0"/>
              <a:buChar char="•"/>
            </a:pPr>
            <a:r>
              <a:rPr lang="en-US" dirty="0" smtClean="0">
                <a:solidFill>
                  <a:schemeClr val="tx1"/>
                </a:solidFill>
              </a:rPr>
              <a:t>Restoration </a:t>
            </a:r>
            <a:r>
              <a:rPr lang="en-US" dirty="0">
                <a:solidFill>
                  <a:schemeClr val="tx1"/>
                </a:solidFill>
              </a:rPr>
              <a:t>of the oligarchic groups’ influence and control over the sectors of the economy, political parties, public authorities, parliament.</a:t>
            </a:r>
          </a:p>
          <a:p>
            <a:pPr marL="457200" indent="-457200" algn="l">
              <a:buFont typeface="Arial" panose="020B0604020202020204" pitchFamily="34" charset="0"/>
              <a:buChar char="•"/>
            </a:pPr>
            <a:r>
              <a:rPr lang="en-US" dirty="0" smtClean="0">
                <a:solidFill>
                  <a:schemeClr val="tx1"/>
                </a:solidFill>
              </a:rPr>
              <a:t>High </a:t>
            </a:r>
            <a:r>
              <a:rPr lang="en-US" dirty="0">
                <a:solidFill>
                  <a:schemeClr val="tx1"/>
                </a:solidFill>
              </a:rPr>
              <a:t>level of corruption in public authorities, sabotage by state officials.</a:t>
            </a:r>
          </a:p>
          <a:p>
            <a:pPr marL="457200" indent="-457200" algn="l">
              <a:buFont typeface="Arial" panose="020B0604020202020204" pitchFamily="34" charset="0"/>
              <a:buChar char="•"/>
            </a:pPr>
            <a:r>
              <a:rPr lang="en-US" dirty="0" smtClean="0">
                <a:solidFill>
                  <a:schemeClr val="tx1"/>
                </a:solidFill>
              </a:rPr>
              <a:t>Weak </a:t>
            </a:r>
            <a:r>
              <a:rPr lang="en-US" dirty="0">
                <a:solidFill>
                  <a:schemeClr val="tx1"/>
                </a:solidFill>
              </a:rPr>
              <a:t>technical preparation for the implementation of reforms.</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imbalance of powers in Ukraine, the gradual restoration of the vertical control (parliament and the judiciary are not independent).</a:t>
            </a:r>
          </a:p>
          <a:p>
            <a:pPr marL="457200" indent="-457200" algn="l">
              <a:buFont typeface="Arial" panose="020B0604020202020204" pitchFamily="34" charset="0"/>
              <a:buChar char="•"/>
            </a:pPr>
            <a:r>
              <a:rPr lang="en-US" dirty="0" smtClean="0">
                <a:solidFill>
                  <a:schemeClr val="tx1"/>
                </a:solidFill>
              </a:rPr>
              <a:t>Little </a:t>
            </a:r>
            <a:r>
              <a:rPr lang="en-US" dirty="0">
                <a:solidFill>
                  <a:schemeClr val="tx1"/>
                </a:solidFill>
              </a:rPr>
              <a:t>trust of people in the success of these reforms.</a:t>
            </a:r>
          </a:p>
          <a:p>
            <a:pPr marL="457200" indent="-457200" algn="l">
              <a:buFont typeface="Arial" panose="020B0604020202020204" pitchFamily="34" charset="0"/>
              <a:buChar char="•"/>
            </a:pPr>
            <a:r>
              <a:rPr lang="en-US" dirty="0" smtClean="0">
                <a:solidFill>
                  <a:schemeClr val="tx1"/>
                </a:solidFill>
              </a:rPr>
              <a:t>Conservative </a:t>
            </a:r>
            <a:r>
              <a:rPr lang="en-US" dirty="0">
                <a:solidFill>
                  <a:schemeClr val="tx1"/>
                </a:solidFill>
              </a:rPr>
              <a:t>monetary and fiscal policies hindering the economic growth opportunities.</a:t>
            </a:r>
          </a:p>
          <a:p>
            <a:pPr marL="457200" indent="-457200" algn="l">
              <a:buFont typeface="Arial" panose="020B0604020202020204" pitchFamily="34" charset="0"/>
              <a:buChar char="•"/>
            </a:pPr>
            <a:r>
              <a:rPr lang="en-US" dirty="0" smtClean="0">
                <a:solidFill>
                  <a:schemeClr val="tx1"/>
                </a:solidFill>
              </a:rPr>
              <a:t>War </a:t>
            </a:r>
            <a:r>
              <a:rPr lang="en-US" dirty="0">
                <a:solidFill>
                  <a:schemeClr val="tx1"/>
                </a:solidFill>
              </a:rPr>
              <a:t>in the East causing an additional pressure on the state budget.</a:t>
            </a:r>
          </a:p>
          <a:p>
            <a:pPr algn="l"/>
            <a:endParaRPr lang="ru-RU" dirty="0">
              <a:solidFill>
                <a:schemeClr val="tx1"/>
              </a:solidFill>
            </a:endParaRPr>
          </a:p>
        </p:txBody>
      </p:sp>
    </p:spTree>
    <p:extLst>
      <p:ext uri="{BB962C8B-B14F-4D97-AF65-F5344CB8AC3E}">
        <p14:creationId xmlns:p14="http://schemas.microsoft.com/office/powerpoint/2010/main" val="29570765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27. NEW AGENDA</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10000"/>
          </a:bodyPr>
          <a:lstStyle/>
          <a:p>
            <a:pPr algn="l"/>
            <a:r>
              <a:rPr lang="en-US" b="1" dirty="0" smtClean="0">
                <a:solidFill>
                  <a:schemeClr val="tx1"/>
                </a:solidFill>
              </a:rPr>
              <a:t>Main priorities (1)</a:t>
            </a:r>
            <a:endParaRPr lang="en-US" b="1" dirty="0">
              <a:solidFill>
                <a:schemeClr val="tx1"/>
              </a:solidFill>
            </a:endParaRPr>
          </a:p>
          <a:p>
            <a:pPr marL="457200" indent="-457200" algn="l">
              <a:buFont typeface="Arial" panose="020B0604020202020204" pitchFamily="34" charset="0"/>
              <a:buChar char="•"/>
            </a:pPr>
            <a:r>
              <a:rPr lang="en-US" dirty="0" smtClean="0">
                <a:solidFill>
                  <a:schemeClr val="tx1"/>
                </a:solidFill>
              </a:rPr>
              <a:t>Introduction </a:t>
            </a:r>
            <a:r>
              <a:rPr lang="en-US" dirty="0">
                <a:solidFill>
                  <a:schemeClr val="tx1"/>
                </a:solidFill>
              </a:rPr>
              <a:t>of economically justified tariffs and revision of the existing system of subsidies.  Increase of tariffs for the population.</a:t>
            </a:r>
          </a:p>
          <a:p>
            <a:pPr marL="457200" indent="-457200" algn="l">
              <a:buFont typeface="Arial" panose="020B0604020202020204" pitchFamily="34" charset="0"/>
              <a:buChar char="•"/>
            </a:pPr>
            <a:r>
              <a:rPr lang="en-US" dirty="0" smtClean="0">
                <a:solidFill>
                  <a:schemeClr val="tx1"/>
                </a:solidFill>
              </a:rPr>
              <a:t>Gradual </a:t>
            </a:r>
            <a:r>
              <a:rPr lang="en-US" dirty="0">
                <a:solidFill>
                  <a:schemeClr val="tx1"/>
                </a:solidFill>
              </a:rPr>
              <a:t>liberalization of currency regulation. </a:t>
            </a:r>
            <a:endParaRPr lang="ru-RU" dirty="0" smtClean="0">
              <a:solidFill>
                <a:schemeClr val="tx1"/>
              </a:solidFill>
            </a:endParaRPr>
          </a:p>
          <a:p>
            <a:pPr algn="l"/>
            <a:r>
              <a:rPr lang="en-US" sz="2400" dirty="0" smtClean="0">
                <a:solidFill>
                  <a:schemeClr val="tx1"/>
                </a:solidFill>
              </a:rPr>
              <a:t>The </a:t>
            </a:r>
            <a:r>
              <a:rPr lang="en-US" sz="2400" dirty="0">
                <a:solidFill>
                  <a:schemeClr val="tx1"/>
                </a:solidFill>
              </a:rPr>
              <a:t>reform provides for the creation of a modern stock exchange infrastructure and conditions for the functioning of commodity exchange market.</a:t>
            </a:r>
          </a:p>
          <a:p>
            <a:pPr marL="457200" indent="-457200" algn="l">
              <a:buFont typeface="Arial" panose="020B0604020202020204" pitchFamily="34" charset="0"/>
              <a:buChar char="•"/>
            </a:pPr>
            <a:r>
              <a:rPr lang="en-US" dirty="0" smtClean="0">
                <a:solidFill>
                  <a:schemeClr val="tx1"/>
                </a:solidFill>
              </a:rPr>
              <a:t>Harmonization </a:t>
            </a:r>
            <a:r>
              <a:rPr lang="en-US" dirty="0">
                <a:solidFill>
                  <a:schemeClr val="tx1"/>
                </a:solidFill>
              </a:rPr>
              <a:t>of domestic legislation with the EU laws. </a:t>
            </a:r>
            <a:endParaRPr lang="ru-RU" dirty="0" smtClean="0">
              <a:solidFill>
                <a:schemeClr val="tx1"/>
              </a:solidFill>
            </a:endParaRPr>
          </a:p>
          <a:p>
            <a:pPr algn="l"/>
            <a:r>
              <a:rPr lang="en-US" sz="2400" dirty="0" smtClean="0">
                <a:solidFill>
                  <a:schemeClr val="tx1"/>
                </a:solidFill>
              </a:rPr>
              <a:t>The </a:t>
            </a:r>
            <a:r>
              <a:rPr lang="en-US" sz="2400" dirty="0">
                <a:solidFill>
                  <a:schemeClr val="tx1"/>
                </a:solidFill>
              </a:rPr>
              <a:t>program provides for the adoption of a new legislation according to the EU standards, particularly as regards limited liability companies, and introduction of a corporate agreements mechanism.</a:t>
            </a:r>
          </a:p>
          <a:p>
            <a:pPr algn="l"/>
            <a:r>
              <a:rPr lang="en-US" dirty="0">
                <a:solidFill>
                  <a:schemeClr val="tx1"/>
                </a:solidFill>
              </a:rPr>
              <a:t>	</a:t>
            </a:r>
            <a:endParaRPr lang="ru-RU" dirty="0">
              <a:solidFill>
                <a:schemeClr val="tx1"/>
              </a:solidFill>
            </a:endParaRPr>
          </a:p>
        </p:txBody>
      </p:sp>
    </p:spTree>
    <p:extLst>
      <p:ext uri="{BB962C8B-B14F-4D97-AF65-F5344CB8AC3E}">
        <p14:creationId xmlns:p14="http://schemas.microsoft.com/office/powerpoint/2010/main" val="8859117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28. NEW AGENDA</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pPr algn="l"/>
            <a:r>
              <a:rPr lang="en-US" b="1" dirty="0" smtClean="0">
                <a:solidFill>
                  <a:schemeClr val="tx1"/>
                </a:solidFill>
              </a:rPr>
              <a:t>Main priorities (2)</a:t>
            </a:r>
            <a:endParaRPr lang="en-US" b="1" dirty="0">
              <a:solidFill>
                <a:schemeClr val="tx1"/>
              </a:solidFill>
            </a:endParaRPr>
          </a:p>
          <a:p>
            <a:pPr marL="457200" indent="-457200" algn="l">
              <a:buFont typeface="Arial" panose="020B0604020202020204" pitchFamily="34" charset="0"/>
              <a:buChar char="•"/>
            </a:pPr>
            <a:r>
              <a:rPr lang="en-US" dirty="0" smtClean="0">
                <a:solidFill>
                  <a:schemeClr val="tx1"/>
                </a:solidFill>
              </a:rPr>
              <a:t>Continuation </a:t>
            </a:r>
            <a:r>
              <a:rPr lang="en-US" dirty="0">
                <a:solidFill>
                  <a:schemeClr val="tx1"/>
                </a:solidFill>
              </a:rPr>
              <a:t>of the tax reform. </a:t>
            </a:r>
            <a:endParaRPr lang="en-US" dirty="0" smtClean="0">
              <a:solidFill>
                <a:schemeClr val="tx1"/>
              </a:solidFill>
            </a:endParaRPr>
          </a:p>
          <a:p>
            <a:pPr algn="l"/>
            <a:r>
              <a:rPr lang="en-US" sz="2200" dirty="0" smtClean="0">
                <a:solidFill>
                  <a:schemeClr val="tx1"/>
                </a:solidFill>
              </a:rPr>
              <a:t>Introduction </a:t>
            </a:r>
            <a:r>
              <a:rPr lang="en-US" sz="2200" dirty="0">
                <a:solidFill>
                  <a:schemeClr val="tx1"/>
                </a:solidFill>
              </a:rPr>
              <a:t>of a moratorium on any amendments to the tax legislation within the period of 3-5 years.</a:t>
            </a:r>
          </a:p>
          <a:p>
            <a:pPr marL="457200" indent="-457200" algn="l">
              <a:buFont typeface="Arial" panose="020B0604020202020204" pitchFamily="34" charset="0"/>
              <a:buChar char="•"/>
            </a:pPr>
            <a:r>
              <a:rPr lang="en-US" dirty="0" smtClean="0">
                <a:solidFill>
                  <a:schemeClr val="tx1"/>
                </a:solidFill>
              </a:rPr>
              <a:t>State </a:t>
            </a:r>
            <a:r>
              <a:rPr lang="en-US" dirty="0">
                <a:solidFill>
                  <a:schemeClr val="tx1"/>
                </a:solidFill>
              </a:rPr>
              <a:t>property management. </a:t>
            </a:r>
            <a:endParaRPr lang="en-US" dirty="0" smtClean="0">
              <a:solidFill>
                <a:schemeClr val="tx1"/>
              </a:solidFill>
            </a:endParaRPr>
          </a:p>
          <a:p>
            <a:pPr algn="l"/>
            <a:r>
              <a:rPr lang="en-US" sz="2400" dirty="0" smtClean="0">
                <a:solidFill>
                  <a:schemeClr val="tx1"/>
                </a:solidFill>
              </a:rPr>
              <a:t>Simplification </a:t>
            </a:r>
            <a:r>
              <a:rPr lang="en-US" sz="2400" dirty="0">
                <a:solidFill>
                  <a:schemeClr val="tx1"/>
                </a:solidFill>
              </a:rPr>
              <a:t>and transition to international accounting standards, transparent privatization of state enterprises, implementation of international accounting standards and independent management standards in the state-owned enterprises.</a:t>
            </a:r>
          </a:p>
          <a:p>
            <a:pPr marL="457200" indent="-457200" algn="l">
              <a:buFont typeface="Arial" panose="020B0604020202020204" pitchFamily="34" charset="0"/>
              <a:buChar char="•"/>
            </a:pPr>
            <a:r>
              <a:rPr lang="en-US" dirty="0" smtClean="0">
                <a:solidFill>
                  <a:schemeClr val="tx1"/>
                </a:solidFill>
              </a:rPr>
              <a:t>Continuation </a:t>
            </a:r>
            <a:r>
              <a:rPr lang="en-US" dirty="0">
                <a:solidFill>
                  <a:schemeClr val="tx1"/>
                </a:solidFill>
              </a:rPr>
              <a:t>of the decentralization. </a:t>
            </a:r>
            <a:endParaRPr lang="en-US" dirty="0" smtClean="0">
              <a:solidFill>
                <a:schemeClr val="tx1"/>
              </a:solidFill>
            </a:endParaRPr>
          </a:p>
          <a:p>
            <a:pPr algn="l"/>
            <a:r>
              <a:rPr lang="en-US" sz="2600" dirty="0" smtClean="0">
                <a:solidFill>
                  <a:schemeClr val="tx1"/>
                </a:solidFill>
              </a:rPr>
              <a:t>Former </a:t>
            </a:r>
            <a:r>
              <a:rPr lang="en-US" sz="2600" dirty="0">
                <a:solidFill>
                  <a:schemeClr val="tx1"/>
                </a:solidFill>
              </a:rPr>
              <a:t>government has actually failed in one of the key reforms promised by the President during his election campaign</a:t>
            </a:r>
            <a:r>
              <a:rPr lang="en-US" dirty="0">
                <a:solidFill>
                  <a:schemeClr val="tx1"/>
                </a:solidFill>
              </a:rPr>
              <a:t>.</a:t>
            </a:r>
          </a:p>
          <a:p>
            <a:pPr marL="457200" indent="-457200" algn="l">
              <a:buFont typeface="Arial" panose="020B0604020202020204" pitchFamily="34" charset="0"/>
              <a:buChar char="•"/>
            </a:pPr>
            <a:r>
              <a:rPr lang="en-US" dirty="0" smtClean="0">
                <a:solidFill>
                  <a:schemeClr val="tx1"/>
                </a:solidFill>
              </a:rPr>
              <a:t>Public </a:t>
            </a:r>
            <a:r>
              <a:rPr lang="en-US" dirty="0">
                <a:solidFill>
                  <a:schemeClr val="tx1"/>
                </a:solidFill>
              </a:rPr>
              <a:t>investment. </a:t>
            </a:r>
            <a:endParaRPr lang="en-US" dirty="0" smtClean="0">
              <a:solidFill>
                <a:schemeClr val="tx1"/>
              </a:solidFill>
            </a:endParaRPr>
          </a:p>
          <a:p>
            <a:pPr algn="l"/>
            <a:r>
              <a:rPr lang="en-US" sz="2600" dirty="0" smtClean="0">
                <a:solidFill>
                  <a:schemeClr val="tx1"/>
                </a:solidFill>
              </a:rPr>
              <a:t>It </a:t>
            </a:r>
            <a:r>
              <a:rPr lang="en-US" sz="2600" dirty="0">
                <a:solidFill>
                  <a:schemeClr val="tx1"/>
                </a:solidFill>
              </a:rPr>
              <a:t>is planned to create a competitive environment for the implementation of public investment projects.  </a:t>
            </a:r>
            <a:r>
              <a:rPr lang="en-US" dirty="0">
                <a:solidFill>
                  <a:schemeClr val="tx1"/>
                </a:solidFill>
              </a:rPr>
              <a:t>	</a:t>
            </a:r>
            <a:endParaRPr lang="ru-RU" dirty="0">
              <a:solidFill>
                <a:schemeClr val="tx1"/>
              </a:solidFill>
            </a:endParaRPr>
          </a:p>
        </p:txBody>
      </p:sp>
    </p:spTree>
    <p:extLst>
      <p:ext uri="{BB962C8B-B14F-4D97-AF65-F5344CB8AC3E}">
        <p14:creationId xmlns:p14="http://schemas.microsoft.com/office/powerpoint/2010/main" val="42515875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29. </a:t>
            </a:r>
            <a:r>
              <a:rPr lang="en-US" sz="2400" dirty="0">
                <a:solidFill>
                  <a:schemeClr val="bg1"/>
                </a:solidFill>
              </a:rPr>
              <a:t>New </a:t>
            </a:r>
            <a:r>
              <a:rPr lang="en-US" sz="2400" dirty="0" smtClean="0">
                <a:solidFill>
                  <a:schemeClr val="bg1"/>
                </a:solidFill>
              </a:rPr>
              <a:t>Agenda</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b="1" dirty="0" smtClean="0">
                <a:solidFill>
                  <a:schemeClr val="tx1"/>
                </a:solidFill>
              </a:rPr>
              <a:t>Main priorities (3)</a:t>
            </a:r>
            <a:endParaRPr lang="en-US" b="1" dirty="0">
              <a:solidFill>
                <a:schemeClr val="tx1"/>
              </a:solidFill>
            </a:endParaRPr>
          </a:p>
          <a:p>
            <a:pPr algn="l"/>
            <a:r>
              <a:rPr lang="en-US" dirty="0" smtClean="0">
                <a:solidFill>
                  <a:schemeClr val="tx1"/>
                </a:solidFill>
              </a:rPr>
              <a:t>•</a:t>
            </a:r>
            <a:r>
              <a:rPr lang="en-US" dirty="0">
                <a:solidFill>
                  <a:schemeClr val="tx1"/>
                </a:solidFill>
              </a:rPr>
              <a:t>	The reform of agriculture. </a:t>
            </a:r>
            <a:endParaRPr lang="en-US" dirty="0" smtClean="0">
              <a:solidFill>
                <a:schemeClr val="tx1"/>
              </a:solidFill>
            </a:endParaRPr>
          </a:p>
          <a:p>
            <a:pPr algn="l"/>
            <a:r>
              <a:rPr lang="en-US" sz="2400" dirty="0" smtClean="0">
                <a:solidFill>
                  <a:schemeClr val="tx1"/>
                </a:solidFill>
              </a:rPr>
              <a:t>New </a:t>
            </a:r>
            <a:r>
              <a:rPr lang="en-US" sz="2400" dirty="0">
                <a:solidFill>
                  <a:schemeClr val="tx1"/>
                </a:solidFill>
              </a:rPr>
              <a:t>state programs fort the support of farmers, change of the land lease system (land lease will be possible only on the basis of auction).</a:t>
            </a:r>
          </a:p>
          <a:p>
            <a:pPr algn="l"/>
            <a:r>
              <a:rPr lang="en-US" dirty="0">
                <a:solidFill>
                  <a:schemeClr val="tx1"/>
                </a:solidFill>
              </a:rPr>
              <a:t>•	Educational reform. </a:t>
            </a:r>
            <a:endParaRPr lang="en-US" dirty="0" smtClean="0">
              <a:solidFill>
                <a:schemeClr val="tx1"/>
              </a:solidFill>
            </a:endParaRPr>
          </a:p>
          <a:p>
            <a:pPr algn="l"/>
            <a:r>
              <a:rPr lang="en-US" sz="2400" dirty="0" smtClean="0">
                <a:solidFill>
                  <a:schemeClr val="tx1"/>
                </a:solidFill>
              </a:rPr>
              <a:t>It </a:t>
            </a:r>
            <a:r>
              <a:rPr lang="en-US" sz="2400" dirty="0">
                <a:solidFill>
                  <a:schemeClr val="tx1"/>
                </a:solidFill>
              </a:rPr>
              <a:t>is planned to revise the salary of teachers and other educational employees, as well as to introduce a new system of "school districts".</a:t>
            </a:r>
          </a:p>
          <a:p>
            <a:pPr algn="l"/>
            <a:r>
              <a:rPr lang="en-US" dirty="0">
                <a:solidFill>
                  <a:schemeClr val="tx1"/>
                </a:solidFill>
              </a:rPr>
              <a:t>•	Compulsory insurance. </a:t>
            </a:r>
            <a:endParaRPr lang="en-US" dirty="0" smtClean="0">
              <a:solidFill>
                <a:schemeClr val="tx1"/>
              </a:solidFill>
            </a:endParaRPr>
          </a:p>
          <a:p>
            <a:pPr algn="l"/>
            <a:r>
              <a:rPr lang="en-US" sz="2400" dirty="0" smtClean="0">
                <a:solidFill>
                  <a:schemeClr val="tx1"/>
                </a:solidFill>
              </a:rPr>
              <a:t>The </a:t>
            </a:r>
            <a:r>
              <a:rPr lang="en-US" sz="2400" dirty="0">
                <a:solidFill>
                  <a:schemeClr val="tx1"/>
                </a:solidFill>
              </a:rPr>
              <a:t>framework of health care reform provides for the introduction of mandatory state social health </a:t>
            </a:r>
            <a:r>
              <a:rPr lang="en-US" sz="2400" dirty="0" smtClean="0">
                <a:solidFill>
                  <a:schemeClr val="tx1"/>
                </a:solidFill>
              </a:rPr>
              <a:t>insurance.</a:t>
            </a:r>
          </a:p>
          <a:p>
            <a:pPr algn="l"/>
            <a:endParaRPr lang="ru-RU" dirty="0">
              <a:solidFill>
                <a:schemeClr val="tx1"/>
              </a:solidFill>
            </a:endParaRPr>
          </a:p>
        </p:txBody>
      </p:sp>
    </p:spTree>
    <p:extLst>
      <p:ext uri="{BB962C8B-B14F-4D97-AF65-F5344CB8AC3E}">
        <p14:creationId xmlns:p14="http://schemas.microsoft.com/office/powerpoint/2010/main" val="28293717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dirty="0" smtClean="0">
                <a:solidFill>
                  <a:schemeClr val="bg1"/>
                </a:solidFill>
              </a:rPr>
              <a:t> </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endParaRPr lang="en-US" dirty="0" smtClean="0">
              <a:solidFill>
                <a:schemeClr val="tx1"/>
              </a:solidFill>
            </a:endParaRPr>
          </a:p>
          <a:p>
            <a:endParaRPr lang="en-US" dirty="0">
              <a:solidFill>
                <a:schemeClr val="tx1"/>
              </a:solidFill>
            </a:endParaRPr>
          </a:p>
          <a:p>
            <a:endParaRPr lang="en-US" dirty="0" smtClean="0">
              <a:solidFill>
                <a:schemeClr val="tx1"/>
              </a:solidFill>
            </a:endParaRPr>
          </a:p>
          <a:p>
            <a:r>
              <a:rPr lang="en-US" dirty="0" smtClean="0">
                <a:solidFill>
                  <a:schemeClr val="tx1"/>
                </a:solidFill>
              </a:rPr>
              <a:t>Thanks for your attention!</a:t>
            </a:r>
          </a:p>
          <a:p>
            <a:r>
              <a:rPr lang="en-US" dirty="0" err="1" smtClean="0">
                <a:solidFill>
                  <a:schemeClr val="tx1"/>
                </a:solidFill>
              </a:rPr>
              <a:t>Vasyl</a:t>
            </a:r>
            <a:r>
              <a:rPr lang="en-US" dirty="0" smtClean="0">
                <a:solidFill>
                  <a:schemeClr val="tx1"/>
                </a:solidFill>
              </a:rPr>
              <a:t> </a:t>
            </a:r>
            <a:r>
              <a:rPr lang="en-US" dirty="0" err="1" smtClean="0">
                <a:solidFill>
                  <a:schemeClr val="tx1"/>
                </a:solidFill>
              </a:rPr>
              <a:t>Povoroznyk</a:t>
            </a:r>
            <a:endParaRPr lang="en-US" dirty="0" smtClean="0">
              <a:solidFill>
                <a:schemeClr val="tx1"/>
              </a:solidFill>
            </a:endParaRPr>
          </a:p>
          <a:p>
            <a:r>
              <a:rPr lang="en-US" dirty="0" smtClean="0">
                <a:solidFill>
                  <a:schemeClr val="tx1"/>
                </a:solidFill>
              </a:rPr>
              <a:t>vpovoroznyk@icps.kiev.ua</a:t>
            </a:r>
          </a:p>
          <a:p>
            <a:pPr algn="l"/>
            <a:endParaRPr lang="ru-RU" dirty="0">
              <a:solidFill>
                <a:schemeClr val="tx1"/>
              </a:solidFill>
            </a:endParaRPr>
          </a:p>
        </p:txBody>
      </p:sp>
    </p:spTree>
    <p:extLst>
      <p:ext uri="{BB962C8B-B14F-4D97-AF65-F5344CB8AC3E}">
        <p14:creationId xmlns:p14="http://schemas.microsoft.com/office/powerpoint/2010/main" val="35060473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1051</TotalTime>
  <Words>3098</Words>
  <Application>Microsoft Office PowerPoint</Application>
  <PresentationFormat>Экран (4:3)</PresentationFormat>
  <Paragraphs>505</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Overview of Reforms in Ukraine: Achievements and Failures</vt:lpstr>
      <vt:lpstr>1. KEY 'OLD' CHALLENGES 2013</vt:lpstr>
      <vt:lpstr>2. KEY 'OLD' CHALLENGES 2013</vt:lpstr>
      <vt:lpstr>3. ‘NEW' CHALLENGES</vt:lpstr>
      <vt:lpstr>4. KEY FIGURES</vt:lpstr>
      <vt:lpstr>5. KEY FIGURES</vt:lpstr>
      <vt:lpstr>6. KEY FIGURES</vt:lpstr>
      <vt:lpstr>7. Key programme documents for reforms</vt:lpstr>
      <vt:lpstr>8. COOPERATION WITH IMF</vt:lpstr>
      <vt:lpstr>9. Cooperation with IMF</vt:lpstr>
      <vt:lpstr>10. KEY REFORMS - PROGRESS IN TASKS COMPLETION FOR 2015</vt:lpstr>
      <vt:lpstr>11. Anti-Corruption reform</vt:lpstr>
      <vt:lpstr>12.</vt:lpstr>
      <vt:lpstr>13.</vt:lpstr>
      <vt:lpstr>14. Tax reform</vt:lpstr>
      <vt:lpstr>15.</vt:lpstr>
      <vt:lpstr>16. </vt:lpstr>
      <vt:lpstr>17.</vt:lpstr>
      <vt:lpstr>18. Deregulation</vt:lpstr>
      <vt:lpstr>19.Deregulation</vt:lpstr>
      <vt:lpstr>20. Decentralization</vt:lpstr>
      <vt:lpstr>21. СURRENT RESULTS</vt:lpstr>
      <vt:lpstr>22. СURRENT RESULTS</vt:lpstr>
      <vt:lpstr>23. СURRENT RESULTS</vt:lpstr>
      <vt:lpstr>24. MAIN FAILURES</vt:lpstr>
      <vt:lpstr>25. SHORTCOMINGS AND OBSTACLES (1)</vt:lpstr>
      <vt:lpstr>26. SHORTCOMINGS AND OBSTACLES (2)</vt:lpstr>
      <vt:lpstr>27. NEW AGENDA</vt:lpstr>
      <vt:lpstr>28. NEW AGENDA</vt:lpstr>
      <vt:lpstr>29. New Agenda</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Lenovo</cp:lastModifiedBy>
  <cp:revision>65</cp:revision>
  <cp:lastPrinted>2015-05-19T14:53:28Z</cp:lastPrinted>
  <dcterms:created xsi:type="dcterms:W3CDTF">2015-05-19T11:14:50Z</dcterms:created>
  <dcterms:modified xsi:type="dcterms:W3CDTF">2016-06-01T19:23:09Z</dcterms:modified>
</cp:coreProperties>
</file>