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57" r:id="rId3"/>
    <p:sldId id="273" r:id="rId4"/>
    <p:sldId id="276" r:id="rId5"/>
    <p:sldId id="275" r:id="rId6"/>
    <p:sldId id="274" r:id="rId7"/>
    <p:sldId id="260" r:id="rId8"/>
    <p:sldId id="262" r:id="rId9"/>
    <p:sldId id="278" r:id="rId10"/>
    <p:sldId id="279" r:id="rId11"/>
    <p:sldId id="280" r:id="rId12"/>
    <p:sldId id="281" r:id="rId13"/>
    <p:sldId id="282" r:id="rId14"/>
    <p:sldId id="261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7" r:id="rId23"/>
    <p:sldId id="270" r:id="rId24"/>
    <p:sldId id="271" r:id="rId25"/>
    <p:sldId id="272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International\V4\GDP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PHR\V&#253;nosy%20v%20druhom%20pilieri.xls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Moje%20dokumenty\Projekty\International\2015\Webinar_May_PG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International\2016\Reforms%20for%20Ukraine.xlsx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Moje%20dokumenty\Projekty\International\2016\Reforms%20for%20Ukrain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Hárok1!$A$5</c:f>
              <c:strCache>
                <c:ptCount val="1"/>
                <c:pt idx="0">
                  <c:v>EU (28 countries)</c:v>
                </c:pt>
              </c:strCache>
            </c:strRef>
          </c:tx>
          <c:marker>
            <c:symbol val="none"/>
          </c:marker>
          <c:cat>
            <c:strRef>
              <c:f>Hárok1!$B$4:$U$4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Hárok1!$B$5:$U$5</c:f>
              <c:numCache>
                <c:formatCode>#,##0</c:formatCode>
                <c:ptCount val="20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  <c:pt idx="5">
                  <c:v>100</c:v>
                </c:pt>
                <c:pt idx="6">
                  <c:v>100</c:v>
                </c:pt>
                <c:pt idx="7">
                  <c:v>100</c:v>
                </c:pt>
                <c:pt idx="8">
                  <c:v>100</c:v>
                </c:pt>
                <c:pt idx="9">
                  <c:v>100</c:v>
                </c:pt>
                <c:pt idx="10">
                  <c:v>100</c:v>
                </c:pt>
                <c:pt idx="11">
                  <c:v>100</c:v>
                </c:pt>
                <c:pt idx="12">
                  <c:v>100</c:v>
                </c:pt>
                <c:pt idx="13">
                  <c:v>100</c:v>
                </c:pt>
                <c:pt idx="14">
                  <c:v>100</c:v>
                </c:pt>
                <c:pt idx="15">
                  <c:v>100</c:v>
                </c:pt>
                <c:pt idx="16">
                  <c:v>100</c:v>
                </c:pt>
                <c:pt idx="17">
                  <c:v>100</c:v>
                </c:pt>
                <c:pt idx="18">
                  <c:v>100</c:v>
                </c:pt>
                <c:pt idx="19">
                  <c:v>100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Hárok1!$A$19</c:f>
              <c:strCache>
                <c:ptCount val="1"/>
                <c:pt idx="0">
                  <c:v>Czech Republic</c:v>
                </c:pt>
              </c:strCache>
            </c:strRef>
          </c:tx>
          <c:marker>
            <c:symbol val="none"/>
          </c:marker>
          <c:cat>
            <c:strRef>
              <c:f>Hárok1!$B$4:$U$4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Hárok1!$B$19:$U$19</c:f>
              <c:numCache>
                <c:formatCode>#,##0</c:formatCode>
                <c:ptCount val="20"/>
                <c:pt idx="0">
                  <c:v>77</c:v>
                </c:pt>
                <c:pt idx="1">
                  <c:v>78</c:v>
                </c:pt>
                <c:pt idx="2">
                  <c:v>76</c:v>
                </c:pt>
                <c:pt idx="3">
                  <c:v>73</c:v>
                </c:pt>
                <c:pt idx="4">
                  <c:v>73</c:v>
                </c:pt>
                <c:pt idx="5">
                  <c:v>72</c:v>
                </c:pt>
                <c:pt idx="6">
                  <c:v>74</c:v>
                </c:pt>
                <c:pt idx="7">
                  <c:v>74</c:v>
                </c:pt>
                <c:pt idx="8">
                  <c:v>77</c:v>
                </c:pt>
                <c:pt idx="9">
                  <c:v>79</c:v>
                </c:pt>
                <c:pt idx="10">
                  <c:v>80</c:v>
                </c:pt>
                <c:pt idx="11">
                  <c:v>81</c:v>
                </c:pt>
                <c:pt idx="12">
                  <c:v>84</c:v>
                </c:pt>
                <c:pt idx="13">
                  <c:v>81</c:v>
                </c:pt>
                <c:pt idx="14">
                  <c:v>83</c:v>
                </c:pt>
                <c:pt idx="15">
                  <c:v>81</c:v>
                </c:pt>
                <c:pt idx="16">
                  <c:v>83</c:v>
                </c:pt>
                <c:pt idx="17">
                  <c:v>82</c:v>
                </c:pt>
                <c:pt idx="18">
                  <c:v>83</c:v>
                </c:pt>
                <c:pt idx="19">
                  <c:v>85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Hárok1!$A$33</c:f>
              <c:strCache>
                <c:ptCount val="1"/>
                <c:pt idx="0">
                  <c:v>Hungary</c:v>
                </c:pt>
              </c:strCache>
            </c:strRef>
          </c:tx>
          <c:marker>
            <c:symbol val="none"/>
          </c:marker>
          <c:cat>
            <c:strRef>
              <c:f>Hárok1!$B$4:$U$4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Hárok1!$B$33:$U$33</c:f>
              <c:numCache>
                <c:formatCode>#,##0</c:formatCode>
                <c:ptCount val="20"/>
                <c:pt idx="0">
                  <c:v>51</c:v>
                </c:pt>
                <c:pt idx="1">
                  <c:v>50</c:v>
                </c:pt>
                <c:pt idx="2">
                  <c:v>51</c:v>
                </c:pt>
                <c:pt idx="3">
                  <c:v>53</c:v>
                </c:pt>
                <c:pt idx="4">
                  <c:v>53</c:v>
                </c:pt>
                <c:pt idx="5">
                  <c:v>54</c:v>
                </c:pt>
                <c:pt idx="6">
                  <c:v>57</c:v>
                </c:pt>
                <c:pt idx="7">
                  <c:v>60</c:v>
                </c:pt>
                <c:pt idx="8">
                  <c:v>62</c:v>
                </c:pt>
                <c:pt idx="9">
                  <c:v>62</c:v>
                </c:pt>
                <c:pt idx="10">
                  <c:v>62</c:v>
                </c:pt>
                <c:pt idx="11">
                  <c:v>62</c:v>
                </c:pt>
                <c:pt idx="12">
                  <c:v>61</c:v>
                </c:pt>
                <c:pt idx="13">
                  <c:v>63</c:v>
                </c:pt>
                <c:pt idx="14">
                  <c:v>64</c:v>
                </c:pt>
                <c:pt idx="15">
                  <c:v>65</c:v>
                </c:pt>
                <c:pt idx="16">
                  <c:v>65</c:v>
                </c:pt>
                <c:pt idx="17">
                  <c:v>65</c:v>
                </c:pt>
                <c:pt idx="18">
                  <c:v>67</c:v>
                </c:pt>
                <c:pt idx="19">
                  <c:v>68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Hárok1!$A$37</c:f>
              <c:strCache>
                <c:ptCount val="1"/>
                <c:pt idx="0">
                  <c:v>Poland</c:v>
                </c:pt>
              </c:strCache>
            </c:strRef>
          </c:tx>
          <c:marker>
            <c:symbol val="none"/>
          </c:marker>
          <c:cat>
            <c:strRef>
              <c:f>Hárok1!$B$4:$U$4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Hárok1!$B$37:$U$37</c:f>
              <c:numCache>
                <c:formatCode>#,##0</c:formatCode>
                <c:ptCount val="20"/>
                <c:pt idx="0">
                  <c:v>42</c:v>
                </c:pt>
                <c:pt idx="1">
                  <c:v>44</c:v>
                </c:pt>
                <c:pt idx="2">
                  <c:v>46</c:v>
                </c:pt>
                <c:pt idx="3">
                  <c:v>47</c:v>
                </c:pt>
                <c:pt idx="4">
                  <c:v>48</c:v>
                </c:pt>
                <c:pt idx="5">
                  <c:v>47</c:v>
                </c:pt>
                <c:pt idx="6">
                  <c:v>46</c:v>
                </c:pt>
                <c:pt idx="7">
                  <c:v>47</c:v>
                </c:pt>
                <c:pt idx="8">
                  <c:v>48</c:v>
                </c:pt>
                <c:pt idx="9">
                  <c:v>49</c:v>
                </c:pt>
                <c:pt idx="10">
                  <c:v>50</c:v>
                </c:pt>
                <c:pt idx="11">
                  <c:v>50</c:v>
                </c:pt>
                <c:pt idx="12">
                  <c:v>53</c:v>
                </c:pt>
                <c:pt idx="13">
                  <c:v>54</c:v>
                </c:pt>
                <c:pt idx="14">
                  <c:v>59</c:v>
                </c:pt>
                <c:pt idx="15">
                  <c:v>62</c:v>
                </c:pt>
                <c:pt idx="16">
                  <c:v>64</c:v>
                </c:pt>
                <c:pt idx="17">
                  <c:v>67</c:v>
                </c:pt>
                <c:pt idx="18">
                  <c:v>67</c:v>
                </c:pt>
                <c:pt idx="19">
                  <c:v>68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Hárok1!$A$41</c:f>
              <c:strCache>
                <c:ptCount val="1"/>
                <c:pt idx="0">
                  <c:v>Slovakia</c:v>
                </c:pt>
              </c:strCache>
            </c:strRef>
          </c:tx>
          <c:marker>
            <c:symbol val="none"/>
          </c:marker>
          <c:cat>
            <c:strRef>
              <c:f>Hárok1!$B$4:$U$4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Hárok1!$B$41:$U$41</c:f>
              <c:numCache>
                <c:formatCode>#,##0</c:formatCode>
                <c:ptCount val="20"/>
                <c:pt idx="0">
                  <c:v>47</c:v>
                </c:pt>
                <c:pt idx="1">
                  <c:v>49</c:v>
                </c:pt>
                <c:pt idx="2">
                  <c:v>51</c:v>
                </c:pt>
                <c:pt idx="3">
                  <c:v>52</c:v>
                </c:pt>
                <c:pt idx="4">
                  <c:v>50</c:v>
                </c:pt>
                <c:pt idx="5">
                  <c:v>49</c:v>
                </c:pt>
                <c:pt idx="6">
                  <c:v>51</c:v>
                </c:pt>
                <c:pt idx="7">
                  <c:v>53</c:v>
                </c:pt>
                <c:pt idx="8">
                  <c:v>55</c:v>
                </c:pt>
                <c:pt idx="9">
                  <c:v>56</c:v>
                </c:pt>
                <c:pt idx="10">
                  <c:v>59</c:v>
                </c:pt>
                <c:pt idx="11">
                  <c:v>62</c:v>
                </c:pt>
                <c:pt idx="12">
                  <c:v>67</c:v>
                </c:pt>
                <c:pt idx="13">
                  <c:v>72</c:v>
                </c:pt>
                <c:pt idx="14">
                  <c:v>71</c:v>
                </c:pt>
                <c:pt idx="15">
                  <c:v>73</c:v>
                </c:pt>
                <c:pt idx="16">
                  <c:v>73</c:v>
                </c:pt>
                <c:pt idx="17">
                  <c:v>75</c:v>
                </c:pt>
                <c:pt idx="18">
                  <c:v>76</c:v>
                </c:pt>
                <c:pt idx="19">
                  <c:v>77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Hárok1!$A$56</c:f>
              <c:strCache>
                <c:ptCount val="1"/>
                <c:pt idx="0">
                  <c:v>Ukraine</c:v>
                </c:pt>
              </c:strCache>
            </c:strRef>
          </c:tx>
          <c:marker>
            <c:symbol val="none"/>
          </c:marker>
          <c:cat>
            <c:strRef>
              <c:f>Hárok1!$B$4:$U$4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Hárok1!$B$56:$U$56</c:f>
              <c:numCache>
                <c:formatCode>0</c:formatCode>
                <c:ptCount val="20"/>
                <c:pt idx="0">
                  <c:v>21.346179853481061</c:v>
                </c:pt>
                <c:pt idx="1">
                  <c:v>18.81102346818475</c:v>
                </c:pt>
                <c:pt idx="2">
                  <c:v>17.903705224107522</c:v>
                </c:pt>
                <c:pt idx="3">
                  <c:v>17.182171153487971</c:v>
                </c:pt>
                <c:pt idx="4">
                  <c:v>17.024076722360306</c:v>
                </c:pt>
                <c:pt idx="5">
                  <c:v>17.297395407931752</c:v>
                </c:pt>
                <c:pt idx="6">
                  <c:v>18.607746734740594</c:v>
                </c:pt>
                <c:pt idx="7">
                  <c:v>19.465735407501473</c:v>
                </c:pt>
                <c:pt idx="8">
                  <c:v>21.386768094221008</c:v>
                </c:pt>
                <c:pt idx="9">
                  <c:v>23.503407155025556</c:v>
                </c:pt>
                <c:pt idx="10">
                  <c:v>24.035793562708101</c:v>
                </c:pt>
                <c:pt idx="11">
                  <c:v>24.631773693005492</c:v>
                </c:pt>
                <c:pt idx="12">
                  <c:v>25.918769407156166</c:v>
                </c:pt>
                <c:pt idx="13">
                  <c:v>26.122719478737999</c:v>
                </c:pt>
                <c:pt idx="14">
                  <c:v>22.933817092279124</c:v>
                </c:pt>
                <c:pt idx="15">
                  <c:v>23.851656626506021</c:v>
                </c:pt>
                <c:pt idx="16">
                  <c:v>24.817920295893789</c:v>
                </c:pt>
                <c:pt idx="17">
                  <c:v>25.430551330783764</c:v>
                </c:pt>
                <c:pt idx="18">
                  <c:v>25.15674315162283</c:v>
                </c:pt>
                <c:pt idx="19">
                  <c:v>22.727404639470176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8290816"/>
        <c:axId val="198280320"/>
      </c:lineChart>
      <c:catAx>
        <c:axId val="198290816"/>
        <c:scaling>
          <c:orientation val="minMax"/>
        </c:scaling>
        <c:delete val="0"/>
        <c:axPos val="b"/>
        <c:majorTickMark val="out"/>
        <c:minorTickMark val="none"/>
        <c:tickLblPos val="nextTo"/>
        <c:crossAx val="198280320"/>
        <c:crosses val="autoZero"/>
        <c:auto val="1"/>
        <c:lblAlgn val="ctr"/>
        <c:lblOffset val="100"/>
        <c:noMultiLvlLbl val="0"/>
      </c:catAx>
      <c:valAx>
        <c:axId val="198280320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19829081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5157383828697399"/>
          <c:y val="5.9319585211015755E-2"/>
          <c:w val="0.23218162163268408"/>
          <c:h val="0.400949299591839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687958305557239E-2"/>
          <c:y val="7.7142857142857138E-2"/>
          <c:w val="0.89893772671786121"/>
          <c:h val="0.7714285714285714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Hárok3!$A$3</c:f>
              <c:strCache>
                <c:ptCount val="1"/>
                <c:pt idx="0">
                  <c:v>Bond</c:v>
                </c:pt>
              </c:strCache>
            </c:strRef>
          </c:tx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Hárok3!$AY$2:$BI$2</c:f>
              <c:numCache>
                <c:formatCode>General</c:formatCode>
                <c:ptCount val="11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</c:numCache>
            </c:numRef>
          </c:cat>
          <c:val>
            <c:numRef>
              <c:f>Hárok3!$AY$11:$BI$11</c:f>
              <c:numCache>
                <c:formatCode>0.00%</c:formatCode>
                <c:ptCount val="11"/>
                <c:pt idx="0">
                  <c:v>2.1356225670796106E-2</c:v>
                </c:pt>
                <c:pt idx="1">
                  <c:v>3.5692030548550031E-2</c:v>
                </c:pt>
                <c:pt idx="2">
                  <c:v>4.0179029578421094E-2</c:v>
                </c:pt>
                <c:pt idx="3">
                  <c:v>2.7747243687102928E-2</c:v>
                </c:pt>
                <c:pt idx="4">
                  <c:v>1.6476113714420679E-2</c:v>
                </c:pt>
                <c:pt idx="5">
                  <c:v>1.1874549490628996E-2</c:v>
                </c:pt>
                <c:pt idx="6">
                  <c:v>1.4884106353132844E-2</c:v>
                </c:pt>
                <c:pt idx="7">
                  <c:v>2.4496231113605108E-2</c:v>
                </c:pt>
                <c:pt idx="8">
                  <c:v>1.0541281536969566E-2</c:v>
                </c:pt>
                <c:pt idx="9">
                  <c:v>3.2653409256914352E-2</c:v>
                </c:pt>
                <c:pt idx="10">
                  <c:v>4.503280042575615E-3</c:v>
                </c:pt>
              </c:numCache>
            </c:numRef>
          </c:val>
        </c:ser>
        <c:ser>
          <c:idx val="1"/>
          <c:order val="1"/>
          <c:tx>
            <c:strRef>
              <c:f>Hárok3!$A$13</c:f>
              <c:strCache>
                <c:ptCount val="1"/>
                <c:pt idx="0">
                  <c:v>Mixed</c:v>
                </c:pt>
              </c:strCache>
            </c:strRef>
          </c:tx>
          <c:spPr>
            <a:solidFill>
              <a:srgbClr val="993366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Hárok3!$AY$2:$BI$2</c:f>
              <c:numCache>
                <c:formatCode>General</c:formatCode>
                <c:ptCount val="11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</c:numCache>
            </c:numRef>
          </c:cat>
          <c:val>
            <c:numRef>
              <c:f>Hárok3!$AY$21:$BI$21</c:f>
              <c:numCache>
                <c:formatCode>0.00%</c:formatCode>
                <c:ptCount val="11"/>
                <c:pt idx="0">
                  <c:v>2.4816045922740847E-2</c:v>
                </c:pt>
                <c:pt idx="1">
                  <c:v>4.2555394761261398E-2</c:v>
                </c:pt>
                <c:pt idx="2">
                  <c:v>3.2817988778891735E-2</c:v>
                </c:pt>
                <c:pt idx="3">
                  <c:v>-4.5343513553112814E-2</c:v>
                </c:pt>
                <c:pt idx="4">
                  <c:v>6.378878338177226E-3</c:v>
                </c:pt>
                <c:pt idx="5">
                  <c:v>1.2065393405128915E-2</c:v>
                </c:pt>
                <c:pt idx="6">
                  <c:v>1.4882985835242512E-2</c:v>
                </c:pt>
                <c:pt idx="7">
                  <c:v>3.0422718603919624E-2</c:v>
                </c:pt>
                <c:pt idx="8">
                  <c:v>3.0482378851141523E-2</c:v>
                </c:pt>
                <c:pt idx="9">
                  <c:v>8.0928135268255E-2</c:v>
                </c:pt>
                <c:pt idx="10">
                  <c:v>2.461641330040968E-2</c:v>
                </c:pt>
              </c:numCache>
            </c:numRef>
          </c:val>
        </c:ser>
        <c:ser>
          <c:idx val="2"/>
          <c:order val="2"/>
          <c:tx>
            <c:strRef>
              <c:f>Hárok3!$A$23</c:f>
              <c:strCache>
                <c:ptCount val="1"/>
                <c:pt idx="0">
                  <c:v>Equity</c:v>
                </c:pt>
              </c:strCache>
            </c:strRef>
          </c:tx>
          <c:spPr>
            <a:solidFill>
              <a:srgbClr val="FFFFCC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Hárok3!$AY$2:$BI$2</c:f>
              <c:numCache>
                <c:formatCode>General</c:formatCode>
                <c:ptCount val="11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</c:numCache>
            </c:numRef>
          </c:cat>
          <c:val>
            <c:numRef>
              <c:f>Hárok3!$AY$31:$BI$31</c:f>
              <c:numCache>
                <c:formatCode>0.00%</c:formatCode>
                <c:ptCount val="11"/>
                <c:pt idx="0">
                  <c:v>2.679719049488398E-2</c:v>
                </c:pt>
                <c:pt idx="1">
                  <c:v>4.4581865837678779E-2</c:v>
                </c:pt>
                <c:pt idx="2">
                  <c:v>2.9755815681566281E-2</c:v>
                </c:pt>
                <c:pt idx="3">
                  <c:v>-6.6019448778971979E-2</c:v>
                </c:pt>
                <c:pt idx="4">
                  <c:v>5.3580639617083542E-3</c:v>
                </c:pt>
                <c:pt idx="5">
                  <c:v>1.168783574736644E-2</c:v>
                </c:pt>
                <c:pt idx="6">
                  <c:v>1.4411766202651633E-2</c:v>
                </c:pt>
                <c:pt idx="7">
                  <c:v>3.0902437445338105E-2</c:v>
                </c:pt>
                <c:pt idx="8">
                  <c:v>3.8713369780044964E-2</c:v>
                </c:pt>
                <c:pt idx="9">
                  <c:v>9.6697322193575408E-2</c:v>
                </c:pt>
                <c:pt idx="10">
                  <c:v>2.6400562755177624E-2</c:v>
                </c:pt>
              </c:numCache>
            </c:numRef>
          </c:val>
        </c:ser>
        <c:ser>
          <c:idx val="4"/>
          <c:order val="3"/>
          <c:tx>
            <c:strRef>
              <c:f>Hárok3!$A$33</c:f>
              <c:strCache>
                <c:ptCount val="1"/>
                <c:pt idx="0">
                  <c:v>Index</c:v>
                </c:pt>
              </c:strCache>
            </c:strRef>
          </c:tx>
          <c:spPr>
            <a:ln w="12700">
              <a:solidFill>
                <a:srgbClr val="000000"/>
              </a:solidFill>
            </a:ln>
          </c:spPr>
          <c:invertIfNegative val="0"/>
          <c:cat>
            <c:numRef>
              <c:f>Hárok3!$AY$2:$BI$2</c:f>
              <c:numCache>
                <c:formatCode>General</c:formatCode>
                <c:ptCount val="11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</c:numCache>
            </c:numRef>
          </c:cat>
          <c:val>
            <c:numRef>
              <c:f>Hárok3!$AY$40:$BI$40</c:f>
              <c:numCache>
                <c:formatCode>General</c:formatCode>
                <c:ptCount val="11"/>
                <c:pt idx="7" formatCode="0.00%">
                  <c:v>9.0139478209592047E-2</c:v>
                </c:pt>
                <c:pt idx="8" formatCode="0.00%">
                  <c:v>0.13311452097599863</c:v>
                </c:pt>
                <c:pt idx="9" formatCode="0.00%">
                  <c:v>0.12945625067491381</c:v>
                </c:pt>
                <c:pt idx="10" formatCode="0.00%">
                  <c:v>7.7854861184292884E-2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0295552"/>
        <c:axId val="200297088"/>
      </c:barChart>
      <c:catAx>
        <c:axId val="200295552"/>
        <c:scaling>
          <c:orientation val="minMax"/>
        </c:scaling>
        <c:delete val="0"/>
        <c:axPos val="b"/>
        <c:numFmt formatCode="General" sourceLinked="1"/>
        <c:majorTickMark val="in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0029708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0297088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00295552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b"/>
      <c:layout>
        <c:manualLayout>
          <c:xMode val="edge"/>
          <c:yMode val="edge"/>
          <c:x val="8.5615122577762895E-2"/>
          <c:y val="0.84749186351706041"/>
          <c:w val="0.89944118687291741"/>
          <c:h val="0.13009913760779901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1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5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Hárok1!$A$12</c:f>
              <c:strCache>
                <c:ptCount val="1"/>
                <c:pt idx="0">
                  <c:v>Public finance balance</c:v>
                </c:pt>
              </c:strCache>
            </c:strRef>
          </c:tx>
          <c:invertIfNegative val="0"/>
          <c:cat>
            <c:strRef>
              <c:f>Hárok1!$B$2:$M$2</c:f>
              <c:strCache>
                <c:ptCount val="12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 (f)</c:v>
                </c:pt>
                <c:pt idx="9">
                  <c:v>2017 (f)</c:v>
                </c:pt>
                <c:pt idx="10">
                  <c:v>2018 (f)</c:v>
                </c:pt>
                <c:pt idx="11">
                  <c:v>2019 (f)</c:v>
                </c:pt>
              </c:strCache>
            </c:strRef>
          </c:cat>
          <c:val>
            <c:numRef>
              <c:f>Hárok1!$B$12:$M$12</c:f>
              <c:numCache>
                <c:formatCode>General</c:formatCode>
                <c:ptCount val="12"/>
                <c:pt idx="0">
                  <c:v>-2.2999999999999998</c:v>
                </c:pt>
                <c:pt idx="1">
                  <c:v>-7.9</c:v>
                </c:pt>
                <c:pt idx="2">
                  <c:v>-7.5</c:v>
                </c:pt>
                <c:pt idx="3">
                  <c:v>-4.0999999999999996</c:v>
                </c:pt>
                <c:pt idx="4">
                  <c:v>-4.3</c:v>
                </c:pt>
                <c:pt idx="5">
                  <c:v>-2.7</c:v>
                </c:pt>
                <c:pt idx="6">
                  <c:v>-2.69</c:v>
                </c:pt>
                <c:pt idx="7">
                  <c:v>-2.97</c:v>
                </c:pt>
                <c:pt idx="8">
                  <c:v>-2.13</c:v>
                </c:pt>
                <c:pt idx="9">
                  <c:v>-1.29</c:v>
                </c:pt>
                <c:pt idx="10">
                  <c:v>-0.44</c:v>
                </c:pt>
                <c:pt idx="11">
                  <c:v>0.16</c:v>
                </c:pt>
              </c:numCache>
            </c:numRef>
          </c:val>
        </c:ser>
        <c:ser>
          <c:idx val="2"/>
          <c:order val="1"/>
          <c:tx>
            <c:strRef>
              <c:f>Hárok1!$A$20</c:f>
              <c:strCache>
                <c:ptCount val="1"/>
                <c:pt idx="0">
                  <c:v>Structural balance (CBR SR)</c:v>
                </c:pt>
              </c:strCache>
            </c:strRef>
          </c:tx>
          <c:invertIfNegative val="0"/>
          <c:cat>
            <c:strRef>
              <c:f>Hárok1!$B$2:$M$2</c:f>
              <c:strCache>
                <c:ptCount val="12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 (f)</c:v>
                </c:pt>
                <c:pt idx="9">
                  <c:v>2017 (f)</c:v>
                </c:pt>
                <c:pt idx="10">
                  <c:v>2018 (f)</c:v>
                </c:pt>
                <c:pt idx="11">
                  <c:v>2019 (f)</c:v>
                </c:pt>
              </c:strCache>
            </c:strRef>
          </c:cat>
          <c:val>
            <c:numRef>
              <c:f>Hárok1!$B$20:$M$20</c:f>
              <c:numCache>
                <c:formatCode>General</c:formatCode>
                <c:ptCount val="12"/>
                <c:pt idx="0">
                  <c:v>-2.9</c:v>
                </c:pt>
                <c:pt idx="1">
                  <c:v>-7.6</c:v>
                </c:pt>
                <c:pt idx="2">
                  <c:v>-7.3</c:v>
                </c:pt>
                <c:pt idx="3">
                  <c:v>-5</c:v>
                </c:pt>
                <c:pt idx="4">
                  <c:v>-4.5999999999999996</c:v>
                </c:pt>
                <c:pt idx="5">
                  <c:v>-2.4</c:v>
                </c:pt>
                <c:pt idx="6">
                  <c:v>-2.5</c:v>
                </c:pt>
                <c:pt idx="7">
                  <c:v>-2.6</c:v>
                </c:pt>
              </c:numCache>
            </c:numRef>
          </c:val>
        </c:ser>
        <c:ser>
          <c:idx val="1"/>
          <c:order val="2"/>
          <c:tx>
            <c:strRef>
              <c:f>Hárok1!$A$15</c:f>
              <c:strCache>
                <c:ptCount val="1"/>
                <c:pt idx="0">
                  <c:v>Structural balance (MF SR)</c:v>
                </c:pt>
              </c:strCache>
            </c:strRef>
          </c:tx>
          <c:invertIfNegative val="0"/>
          <c:cat>
            <c:strRef>
              <c:f>Hárok1!$B$2:$M$2</c:f>
              <c:strCache>
                <c:ptCount val="12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 (f)</c:v>
                </c:pt>
                <c:pt idx="9">
                  <c:v>2017 (f)</c:v>
                </c:pt>
                <c:pt idx="10">
                  <c:v>2018 (f)</c:v>
                </c:pt>
                <c:pt idx="11">
                  <c:v>2019 (f)</c:v>
                </c:pt>
              </c:strCache>
            </c:strRef>
          </c:cat>
          <c:val>
            <c:numRef>
              <c:f>Hárok1!$B$15:$M$15</c:f>
              <c:numCache>
                <c:formatCode>General</c:formatCode>
                <c:ptCount val="12"/>
                <c:pt idx="2">
                  <c:v>-6.7</c:v>
                </c:pt>
                <c:pt idx="3" formatCode="0.0">
                  <c:v>-4</c:v>
                </c:pt>
                <c:pt idx="4">
                  <c:v>-3.4</c:v>
                </c:pt>
                <c:pt idx="5">
                  <c:v>-1.5</c:v>
                </c:pt>
                <c:pt idx="6">
                  <c:v>-1.92</c:v>
                </c:pt>
                <c:pt idx="7">
                  <c:v>-2.17</c:v>
                </c:pt>
                <c:pt idx="8">
                  <c:v>-1.72</c:v>
                </c:pt>
                <c:pt idx="9">
                  <c:v>-1.02</c:v>
                </c:pt>
                <c:pt idx="10">
                  <c:v>-0.52</c:v>
                </c:pt>
                <c:pt idx="11">
                  <c:v>-0.5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0332800"/>
        <c:axId val="200334336"/>
      </c:barChart>
      <c:catAx>
        <c:axId val="2003328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high"/>
        <c:crossAx val="200334336"/>
        <c:crosses val="autoZero"/>
        <c:auto val="1"/>
        <c:lblAlgn val="ctr"/>
        <c:lblOffset val="100"/>
        <c:noMultiLvlLbl val="0"/>
      </c:catAx>
      <c:valAx>
        <c:axId val="2003343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0332800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Hárok1!$A$9</c:f>
              <c:strCache>
                <c:ptCount val="1"/>
                <c:pt idx="0">
                  <c:v>Gross public debt less EFSF, ESM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numFmt formatCode="#,##0.0" sourceLinked="0"/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Hárok1!$B$2:$M$2</c:f>
              <c:strCache>
                <c:ptCount val="12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 (f)</c:v>
                </c:pt>
                <c:pt idx="9">
                  <c:v>2017 (f)</c:v>
                </c:pt>
                <c:pt idx="10">
                  <c:v>2018 (f)</c:v>
                </c:pt>
                <c:pt idx="11">
                  <c:v>2019 (f)</c:v>
                </c:pt>
              </c:strCache>
            </c:strRef>
          </c:cat>
          <c:val>
            <c:numRef>
              <c:f>Hárok1!$B$9:$M$9</c:f>
              <c:numCache>
                <c:formatCode>General</c:formatCode>
                <c:ptCount val="12"/>
                <c:pt idx="0">
                  <c:v>28.2</c:v>
                </c:pt>
                <c:pt idx="1">
                  <c:v>36</c:v>
                </c:pt>
                <c:pt idx="2">
                  <c:v>40.799999999999997</c:v>
                </c:pt>
                <c:pt idx="3">
                  <c:v>43.099999999999994</c:v>
                </c:pt>
                <c:pt idx="4">
                  <c:v>50.3</c:v>
                </c:pt>
                <c:pt idx="5">
                  <c:v>51.7</c:v>
                </c:pt>
                <c:pt idx="6">
                  <c:v>50.4</c:v>
                </c:pt>
                <c:pt idx="7">
                  <c:v>49.699999999999996</c:v>
                </c:pt>
                <c:pt idx="8">
                  <c:v>49.8</c:v>
                </c:pt>
                <c:pt idx="9">
                  <c:v>49.2</c:v>
                </c:pt>
                <c:pt idx="10">
                  <c:v>47</c:v>
                </c:pt>
                <c:pt idx="11">
                  <c:v>44.599999999999994</c:v>
                </c:pt>
              </c:numCache>
            </c:numRef>
          </c:val>
        </c:ser>
        <c:ser>
          <c:idx val="1"/>
          <c:order val="1"/>
          <c:tx>
            <c:strRef>
              <c:f>Hárok1!$A$8</c:f>
              <c:strCache>
                <c:ptCount val="1"/>
                <c:pt idx="0">
                  <c:v>Gross public debt due to EFSF and ESM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invertIfNegative val="0"/>
          <c:cat>
            <c:strRef>
              <c:f>Hárok1!$B$2:$M$2</c:f>
              <c:strCache>
                <c:ptCount val="12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 (f)</c:v>
                </c:pt>
                <c:pt idx="9">
                  <c:v>2017 (f)</c:v>
                </c:pt>
                <c:pt idx="10">
                  <c:v>2018 (f)</c:v>
                </c:pt>
                <c:pt idx="11">
                  <c:v>2019 (f)</c:v>
                </c:pt>
              </c:strCache>
            </c:strRef>
          </c:cat>
          <c:val>
            <c:numRef>
              <c:f>Hárok1!$B$8:$M$8</c:f>
              <c:numCache>
                <c:formatCode>General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0.2</c:v>
                </c:pt>
                <c:pt idx="4">
                  <c:v>2.1</c:v>
                </c:pt>
                <c:pt idx="5">
                  <c:v>3.3</c:v>
                </c:pt>
                <c:pt idx="6">
                  <c:v>3.5</c:v>
                </c:pt>
                <c:pt idx="7">
                  <c:v>3.2</c:v>
                </c:pt>
                <c:pt idx="8">
                  <c:v>3.1</c:v>
                </c:pt>
                <c:pt idx="9">
                  <c:v>3</c:v>
                </c:pt>
                <c:pt idx="10">
                  <c:v>2.8</c:v>
                </c:pt>
                <c:pt idx="11">
                  <c:v>2.7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08234368"/>
        <c:axId val="208235904"/>
      </c:barChart>
      <c:lineChart>
        <c:grouping val="standard"/>
        <c:varyColors val="0"/>
        <c:ser>
          <c:idx val="2"/>
          <c:order val="2"/>
          <c:tx>
            <c:strRef>
              <c:f>Hárok1!$A$10</c:f>
              <c:strCache>
                <c:ptCount val="1"/>
                <c:pt idx="0">
                  <c:v>Net public debt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dLbls>
            <c:spPr>
              <a:ln>
                <a:noFill/>
              </a:ln>
            </c:spPr>
            <c:txPr>
              <a:bodyPr anchor="b" anchorCtr="0"/>
              <a:lstStyle/>
              <a:p>
                <a:pPr>
                  <a:defRPr b="1">
                    <a:solidFill>
                      <a:srgbClr val="C00000"/>
                    </a:solidFill>
                  </a:defRPr>
                </a:pPr>
                <a:endParaRPr lang="en-US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Hárok1!$B$10:$M$10</c:f>
              <c:numCache>
                <c:formatCode>General</c:formatCode>
                <c:ptCount val="12"/>
                <c:pt idx="2">
                  <c:v>39.1</c:v>
                </c:pt>
                <c:pt idx="3">
                  <c:v>42.2</c:v>
                </c:pt>
                <c:pt idx="4">
                  <c:v>46.8</c:v>
                </c:pt>
                <c:pt idx="5">
                  <c:v>48.6</c:v>
                </c:pt>
                <c:pt idx="6">
                  <c:v>49.4</c:v>
                </c:pt>
                <c:pt idx="7">
                  <c:v>47.9</c:v>
                </c:pt>
                <c:pt idx="8">
                  <c:v>47.8</c:v>
                </c:pt>
                <c:pt idx="9">
                  <c:v>47.7</c:v>
                </c:pt>
                <c:pt idx="10">
                  <c:v>45.7</c:v>
                </c:pt>
                <c:pt idx="11">
                  <c:v>43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Hárok1!$A$6</c:f>
              <c:strCache>
                <c:ptCount val="1"/>
                <c:pt idx="0">
                  <c:v>Total gross public debt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dLbls>
            <c:txPr>
              <a:bodyPr/>
              <a:lstStyle/>
              <a:p>
                <a:pPr>
                  <a:defRPr b="1">
                    <a:solidFill>
                      <a:srgbClr val="FF0000"/>
                    </a:solidFill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Hárok1!$B$6:$M$6</c:f>
              <c:numCache>
                <c:formatCode>General</c:formatCode>
                <c:ptCount val="12"/>
                <c:pt idx="0">
                  <c:v>28.2</c:v>
                </c:pt>
                <c:pt idx="1">
                  <c:v>36</c:v>
                </c:pt>
                <c:pt idx="2">
                  <c:v>40.799999999999997</c:v>
                </c:pt>
                <c:pt idx="3">
                  <c:v>43.3</c:v>
                </c:pt>
                <c:pt idx="4">
                  <c:v>52.4</c:v>
                </c:pt>
                <c:pt idx="5">
                  <c:v>55</c:v>
                </c:pt>
                <c:pt idx="6">
                  <c:v>53.9</c:v>
                </c:pt>
                <c:pt idx="7">
                  <c:v>52.9</c:v>
                </c:pt>
                <c:pt idx="8">
                  <c:v>52.9</c:v>
                </c:pt>
                <c:pt idx="9">
                  <c:v>52.2</c:v>
                </c:pt>
                <c:pt idx="10">
                  <c:v>49.8</c:v>
                </c:pt>
                <c:pt idx="11">
                  <c:v>47.3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8247424"/>
        <c:axId val="208245888"/>
      </c:lineChart>
      <c:catAx>
        <c:axId val="208234368"/>
        <c:scaling>
          <c:orientation val="minMax"/>
        </c:scaling>
        <c:delete val="0"/>
        <c:axPos val="b"/>
        <c:majorTickMark val="out"/>
        <c:minorTickMark val="none"/>
        <c:tickLblPos val="nextTo"/>
        <c:crossAx val="208235904"/>
        <c:crosses val="autoZero"/>
        <c:auto val="1"/>
        <c:lblAlgn val="ctr"/>
        <c:lblOffset val="100"/>
        <c:noMultiLvlLbl val="0"/>
      </c:catAx>
      <c:valAx>
        <c:axId val="2082359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8234368"/>
        <c:crosses val="autoZero"/>
        <c:crossBetween val="between"/>
        <c:majorUnit val="5"/>
      </c:valAx>
      <c:valAx>
        <c:axId val="208245888"/>
        <c:scaling>
          <c:orientation val="minMax"/>
          <c:max val="60"/>
          <c:min val="0"/>
        </c:scaling>
        <c:delete val="0"/>
        <c:axPos val="r"/>
        <c:numFmt formatCode="General" sourceLinked="1"/>
        <c:majorTickMark val="out"/>
        <c:minorTickMark val="none"/>
        <c:tickLblPos val="nextTo"/>
        <c:crossAx val="208247424"/>
        <c:crosses val="max"/>
        <c:crossBetween val="between"/>
        <c:majorUnit val="5"/>
      </c:valAx>
      <c:catAx>
        <c:axId val="208247424"/>
        <c:scaling>
          <c:orientation val="minMax"/>
        </c:scaling>
        <c:delete val="1"/>
        <c:axPos val="b"/>
        <c:majorTickMark val="out"/>
        <c:minorTickMark val="none"/>
        <c:tickLblPos val="nextTo"/>
        <c:crossAx val="208245888"/>
        <c:crosses val="autoZero"/>
        <c:auto val="1"/>
        <c:lblAlgn val="ctr"/>
        <c:lblOffset val="100"/>
        <c:noMultiLvlLbl val="0"/>
      </c:catAx>
    </c:plotArea>
    <c:legend>
      <c:legendPos val="b"/>
      <c:overlay val="0"/>
    </c:legend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Hárok1!$A$32</c:f>
              <c:strCache>
                <c:ptCount val="1"/>
                <c:pt idx="0">
                  <c:v>Indicator of long-term sustainability (GAP)</c:v>
                </c:pt>
              </c:strCache>
            </c:strRef>
          </c:tx>
          <c:invertIfNegative val="0"/>
          <c:cat>
            <c:numRef>
              <c:f>Hárok1!$E$31:$K$31</c:f>
              <c:numCache>
                <c:formatCode>General</c:formatCode>
                <c:ptCount val="7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</c:numCache>
            </c:numRef>
          </c:cat>
          <c:val>
            <c:numRef>
              <c:f>Hárok1!$E$32:$K$32</c:f>
              <c:numCache>
                <c:formatCode>General</c:formatCode>
                <c:ptCount val="7"/>
                <c:pt idx="0">
                  <c:v>9.5</c:v>
                </c:pt>
                <c:pt idx="1">
                  <c:v>9.1999999999999993</c:v>
                </c:pt>
                <c:pt idx="2">
                  <c:v>7</c:v>
                </c:pt>
                <c:pt idx="3">
                  <c:v>4</c:v>
                </c:pt>
                <c:pt idx="4">
                  <c:v>1.9</c:v>
                </c:pt>
                <c:pt idx="5">
                  <c:v>1.4</c:v>
                </c:pt>
                <c:pt idx="6">
                  <c:v>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8269312"/>
        <c:axId val="208270848"/>
      </c:barChart>
      <c:catAx>
        <c:axId val="2082693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8270848"/>
        <c:crosses val="autoZero"/>
        <c:auto val="1"/>
        <c:lblAlgn val="ctr"/>
        <c:lblOffset val="100"/>
        <c:noMultiLvlLbl val="0"/>
      </c:catAx>
      <c:valAx>
        <c:axId val="2082708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8269312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0.50938</cdr:x>
      <cdr:y>0.39903</cdr:y>
    </cdr:from>
    <cdr:to>
      <cdr:x>0.54531</cdr:x>
      <cdr:y>0.47994</cdr:y>
    </cdr:to>
    <cdr:cxnSp macro="">
      <cdr:nvCxnSpPr>
        <cdr:cNvPr id="3" name="Rovná spojovacia šípka 2"/>
        <cdr:cNvCxnSpPr/>
      </cdr:nvCxnSpPr>
      <cdr:spPr>
        <a:xfrm xmlns:a="http://schemas.openxmlformats.org/drawingml/2006/main">
          <a:off x="3105181" y="1586809"/>
          <a:ext cx="219029" cy="321754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0.89271</cdr:x>
      <cdr:y>0.09479</cdr:y>
    </cdr:from>
    <cdr:to>
      <cdr:x>0.97865</cdr:x>
      <cdr:y>0.26925</cdr:y>
    </cdr:to>
    <cdr:sp macro="" textlink="">
      <cdr:nvSpPr>
        <cdr:cNvPr id="4" name="Ovál 3"/>
        <cdr:cNvSpPr/>
      </cdr:nvSpPr>
      <cdr:spPr>
        <a:xfrm xmlns:a="http://schemas.openxmlformats.org/drawingml/2006/main">
          <a:off x="5441946" y="376964"/>
          <a:ext cx="523890" cy="693773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0.87031</cdr:x>
      <cdr:y>0.23825</cdr:y>
    </cdr:from>
    <cdr:to>
      <cdr:x>0.90052</cdr:x>
      <cdr:y>0.31856</cdr:y>
    </cdr:to>
    <cdr:cxnSp macro="">
      <cdr:nvCxnSpPr>
        <cdr:cNvPr id="5" name="Rovná spojovacia šípka 4"/>
        <cdr:cNvCxnSpPr/>
      </cdr:nvCxnSpPr>
      <cdr:spPr>
        <a:xfrm xmlns:a="http://schemas.openxmlformats.org/drawingml/2006/main" flipH="1">
          <a:off x="5305425" y="947448"/>
          <a:ext cx="184132" cy="319377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0.68003</cdr:x>
      <cdr:y>0.32488</cdr:y>
    </cdr:from>
    <cdr:to>
      <cdr:x>0.98125</cdr:x>
      <cdr:y>0.39511</cdr:y>
    </cdr:to>
    <cdr:sp macro="" textlink="">
      <cdr:nvSpPr>
        <cdr:cNvPr id="6" name="BlokTextu 3"/>
        <cdr:cNvSpPr txBox="1"/>
      </cdr:nvSpPr>
      <cdr:spPr>
        <a:xfrm xmlns:a="http://schemas.openxmlformats.org/drawingml/2006/main">
          <a:off x="4145464" y="1291960"/>
          <a:ext cx="1836237" cy="279283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100">
              <a:solidFill>
                <a:srgbClr val="FF0000"/>
              </a:solidFill>
            </a:rPr>
            <a:t>Structurally balanced budget</a:t>
          </a:r>
          <a:endParaRPr lang="en-US" sz="1100">
            <a:solidFill>
              <a:srgbClr val="FF0000"/>
            </a:solidFill>
          </a:endParaRPr>
        </a:p>
      </cdr:txBody>
    </cdr:sp>
  </cdr:relSizeAnchor>
  <cdr:relSizeAnchor xmlns:cdr="http://schemas.openxmlformats.org/drawingml/2006/chartDrawing">
    <cdr:from>
      <cdr:x>0.27552</cdr:x>
      <cdr:y>0.40912</cdr:y>
    </cdr:from>
    <cdr:to>
      <cdr:x>0.36146</cdr:x>
      <cdr:y>0.58358</cdr:y>
    </cdr:to>
    <cdr:sp macro="" textlink="">
      <cdr:nvSpPr>
        <cdr:cNvPr id="8" name="Ovál 7"/>
        <cdr:cNvSpPr/>
      </cdr:nvSpPr>
      <cdr:spPr>
        <a:xfrm xmlns:a="http://schemas.openxmlformats.org/drawingml/2006/main">
          <a:off x="1679570" y="1626951"/>
          <a:ext cx="523891" cy="693773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0.35052</cdr:x>
      <cdr:y>0.56469</cdr:y>
    </cdr:from>
    <cdr:to>
      <cdr:x>0.38646</cdr:x>
      <cdr:y>0.6456</cdr:y>
    </cdr:to>
    <cdr:cxnSp macro="">
      <cdr:nvCxnSpPr>
        <cdr:cNvPr id="9" name="Rovná spojovacia šípka 8"/>
        <cdr:cNvCxnSpPr/>
      </cdr:nvCxnSpPr>
      <cdr:spPr>
        <a:xfrm xmlns:a="http://schemas.openxmlformats.org/drawingml/2006/main">
          <a:off x="2136775" y="2127250"/>
          <a:ext cx="219075" cy="304800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0.44219</cdr:x>
      <cdr:y>0.43353</cdr:y>
    </cdr:from>
    <cdr:to>
      <cdr:x>0.47187</cdr:x>
      <cdr:y>0.64096</cdr:y>
    </cdr:to>
    <cdr:cxnSp macro="">
      <cdr:nvCxnSpPr>
        <cdr:cNvPr id="10" name="Rovná spojovacia šípka 9"/>
        <cdr:cNvCxnSpPr/>
      </cdr:nvCxnSpPr>
      <cdr:spPr>
        <a:xfrm xmlns:a="http://schemas.openxmlformats.org/drawingml/2006/main" flipH="1">
          <a:off x="2695591" y="1724025"/>
          <a:ext cx="180959" cy="824873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0.32353</cdr:x>
      <cdr:y>0.65079</cdr:y>
    </cdr:from>
    <cdr:to>
      <cdr:x>0.96428</cdr:x>
      <cdr:y>0.72102</cdr:y>
    </cdr:to>
    <cdr:sp macro="" textlink="">
      <cdr:nvSpPr>
        <cdr:cNvPr id="12" name="BlokTextu 3"/>
        <cdr:cNvSpPr txBox="1"/>
      </cdr:nvSpPr>
      <cdr:spPr>
        <a:xfrm xmlns:a="http://schemas.openxmlformats.org/drawingml/2006/main">
          <a:off x="2376264" y="2952328"/>
          <a:ext cx="4706190" cy="318598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100" dirty="0" err="1">
              <a:solidFill>
                <a:srgbClr val="FF0000"/>
              </a:solidFill>
            </a:rPr>
            <a:t>Two</a:t>
          </a:r>
          <a:r>
            <a:rPr lang="sk-SK" sz="1100" dirty="0">
              <a:solidFill>
                <a:srgbClr val="FF0000"/>
              </a:solidFill>
            </a:rPr>
            <a:t> major</a:t>
          </a:r>
          <a:r>
            <a:rPr lang="sk-SK" sz="1100" baseline="0" dirty="0">
              <a:solidFill>
                <a:srgbClr val="FF0000"/>
              </a:solidFill>
            </a:rPr>
            <a:t> </a:t>
          </a:r>
          <a:r>
            <a:rPr lang="sk-SK" sz="1100" baseline="0" dirty="0" err="1">
              <a:solidFill>
                <a:srgbClr val="FF0000"/>
              </a:solidFill>
            </a:rPr>
            <a:t>consolidations</a:t>
          </a:r>
          <a:r>
            <a:rPr lang="sk-SK" sz="1100" baseline="0" dirty="0">
              <a:solidFill>
                <a:srgbClr val="FF0000"/>
              </a:solidFill>
            </a:rPr>
            <a:t>: 2011 (</a:t>
          </a:r>
          <a:r>
            <a:rPr lang="sk-SK" sz="1100" baseline="0" dirty="0" err="1">
              <a:solidFill>
                <a:srgbClr val="FF0000"/>
              </a:solidFill>
            </a:rPr>
            <a:t>Expenditures</a:t>
          </a:r>
          <a:r>
            <a:rPr lang="sk-SK" sz="1100" baseline="0" dirty="0">
              <a:solidFill>
                <a:srgbClr val="FF0000"/>
              </a:solidFill>
            </a:rPr>
            <a:t>), 2013 (</a:t>
          </a:r>
          <a:r>
            <a:rPr lang="sk-SK" sz="1100" baseline="0" dirty="0" err="1">
              <a:solidFill>
                <a:srgbClr val="FF0000"/>
              </a:solidFill>
            </a:rPr>
            <a:t>Revenues</a:t>
          </a:r>
          <a:r>
            <a:rPr lang="sk-SK" sz="1100" baseline="0" dirty="0">
              <a:solidFill>
                <a:srgbClr val="FF0000"/>
              </a:solidFill>
            </a:rPr>
            <a:t>)</a:t>
          </a:r>
          <a:endParaRPr lang="en-US" sz="1100" dirty="0">
            <a:solidFill>
              <a:srgbClr val="FF0000"/>
            </a:solidFill>
          </a:endParaRPr>
        </a:p>
      </cdr:txBody>
    </cdr:sp>
  </cdr:relSizeAnchor>
  <cdr:relSizeAnchor xmlns:cdr="http://schemas.openxmlformats.org/drawingml/2006/chartDrawing">
    <cdr:from>
      <cdr:x>0.5</cdr:x>
      <cdr:y>0.49206</cdr:y>
    </cdr:from>
    <cdr:to>
      <cdr:x>0.87778</cdr:x>
      <cdr:y>0.55859</cdr:y>
    </cdr:to>
    <cdr:sp macro="" textlink="">
      <cdr:nvSpPr>
        <cdr:cNvPr id="11" name="BlokTextu 3"/>
        <cdr:cNvSpPr txBox="1"/>
      </cdr:nvSpPr>
      <cdr:spPr>
        <a:xfrm xmlns:a="http://schemas.openxmlformats.org/drawingml/2006/main">
          <a:off x="3672408" y="2232248"/>
          <a:ext cx="2774725" cy="301814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100" dirty="0">
              <a:solidFill>
                <a:srgbClr val="FF0000"/>
              </a:solidFill>
            </a:rPr>
            <a:t>Deficit </a:t>
          </a:r>
          <a:r>
            <a:rPr lang="sk-SK" sz="1100" dirty="0" err="1">
              <a:solidFill>
                <a:srgbClr val="FF0000"/>
              </a:solidFill>
            </a:rPr>
            <a:t>under</a:t>
          </a:r>
          <a:r>
            <a:rPr lang="sk-SK" sz="1100" dirty="0">
              <a:solidFill>
                <a:srgbClr val="FF0000"/>
              </a:solidFill>
            </a:rPr>
            <a:t> 3% GDP - </a:t>
          </a:r>
          <a:r>
            <a:rPr lang="sk-SK" sz="1100" dirty="0" err="1">
              <a:solidFill>
                <a:srgbClr val="FF0000"/>
              </a:solidFill>
            </a:rPr>
            <a:t>Exit</a:t>
          </a:r>
          <a:r>
            <a:rPr lang="sk-SK" sz="1100" dirty="0">
              <a:solidFill>
                <a:srgbClr val="FF0000"/>
              </a:solidFill>
            </a:rPr>
            <a:t> </a:t>
          </a:r>
          <a:r>
            <a:rPr lang="sk-SK" sz="1100" dirty="0" err="1">
              <a:solidFill>
                <a:srgbClr val="FF0000"/>
              </a:solidFill>
            </a:rPr>
            <a:t>from</a:t>
          </a:r>
          <a:r>
            <a:rPr lang="sk-SK" sz="1100" dirty="0">
              <a:solidFill>
                <a:srgbClr val="FF0000"/>
              </a:solidFill>
            </a:rPr>
            <a:t> EDP</a:t>
          </a:r>
          <a:endParaRPr lang="en-US" sz="1100" dirty="0">
            <a:solidFill>
              <a:srgbClr val="FF0000"/>
            </a:solidFill>
          </a:endParaRPr>
        </a:p>
      </cdr:txBody>
    </cdr:sp>
  </cdr:relSizeAnchor>
  <cdr:relSizeAnchor xmlns:cdr="http://schemas.openxmlformats.org/drawingml/2006/chartDrawing">
    <cdr:from>
      <cdr:x>0.43233</cdr:x>
      <cdr:y>0.25957</cdr:y>
    </cdr:from>
    <cdr:to>
      <cdr:x>0.51827</cdr:x>
      <cdr:y>0.43403</cdr:y>
    </cdr:to>
    <cdr:sp macro="" textlink="">
      <cdr:nvSpPr>
        <cdr:cNvPr id="13" name="Ovál 12"/>
        <cdr:cNvSpPr/>
      </cdr:nvSpPr>
      <cdr:spPr>
        <a:xfrm xmlns:a="http://schemas.openxmlformats.org/drawingml/2006/main">
          <a:off x="2582254" y="1011206"/>
          <a:ext cx="513303" cy="679648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0.47</cdr:x>
      <cdr:y>0.11864</cdr:y>
    </cdr:from>
    <cdr:to>
      <cdr:x>0.67</cdr:x>
      <cdr:y>0.22975</cdr:y>
    </cdr:to>
    <cdr:sp macro="" textlink="">
      <cdr:nvSpPr>
        <cdr:cNvPr id="2" name="BlokTextu 1"/>
        <cdr:cNvSpPr txBox="1"/>
      </cdr:nvSpPr>
      <cdr:spPr>
        <a:xfrm xmlns:a="http://schemas.openxmlformats.org/drawingml/2006/main">
          <a:off x="3384376" y="504056"/>
          <a:ext cx="1440160" cy="47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k-SK" sz="1400" b="1" dirty="0">
              <a:solidFill>
                <a:srgbClr val="0070C0"/>
              </a:solidFill>
            </a:rPr>
            <a:t>Deficit </a:t>
          </a:r>
          <a:r>
            <a:rPr lang="sk-SK" sz="1400" b="1" dirty="0" err="1">
              <a:solidFill>
                <a:srgbClr val="0070C0"/>
              </a:solidFill>
            </a:rPr>
            <a:t>reduction</a:t>
          </a:r>
          <a:r>
            <a:rPr lang="sk-SK" sz="1400" b="1" dirty="0">
              <a:solidFill>
                <a:srgbClr val="0070C0"/>
              </a:solidFill>
            </a:rPr>
            <a:t> (</a:t>
          </a:r>
          <a:r>
            <a:rPr lang="sk-SK" sz="1400" b="1" dirty="0" err="1">
              <a:solidFill>
                <a:srgbClr val="0070C0"/>
              </a:solidFill>
            </a:rPr>
            <a:t>expenditures</a:t>
          </a:r>
          <a:r>
            <a:rPr lang="sk-SK" sz="1400" b="1" dirty="0">
              <a:solidFill>
                <a:srgbClr val="0070C0"/>
              </a:solidFill>
            </a:rPr>
            <a:t>)</a:t>
          </a:r>
          <a:endParaRPr lang="en-US" sz="1400" b="1" dirty="0">
            <a:solidFill>
              <a:srgbClr val="0070C0"/>
            </a:solidFill>
          </a:endParaRPr>
        </a:p>
      </cdr:txBody>
    </cdr:sp>
  </cdr:relSizeAnchor>
  <cdr:relSizeAnchor xmlns:cdr="http://schemas.openxmlformats.org/drawingml/2006/chartDrawing">
    <cdr:from>
      <cdr:x>0.59</cdr:x>
      <cdr:y>0.35593</cdr:y>
    </cdr:from>
    <cdr:to>
      <cdr:x>0.79</cdr:x>
      <cdr:y>0.46704</cdr:y>
    </cdr:to>
    <cdr:sp macro="" textlink="">
      <cdr:nvSpPr>
        <cdr:cNvPr id="3" name="BlokTextu 1"/>
        <cdr:cNvSpPr txBox="1"/>
      </cdr:nvSpPr>
      <cdr:spPr>
        <a:xfrm xmlns:a="http://schemas.openxmlformats.org/drawingml/2006/main">
          <a:off x="4248472" y="1512168"/>
          <a:ext cx="1440160" cy="47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400" b="1" dirty="0" err="1">
              <a:solidFill>
                <a:srgbClr val="0070C0"/>
              </a:solidFill>
            </a:rPr>
            <a:t>Reform</a:t>
          </a:r>
          <a:r>
            <a:rPr lang="sk-SK" sz="1400" b="1" dirty="0">
              <a:solidFill>
                <a:srgbClr val="0070C0"/>
              </a:solidFill>
            </a:rPr>
            <a:t> </a:t>
          </a:r>
          <a:r>
            <a:rPr lang="sk-SK" sz="1400" b="1" dirty="0" err="1">
              <a:solidFill>
                <a:srgbClr val="0070C0"/>
              </a:solidFill>
            </a:rPr>
            <a:t>of</a:t>
          </a:r>
          <a:r>
            <a:rPr lang="sk-SK" sz="1400" b="1" dirty="0">
              <a:solidFill>
                <a:srgbClr val="0070C0"/>
              </a:solidFill>
            </a:rPr>
            <a:t> </a:t>
          </a:r>
          <a:r>
            <a:rPr lang="sk-SK" sz="1400" b="1" dirty="0" err="1">
              <a:solidFill>
                <a:srgbClr val="0070C0"/>
              </a:solidFill>
            </a:rPr>
            <a:t>the</a:t>
          </a:r>
          <a:r>
            <a:rPr lang="sk-SK" sz="1400" b="1" dirty="0">
              <a:solidFill>
                <a:srgbClr val="0070C0"/>
              </a:solidFill>
            </a:rPr>
            <a:t> PAYG</a:t>
          </a:r>
          <a:endParaRPr lang="en-US" sz="1400" b="1" dirty="0">
            <a:solidFill>
              <a:srgbClr val="0070C0"/>
            </a:solidFill>
          </a:endParaRPr>
        </a:p>
      </cdr:txBody>
    </cdr:sp>
  </cdr:relSizeAnchor>
  <cdr:relSizeAnchor xmlns:cdr="http://schemas.openxmlformats.org/drawingml/2006/chartDrawing">
    <cdr:from>
      <cdr:x>0.61319</cdr:x>
      <cdr:y>0.46644</cdr:y>
    </cdr:from>
    <cdr:to>
      <cdr:x>0.81319</cdr:x>
      <cdr:y>0.57755</cdr:y>
    </cdr:to>
    <cdr:sp macro="" textlink="">
      <cdr:nvSpPr>
        <cdr:cNvPr id="4" name="BlokTextu 1"/>
        <cdr:cNvSpPr txBox="1"/>
      </cdr:nvSpPr>
      <cdr:spPr>
        <a:xfrm xmlns:a="http://schemas.openxmlformats.org/drawingml/2006/main">
          <a:off x="2803525" y="1279525"/>
          <a:ext cx="914400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400" b="1" dirty="0">
              <a:solidFill>
                <a:srgbClr val="0070C0"/>
              </a:solidFill>
            </a:rPr>
            <a:t>Deficit </a:t>
          </a:r>
          <a:r>
            <a:rPr lang="sk-SK" sz="1400" b="1" dirty="0" err="1">
              <a:solidFill>
                <a:srgbClr val="0070C0"/>
              </a:solidFill>
            </a:rPr>
            <a:t>reduction</a:t>
          </a:r>
          <a:r>
            <a:rPr lang="sk-SK" sz="1400" b="1" dirty="0">
              <a:solidFill>
                <a:srgbClr val="0070C0"/>
              </a:solidFill>
            </a:rPr>
            <a:t> (</a:t>
          </a:r>
          <a:r>
            <a:rPr lang="sk-SK" sz="1400" b="1" dirty="0" err="1">
              <a:solidFill>
                <a:srgbClr val="0070C0"/>
              </a:solidFill>
            </a:rPr>
            <a:t>revenues</a:t>
          </a:r>
          <a:r>
            <a:rPr lang="sk-SK" sz="1400" b="1" dirty="0">
              <a:solidFill>
                <a:srgbClr val="0070C0"/>
              </a:solidFill>
            </a:rPr>
            <a:t>)</a:t>
          </a:r>
          <a:endParaRPr lang="en-US" sz="1400" b="1" dirty="0">
            <a:solidFill>
              <a:srgbClr val="0070C0"/>
            </a:solidFill>
          </a:endParaRPr>
        </a:p>
      </cdr:txBody>
    </cdr:sp>
  </cdr:relSizeAnchor>
  <cdr:relSizeAnchor xmlns:cdr="http://schemas.openxmlformats.org/drawingml/2006/chartDrawing">
    <cdr:from>
      <cdr:x>0.4</cdr:x>
      <cdr:y>0.19618</cdr:y>
    </cdr:from>
    <cdr:to>
      <cdr:x>0.4625</cdr:x>
      <cdr:y>0.28814</cdr:y>
    </cdr:to>
    <cdr:cxnSp macro="">
      <cdr:nvCxnSpPr>
        <cdr:cNvPr id="6" name="Rovná spojovacia šípka 5"/>
        <cdr:cNvCxnSpPr/>
      </cdr:nvCxnSpPr>
      <cdr:spPr>
        <a:xfrm xmlns:a="http://schemas.openxmlformats.org/drawingml/2006/main" flipV="1">
          <a:off x="2880320" y="833466"/>
          <a:ext cx="450050" cy="390670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0070C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0.51</cdr:x>
      <cdr:y>0.40741</cdr:y>
    </cdr:from>
    <cdr:to>
      <cdr:x>0.58819</cdr:x>
      <cdr:y>0.52542</cdr:y>
    </cdr:to>
    <cdr:cxnSp macro="">
      <cdr:nvCxnSpPr>
        <cdr:cNvPr id="7" name="Rovná spojovacia šípka 6"/>
        <cdr:cNvCxnSpPr/>
      </cdr:nvCxnSpPr>
      <cdr:spPr>
        <a:xfrm xmlns:a="http://schemas.openxmlformats.org/drawingml/2006/main" flipV="1">
          <a:off x="3672408" y="1730871"/>
          <a:ext cx="563031" cy="501377"/>
        </a:xfrm>
        <a:prstGeom xmlns:a="http://schemas.openxmlformats.org/drawingml/2006/main" prst="straightConnector1">
          <a:avLst/>
        </a:prstGeom>
        <a:ln xmlns:a="http://schemas.openxmlformats.org/drawingml/2006/main" w="15875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0.66714</cdr:x>
      <cdr:y>0.55932</cdr:y>
    </cdr:from>
    <cdr:to>
      <cdr:x>0.74617</cdr:x>
      <cdr:y>0.701</cdr:y>
    </cdr:to>
    <cdr:cxnSp macro="">
      <cdr:nvCxnSpPr>
        <cdr:cNvPr id="8" name="Rovná spojovacia šípka 7"/>
        <cdr:cNvCxnSpPr/>
      </cdr:nvCxnSpPr>
      <cdr:spPr>
        <a:xfrm xmlns:a="http://schemas.openxmlformats.org/drawingml/2006/main" flipV="1">
          <a:off x="4803908" y="2376264"/>
          <a:ext cx="569079" cy="601902"/>
        </a:xfrm>
        <a:prstGeom xmlns:a="http://schemas.openxmlformats.org/drawingml/2006/main" prst="straightConnector1">
          <a:avLst/>
        </a:prstGeom>
        <a:ln xmlns:a="http://schemas.openxmlformats.org/drawingml/2006/main" w="15875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6/2/2016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238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6/2/2016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814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6/2/2016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099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6/2/2016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642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6/2/2016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574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6/2/2016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824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6/2/2016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361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6/2/2016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162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6/2/2016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553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6/2/2016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189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6/2/2016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997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ABDA8-18F8-40C1-B177-2FC7EA95575B}" type="datetimeFigureOut">
              <a:rPr lang="en-US" smtClean="0"/>
              <a:t>6/2/2016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17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eko.sk/clanky/enhancing-ukraine-s-integration-chances-by-transferring-slovak-reform-know-how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492896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/>
              <a:t>Enhancing Ukraine‘s integration chances by transferring Slovak reform know-how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4437112"/>
            <a:ext cx="8496944" cy="1464568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Goliaš</a:t>
            </a:r>
            <a:r>
              <a:rPr lang="sk-SK" dirty="0" smtClean="0">
                <a:solidFill>
                  <a:schemeClr val="tx1"/>
                </a:solidFill>
              </a:rPr>
              <a:t>, INEKO</a:t>
            </a: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June</a:t>
            </a:r>
            <a:r>
              <a:rPr lang="sk-SK" dirty="0" smtClean="0">
                <a:solidFill>
                  <a:schemeClr val="tx1"/>
                </a:solidFill>
              </a:rPr>
              <a:t> 3rd 2016, </a:t>
            </a:r>
            <a:r>
              <a:rPr lang="sk-SK" dirty="0" err="1" smtClean="0">
                <a:solidFill>
                  <a:schemeClr val="tx1"/>
                </a:solidFill>
              </a:rPr>
              <a:t>Conference</a:t>
            </a:r>
            <a:r>
              <a:rPr lang="sk-SK" dirty="0" smtClean="0">
                <a:solidFill>
                  <a:schemeClr val="tx1"/>
                </a:solidFill>
              </a:rPr>
              <a:t> in Bratislava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“</a:t>
            </a:r>
            <a:r>
              <a:rPr lang="sk-SK" dirty="0" err="1" smtClean="0">
                <a:solidFill>
                  <a:schemeClr val="tx1"/>
                </a:solidFill>
              </a:rPr>
              <a:t>How</a:t>
            </a:r>
            <a:r>
              <a:rPr lang="sk-SK" dirty="0" smtClean="0">
                <a:solidFill>
                  <a:schemeClr val="tx1"/>
                </a:solidFill>
              </a:rPr>
              <a:t> to </a:t>
            </a:r>
            <a:r>
              <a:rPr lang="sk-SK" dirty="0" err="1" smtClean="0">
                <a:solidFill>
                  <a:schemeClr val="tx1"/>
                </a:solidFill>
              </a:rPr>
              <a:t>increase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integration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chances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of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Ukraine</a:t>
            </a:r>
            <a:r>
              <a:rPr lang="sk-SK" dirty="0" smtClean="0">
                <a:solidFill>
                  <a:schemeClr val="tx1"/>
                </a:solidFill>
              </a:rPr>
              <a:t>“</a:t>
            </a:r>
          </a:p>
        </p:txBody>
      </p:sp>
      <p:pic>
        <p:nvPicPr>
          <p:cNvPr id="4" name="Obrázok 3" descr="Visegrad Fun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3240360" cy="1440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34746"/>
            <a:ext cx="2742630" cy="1082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089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Content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err="1" smtClean="0"/>
              <a:t>Why</a:t>
            </a:r>
            <a:r>
              <a:rPr lang="sk-SK" dirty="0" smtClean="0"/>
              <a:t> </a:t>
            </a:r>
            <a:r>
              <a:rPr lang="sk-SK" dirty="0" err="1" smtClean="0"/>
              <a:t>should</a:t>
            </a:r>
            <a:r>
              <a:rPr lang="sk-SK" dirty="0" smtClean="0"/>
              <a:t> </a:t>
            </a:r>
            <a:r>
              <a:rPr lang="sk-SK" dirty="0" err="1" smtClean="0"/>
              <a:t>we</a:t>
            </a:r>
            <a:r>
              <a:rPr lang="sk-SK" dirty="0" smtClean="0"/>
              <a:t> </a:t>
            </a:r>
            <a:r>
              <a:rPr lang="sk-SK" dirty="0" err="1" smtClean="0"/>
              <a:t>care</a:t>
            </a:r>
            <a:r>
              <a:rPr lang="sk-SK" dirty="0" smtClean="0"/>
              <a:t>? </a:t>
            </a:r>
          </a:p>
          <a:p>
            <a:r>
              <a:rPr lang="sk-SK" dirty="0" err="1" smtClean="0"/>
              <a:t>What</a:t>
            </a:r>
            <a:r>
              <a:rPr lang="sk-SK" dirty="0" smtClean="0"/>
              <a:t> </a:t>
            </a:r>
            <a:r>
              <a:rPr lang="sk-SK" dirty="0" err="1"/>
              <a:t>works</a:t>
            </a:r>
            <a:r>
              <a:rPr lang="sk-SK" dirty="0"/>
              <a:t>?</a:t>
            </a:r>
          </a:p>
          <a:p>
            <a:pPr lvl="1"/>
            <a:r>
              <a:rPr lang="sk-SK" dirty="0" err="1" smtClean="0"/>
              <a:t>Reforms</a:t>
            </a:r>
            <a:r>
              <a:rPr lang="sk-SK" dirty="0" smtClean="0"/>
              <a:t> </a:t>
            </a:r>
            <a:r>
              <a:rPr lang="sk-SK" dirty="0" err="1" smtClean="0"/>
              <a:t>lead</a:t>
            </a:r>
            <a:r>
              <a:rPr lang="sk-SK" dirty="0" smtClean="0"/>
              <a:t> to </a:t>
            </a:r>
            <a:r>
              <a:rPr lang="sk-SK" dirty="0" err="1" smtClean="0"/>
              <a:t>quicker</a:t>
            </a:r>
            <a:r>
              <a:rPr lang="sk-SK" dirty="0" smtClean="0"/>
              <a:t> </a:t>
            </a:r>
            <a:r>
              <a:rPr lang="sk-SK" dirty="0" err="1" smtClean="0"/>
              <a:t>economic</a:t>
            </a:r>
            <a:r>
              <a:rPr lang="sk-SK" dirty="0" smtClean="0"/>
              <a:t> </a:t>
            </a:r>
            <a:r>
              <a:rPr lang="sk-SK" dirty="0" err="1" smtClean="0"/>
              <a:t>convergence</a:t>
            </a:r>
            <a:endParaRPr lang="sk-SK" dirty="0" smtClean="0"/>
          </a:p>
          <a:p>
            <a:pPr lvl="1"/>
            <a:r>
              <a:rPr lang="sk-SK" dirty="0" err="1" smtClean="0"/>
              <a:t>How</a:t>
            </a:r>
            <a:r>
              <a:rPr lang="sk-SK" dirty="0" smtClean="0"/>
              <a:t> to break </a:t>
            </a:r>
            <a:r>
              <a:rPr lang="sk-SK" dirty="0" err="1" smtClean="0"/>
              <a:t>the</a:t>
            </a:r>
            <a:r>
              <a:rPr lang="sk-SK" dirty="0" smtClean="0"/>
              <a:t> “</a:t>
            </a:r>
            <a:r>
              <a:rPr lang="sk-SK" dirty="0" err="1" smtClean="0"/>
              <a:t>Iron</a:t>
            </a:r>
            <a:r>
              <a:rPr lang="sk-SK" dirty="0" smtClean="0"/>
              <a:t> </a:t>
            </a:r>
            <a:r>
              <a:rPr lang="sk-SK" dirty="0" err="1" smtClean="0"/>
              <a:t>law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oligarchy</a:t>
            </a:r>
            <a:r>
              <a:rPr lang="sk-SK" dirty="0" smtClean="0"/>
              <a:t>“</a:t>
            </a:r>
          </a:p>
          <a:p>
            <a:r>
              <a:rPr lang="sk-SK" dirty="0" err="1" smtClean="0"/>
              <a:t>Reforms</a:t>
            </a:r>
            <a:r>
              <a:rPr lang="sk-SK" dirty="0" smtClean="0"/>
              <a:t> in </a:t>
            </a:r>
            <a:r>
              <a:rPr lang="sk-SK" dirty="0" err="1" smtClean="0"/>
              <a:t>Ukraine</a:t>
            </a:r>
            <a:endParaRPr lang="sk-SK" dirty="0" smtClean="0"/>
          </a:p>
          <a:p>
            <a:r>
              <a:rPr lang="sk-SK" dirty="0" smtClean="0"/>
              <a:t>Slovak </a:t>
            </a:r>
            <a:r>
              <a:rPr lang="sk-SK" dirty="0" err="1" smtClean="0"/>
              <a:t>reform</a:t>
            </a:r>
            <a:r>
              <a:rPr lang="sk-SK" dirty="0" smtClean="0"/>
              <a:t> </a:t>
            </a:r>
            <a:r>
              <a:rPr lang="sk-SK" dirty="0" err="1" smtClean="0"/>
              <a:t>experience</a:t>
            </a:r>
            <a:endParaRPr lang="sk-SK" dirty="0" smtClean="0"/>
          </a:p>
          <a:p>
            <a:pPr lvl="1"/>
            <a:r>
              <a:rPr lang="sk-SK" dirty="0" err="1" smtClean="0"/>
              <a:t>Informal</a:t>
            </a:r>
            <a:r>
              <a:rPr lang="sk-SK" dirty="0" smtClean="0"/>
              <a:t> </a:t>
            </a:r>
            <a:r>
              <a:rPr lang="sk-SK" dirty="0" err="1" smtClean="0"/>
              <a:t>pro-reform</a:t>
            </a:r>
            <a:r>
              <a:rPr lang="sk-SK" dirty="0" smtClean="0"/>
              <a:t> </a:t>
            </a:r>
            <a:r>
              <a:rPr lang="sk-SK" dirty="0" err="1" smtClean="0"/>
              <a:t>coalition</a:t>
            </a:r>
            <a:endParaRPr lang="sk-SK" dirty="0" smtClean="0"/>
          </a:p>
          <a:p>
            <a:pPr lvl="1"/>
            <a:r>
              <a:rPr lang="sk-SK" dirty="0" err="1" smtClean="0"/>
              <a:t>Privatization</a:t>
            </a:r>
            <a:r>
              <a:rPr lang="sk-SK" dirty="0" smtClean="0"/>
              <a:t>; </a:t>
            </a:r>
            <a:r>
              <a:rPr lang="sk-SK" dirty="0" err="1" smtClean="0"/>
              <a:t>Reforms</a:t>
            </a:r>
            <a:r>
              <a:rPr lang="sk-SK" dirty="0" smtClean="0"/>
              <a:t> in </a:t>
            </a:r>
            <a:r>
              <a:rPr lang="sk-SK" dirty="0" err="1" smtClean="0"/>
              <a:t>taxes</a:t>
            </a:r>
            <a:r>
              <a:rPr lang="sk-SK" dirty="0" smtClean="0"/>
              <a:t>, </a:t>
            </a:r>
            <a:r>
              <a:rPr lang="sk-SK" dirty="0" err="1" smtClean="0"/>
              <a:t>labor</a:t>
            </a:r>
            <a:r>
              <a:rPr lang="sk-SK" dirty="0" smtClean="0"/>
              <a:t> </a:t>
            </a:r>
            <a:r>
              <a:rPr lang="sk-SK" dirty="0" err="1" smtClean="0"/>
              <a:t>market</a:t>
            </a:r>
            <a:r>
              <a:rPr lang="sk-SK" dirty="0" smtClean="0"/>
              <a:t>, </a:t>
            </a:r>
            <a:r>
              <a:rPr lang="sk-SK" dirty="0" err="1" smtClean="0"/>
              <a:t>pensions</a:t>
            </a:r>
            <a:r>
              <a:rPr lang="sk-SK" dirty="0" smtClean="0"/>
              <a:t>, </a:t>
            </a:r>
            <a:r>
              <a:rPr lang="sk-SK" dirty="0" err="1" smtClean="0"/>
              <a:t>education</a:t>
            </a:r>
            <a:r>
              <a:rPr lang="sk-SK" dirty="0" smtClean="0"/>
              <a:t>; </a:t>
            </a:r>
            <a:r>
              <a:rPr lang="sk-SK" dirty="0" err="1" smtClean="0"/>
              <a:t>Fiscal</a:t>
            </a:r>
            <a:r>
              <a:rPr lang="sk-SK" dirty="0" smtClean="0"/>
              <a:t> </a:t>
            </a:r>
            <a:r>
              <a:rPr lang="sk-SK" dirty="0" err="1" smtClean="0"/>
              <a:t>stabilization</a:t>
            </a:r>
            <a:endParaRPr lang="sk-SK" dirty="0"/>
          </a:p>
          <a:p>
            <a:pPr lvl="1"/>
            <a:r>
              <a:rPr lang="sk-SK" dirty="0" err="1" smtClean="0"/>
              <a:t>Fight</a:t>
            </a:r>
            <a:r>
              <a:rPr lang="sk-SK" dirty="0" smtClean="0"/>
              <a:t> </a:t>
            </a:r>
            <a:r>
              <a:rPr lang="sk-SK" dirty="0" err="1" smtClean="0"/>
              <a:t>against</a:t>
            </a:r>
            <a:r>
              <a:rPr lang="sk-SK" dirty="0" smtClean="0"/>
              <a:t> </a:t>
            </a:r>
            <a:r>
              <a:rPr lang="sk-SK" dirty="0" err="1" smtClean="0"/>
              <a:t>corruption</a:t>
            </a:r>
            <a:endParaRPr lang="sk-SK" dirty="0" smtClean="0"/>
          </a:p>
          <a:p>
            <a:pPr lvl="1"/>
            <a:r>
              <a:rPr lang="sk-SK" dirty="0" err="1" smtClean="0"/>
              <a:t>Current</a:t>
            </a:r>
            <a:r>
              <a:rPr lang="sk-SK" dirty="0" smtClean="0"/>
              <a:t> </a:t>
            </a:r>
            <a:r>
              <a:rPr lang="sk-SK" dirty="0" err="1" smtClean="0"/>
              <a:t>challenges</a:t>
            </a:r>
            <a:endParaRPr lang="sk-SK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42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Why</a:t>
            </a:r>
            <a:r>
              <a:rPr lang="sk-SK" b="1" dirty="0" smtClean="0"/>
              <a:t> </a:t>
            </a:r>
            <a:r>
              <a:rPr lang="sk-SK" b="1" dirty="0" err="1" smtClean="0"/>
              <a:t>should</a:t>
            </a:r>
            <a:r>
              <a:rPr lang="sk-SK" b="1" dirty="0" smtClean="0"/>
              <a:t> </a:t>
            </a:r>
            <a:r>
              <a:rPr lang="sk-SK" b="1" dirty="0" err="1" smtClean="0"/>
              <a:t>we</a:t>
            </a:r>
            <a:r>
              <a:rPr lang="sk-SK" b="1" dirty="0" smtClean="0"/>
              <a:t> </a:t>
            </a:r>
            <a:r>
              <a:rPr lang="sk-SK" b="1" dirty="0" err="1" smtClean="0"/>
              <a:t>care</a:t>
            </a:r>
            <a:r>
              <a:rPr lang="sk-SK" b="1" dirty="0"/>
              <a:t>?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have experience from our transition</a:t>
            </a:r>
            <a:endParaRPr lang="sk-SK" dirty="0" smtClean="0"/>
          </a:p>
          <a:p>
            <a:endParaRPr lang="en-US" dirty="0" smtClean="0"/>
          </a:p>
        </p:txBody>
      </p:sp>
      <p:graphicFrame>
        <p:nvGraphicFramePr>
          <p:cNvPr id="4" name="Graf 3"/>
          <p:cNvGraphicFramePr/>
          <p:nvPr>
            <p:extLst>
              <p:ext uri="{D42A27DB-BD31-4B8C-83A1-F6EECF244321}">
                <p14:modId xmlns:p14="http://schemas.microsoft.com/office/powerpoint/2010/main" val="730403218"/>
              </p:ext>
            </p:extLst>
          </p:nvPr>
        </p:nvGraphicFramePr>
        <p:xfrm>
          <a:off x="827584" y="2656657"/>
          <a:ext cx="5472608" cy="34366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BlokTextu 5"/>
          <p:cNvSpPr txBox="1"/>
          <p:nvPr/>
        </p:nvSpPr>
        <p:spPr>
          <a:xfrm>
            <a:off x="467544" y="2348880"/>
            <a:ext cx="84969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GDP per capita in </a:t>
            </a:r>
            <a:r>
              <a:rPr lang="en-US" sz="1400" dirty="0" err="1"/>
              <a:t>Visegrad</a:t>
            </a:r>
            <a:r>
              <a:rPr lang="en-US" sz="1400" dirty="0"/>
              <a:t> 4 countries and Ukraine (in purchasing power parity, as % of EU28 average)</a:t>
            </a:r>
          </a:p>
        </p:txBody>
      </p:sp>
      <p:sp>
        <p:nvSpPr>
          <p:cNvPr id="7" name="BlokTextu 6"/>
          <p:cNvSpPr txBox="1"/>
          <p:nvPr/>
        </p:nvSpPr>
        <p:spPr>
          <a:xfrm>
            <a:off x="399799" y="6093296"/>
            <a:ext cx="8420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INEKO based on data from Eurostat (for V4 and EU28) and the World Bank (for Ukraine)</a:t>
            </a:r>
          </a:p>
        </p:txBody>
      </p:sp>
    </p:spTree>
    <p:extLst>
      <p:ext uri="{BB962C8B-B14F-4D97-AF65-F5344CB8AC3E}">
        <p14:creationId xmlns:p14="http://schemas.microsoft.com/office/powerpoint/2010/main" val="183405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Why</a:t>
            </a:r>
            <a:r>
              <a:rPr lang="sk-SK" b="1" dirty="0" smtClean="0"/>
              <a:t> </a:t>
            </a:r>
            <a:r>
              <a:rPr lang="sk-SK" b="1" dirty="0" err="1" smtClean="0"/>
              <a:t>should</a:t>
            </a:r>
            <a:r>
              <a:rPr lang="sk-SK" b="1" dirty="0" smtClean="0"/>
              <a:t> </a:t>
            </a:r>
            <a:r>
              <a:rPr lang="sk-SK" b="1" dirty="0" err="1" smtClean="0"/>
              <a:t>we</a:t>
            </a:r>
            <a:r>
              <a:rPr lang="sk-SK" b="1" dirty="0" smtClean="0"/>
              <a:t> </a:t>
            </a:r>
            <a:r>
              <a:rPr lang="sk-SK" b="1" dirty="0" err="1" smtClean="0"/>
              <a:t>care</a:t>
            </a:r>
            <a:r>
              <a:rPr lang="sk-SK" b="1" dirty="0"/>
              <a:t>?</a:t>
            </a:r>
            <a:endParaRPr lang="en-US" b="1" dirty="0"/>
          </a:p>
        </p:txBody>
      </p:sp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647634"/>
              </p:ext>
            </p:extLst>
          </p:nvPr>
        </p:nvGraphicFramePr>
        <p:xfrm>
          <a:off x="621903" y="2924944"/>
          <a:ext cx="8064897" cy="15179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7511"/>
                <a:gridCol w="1254796"/>
                <a:gridCol w="1436471"/>
                <a:gridCol w="1106073"/>
                <a:gridCol w="1235205"/>
                <a:gridCol w="1262812"/>
                <a:gridCol w="1082029"/>
              </a:tblGrid>
              <a:tr h="443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Ukraine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Czech Republic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Hungary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Poland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Slovakia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EU28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3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2003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49.7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19.5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25.0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27.7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18.4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22.6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3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201</a:t>
                      </a:r>
                      <a:r>
                        <a:rPr lang="sk-SK" sz="1800" dirty="0" smtClean="0">
                          <a:effectLst/>
                        </a:rPr>
                        <a:t>5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44.0 (2012)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15.</a:t>
                      </a:r>
                      <a:r>
                        <a:rPr lang="sk-SK" sz="1800" dirty="0" smtClean="0">
                          <a:effectLst/>
                        </a:rPr>
                        <a:t>1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21.</a:t>
                      </a:r>
                      <a:r>
                        <a:rPr lang="sk-SK" sz="1800" dirty="0" smtClean="0">
                          <a:effectLst/>
                        </a:rPr>
                        <a:t>9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23.</a:t>
                      </a:r>
                      <a:r>
                        <a:rPr lang="sk-SK" sz="1800" dirty="0" smtClean="0">
                          <a:effectLst/>
                        </a:rPr>
                        <a:t>3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14.</a:t>
                      </a:r>
                      <a:r>
                        <a:rPr lang="sk-SK" sz="1800" dirty="0" smtClean="0">
                          <a:effectLst/>
                        </a:rPr>
                        <a:t>1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18.</a:t>
                      </a:r>
                      <a:r>
                        <a:rPr lang="sk-SK" sz="1800" dirty="0" smtClean="0">
                          <a:effectLst/>
                        </a:rPr>
                        <a:t>3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890326" y="4509120"/>
            <a:ext cx="435067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Source: Schneider (2015), Schneider (2012)</a:t>
            </a:r>
            <a:endParaRPr lang="en-US" altLang="en-US" dirty="0">
              <a:cs typeface="Arial" pitchFamily="34" charset="0"/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899592" y="2363300"/>
            <a:ext cx="5495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en-US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Size of shadow economy in Ukraine and V4 (in % of GDP</a:t>
            </a:r>
            <a:r>
              <a:rPr lang="en-US" altLang="en-US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)</a:t>
            </a:r>
            <a:endParaRPr lang="en-US" altLang="en-US" dirty="0">
              <a:latin typeface="Arial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" name="Zástupný symbol obsahu 2"/>
          <p:cNvSpPr txBox="1">
            <a:spLocks/>
          </p:cNvSpPr>
          <p:nvPr/>
        </p:nvSpPr>
        <p:spPr>
          <a:xfrm>
            <a:off x="457200" y="1556792"/>
            <a:ext cx="8229600" cy="4569371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We have experience from our transition</a:t>
            </a:r>
            <a:endParaRPr lang="sk-SK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729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Why</a:t>
            </a:r>
            <a:r>
              <a:rPr lang="sk-SK" b="1" dirty="0"/>
              <a:t> </a:t>
            </a:r>
            <a:r>
              <a:rPr lang="sk-SK" b="1" dirty="0" err="1"/>
              <a:t>should</a:t>
            </a:r>
            <a:r>
              <a:rPr lang="sk-SK" b="1" dirty="0"/>
              <a:t> </a:t>
            </a:r>
            <a:r>
              <a:rPr lang="sk-SK" b="1" dirty="0" err="1"/>
              <a:t>we</a:t>
            </a:r>
            <a:r>
              <a:rPr lang="sk-SK" b="1" dirty="0"/>
              <a:t> </a:t>
            </a:r>
            <a:r>
              <a:rPr lang="sk-SK" b="1" dirty="0" err="1"/>
              <a:t>care</a:t>
            </a:r>
            <a:r>
              <a:rPr lang="sk-SK" b="1" dirty="0"/>
              <a:t>?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Well-functioning Ukraine is a “hidden  trigger“ of our economic growth</a:t>
            </a:r>
          </a:p>
          <a:p>
            <a:r>
              <a:rPr lang="en-US" dirty="0" smtClean="0"/>
              <a:t>Due to geographical and cultural proximity, the </a:t>
            </a:r>
            <a:r>
              <a:rPr lang="en-US" dirty="0" err="1" smtClean="0"/>
              <a:t>Visegrad</a:t>
            </a:r>
            <a:r>
              <a:rPr lang="en-US" dirty="0" smtClean="0"/>
              <a:t> countries would be among countries mostly benefiting from the stable and prosperous Ukraine (and vice-versa, mostly hurt if Ukraine does not succeed</a:t>
            </a:r>
            <a:r>
              <a:rPr lang="en-US" dirty="0" smtClean="0"/>
              <a:t>)</a:t>
            </a:r>
            <a:endParaRPr lang="sk-SK" dirty="0" smtClean="0"/>
          </a:p>
          <a:p>
            <a:r>
              <a:rPr lang="sk-SK" dirty="0" err="1" smtClean="0"/>
              <a:t>Russia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watching</a:t>
            </a:r>
            <a:r>
              <a:rPr lang="sk-SK" dirty="0" smtClean="0"/>
              <a:t> </a:t>
            </a:r>
            <a:r>
              <a:rPr lang="sk-SK" dirty="0" err="1" smtClean="0"/>
              <a:t>closely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24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What</a:t>
            </a:r>
            <a:r>
              <a:rPr lang="sk-SK" b="1" dirty="0" smtClean="0"/>
              <a:t> </a:t>
            </a:r>
            <a:r>
              <a:rPr lang="sk-SK" b="1" dirty="0" err="1" smtClean="0"/>
              <a:t>works</a:t>
            </a:r>
            <a:r>
              <a:rPr lang="sk-SK" b="1" dirty="0" smtClean="0"/>
              <a:t>?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Well-functioning</a:t>
            </a:r>
            <a:r>
              <a:rPr lang="sk-SK" dirty="0" smtClean="0"/>
              <a:t> </a:t>
            </a:r>
            <a:r>
              <a:rPr lang="sk-SK" dirty="0" err="1"/>
              <a:t>democracy</a:t>
            </a:r>
            <a:r>
              <a:rPr lang="sk-SK" dirty="0"/>
              <a:t> and e</a:t>
            </a:r>
            <a:r>
              <a:rPr lang="en-US" dirty="0" err="1"/>
              <a:t>conomic</a:t>
            </a:r>
            <a:r>
              <a:rPr lang="en-US" dirty="0"/>
              <a:t> prosperity is the best precondition of successful integration and </a:t>
            </a:r>
            <a:r>
              <a:rPr lang="en-US" dirty="0" smtClean="0"/>
              <a:t>stability</a:t>
            </a:r>
            <a:endParaRPr lang="sk-SK" dirty="0" smtClean="0"/>
          </a:p>
          <a:p>
            <a:r>
              <a:rPr lang="sk-SK" dirty="0" err="1" smtClean="0"/>
              <a:t>Fundamental</a:t>
            </a:r>
            <a:r>
              <a:rPr lang="sk-SK" dirty="0" smtClean="0"/>
              <a:t> </a:t>
            </a:r>
            <a:r>
              <a:rPr lang="sk-SK" dirty="0" err="1" smtClean="0"/>
              <a:t>questions</a:t>
            </a:r>
            <a:r>
              <a:rPr lang="sk-SK" dirty="0" smtClean="0"/>
              <a:t> are:</a:t>
            </a:r>
          </a:p>
          <a:p>
            <a:pPr lvl="1"/>
            <a:r>
              <a:rPr lang="sk-SK" dirty="0" err="1"/>
              <a:t>How</a:t>
            </a:r>
            <a:r>
              <a:rPr lang="sk-SK" dirty="0"/>
              <a:t> to break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smtClean="0"/>
              <a:t>“</a:t>
            </a:r>
            <a:r>
              <a:rPr lang="sk-SK" dirty="0" err="1" smtClean="0"/>
              <a:t>Iron</a:t>
            </a:r>
            <a:r>
              <a:rPr lang="sk-SK" dirty="0" smtClean="0"/>
              <a:t> </a:t>
            </a:r>
            <a:r>
              <a:rPr lang="sk-SK" dirty="0" err="1"/>
              <a:t>law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 smtClean="0"/>
              <a:t>oligarchy</a:t>
            </a:r>
            <a:r>
              <a:rPr lang="sk-SK" dirty="0" smtClean="0"/>
              <a:t>“?</a:t>
            </a:r>
            <a:endParaRPr lang="en-US" dirty="0"/>
          </a:p>
          <a:p>
            <a:pPr lvl="1"/>
            <a:r>
              <a:rPr lang="sk-SK" dirty="0" err="1" smtClean="0"/>
              <a:t>How</a:t>
            </a:r>
            <a:r>
              <a:rPr lang="sk-SK" dirty="0" smtClean="0"/>
              <a:t> to </a:t>
            </a:r>
            <a:r>
              <a:rPr lang="sk-SK" dirty="0" err="1" smtClean="0"/>
              <a:t>reform</a:t>
            </a:r>
            <a:r>
              <a:rPr lang="sk-SK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36198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Iron</a:t>
            </a:r>
            <a:r>
              <a:rPr lang="sk-SK" b="1" dirty="0" smtClean="0"/>
              <a:t> </a:t>
            </a:r>
            <a:r>
              <a:rPr lang="sk-SK" b="1" dirty="0" err="1" smtClean="0"/>
              <a:t>law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</a:t>
            </a:r>
            <a:r>
              <a:rPr lang="sk-SK" b="1" dirty="0" err="1" smtClean="0"/>
              <a:t>oligarchy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1911: German sociologist Robert </a:t>
            </a:r>
            <a:r>
              <a:rPr lang="en-US" dirty="0" err="1" smtClean="0"/>
              <a:t>Michels</a:t>
            </a:r>
            <a:endParaRPr lang="en-US" dirty="0" smtClean="0"/>
          </a:p>
          <a:p>
            <a:pPr lvl="1"/>
            <a:r>
              <a:rPr lang="sk-SK" dirty="0"/>
              <a:t>T</a:t>
            </a:r>
            <a:r>
              <a:rPr lang="en-US" dirty="0" smtClean="0"/>
              <a:t>he </a:t>
            </a:r>
            <a:r>
              <a:rPr lang="en-US" dirty="0"/>
              <a:t>new elite will always </a:t>
            </a:r>
            <a:r>
              <a:rPr lang="en-US" dirty="0" smtClean="0"/>
              <a:t>acquire </a:t>
            </a:r>
            <a:r>
              <a:rPr lang="en-US" dirty="0"/>
              <a:t>power for its own benefit and at the expense of </a:t>
            </a:r>
            <a:r>
              <a:rPr lang="en-US" dirty="0" smtClean="0"/>
              <a:t>others</a:t>
            </a:r>
            <a:endParaRPr lang="sk-SK" dirty="0" smtClean="0"/>
          </a:p>
          <a:p>
            <a:r>
              <a:rPr lang="en-US" dirty="0" smtClean="0"/>
              <a:t>2012: </a:t>
            </a:r>
            <a:r>
              <a:rPr lang="en-US" dirty="0"/>
              <a:t>American economists Daron </a:t>
            </a:r>
            <a:r>
              <a:rPr lang="en-US" dirty="0" err="1"/>
              <a:t>Acemoglu</a:t>
            </a:r>
            <a:r>
              <a:rPr lang="en-US" dirty="0"/>
              <a:t> and James </a:t>
            </a:r>
            <a:r>
              <a:rPr lang="en-US" dirty="0" smtClean="0"/>
              <a:t>Robinson</a:t>
            </a:r>
            <a:r>
              <a:rPr lang="sk-SK" dirty="0" smtClean="0"/>
              <a:t> (</a:t>
            </a:r>
            <a:r>
              <a:rPr lang="en-US" dirty="0" smtClean="0"/>
              <a:t>Why Nations Fail</a:t>
            </a:r>
            <a:r>
              <a:rPr lang="sk-SK" dirty="0" smtClean="0"/>
              <a:t>)</a:t>
            </a:r>
            <a:endParaRPr lang="en-US" dirty="0" smtClean="0"/>
          </a:p>
          <a:p>
            <a:pPr lvl="1"/>
            <a:r>
              <a:rPr lang="en-US" dirty="0" smtClean="0"/>
              <a:t>To break the Iron law of oligarchy, the country has to have a </a:t>
            </a:r>
            <a:r>
              <a:rPr lang="en-US" u="sng" dirty="0" smtClean="0"/>
              <a:t>broad and strong coalition</a:t>
            </a:r>
            <a:r>
              <a:rPr lang="en-US" dirty="0" smtClean="0"/>
              <a:t> interested in setting up “inclusive” institutions and to distribute political and economic powers in such a way that they cannot be monopolized by narrow elite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90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Inclusive</a:t>
            </a:r>
            <a:r>
              <a:rPr lang="sk-SK" b="1" dirty="0" smtClean="0"/>
              <a:t> </a:t>
            </a:r>
            <a:r>
              <a:rPr lang="sk-SK" b="1" dirty="0" err="1" smtClean="0"/>
              <a:t>institutions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Political:</a:t>
            </a:r>
          </a:p>
          <a:p>
            <a:pPr lvl="1"/>
            <a:r>
              <a:rPr lang="en-US" dirty="0" smtClean="0"/>
              <a:t>Democratic political system</a:t>
            </a:r>
            <a:endParaRPr lang="sk-SK" dirty="0" smtClean="0"/>
          </a:p>
          <a:p>
            <a:pPr lvl="1"/>
            <a:r>
              <a:rPr lang="sk-SK" dirty="0" smtClean="0"/>
              <a:t>R</a:t>
            </a:r>
            <a:r>
              <a:rPr lang="en-US" dirty="0" err="1" smtClean="0"/>
              <a:t>ule</a:t>
            </a:r>
            <a:r>
              <a:rPr lang="en-US" dirty="0" smtClean="0"/>
              <a:t> </a:t>
            </a:r>
            <a:r>
              <a:rPr lang="en-US" dirty="0"/>
              <a:t>of </a:t>
            </a:r>
            <a:r>
              <a:rPr lang="en-US" dirty="0" smtClean="0"/>
              <a:t>law</a:t>
            </a:r>
            <a:r>
              <a:rPr lang="sk-SK" dirty="0" smtClean="0"/>
              <a:t>: I</a:t>
            </a:r>
            <a:r>
              <a:rPr lang="en-US" dirty="0" err="1" smtClean="0"/>
              <a:t>ndependent</a:t>
            </a:r>
            <a:r>
              <a:rPr lang="en-US" dirty="0" smtClean="0"/>
              <a:t> justice</a:t>
            </a:r>
            <a:r>
              <a:rPr lang="sk-SK" dirty="0" smtClean="0"/>
              <a:t>,</a:t>
            </a:r>
            <a:r>
              <a:rPr lang="en-US" dirty="0" smtClean="0"/>
              <a:t> regulatory and controlling authorities</a:t>
            </a:r>
            <a:endParaRPr lang="sk-SK" dirty="0" smtClean="0"/>
          </a:p>
          <a:p>
            <a:pPr lvl="1"/>
            <a:r>
              <a:rPr lang="sk-SK" dirty="0" smtClean="0"/>
              <a:t>F</a:t>
            </a:r>
            <a:r>
              <a:rPr lang="en-US" dirty="0" err="1" smtClean="0"/>
              <a:t>ree</a:t>
            </a:r>
            <a:r>
              <a:rPr lang="en-US" dirty="0" smtClean="0"/>
              <a:t> media, transparency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  <a:endParaRPr lang="en-US" dirty="0" smtClean="0"/>
          </a:p>
          <a:p>
            <a:r>
              <a:rPr lang="en-US" dirty="0" smtClean="0"/>
              <a:t>Economic:</a:t>
            </a:r>
          </a:p>
          <a:p>
            <a:pPr lvl="1"/>
            <a:r>
              <a:rPr lang="sk-SK" dirty="0" err="1" smtClean="0"/>
              <a:t>Market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endParaRPr lang="sk-SK" dirty="0" smtClean="0"/>
          </a:p>
          <a:p>
            <a:pPr lvl="1"/>
            <a:r>
              <a:rPr lang="en-US" dirty="0" smtClean="0"/>
              <a:t>Protection of private property</a:t>
            </a:r>
            <a:endParaRPr lang="sk-SK" dirty="0" smtClean="0"/>
          </a:p>
          <a:p>
            <a:pPr lvl="1"/>
            <a:r>
              <a:rPr lang="sk-SK" dirty="0" smtClean="0"/>
              <a:t>E</a:t>
            </a:r>
            <a:r>
              <a:rPr lang="en-US" dirty="0" err="1" smtClean="0"/>
              <a:t>ffective</a:t>
            </a:r>
            <a:r>
              <a:rPr lang="en-US" dirty="0" smtClean="0"/>
              <a:t> anti-monopoly policy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54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Reforms</a:t>
            </a:r>
            <a:r>
              <a:rPr lang="sk-SK" b="1" dirty="0" smtClean="0"/>
              <a:t> in </a:t>
            </a:r>
            <a:r>
              <a:rPr lang="sk-SK" b="1" dirty="0" err="1" smtClean="0"/>
              <a:t>Ukraine</a:t>
            </a:r>
            <a:endParaRPr lang="en-US" b="1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970739"/>
              </p:ext>
            </p:extLst>
          </p:nvPr>
        </p:nvGraphicFramePr>
        <p:xfrm>
          <a:off x="611560" y="1844824"/>
          <a:ext cx="7992887" cy="39507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71952"/>
                <a:gridCol w="1090361"/>
                <a:gridCol w="1076858"/>
                <a:gridCol w="1076858"/>
                <a:gridCol w="1076858"/>
              </a:tblGrid>
              <a:tr h="282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2013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2014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2015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2016 (p)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2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Real GDP growth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0.2%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-6.6%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-9.9%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1.3%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2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Inflation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0.5%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24.9%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43.3%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14.1%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2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Hryvnia per USD exchange rate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8.24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15.82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24.03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26.73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2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Key interest rate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6.50%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14.00%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22.00%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16.38%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2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Public debt (% GDP)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39.9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69.4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79.4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2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Fiscal balance (% GDP)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-4.3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-4.5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-1.6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2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Unemployment rate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7.2%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9.3%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2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Consumption (annual change)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6.9%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-8.3%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-20.2%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2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Industrial production (annual change)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-4.3%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-10.1%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-13.0%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2.3%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2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Exports (annual change)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-8.3%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-14.5%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-29.9%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2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Imports (annual change)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-5.8%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-29.0%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-32.8%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2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International reserves (in months of imports)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20.4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7.5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13.3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-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11560" y="1487487"/>
            <a:ext cx="365343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Overview of key economic indicators of Ukraine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11560" y="5848994"/>
            <a:ext cx="43325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en-US" sz="1400" dirty="0">
                <a:latin typeface="+mj-lt"/>
                <a:ea typeface="Calibri" pitchFamily="34" charset="0"/>
                <a:cs typeface="Times New Roman" pitchFamily="18" charset="0"/>
              </a:rPr>
              <a:t>Source: </a:t>
            </a:r>
            <a:r>
              <a:rPr lang="en-US" altLang="en-US" sz="1400" dirty="0" err="1">
                <a:latin typeface="+mj-lt"/>
                <a:ea typeface="Calibri" pitchFamily="34" charset="0"/>
                <a:cs typeface="Times New Roman" pitchFamily="18" charset="0"/>
              </a:rPr>
              <a:t>FocusEconomics</a:t>
            </a:r>
            <a:r>
              <a:rPr lang="en-US" altLang="en-US" sz="1400" dirty="0">
                <a:latin typeface="+mj-lt"/>
                <a:ea typeface="Calibri" pitchFamily="34" charset="0"/>
                <a:cs typeface="Times New Roman" pitchFamily="18" charset="0"/>
              </a:rPr>
              <a:t>, April 12</a:t>
            </a:r>
            <a:r>
              <a:rPr lang="en-US" altLang="en-US" sz="1400" baseline="30000" dirty="0">
                <a:latin typeface="+mj-lt"/>
                <a:ea typeface="Calibri" pitchFamily="34" charset="0"/>
                <a:cs typeface="Times New Roman" pitchFamily="18" charset="0"/>
              </a:rPr>
              <a:t>th</a:t>
            </a:r>
            <a:r>
              <a:rPr lang="en-US" altLang="en-US" sz="1400" dirty="0"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lang="en-US" altLang="en-US" sz="1400" dirty="0" smtClean="0">
                <a:latin typeface="+mj-lt"/>
                <a:ea typeface="Calibri" pitchFamily="34" charset="0"/>
                <a:cs typeface="Times New Roman" pitchFamily="18" charset="0"/>
              </a:rPr>
              <a:t>2016; </a:t>
            </a:r>
            <a:r>
              <a:rPr lang="en-US" altLang="en-US" sz="1400" dirty="0">
                <a:latin typeface="+mj-lt"/>
                <a:ea typeface="Calibri" pitchFamily="34" charset="0"/>
                <a:cs typeface="Times New Roman" pitchFamily="18" charset="0"/>
              </a:rPr>
              <a:t>(p) - Prognosis</a:t>
            </a:r>
            <a:r>
              <a:rPr lang="en-US" altLang="en-US" sz="1400" dirty="0">
                <a:latin typeface="+mj-lt"/>
                <a:cs typeface="Arial" pitchFamily="34" charset="0"/>
              </a:rPr>
              <a:t> </a:t>
            </a:r>
          </a:p>
          <a:p>
            <a:endParaRPr lang="en-US" sz="1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7964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Reforms</a:t>
            </a:r>
            <a:r>
              <a:rPr lang="sk-SK" b="1" dirty="0" smtClean="0"/>
              <a:t> in </a:t>
            </a:r>
            <a:r>
              <a:rPr lang="sk-SK" b="1" dirty="0" err="1" smtClean="0"/>
              <a:t>Ukraine</a:t>
            </a:r>
            <a:endParaRPr lang="en-US" b="1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704053"/>
              </p:ext>
            </p:extLst>
          </p:nvPr>
        </p:nvGraphicFramePr>
        <p:xfrm>
          <a:off x="1179723" y="2276872"/>
          <a:ext cx="3541374" cy="19105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70687"/>
                <a:gridCol w="1770687"/>
              </a:tblGrid>
              <a:tr h="35860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err="1" smtClean="0">
                          <a:effectLst/>
                        </a:rPr>
                        <a:t>Basic</a:t>
                      </a:r>
                      <a:r>
                        <a:rPr lang="sk-SK" sz="1600" dirty="0" smtClean="0">
                          <a:effectLst/>
                        </a:rPr>
                        <a:t> </a:t>
                      </a:r>
                      <a:r>
                        <a:rPr lang="sk-SK" sz="1600" dirty="0" err="1" smtClean="0">
                          <a:effectLst/>
                        </a:rPr>
                        <a:t>tariff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798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Until</a:t>
                      </a:r>
                      <a:r>
                        <a:rPr lang="sk-SK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May</a:t>
                      </a:r>
                      <a:r>
                        <a:rPr lang="sk-SK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1st 2014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effectLst/>
                        </a:rPr>
                        <a:t>UAH </a:t>
                      </a:r>
                      <a:r>
                        <a:rPr lang="sk-SK" sz="1600" dirty="0" smtClean="0">
                          <a:effectLst/>
                        </a:rPr>
                        <a:t>721</a:t>
                      </a:r>
                      <a:endParaRPr lang="en-US" sz="1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798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err="1" smtClean="0">
                          <a:effectLst/>
                        </a:rPr>
                        <a:t>May</a:t>
                      </a:r>
                      <a:r>
                        <a:rPr lang="en-US" sz="1600" dirty="0" smtClean="0">
                          <a:effectLst/>
                        </a:rPr>
                        <a:t> </a:t>
                      </a:r>
                      <a:r>
                        <a:rPr lang="en-US" sz="1600" dirty="0">
                          <a:effectLst/>
                        </a:rPr>
                        <a:t>1</a:t>
                      </a:r>
                      <a:r>
                        <a:rPr lang="en-US" sz="1600" baseline="30000" dirty="0">
                          <a:effectLst/>
                        </a:rPr>
                        <a:t>st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smtClean="0">
                          <a:effectLst/>
                        </a:rPr>
                        <a:t>201</a:t>
                      </a:r>
                      <a:r>
                        <a:rPr lang="sk-SK" sz="1600" dirty="0" smtClean="0">
                          <a:effectLst/>
                        </a:rPr>
                        <a:t>4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UAH </a:t>
                      </a:r>
                      <a:r>
                        <a:rPr lang="en-US" sz="1600" dirty="0" smtClean="0">
                          <a:effectLst/>
                        </a:rPr>
                        <a:t>1,0</a:t>
                      </a:r>
                      <a:r>
                        <a:rPr lang="sk-SK" sz="1600" dirty="0" smtClean="0">
                          <a:effectLst/>
                        </a:rPr>
                        <a:t>89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798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April 1</a:t>
                      </a:r>
                      <a:r>
                        <a:rPr lang="en-US" sz="1600" baseline="30000" dirty="0">
                          <a:effectLst/>
                        </a:rPr>
                        <a:t>st</a:t>
                      </a:r>
                      <a:r>
                        <a:rPr lang="en-US" sz="1600" dirty="0">
                          <a:effectLst/>
                        </a:rPr>
                        <a:t> 2015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UAH 3,600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798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May 1</a:t>
                      </a:r>
                      <a:r>
                        <a:rPr lang="en-US" sz="1600" baseline="30000">
                          <a:effectLst/>
                        </a:rPr>
                        <a:t>st</a:t>
                      </a:r>
                      <a:r>
                        <a:rPr lang="en-US" sz="1600">
                          <a:effectLst/>
                        </a:rPr>
                        <a:t> 2016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UAH 6,879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166383" y="1998132"/>
            <a:ext cx="5786136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Gas price for households (in </a:t>
            </a:r>
            <a:r>
              <a:rPr lang="en-US" sz="1400" dirty="0"/>
              <a:t>Ukrainian hryvnia </a:t>
            </a:r>
            <a:r>
              <a:rPr lang="sk-SK" sz="1400" dirty="0" smtClean="0"/>
              <a:t>(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UAH</a:t>
            </a:r>
            <a:r>
              <a:rPr kumimoji="0" lang="sk-SK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)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per 1,000 cubic meters)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/>
            </a:r>
            <a:b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</a:b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8" name="BlokTextu 7"/>
          <p:cNvSpPr txBox="1"/>
          <p:nvPr/>
        </p:nvSpPr>
        <p:spPr>
          <a:xfrm>
            <a:off x="1191623" y="4221088"/>
            <a:ext cx="4853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en-US" sz="1400" dirty="0">
                <a:latin typeface="+mj-lt"/>
                <a:ea typeface="Calibri" pitchFamily="34" charset="0"/>
                <a:cs typeface="Times New Roman" pitchFamily="18" charset="0"/>
              </a:rPr>
              <a:t>Source: </a:t>
            </a:r>
            <a:r>
              <a:rPr lang="sk-SK" altLang="en-US" sz="1400" dirty="0" smtClean="0">
                <a:latin typeface="+mj-lt"/>
                <a:ea typeface="Calibri" pitchFamily="34" charset="0"/>
                <a:cs typeface="Times New Roman" pitchFamily="18" charset="0"/>
              </a:rPr>
              <a:t>UNIAN (2014), </a:t>
            </a:r>
            <a:r>
              <a:rPr lang="en-US" altLang="en-US" sz="1400" dirty="0" smtClean="0">
                <a:latin typeface="+mj-lt"/>
                <a:ea typeface="Calibri" pitchFamily="34" charset="0"/>
                <a:cs typeface="Times New Roman" pitchFamily="18" charset="0"/>
              </a:rPr>
              <a:t>Ukraine </a:t>
            </a:r>
            <a:r>
              <a:rPr lang="en-US" altLang="en-US" sz="1400" dirty="0">
                <a:latin typeface="+mj-lt"/>
                <a:ea typeface="Calibri" pitchFamily="34" charset="0"/>
                <a:cs typeface="Times New Roman" pitchFamily="18" charset="0"/>
              </a:rPr>
              <a:t>Today (</a:t>
            </a:r>
            <a:r>
              <a:rPr lang="en-US" altLang="en-US" sz="1400" dirty="0" smtClean="0">
                <a:latin typeface="+mj-lt"/>
                <a:ea typeface="Calibri" pitchFamily="34" charset="0"/>
                <a:cs typeface="Times New Roman" pitchFamily="18" charset="0"/>
              </a:rPr>
              <a:t>2015)</a:t>
            </a:r>
            <a:r>
              <a:rPr lang="en-US" altLang="en-US" sz="1400" dirty="0" smtClean="0" bmk="">
                <a:latin typeface="+mj-lt"/>
                <a:ea typeface="Calibri" pitchFamily="34" charset="0"/>
                <a:cs typeface="Times New Roman" pitchFamily="18" charset="0"/>
              </a:rPr>
              <a:t>, </a:t>
            </a:r>
            <a:r>
              <a:rPr lang="en-US" altLang="en-US" sz="1400" dirty="0" bmk="">
                <a:latin typeface="+mj-lt"/>
                <a:ea typeface="Calibri" pitchFamily="34" charset="0"/>
                <a:cs typeface="Times New Roman" pitchFamily="18" charset="0"/>
              </a:rPr>
              <a:t>Bloomberg (</a:t>
            </a:r>
            <a:r>
              <a:rPr lang="en-US" altLang="en-US" sz="1400" dirty="0" smtClean="0" bmk="">
                <a:latin typeface="+mj-lt"/>
                <a:ea typeface="Calibri" pitchFamily="34" charset="0"/>
                <a:cs typeface="Times New Roman" pitchFamily="18" charset="0"/>
              </a:rPr>
              <a:t>2016)</a:t>
            </a:r>
            <a:r>
              <a:rPr lang="en-US" altLang="en-US" sz="1400" dirty="0" smtClean="0">
                <a:latin typeface="+mj-lt"/>
                <a:cs typeface="Arial" pitchFamily="34" charset="0"/>
              </a:rPr>
              <a:t> </a:t>
            </a:r>
            <a:endParaRPr lang="en-US" altLang="en-US" sz="1400" dirty="0">
              <a:latin typeface="+mj-lt"/>
              <a:cs typeface="Arial" pitchFamily="34" charset="0"/>
            </a:endParaRPr>
          </a:p>
          <a:p>
            <a:endParaRPr lang="en-US" sz="1400" dirty="0">
              <a:latin typeface="+mj-lt"/>
            </a:endParaRPr>
          </a:p>
        </p:txBody>
      </p:sp>
      <p:sp>
        <p:nvSpPr>
          <p:cNvPr id="9" name="BlokTextu 8"/>
          <p:cNvSpPr txBox="1"/>
          <p:nvPr/>
        </p:nvSpPr>
        <p:spPr>
          <a:xfrm>
            <a:off x="467544" y="1536467"/>
            <a:ext cx="51024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z="2400" dirty="0" err="1" smtClean="0"/>
              <a:t>Radical</a:t>
            </a:r>
            <a:r>
              <a:rPr lang="sk-SK" sz="2400" dirty="0" smtClean="0"/>
              <a:t> </a:t>
            </a:r>
            <a:r>
              <a:rPr lang="sk-SK" sz="2400" dirty="0" err="1" smtClean="0"/>
              <a:t>liberalization</a:t>
            </a:r>
            <a:r>
              <a:rPr lang="sk-SK" sz="2400" dirty="0" smtClean="0"/>
              <a:t> </a:t>
            </a:r>
            <a:r>
              <a:rPr lang="sk-SK" sz="2400" dirty="0" err="1" smtClean="0"/>
              <a:t>of</a:t>
            </a:r>
            <a:r>
              <a:rPr lang="sk-SK" sz="2400" dirty="0" smtClean="0"/>
              <a:t> </a:t>
            </a:r>
            <a:r>
              <a:rPr lang="sk-SK" sz="2400" dirty="0" err="1" smtClean="0"/>
              <a:t>energy</a:t>
            </a:r>
            <a:r>
              <a:rPr lang="sk-SK" sz="2400" dirty="0" smtClean="0"/>
              <a:t> </a:t>
            </a:r>
            <a:r>
              <a:rPr lang="sk-SK" sz="2400" dirty="0" err="1" smtClean="0"/>
              <a:t>prices</a:t>
            </a:r>
            <a:endParaRPr lang="en-US" sz="2400" dirty="0"/>
          </a:p>
        </p:txBody>
      </p:sp>
      <p:sp>
        <p:nvSpPr>
          <p:cNvPr id="10" name="BlokTextu 9"/>
          <p:cNvSpPr txBox="1"/>
          <p:nvPr/>
        </p:nvSpPr>
        <p:spPr>
          <a:xfrm>
            <a:off x="467544" y="4554706"/>
            <a:ext cx="82089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z="2400" dirty="0"/>
              <a:t>2014: </a:t>
            </a:r>
            <a:r>
              <a:rPr lang="sk-SK" sz="2400" dirty="0" err="1" smtClean="0"/>
              <a:t>Tax</a:t>
            </a:r>
            <a:r>
              <a:rPr lang="sk-SK" sz="2400" dirty="0" smtClean="0"/>
              <a:t> </a:t>
            </a:r>
            <a:r>
              <a:rPr lang="sk-SK" sz="2400" dirty="0" err="1" smtClean="0"/>
              <a:t>reform</a:t>
            </a:r>
            <a:r>
              <a:rPr lang="sk-SK" sz="2400" dirty="0" smtClean="0"/>
              <a:t> </a:t>
            </a:r>
            <a:r>
              <a:rPr lang="sk-SK" sz="2400" dirty="0" err="1" smtClean="0"/>
              <a:t>abolishing</a:t>
            </a:r>
            <a:r>
              <a:rPr lang="sk-SK" sz="2400" dirty="0" smtClean="0"/>
              <a:t> </a:t>
            </a:r>
            <a:r>
              <a:rPr lang="sk-SK" sz="2400" dirty="0" err="1" smtClean="0"/>
              <a:t>numerous</a:t>
            </a:r>
            <a:r>
              <a:rPr lang="sk-SK" sz="2400" dirty="0" smtClean="0"/>
              <a:t> </a:t>
            </a:r>
            <a:r>
              <a:rPr lang="sk-SK" sz="2400" dirty="0" err="1" smtClean="0"/>
              <a:t>exemptions</a:t>
            </a:r>
            <a:endParaRPr lang="sk-SK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z="2400" dirty="0" smtClean="0"/>
              <a:t>2016: C</a:t>
            </a:r>
            <a:r>
              <a:rPr lang="en-US" sz="2400" dirty="0" err="1" smtClean="0"/>
              <a:t>ut</a:t>
            </a:r>
            <a:r>
              <a:rPr lang="en-US" sz="2400" dirty="0" smtClean="0"/>
              <a:t> </a:t>
            </a:r>
            <a:r>
              <a:rPr lang="sk-SK" sz="2400" dirty="0" err="1" smtClean="0"/>
              <a:t>of</a:t>
            </a:r>
            <a:r>
              <a:rPr lang="sk-SK" sz="2400" dirty="0" smtClean="0"/>
              <a:t> </a:t>
            </a:r>
            <a:r>
              <a:rPr lang="en-US" sz="2400" dirty="0" smtClean="0"/>
              <a:t>social contribution</a:t>
            </a:r>
            <a:r>
              <a:rPr lang="sk-SK" sz="2400" dirty="0" smtClean="0"/>
              <a:t>s</a:t>
            </a:r>
            <a:r>
              <a:rPr lang="en-US" sz="2400" dirty="0" smtClean="0"/>
              <a:t> </a:t>
            </a:r>
            <a:r>
              <a:rPr lang="en-US" sz="2400" dirty="0"/>
              <a:t>from </a:t>
            </a:r>
            <a:r>
              <a:rPr lang="en-US" sz="2400" dirty="0" smtClean="0"/>
              <a:t>41%</a:t>
            </a:r>
            <a:r>
              <a:rPr lang="sk-SK" sz="2400" dirty="0" smtClean="0"/>
              <a:t> </a:t>
            </a:r>
            <a:r>
              <a:rPr lang="en-US" sz="2400" dirty="0" smtClean="0"/>
              <a:t>to </a:t>
            </a:r>
            <a:r>
              <a:rPr lang="en-US" sz="2400" dirty="0"/>
              <a:t>22</a:t>
            </a:r>
            <a:r>
              <a:rPr lang="en-US" sz="2400" dirty="0" smtClean="0"/>
              <a:t>%</a:t>
            </a:r>
            <a:endParaRPr lang="sk-SK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z="2400" dirty="0" err="1" smtClean="0"/>
              <a:t>Cleaning-up</a:t>
            </a:r>
            <a:r>
              <a:rPr lang="sk-SK" sz="2400" dirty="0" smtClean="0"/>
              <a:t> </a:t>
            </a:r>
            <a:r>
              <a:rPr lang="sk-SK" sz="2400" dirty="0" err="1" smtClean="0"/>
              <a:t>banks</a:t>
            </a:r>
            <a:r>
              <a:rPr lang="sk-SK" sz="2400" dirty="0" smtClean="0"/>
              <a:t>: L</a:t>
            </a:r>
            <a:r>
              <a:rPr lang="en-US" sz="2400" dirty="0" err="1" smtClean="0"/>
              <a:t>iquidation</a:t>
            </a:r>
            <a:r>
              <a:rPr lang="sk-SK" sz="2400" dirty="0" smtClean="0"/>
              <a:t> </a:t>
            </a:r>
            <a:r>
              <a:rPr lang="sk-SK" sz="2400" dirty="0" err="1" smtClean="0"/>
              <a:t>of</a:t>
            </a:r>
            <a:r>
              <a:rPr lang="sk-SK" sz="2400" dirty="0" smtClean="0"/>
              <a:t> 50 </a:t>
            </a:r>
            <a:r>
              <a:rPr lang="en-US" sz="2400" dirty="0" smtClean="0"/>
              <a:t>out </a:t>
            </a:r>
            <a:r>
              <a:rPr lang="en-US" sz="2400" dirty="0"/>
              <a:t>of </a:t>
            </a:r>
            <a:r>
              <a:rPr lang="sk-SK" sz="2400" dirty="0" smtClean="0"/>
              <a:t>180</a:t>
            </a:r>
            <a:r>
              <a:rPr lang="en-US" sz="2400" dirty="0" smtClean="0"/>
              <a:t> banks</a:t>
            </a:r>
            <a:endParaRPr lang="sk-SK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z="2400" dirty="0" err="1" smtClean="0"/>
              <a:t>Start</a:t>
            </a:r>
            <a:r>
              <a:rPr lang="sk-SK" sz="2400" dirty="0" smtClean="0"/>
              <a:t> </a:t>
            </a:r>
            <a:r>
              <a:rPr lang="sk-SK" sz="2400" dirty="0" err="1" smtClean="0"/>
              <a:t>of</a:t>
            </a:r>
            <a:r>
              <a:rPr lang="sk-SK" sz="2400" dirty="0" smtClean="0"/>
              <a:t> </a:t>
            </a:r>
            <a:r>
              <a:rPr lang="sk-SK" sz="2400" dirty="0" err="1" smtClean="0"/>
              <a:t>privatization</a:t>
            </a:r>
            <a:r>
              <a:rPr lang="sk-SK" sz="2400" dirty="0" smtClean="0"/>
              <a:t> </a:t>
            </a:r>
            <a:r>
              <a:rPr lang="sk-SK" sz="2400" dirty="0" err="1" smtClean="0"/>
              <a:t>of</a:t>
            </a:r>
            <a:r>
              <a:rPr lang="sk-SK" sz="2400" dirty="0" smtClean="0"/>
              <a:t> 3,300 state </a:t>
            </a:r>
            <a:r>
              <a:rPr lang="sk-SK" sz="2400" dirty="0" err="1" smtClean="0"/>
              <a:t>companies</a:t>
            </a:r>
            <a:endParaRPr lang="sk-SK" sz="2400" dirty="0" smtClean="0"/>
          </a:p>
        </p:txBody>
      </p:sp>
    </p:spTree>
    <p:extLst>
      <p:ext uri="{BB962C8B-B14F-4D97-AF65-F5344CB8AC3E}">
        <p14:creationId xmlns:p14="http://schemas.microsoft.com/office/powerpoint/2010/main" val="201046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Reforms</a:t>
            </a:r>
            <a:r>
              <a:rPr lang="sk-SK" b="1" dirty="0" smtClean="0"/>
              <a:t> in </a:t>
            </a:r>
            <a:r>
              <a:rPr lang="sk-SK" b="1" dirty="0" err="1" smtClean="0"/>
              <a:t>Ukraine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/>
              <a:t>Severe </a:t>
            </a:r>
            <a:r>
              <a:rPr lang="sk-SK" dirty="0" err="1"/>
              <a:t>austerity</a:t>
            </a:r>
            <a:r>
              <a:rPr lang="sk-SK" dirty="0"/>
              <a:t>: </a:t>
            </a:r>
            <a:endParaRPr lang="sk-SK" dirty="0" smtClean="0"/>
          </a:p>
          <a:p>
            <a:pPr lvl="1"/>
            <a:r>
              <a:rPr lang="en-US" dirty="0" smtClean="0"/>
              <a:t>Pensions </a:t>
            </a:r>
            <a:r>
              <a:rPr lang="en-US" dirty="0"/>
              <a:t>have fallen by about 40% in real terms over 2014-2015 </a:t>
            </a:r>
            <a:endParaRPr lang="sk-SK" dirty="0" smtClean="0"/>
          </a:p>
          <a:p>
            <a:pPr lvl="1"/>
            <a:r>
              <a:rPr lang="sk-SK" dirty="0" smtClean="0"/>
              <a:t>T</a:t>
            </a:r>
            <a:r>
              <a:rPr lang="en-US" dirty="0" smtClean="0"/>
              <a:t>he </a:t>
            </a:r>
            <a:r>
              <a:rPr lang="en-US" dirty="0"/>
              <a:t>number of teachers has been cut by about 15</a:t>
            </a:r>
            <a:r>
              <a:rPr lang="en-US" dirty="0" smtClean="0"/>
              <a:t>%</a:t>
            </a:r>
            <a:endParaRPr lang="sk-SK" dirty="0" smtClean="0"/>
          </a:p>
          <a:p>
            <a:r>
              <a:rPr lang="en-US" dirty="0"/>
              <a:t>New anti-corruption </a:t>
            </a:r>
            <a:r>
              <a:rPr lang="sk-SK" dirty="0" smtClean="0"/>
              <a:t>i</a:t>
            </a:r>
            <a:r>
              <a:rPr lang="en-US" dirty="0" err="1" smtClean="0"/>
              <a:t>nstitutions</a:t>
            </a:r>
            <a:endParaRPr lang="sk-SK" dirty="0" smtClean="0"/>
          </a:p>
          <a:p>
            <a:r>
              <a:rPr lang="sk-SK" dirty="0" smtClean="0"/>
              <a:t>E</a:t>
            </a:r>
            <a:r>
              <a:rPr lang="en-US" dirty="0" err="1" smtClean="0"/>
              <a:t>lectronic</a:t>
            </a:r>
            <a:r>
              <a:rPr lang="en-US" dirty="0" smtClean="0"/>
              <a:t> </a:t>
            </a:r>
            <a:r>
              <a:rPr lang="en-US" dirty="0"/>
              <a:t>public procurement system </a:t>
            </a:r>
            <a:r>
              <a:rPr lang="en-US" dirty="0" err="1"/>
              <a:t>ProZorro</a:t>
            </a:r>
            <a:r>
              <a:rPr lang="en-US" dirty="0"/>
              <a:t> that will be mandatory for all public tenders as of August</a:t>
            </a:r>
            <a:r>
              <a:rPr lang="en-US" dirty="0" smtClean="0"/>
              <a:t> </a:t>
            </a:r>
            <a:r>
              <a:rPr lang="sk-SK" dirty="0" smtClean="0"/>
              <a:t>2016</a:t>
            </a:r>
          </a:p>
          <a:p>
            <a:r>
              <a:rPr lang="sk-SK" dirty="0" smtClean="0"/>
              <a:t>2016: </a:t>
            </a:r>
            <a:r>
              <a:rPr lang="en-US" dirty="0"/>
              <a:t>The Deep and Comprehensive Free Trade Agreement (DCFTA) with the </a:t>
            </a:r>
            <a:r>
              <a:rPr lang="en-US" dirty="0" smtClean="0"/>
              <a:t>EU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014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Reforms</a:t>
            </a:r>
            <a:r>
              <a:rPr lang="sk-SK" b="1" dirty="0" smtClean="0"/>
              <a:t> in </a:t>
            </a:r>
            <a:r>
              <a:rPr lang="sk-SK" b="1" dirty="0" err="1" smtClean="0"/>
              <a:t>Ukraine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Judiciary </a:t>
            </a:r>
            <a:r>
              <a:rPr lang="en-US" dirty="0" smtClean="0"/>
              <a:t>reform</a:t>
            </a:r>
            <a:r>
              <a:rPr lang="sk-SK" dirty="0" smtClean="0"/>
              <a:t>: </a:t>
            </a:r>
          </a:p>
          <a:p>
            <a:pPr lvl="1"/>
            <a:r>
              <a:rPr lang="sk-SK" dirty="0" smtClean="0"/>
              <a:t>A</a:t>
            </a:r>
            <a:r>
              <a:rPr lang="en-US" dirty="0" err="1" smtClean="0"/>
              <a:t>ll</a:t>
            </a:r>
            <a:r>
              <a:rPr lang="en-US" dirty="0" smtClean="0"/>
              <a:t> </a:t>
            </a:r>
            <a:r>
              <a:rPr lang="en-US" dirty="0"/>
              <a:t>judges have to undergo a certification process that assesses their professional competency and </a:t>
            </a:r>
            <a:r>
              <a:rPr lang="en-US" dirty="0" smtClean="0"/>
              <a:t>integrity</a:t>
            </a:r>
            <a:endParaRPr lang="sk-SK" dirty="0" smtClean="0"/>
          </a:p>
          <a:p>
            <a:pPr lvl="1"/>
            <a:r>
              <a:rPr lang="en-US" dirty="0"/>
              <a:t>Supreme Council of Justice, an independent body charged with appointing of new judges has been </a:t>
            </a:r>
            <a:r>
              <a:rPr lang="en-US" dirty="0" smtClean="0"/>
              <a:t>created</a:t>
            </a:r>
            <a:endParaRPr lang="sk-SK" dirty="0" smtClean="0"/>
          </a:p>
          <a:p>
            <a:r>
              <a:rPr lang="sk-SK" dirty="0" err="1" smtClean="0"/>
              <a:t>Mobilization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civil society:</a:t>
            </a:r>
          </a:p>
          <a:p>
            <a:pPr lvl="1"/>
            <a:r>
              <a:rPr lang="en-US" dirty="0"/>
              <a:t>“Reanimation Package of Reforms” (RPR</a:t>
            </a:r>
            <a:r>
              <a:rPr lang="en-US" dirty="0" smtClean="0"/>
              <a:t>)</a:t>
            </a:r>
            <a:r>
              <a:rPr lang="sk-SK" dirty="0" smtClean="0"/>
              <a:t>: </a:t>
            </a:r>
            <a:r>
              <a:rPr lang="en-US" dirty="0" smtClean="0"/>
              <a:t>Around </a:t>
            </a:r>
            <a:r>
              <a:rPr lang="en-US" dirty="0"/>
              <a:t>50 </a:t>
            </a:r>
            <a:r>
              <a:rPr lang="en-US" dirty="0" smtClean="0"/>
              <a:t>NGOs</a:t>
            </a:r>
            <a:r>
              <a:rPr lang="sk-SK" dirty="0" smtClean="0"/>
              <a:t>,</a:t>
            </a:r>
            <a:r>
              <a:rPr lang="en-US" dirty="0" smtClean="0"/>
              <a:t> </a:t>
            </a:r>
            <a:r>
              <a:rPr lang="en-US" dirty="0"/>
              <a:t>independent media </a:t>
            </a:r>
            <a:r>
              <a:rPr lang="en-US" dirty="0" smtClean="0"/>
              <a:t>and 40 </a:t>
            </a:r>
            <a:r>
              <a:rPr lang="en-US" dirty="0"/>
              <a:t>young members of parliament </a:t>
            </a:r>
            <a:r>
              <a:rPr lang="sk-SK" dirty="0" smtClean="0"/>
              <a:t>(</a:t>
            </a:r>
            <a:r>
              <a:rPr lang="en-US" dirty="0" smtClean="0"/>
              <a:t>Euro-optimists</a:t>
            </a:r>
            <a:r>
              <a:rPr lang="sk-SK" dirty="0" smtClean="0"/>
              <a:t>) </a:t>
            </a:r>
            <a:r>
              <a:rPr lang="en-US" dirty="0" smtClean="0"/>
              <a:t>have </a:t>
            </a:r>
            <a:r>
              <a:rPr lang="en-US" dirty="0"/>
              <a:t>formed a coalition </a:t>
            </a:r>
            <a:r>
              <a:rPr lang="en-US" dirty="0" smtClean="0"/>
              <a:t>proposing</a:t>
            </a:r>
            <a:r>
              <a:rPr lang="en-US" dirty="0"/>
              <a:t>, monitoring and advocating for </a:t>
            </a:r>
            <a:r>
              <a:rPr lang="en-US" dirty="0" smtClean="0"/>
              <a:t>reforms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9019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Reforms</a:t>
            </a:r>
            <a:r>
              <a:rPr lang="sk-SK" b="1" dirty="0" smtClean="0"/>
              <a:t> in </a:t>
            </a:r>
            <a:r>
              <a:rPr lang="sk-SK" b="1" dirty="0" err="1" smtClean="0"/>
              <a:t>Ukraine</a:t>
            </a:r>
            <a:r>
              <a:rPr lang="sk-SK" b="1" dirty="0" smtClean="0"/>
              <a:t> - </a:t>
            </a:r>
            <a:r>
              <a:rPr lang="sk-SK" b="1" dirty="0" err="1" smtClean="0"/>
              <a:t>flaws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err="1" smtClean="0"/>
              <a:t>Weak</a:t>
            </a:r>
            <a:r>
              <a:rPr lang="sk-SK" dirty="0" smtClean="0"/>
              <a:t> </a:t>
            </a:r>
            <a:r>
              <a:rPr lang="sk-SK" dirty="0" err="1" smtClean="0"/>
              <a:t>implementation</a:t>
            </a:r>
            <a:r>
              <a:rPr lang="sk-SK" dirty="0" smtClean="0"/>
              <a:t> </a:t>
            </a:r>
            <a:r>
              <a:rPr lang="sk-SK" dirty="0" err="1" smtClean="0"/>
              <a:t>due</a:t>
            </a:r>
            <a:r>
              <a:rPr lang="sk-SK" dirty="0" smtClean="0"/>
              <a:t> to r</a:t>
            </a:r>
            <a:r>
              <a:rPr lang="en-US" dirty="0" err="1" smtClean="0"/>
              <a:t>esistance</a:t>
            </a:r>
            <a:r>
              <a:rPr lang="en-US" dirty="0" smtClean="0"/>
              <a:t> </a:t>
            </a:r>
            <a:r>
              <a:rPr lang="en-US" dirty="0"/>
              <a:t>of strong interest </a:t>
            </a:r>
            <a:r>
              <a:rPr lang="en-US" dirty="0" smtClean="0"/>
              <a:t>groups</a:t>
            </a:r>
            <a:endParaRPr lang="sk-SK" dirty="0" smtClean="0"/>
          </a:p>
          <a:p>
            <a:r>
              <a:rPr lang="sk-SK" dirty="0" smtClean="0"/>
              <a:t>P</a:t>
            </a:r>
            <a:r>
              <a:rPr lang="en-US" dirty="0" err="1" smtClean="0"/>
              <a:t>olitical</a:t>
            </a:r>
            <a:r>
              <a:rPr lang="en-US" dirty="0" smtClean="0"/>
              <a:t> </a:t>
            </a:r>
            <a:r>
              <a:rPr lang="en-US" dirty="0"/>
              <a:t>bargaining around </a:t>
            </a:r>
            <a:r>
              <a:rPr lang="sk-SK" dirty="0" err="1" smtClean="0"/>
              <a:t>funding</a:t>
            </a:r>
            <a:r>
              <a:rPr lang="sk-SK" dirty="0" smtClean="0"/>
              <a:t>, </a:t>
            </a:r>
            <a:r>
              <a:rPr lang="en-US" dirty="0" smtClean="0"/>
              <a:t>nominations </a:t>
            </a:r>
            <a:r>
              <a:rPr lang="sk-SK" dirty="0" smtClean="0"/>
              <a:t>and </a:t>
            </a:r>
            <a:r>
              <a:rPr lang="sk-SK" dirty="0" err="1" smtClean="0"/>
              <a:t>providing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to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anti-corruption</a:t>
            </a:r>
            <a:r>
              <a:rPr lang="sk-SK" dirty="0" smtClean="0"/>
              <a:t> </a:t>
            </a:r>
            <a:r>
              <a:rPr lang="sk-SK" dirty="0" err="1" smtClean="0"/>
              <a:t>institutions</a:t>
            </a:r>
            <a:endParaRPr lang="sk-SK" dirty="0" smtClean="0"/>
          </a:p>
          <a:p>
            <a:r>
              <a:rPr lang="sk-SK" dirty="0" err="1" smtClean="0"/>
              <a:t>Corruption</a:t>
            </a:r>
            <a:r>
              <a:rPr lang="sk-SK" dirty="0" smtClean="0"/>
              <a:t> </a:t>
            </a:r>
            <a:r>
              <a:rPr lang="sk-SK" dirty="0" err="1" smtClean="0"/>
              <a:t>perception</a:t>
            </a:r>
            <a:r>
              <a:rPr lang="sk-SK" dirty="0" smtClean="0"/>
              <a:t> </a:t>
            </a:r>
            <a:r>
              <a:rPr lang="sk-SK" dirty="0" err="1" smtClean="0"/>
              <a:t>worse</a:t>
            </a:r>
            <a:r>
              <a:rPr lang="sk-SK" dirty="0" smtClean="0"/>
              <a:t> </a:t>
            </a:r>
            <a:r>
              <a:rPr lang="sk-SK" dirty="0" err="1" smtClean="0"/>
              <a:t>than</a:t>
            </a:r>
            <a:r>
              <a:rPr lang="sk-SK" dirty="0" smtClean="0"/>
              <a:t> </a:t>
            </a:r>
            <a:r>
              <a:rPr lang="sk-SK" dirty="0" err="1" smtClean="0"/>
              <a:t>before</a:t>
            </a:r>
            <a:r>
              <a:rPr lang="sk-SK" dirty="0" smtClean="0"/>
              <a:t> </a:t>
            </a:r>
            <a:r>
              <a:rPr lang="sk-SK" dirty="0" err="1" smtClean="0"/>
              <a:t>Maidan</a:t>
            </a:r>
            <a:endParaRPr lang="sk-SK" dirty="0" smtClean="0"/>
          </a:p>
          <a:p>
            <a:r>
              <a:rPr lang="sk-SK" dirty="0" smtClean="0"/>
              <a:t>S</a:t>
            </a:r>
            <a:r>
              <a:rPr lang="en-US" dirty="0" err="1" smtClean="0"/>
              <a:t>ignificant</a:t>
            </a:r>
            <a:r>
              <a:rPr lang="en-US" dirty="0" smtClean="0"/>
              <a:t> </a:t>
            </a:r>
            <a:r>
              <a:rPr lang="en-US" dirty="0"/>
              <a:t>delays regarding the law on a new energy regulator, and splitting </a:t>
            </a:r>
            <a:r>
              <a:rPr lang="en-US" dirty="0" err="1"/>
              <a:t>Naftogaz</a:t>
            </a:r>
            <a:r>
              <a:rPr lang="en-US" dirty="0"/>
              <a:t> into smaller energy </a:t>
            </a:r>
            <a:r>
              <a:rPr lang="en-US" dirty="0" smtClean="0"/>
              <a:t>companies</a:t>
            </a:r>
            <a:endParaRPr lang="sk-SK" dirty="0" smtClean="0"/>
          </a:p>
          <a:p>
            <a:r>
              <a:rPr lang="sk-SK" dirty="0" err="1" smtClean="0"/>
              <a:t>Halted</a:t>
            </a:r>
            <a:r>
              <a:rPr lang="sk-SK" dirty="0" smtClean="0"/>
              <a:t> </a:t>
            </a:r>
            <a:r>
              <a:rPr lang="sk-SK" dirty="0" err="1" smtClean="0"/>
              <a:t>decentralization</a:t>
            </a:r>
            <a:endParaRPr lang="sk-SK" dirty="0" smtClean="0"/>
          </a:p>
          <a:p>
            <a:r>
              <a:rPr lang="sk-SK" dirty="0"/>
              <a:t>M</a:t>
            </a:r>
            <a:r>
              <a:rPr lang="en-US" dirty="0" err="1" smtClean="0"/>
              <a:t>ost</a:t>
            </a:r>
            <a:r>
              <a:rPr lang="en-US" dirty="0" smtClean="0"/>
              <a:t> </a:t>
            </a:r>
            <a:r>
              <a:rPr lang="en-US" dirty="0"/>
              <a:t>of </a:t>
            </a:r>
            <a:r>
              <a:rPr lang="sk-SK" dirty="0" err="1" smtClean="0"/>
              <a:t>political</a:t>
            </a:r>
            <a:r>
              <a:rPr lang="sk-SK" dirty="0" smtClean="0"/>
              <a:t> </a:t>
            </a:r>
            <a:r>
              <a:rPr lang="en-US" dirty="0" smtClean="0"/>
              <a:t>parties </a:t>
            </a:r>
            <a:r>
              <a:rPr lang="en-US" dirty="0"/>
              <a:t>still have an “owner,” who finances them and expects them to take care of his interests in exchange</a:t>
            </a:r>
          </a:p>
        </p:txBody>
      </p:sp>
    </p:spTree>
    <p:extLst>
      <p:ext uri="{BB962C8B-B14F-4D97-AF65-F5344CB8AC3E}">
        <p14:creationId xmlns:p14="http://schemas.microsoft.com/office/powerpoint/2010/main" val="34127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Slovak </a:t>
            </a:r>
            <a:r>
              <a:rPr lang="sk-SK" b="1" dirty="0" err="1" smtClean="0"/>
              <a:t>reform</a:t>
            </a:r>
            <a:r>
              <a:rPr lang="sk-SK" b="1" dirty="0" smtClean="0"/>
              <a:t> </a:t>
            </a:r>
            <a:r>
              <a:rPr lang="sk-SK" b="1" dirty="0" err="1" smtClean="0"/>
              <a:t>experience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Key success factor: Creating informal coalition of people supporting democracy and reforms </a:t>
            </a:r>
          </a:p>
          <a:p>
            <a:pPr lvl="1"/>
            <a:r>
              <a:rPr lang="en-US" dirty="0" smtClean="0"/>
              <a:t>Think-tanks and advocacy NGOs</a:t>
            </a:r>
          </a:p>
          <a:p>
            <a:pPr lvl="1"/>
            <a:r>
              <a:rPr lang="en-US" dirty="0" smtClean="0"/>
              <a:t>Free media</a:t>
            </a:r>
          </a:p>
          <a:p>
            <a:pPr lvl="1"/>
            <a:r>
              <a:rPr lang="en-US" dirty="0" smtClean="0"/>
              <a:t>Experts and particularly bank analysts engaging in public discourse</a:t>
            </a:r>
          </a:p>
          <a:p>
            <a:pPr lvl="1"/>
            <a:r>
              <a:rPr lang="en-US" dirty="0" smtClean="0"/>
              <a:t>Reform-minded politicians and policy makers (e.g. Ivan </a:t>
            </a:r>
            <a:r>
              <a:rPr lang="en-US" dirty="0" err="1" smtClean="0"/>
              <a:t>Mikloš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35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Slovak </a:t>
            </a:r>
            <a:r>
              <a:rPr lang="sk-SK" b="1" dirty="0" err="1"/>
              <a:t>reform</a:t>
            </a:r>
            <a:r>
              <a:rPr lang="sk-SK" b="1" dirty="0"/>
              <a:t> </a:t>
            </a:r>
            <a:r>
              <a:rPr lang="sk-SK" b="1" dirty="0" err="1"/>
              <a:t>experience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Transparent privatization in </a:t>
            </a:r>
            <a:r>
              <a:rPr lang="en-US" dirty="0" smtClean="0"/>
              <a:t>1999-2006</a:t>
            </a:r>
            <a:endParaRPr lang="sk-SK" dirty="0" smtClean="0"/>
          </a:p>
          <a:p>
            <a:pPr lvl="1"/>
            <a:r>
              <a:rPr lang="sk-SK" dirty="0" smtClean="0"/>
              <a:t>I</a:t>
            </a:r>
            <a:r>
              <a:rPr lang="en-US" dirty="0" err="1" smtClean="0"/>
              <a:t>nternational</a:t>
            </a:r>
            <a:r>
              <a:rPr lang="en-US" dirty="0" smtClean="0"/>
              <a:t> tenders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/>
              <a:t>price</a:t>
            </a:r>
            <a:r>
              <a:rPr lang="sk-SK" dirty="0"/>
              <a:t> </a:t>
            </a:r>
            <a:r>
              <a:rPr lang="sk-SK" dirty="0" err="1"/>
              <a:t>as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smtClean="0"/>
              <a:t>single </a:t>
            </a:r>
            <a:r>
              <a:rPr lang="sk-SK" dirty="0" err="1" smtClean="0"/>
              <a:t>winning</a:t>
            </a:r>
            <a:r>
              <a:rPr lang="sk-SK" dirty="0" smtClean="0"/>
              <a:t> </a:t>
            </a:r>
            <a:r>
              <a:rPr lang="sk-SK" dirty="0" err="1" smtClean="0"/>
              <a:t>criteria</a:t>
            </a:r>
            <a:endParaRPr lang="sk-SK" dirty="0" smtClean="0"/>
          </a:p>
          <a:p>
            <a:pPr lvl="1"/>
            <a:r>
              <a:rPr lang="sk-SK" dirty="0" smtClean="0"/>
              <a:t>D</a:t>
            </a:r>
            <a:r>
              <a:rPr lang="en-US" dirty="0" err="1" smtClean="0"/>
              <a:t>irect</a:t>
            </a:r>
            <a:r>
              <a:rPr lang="en-US" dirty="0" smtClean="0"/>
              <a:t> </a:t>
            </a:r>
            <a:r>
              <a:rPr lang="en-US" dirty="0"/>
              <a:t>selling to strategic </a:t>
            </a:r>
            <a:r>
              <a:rPr lang="en-US" dirty="0" smtClean="0"/>
              <a:t>investors</a:t>
            </a:r>
            <a:endParaRPr lang="sk-SK" dirty="0" smtClean="0"/>
          </a:p>
          <a:p>
            <a:pPr lvl="1"/>
            <a:r>
              <a:rPr lang="sk-SK" dirty="0" err="1" smtClean="0"/>
              <a:t>Establishing</a:t>
            </a:r>
            <a:r>
              <a:rPr lang="sk-SK" dirty="0" smtClean="0"/>
              <a:t> </a:t>
            </a:r>
            <a:r>
              <a:rPr lang="sk-SK" dirty="0" err="1" smtClean="0"/>
              <a:t>independent</a:t>
            </a:r>
            <a:r>
              <a:rPr lang="sk-SK" dirty="0" smtClean="0"/>
              <a:t> </a:t>
            </a:r>
            <a:r>
              <a:rPr lang="sk-SK" dirty="0" err="1" smtClean="0"/>
              <a:t>regulatory</a:t>
            </a:r>
            <a:r>
              <a:rPr lang="sk-SK" dirty="0" smtClean="0"/>
              <a:t> </a:t>
            </a:r>
            <a:r>
              <a:rPr lang="sk-SK" dirty="0" err="1" smtClean="0"/>
              <a:t>authorities</a:t>
            </a:r>
            <a:endParaRPr lang="sk-SK" dirty="0" smtClean="0"/>
          </a:p>
          <a:p>
            <a:pPr lvl="1"/>
            <a:r>
              <a:rPr lang="sk-SK" dirty="0" err="1" smtClean="0"/>
              <a:t>Cleaning-up</a:t>
            </a:r>
            <a:r>
              <a:rPr lang="sk-SK" dirty="0" smtClean="0"/>
              <a:t> and </a:t>
            </a:r>
            <a:r>
              <a:rPr lang="sk-SK" dirty="0" err="1" smtClean="0"/>
              <a:t>full</a:t>
            </a:r>
            <a:r>
              <a:rPr lang="sk-SK" dirty="0" smtClean="0"/>
              <a:t> </a:t>
            </a:r>
            <a:r>
              <a:rPr lang="sk-SK" dirty="0" err="1" smtClean="0"/>
              <a:t>privatization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banking</a:t>
            </a:r>
            <a:r>
              <a:rPr lang="sk-SK" dirty="0" smtClean="0"/>
              <a:t> </a:t>
            </a:r>
            <a:r>
              <a:rPr lang="sk-SK" dirty="0" err="1" smtClean="0"/>
              <a:t>and</a:t>
            </a:r>
            <a:r>
              <a:rPr lang="sk-SK" dirty="0" smtClean="0"/>
              <a:t> </a:t>
            </a:r>
            <a:r>
              <a:rPr lang="sk-SK" dirty="0" err="1" smtClean="0"/>
              <a:t>insurance</a:t>
            </a:r>
            <a:r>
              <a:rPr lang="sk-SK" dirty="0" smtClean="0"/>
              <a:t> </a:t>
            </a:r>
            <a:r>
              <a:rPr lang="sk-SK" dirty="0" err="1" smtClean="0"/>
              <a:t>sector</a:t>
            </a:r>
            <a:endParaRPr lang="sk-SK" dirty="0" smtClean="0"/>
          </a:p>
          <a:p>
            <a:pPr lvl="1"/>
            <a:r>
              <a:rPr lang="sk-SK" dirty="0" err="1" smtClean="0"/>
              <a:t>Partial</a:t>
            </a:r>
            <a:r>
              <a:rPr lang="sk-SK" dirty="0" smtClean="0"/>
              <a:t> </a:t>
            </a:r>
            <a:r>
              <a:rPr lang="sk-SK" dirty="0" err="1" smtClean="0"/>
              <a:t>privatization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energy</a:t>
            </a:r>
            <a:r>
              <a:rPr lang="sk-SK" dirty="0" smtClean="0"/>
              <a:t> </a:t>
            </a:r>
            <a:r>
              <a:rPr lang="sk-SK" dirty="0" err="1" smtClean="0"/>
              <a:t>companies</a:t>
            </a:r>
            <a:r>
              <a:rPr lang="sk-SK" dirty="0" smtClean="0"/>
              <a:t> (49%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managerial</a:t>
            </a:r>
            <a:r>
              <a:rPr lang="sk-SK" dirty="0" smtClean="0"/>
              <a:t> </a:t>
            </a:r>
            <a:r>
              <a:rPr lang="sk-SK" dirty="0" err="1" smtClean="0"/>
              <a:t>control</a:t>
            </a:r>
            <a:r>
              <a:rPr lang="sk-SK" dirty="0" smtClean="0"/>
              <a:t>) and </a:t>
            </a:r>
            <a:r>
              <a:rPr lang="sk-SK" dirty="0" err="1" smtClean="0"/>
              <a:t>telecom</a:t>
            </a:r>
            <a:r>
              <a:rPr lang="sk-SK" dirty="0" smtClean="0"/>
              <a:t> </a:t>
            </a:r>
            <a:r>
              <a:rPr lang="sk-SK" dirty="0" err="1" smtClean="0"/>
              <a:t>industry</a:t>
            </a:r>
            <a:endParaRPr lang="sk-SK" dirty="0" smtClean="0"/>
          </a:p>
          <a:p>
            <a:pPr lvl="1"/>
            <a:r>
              <a:rPr lang="sk-SK" dirty="0" err="1" smtClean="0"/>
              <a:t>Price</a:t>
            </a:r>
            <a:r>
              <a:rPr lang="sk-SK" dirty="0" smtClean="0"/>
              <a:t> </a:t>
            </a:r>
            <a:r>
              <a:rPr lang="sk-SK" dirty="0" err="1" smtClean="0"/>
              <a:t>liberalization</a:t>
            </a:r>
            <a:r>
              <a:rPr lang="sk-SK" dirty="0" smtClean="0"/>
              <a:t> (</a:t>
            </a:r>
            <a:r>
              <a:rPr lang="sk-SK" dirty="0" err="1" smtClean="0"/>
              <a:t>gas</a:t>
            </a:r>
            <a:r>
              <a:rPr lang="sk-SK" dirty="0" smtClean="0"/>
              <a:t>, </a:t>
            </a:r>
            <a:r>
              <a:rPr lang="sk-SK" dirty="0" err="1" smtClean="0"/>
              <a:t>electricity</a:t>
            </a:r>
            <a:r>
              <a:rPr lang="sk-SK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80704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Slovak </a:t>
            </a:r>
            <a:r>
              <a:rPr lang="sk-SK" b="1" dirty="0" err="1"/>
              <a:t>reform</a:t>
            </a:r>
            <a:r>
              <a:rPr lang="sk-SK" b="1" dirty="0"/>
              <a:t> </a:t>
            </a:r>
            <a:r>
              <a:rPr lang="sk-SK" b="1" dirty="0" err="1"/>
              <a:t>experience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reform</a:t>
            </a:r>
            <a:r>
              <a:rPr lang="sk-SK" dirty="0" smtClean="0"/>
              <a:t> (2004)</a:t>
            </a:r>
          </a:p>
          <a:p>
            <a:pPr lvl="1"/>
            <a:r>
              <a:rPr lang="en-US" dirty="0"/>
              <a:t>Introducing flat tax – Unifying direct income taxes to 19% for individuals and </a:t>
            </a:r>
            <a:r>
              <a:rPr lang="en-US" dirty="0" smtClean="0"/>
              <a:t>businesses</a:t>
            </a:r>
            <a:endParaRPr lang="sk-SK" dirty="0" smtClean="0"/>
          </a:p>
          <a:p>
            <a:pPr lvl="1"/>
            <a:r>
              <a:rPr lang="en-US" dirty="0"/>
              <a:t>Radical simplification of the tax </a:t>
            </a:r>
            <a:r>
              <a:rPr lang="en-US" dirty="0" smtClean="0"/>
              <a:t>code</a:t>
            </a:r>
            <a:r>
              <a:rPr lang="sk-SK" dirty="0" smtClean="0"/>
              <a:t> (</a:t>
            </a:r>
            <a:r>
              <a:rPr lang="sk-SK" dirty="0" err="1" smtClean="0"/>
              <a:t>abolishing</a:t>
            </a:r>
            <a:r>
              <a:rPr lang="sk-SK" dirty="0" smtClean="0"/>
              <a:t> most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en-US" dirty="0" smtClean="0"/>
              <a:t>exceptions</a:t>
            </a:r>
            <a:r>
              <a:rPr lang="en-US" dirty="0"/>
              <a:t>, </a:t>
            </a:r>
            <a:r>
              <a:rPr lang="sk-SK" dirty="0" err="1" smtClean="0"/>
              <a:t>exemptions</a:t>
            </a:r>
            <a:r>
              <a:rPr lang="sk-SK" dirty="0" smtClean="0"/>
              <a:t>, </a:t>
            </a:r>
            <a:r>
              <a:rPr lang="sk-SK" dirty="0" err="1" smtClean="0"/>
              <a:t>specific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rates</a:t>
            </a:r>
            <a:r>
              <a:rPr lang="sk-SK" dirty="0" smtClean="0"/>
              <a:t> and </a:t>
            </a:r>
            <a:r>
              <a:rPr lang="sk-SK" dirty="0" err="1" smtClean="0"/>
              <a:t>regimes</a:t>
            </a:r>
            <a:r>
              <a:rPr lang="sk-SK" dirty="0" smtClean="0"/>
              <a:t>, </a:t>
            </a:r>
            <a:r>
              <a:rPr lang="sk-SK" dirty="0" err="1" smtClean="0"/>
              <a:t>minor</a:t>
            </a:r>
            <a:r>
              <a:rPr lang="sk-SK" dirty="0" smtClean="0"/>
              <a:t> </a:t>
            </a:r>
            <a:r>
              <a:rPr lang="sk-SK" dirty="0" err="1" smtClean="0"/>
              <a:t>taxes</a:t>
            </a:r>
            <a:r>
              <a:rPr lang="sk-SK" dirty="0" smtClean="0"/>
              <a:t>)</a:t>
            </a:r>
          </a:p>
          <a:p>
            <a:pPr lvl="1"/>
            <a:r>
              <a:rPr lang="en-US" dirty="0"/>
              <a:t>Increasing the basic personal allowance deductible from the tax </a:t>
            </a:r>
            <a:r>
              <a:rPr lang="en-US" dirty="0" smtClean="0"/>
              <a:t>base</a:t>
            </a:r>
            <a:endParaRPr lang="sk-SK" dirty="0" smtClean="0"/>
          </a:p>
          <a:p>
            <a:pPr lvl="1"/>
            <a:r>
              <a:rPr lang="en-US" dirty="0"/>
              <a:t>Introducing tax bonuses for children</a:t>
            </a:r>
          </a:p>
        </p:txBody>
      </p:sp>
    </p:spTree>
    <p:extLst>
      <p:ext uri="{BB962C8B-B14F-4D97-AF65-F5344CB8AC3E}">
        <p14:creationId xmlns:p14="http://schemas.microsoft.com/office/powerpoint/2010/main" val="283480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Slovak </a:t>
            </a:r>
            <a:r>
              <a:rPr lang="sk-SK" b="1" dirty="0" err="1"/>
              <a:t>reform</a:t>
            </a:r>
            <a:r>
              <a:rPr lang="sk-SK" b="1" dirty="0"/>
              <a:t> </a:t>
            </a:r>
            <a:r>
              <a:rPr lang="sk-SK" b="1" dirty="0" err="1"/>
              <a:t>experience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Labor market reform (2003) introducing more flexible Labor </a:t>
            </a:r>
            <a:r>
              <a:rPr lang="en-US" dirty="0" smtClean="0"/>
              <a:t>Code</a:t>
            </a:r>
            <a:endParaRPr lang="sk-SK" dirty="0" smtClean="0"/>
          </a:p>
          <a:p>
            <a:pPr lvl="1"/>
            <a:r>
              <a:rPr lang="en-US" dirty="0"/>
              <a:t>Weaker Labor </a:t>
            </a:r>
            <a:r>
              <a:rPr lang="en-US" dirty="0" smtClean="0"/>
              <a:t>Unions</a:t>
            </a:r>
            <a:endParaRPr lang="sk-SK" dirty="0" smtClean="0"/>
          </a:p>
          <a:p>
            <a:pPr lvl="1"/>
            <a:r>
              <a:rPr lang="en-US" dirty="0" smtClean="0"/>
              <a:t>Decreasing </a:t>
            </a:r>
            <a:r>
              <a:rPr lang="en-US" dirty="0"/>
              <a:t>costs of </a:t>
            </a:r>
            <a:r>
              <a:rPr lang="en-US" dirty="0" smtClean="0"/>
              <a:t>firing</a:t>
            </a:r>
            <a:endParaRPr lang="sk-SK" dirty="0" smtClean="0"/>
          </a:p>
          <a:p>
            <a:pPr lvl="1"/>
            <a:r>
              <a:rPr lang="en-US" dirty="0"/>
              <a:t>More flexible </a:t>
            </a:r>
            <a:r>
              <a:rPr lang="en-US" dirty="0" smtClean="0"/>
              <a:t>overtime</a:t>
            </a:r>
            <a:r>
              <a:rPr lang="sk-SK" dirty="0" smtClean="0"/>
              <a:t> and </a:t>
            </a:r>
            <a:r>
              <a:rPr lang="sk-SK" dirty="0" err="1" smtClean="0"/>
              <a:t>working</a:t>
            </a:r>
            <a:r>
              <a:rPr lang="sk-SK" dirty="0" smtClean="0"/>
              <a:t> </a:t>
            </a:r>
            <a:r>
              <a:rPr lang="sk-SK" dirty="0" err="1" smtClean="0"/>
              <a:t>hours</a:t>
            </a:r>
            <a:endParaRPr lang="sk-SK" dirty="0" smtClean="0"/>
          </a:p>
          <a:p>
            <a:pPr lvl="1"/>
            <a:r>
              <a:rPr lang="en-US" dirty="0" smtClean="0"/>
              <a:t>More </a:t>
            </a:r>
            <a:r>
              <a:rPr lang="en-US" dirty="0"/>
              <a:t>flexible fixed-term and part-time </a:t>
            </a:r>
            <a:r>
              <a:rPr lang="en-US" dirty="0" smtClean="0"/>
              <a:t>contracts</a:t>
            </a:r>
            <a:endParaRPr lang="sk-SK" dirty="0" smtClean="0"/>
          </a:p>
          <a:p>
            <a:r>
              <a:rPr lang="en-US" dirty="0"/>
              <a:t>Pension reform (2004-05) </a:t>
            </a:r>
            <a:endParaRPr lang="sk-SK" dirty="0" smtClean="0"/>
          </a:p>
          <a:p>
            <a:pPr lvl="1"/>
            <a:r>
              <a:rPr lang="sk-SK" dirty="0" smtClean="0"/>
              <a:t>L</a:t>
            </a:r>
            <a:r>
              <a:rPr lang="en-US" dirty="0" smtClean="0"/>
              <a:t>inking </a:t>
            </a:r>
            <a:r>
              <a:rPr lang="en-US" dirty="0"/>
              <a:t>benefits to contributions </a:t>
            </a:r>
            <a:endParaRPr lang="sk-SK" dirty="0" smtClean="0"/>
          </a:p>
          <a:p>
            <a:pPr lvl="1"/>
            <a:r>
              <a:rPr lang="sk-SK" dirty="0" smtClean="0"/>
              <a:t>I</a:t>
            </a:r>
            <a:r>
              <a:rPr lang="en-US" dirty="0" err="1" smtClean="0"/>
              <a:t>ntroducing</a:t>
            </a:r>
            <a:r>
              <a:rPr lang="en-US" dirty="0" smtClean="0"/>
              <a:t> </a:t>
            </a:r>
            <a:r>
              <a:rPr lang="en-US" dirty="0"/>
              <a:t>fully funded second </a:t>
            </a:r>
            <a:r>
              <a:rPr lang="en-US" dirty="0" smtClean="0"/>
              <a:t>pillar</a:t>
            </a:r>
            <a:endParaRPr lang="sk-SK" dirty="0" smtClean="0"/>
          </a:p>
          <a:p>
            <a:pPr lvl="1"/>
            <a:r>
              <a:rPr lang="sk-SK" dirty="0" err="1" smtClean="0"/>
              <a:t>Prolonging</a:t>
            </a:r>
            <a:r>
              <a:rPr lang="sk-SK" dirty="0" smtClean="0"/>
              <a:t> </a:t>
            </a:r>
            <a:r>
              <a:rPr lang="sk-SK" dirty="0" err="1" smtClean="0"/>
              <a:t>retirement</a:t>
            </a:r>
            <a:r>
              <a:rPr lang="sk-SK" dirty="0" smtClean="0"/>
              <a:t> </a:t>
            </a:r>
            <a:r>
              <a:rPr lang="sk-SK" dirty="0" err="1" smtClean="0"/>
              <a:t>age</a:t>
            </a:r>
            <a:r>
              <a:rPr lang="sk-SK" dirty="0" smtClean="0"/>
              <a:t>, </a:t>
            </a:r>
            <a:r>
              <a:rPr lang="sk-SK" dirty="0" err="1" smtClean="0"/>
              <a:t>automatic</a:t>
            </a:r>
            <a:r>
              <a:rPr lang="sk-SK" dirty="0" smtClean="0"/>
              <a:t> </a:t>
            </a:r>
            <a:r>
              <a:rPr lang="sk-SK" dirty="0" err="1" smtClean="0"/>
              <a:t>indexation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85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Slovak </a:t>
            </a:r>
            <a:r>
              <a:rPr lang="sk-SK" b="1" dirty="0" err="1"/>
              <a:t>reform</a:t>
            </a:r>
            <a:r>
              <a:rPr lang="sk-SK" b="1" dirty="0"/>
              <a:t> </a:t>
            </a:r>
            <a:r>
              <a:rPr lang="sk-SK" b="1" dirty="0" err="1"/>
              <a:t>experience</a:t>
            </a:r>
            <a:endParaRPr lang="en-US" dirty="0"/>
          </a:p>
        </p:txBody>
      </p:sp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497910206"/>
              </p:ext>
            </p:extLst>
          </p:nvPr>
        </p:nvGraphicFramePr>
        <p:xfrm>
          <a:off x="755576" y="1905799"/>
          <a:ext cx="7560840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467545" y="1259468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Gross nominal returns of funds in the fully funded second pension pillar (annual weighted averages)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539552" y="6402204"/>
            <a:ext cx="1520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Source: INEKO</a:t>
            </a:r>
          </a:p>
        </p:txBody>
      </p:sp>
    </p:spTree>
    <p:extLst>
      <p:ext uri="{BB962C8B-B14F-4D97-AF65-F5344CB8AC3E}">
        <p14:creationId xmlns:p14="http://schemas.microsoft.com/office/powerpoint/2010/main" val="315955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Slovak </a:t>
            </a:r>
            <a:r>
              <a:rPr lang="sk-SK" b="1" dirty="0" err="1"/>
              <a:t>reform</a:t>
            </a:r>
            <a:r>
              <a:rPr lang="sk-SK" b="1" dirty="0"/>
              <a:t> </a:t>
            </a:r>
            <a:r>
              <a:rPr lang="sk-SK" b="1" dirty="0" err="1"/>
              <a:t>experience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Education reforms introducing per-pupil financing (2003) and improving measurement of results (</a:t>
            </a:r>
            <a:r>
              <a:rPr lang="en-US" dirty="0" smtClean="0"/>
              <a:t>2012)</a:t>
            </a:r>
            <a:endParaRPr lang="sk-SK" dirty="0" smtClean="0"/>
          </a:p>
          <a:p>
            <a:r>
              <a:rPr lang="sk-SK" dirty="0" err="1" smtClean="0"/>
              <a:t>Fiscal</a:t>
            </a:r>
            <a:r>
              <a:rPr lang="sk-SK" dirty="0" smtClean="0"/>
              <a:t> </a:t>
            </a:r>
            <a:r>
              <a:rPr lang="sk-SK" dirty="0" err="1" smtClean="0"/>
              <a:t>stabilization</a:t>
            </a:r>
            <a:endParaRPr lang="sk-SK" dirty="0" smtClean="0"/>
          </a:p>
          <a:p>
            <a:pPr lvl="1"/>
            <a:r>
              <a:rPr lang="en-US" dirty="0"/>
              <a:t>Strengthening </a:t>
            </a:r>
            <a:r>
              <a:rPr lang="en-US" dirty="0" smtClean="0"/>
              <a:t>analytical </a:t>
            </a:r>
            <a:r>
              <a:rPr lang="en-US" dirty="0"/>
              <a:t>capacities at the Ministry of </a:t>
            </a:r>
            <a:r>
              <a:rPr lang="en-US" dirty="0" smtClean="0"/>
              <a:t>Finance</a:t>
            </a:r>
            <a:endParaRPr lang="sk-SK" dirty="0" smtClean="0"/>
          </a:p>
          <a:p>
            <a:pPr lvl="1"/>
            <a:r>
              <a:rPr lang="en-US" dirty="0"/>
              <a:t>2012: Constitutional Act on Budget Responsibility introducing the debt brakes and establishing the Council for Budget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308454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Slovak </a:t>
            </a:r>
            <a:r>
              <a:rPr lang="sk-SK" b="1" dirty="0" err="1"/>
              <a:t>reform</a:t>
            </a:r>
            <a:r>
              <a:rPr lang="sk-SK" b="1" dirty="0"/>
              <a:t> </a:t>
            </a:r>
            <a:r>
              <a:rPr lang="sk-SK" b="1" dirty="0" err="1"/>
              <a:t>experience</a:t>
            </a:r>
            <a:endParaRPr lang="en-US" dirty="0"/>
          </a:p>
        </p:txBody>
      </p:sp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2286736048"/>
              </p:ext>
            </p:extLst>
          </p:nvPr>
        </p:nvGraphicFramePr>
        <p:xfrm>
          <a:off x="899592" y="1772816"/>
          <a:ext cx="7344816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598206" y="1412776"/>
            <a:ext cx="41364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Public finance balance in Slovakia (% GDP)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611560" y="6278074"/>
            <a:ext cx="76522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Sources: Ministry of Finance (MF SR), Council for Budget Responsibility (CBR SR)</a:t>
            </a:r>
          </a:p>
        </p:txBody>
      </p:sp>
    </p:spTree>
    <p:extLst>
      <p:ext uri="{BB962C8B-B14F-4D97-AF65-F5344CB8AC3E}">
        <p14:creationId xmlns:p14="http://schemas.microsoft.com/office/powerpoint/2010/main" val="763156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Slovak </a:t>
            </a:r>
            <a:r>
              <a:rPr lang="sk-SK" b="1" dirty="0" err="1"/>
              <a:t>reform</a:t>
            </a:r>
            <a:r>
              <a:rPr lang="sk-SK" b="1" dirty="0"/>
              <a:t> </a:t>
            </a:r>
            <a:r>
              <a:rPr lang="sk-SK" b="1" dirty="0" err="1"/>
              <a:t>experience</a:t>
            </a:r>
            <a:endParaRPr lang="en-US" dirty="0"/>
          </a:p>
        </p:txBody>
      </p:sp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3595684825"/>
              </p:ext>
            </p:extLst>
          </p:nvPr>
        </p:nvGraphicFramePr>
        <p:xfrm>
          <a:off x="899592" y="1988840"/>
          <a:ext cx="7416824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467544" y="1556792"/>
            <a:ext cx="3096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Public debt in Slovakia (% GDP)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435483" y="6162570"/>
            <a:ext cx="64023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Source: INEKO based on data from the Ministry of Finance (MF SR)</a:t>
            </a:r>
          </a:p>
        </p:txBody>
      </p:sp>
    </p:spTree>
    <p:extLst>
      <p:ext uri="{BB962C8B-B14F-4D97-AF65-F5344CB8AC3E}">
        <p14:creationId xmlns:p14="http://schemas.microsoft.com/office/powerpoint/2010/main" val="59623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Slovak </a:t>
            </a:r>
            <a:r>
              <a:rPr lang="sk-SK" b="1" dirty="0" err="1"/>
              <a:t>reform</a:t>
            </a:r>
            <a:r>
              <a:rPr lang="sk-SK" b="1" dirty="0"/>
              <a:t> </a:t>
            </a:r>
            <a:r>
              <a:rPr lang="sk-SK" b="1" dirty="0" err="1"/>
              <a:t>experience</a:t>
            </a:r>
            <a:endParaRPr lang="en-US" dirty="0"/>
          </a:p>
        </p:txBody>
      </p:sp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2665714930"/>
              </p:ext>
            </p:extLst>
          </p:nvPr>
        </p:nvGraphicFramePr>
        <p:xfrm>
          <a:off x="971600" y="1772816"/>
          <a:ext cx="7200800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1043608" y="1444134"/>
            <a:ext cx="5635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Long-term sustainability GAP indicator in Slovakia (% GDP)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1187624" y="6093296"/>
            <a:ext cx="4872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Source: </a:t>
            </a:r>
            <a:r>
              <a:rPr lang="en-US" dirty="0" smtClean="0"/>
              <a:t>Council </a:t>
            </a:r>
            <a:r>
              <a:rPr lang="en-US" dirty="0"/>
              <a:t>for Budget Responsibility (CBR SR)</a:t>
            </a:r>
          </a:p>
        </p:txBody>
      </p:sp>
    </p:spTree>
    <p:extLst>
      <p:ext uri="{BB962C8B-B14F-4D97-AF65-F5344CB8AC3E}">
        <p14:creationId xmlns:p14="http://schemas.microsoft.com/office/powerpoint/2010/main" val="219362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Slovak </a:t>
            </a:r>
            <a:r>
              <a:rPr lang="sk-SK" b="1" dirty="0" err="1"/>
              <a:t>reform</a:t>
            </a:r>
            <a:r>
              <a:rPr lang="sk-SK" b="1" dirty="0"/>
              <a:t> </a:t>
            </a:r>
            <a:r>
              <a:rPr lang="sk-SK" b="1" dirty="0" err="1"/>
              <a:t>experience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/>
              <a:t>F</a:t>
            </a:r>
            <a:r>
              <a:rPr lang="en-US" dirty="0" err="1" smtClean="0"/>
              <a:t>ight</a:t>
            </a:r>
            <a:r>
              <a:rPr lang="en-US" dirty="0" smtClean="0"/>
              <a:t> </a:t>
            </a:r>
            <a:r>
              <a:rPr lang="en-US" dirty="0"/>
              <a:t>against </a:t>
            </a:r>
            <a:r>
              <a:rPr lang="en-US" dirty="0" smtClean="0"/>
              <a:t>corruption</a:t>
            </a:r>
            <a:endParaRPr lang="sk-SK" dirty="0" smtClean="0"/>
          </a:p>
          <a:p>
            <a:pPr lvl="1"/>
            <a:r>
              <a:rPr lang="en-US" dirty="0"/>
              <a:t>2000: Free Access to Information Act </a:t>
            </a:r>
            <a:endParaRPr lang="sk-SK" dirty="0" smtClean="0"/>
          </a:p>
          <a:p>
            <a:pPr lvl="1"/>
            <a:r>
              <a:rPr lang="en-US" dirty="0" smtClean="0"/>
              <a:t>2003</a:t>
            </a:r>
            <a:r>
              <a:rPr lang="en-US" dirty="0"/>
              <a:t>: Online business registry (user-friendly, searchable) </a:t>
            </a:r>
          </a:p>
          <a:p>
            <a:pPr lvl="1"/>
            <a:r>
              <a:rPr lang="en-US" dirty="0"/>
              <a:t>2004: Specialized Court and Prosecutor’s </a:t>
            </a:r>
            <a:r>
              <a:rPr lang="en-US" dirty="0" smtClean="0"/>
              <a:t>Office</a:t>
            </a:r>
            <a:endParaRPr lang="sk-SK" dirty="0" smtClean="0"/>
          </a:p>
          <a:p>
            <a:pPr lvl="1"/>
            <a:r>
              <a:rPr lang="en-US" dirty="0" smtClean="0"/>
              <a:t>2007</a:t>
            </a:r>
            <a:r>
              <a:rPr lang="en-US" dirty="0"/>
              <a:t>: Online Land Registry </a:t>
            </a:r>
            <a:endParaRPr lang="sk-SK" dirty="0" smtClean="0"/>
          </a:p>
          <a:p>
            <a:pPr lvl="1"/>
            <a:r>
              <a:rPr lang="en-US" dirty="0" smtClean="0"/>
              <a:t>2011</a:t>
            </a:r>
            <a:r>
              <a:rPr lang="en-US" dirty="0"/>
              <a:t>: </a:t>
            </a:r>
            <a:r>
              <a:rPr lang="en-US" b="1" dirty="0"/>
              <a:t>Publishing all property contracts and invoices of public institutions on internet.</a:t>
            </a:r>
            <a:r>
              <a:rPr lang="en-US" dirty="0"/>
              <a:t> The contracts are not </a:t>
            </a:r>
            <a:r>
              <a:rPr lang="en-US" dirty="0" smtClean="0"/>
              <a:t>valid </a:t>
            </a:r>
            <a:r>
              <a:rPr lang="en-US" dirty="0"/>
              <a:t>unless they are published</a:t>
            </a:r>
            <a:r>
              <a:rPr lang="en-US" dirty="0" smtClean="0"/>
              <a:t>.</a:t>
            </a:r>
            <a:endParaRPr lang="sk-SK" dirty="0" smtClean="0"/>
          </a:p>
          <a:p>
            <a:pPr lvl="1"/>
            <a:r>
              <a:rPr lang="en-US" dirty="0"/>
              <a:t>2012: Publishing court rulings on internet</a:t>
            </a:r>
            <a:r>
              <a:rPr lang="en-US" dirty="0" smtClean="0"/>
              <a:t> </a:t>
            </a:r>
            <a:endParaRPr lang="sk-SK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046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Current</a:t>
            </a:r>
            <a:r>
              <a:rPr lang="sk-SK" b="1" dirty="0" smtClean="0"/>
              <a:t> </a:t>
            </a:r>
            <a:r>
              <a:rPr lang="sk-SK" b="1" dirty="0" err="1" smtClean="0"/>
              <a:t>challenges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err="1" smtClean="0"/>
              <a:t>Reducing</a:t>
            </a:r>
            <a:r>
              <a:rPr lang="sk-SK" dirty="0" smtClean="0"/>
              <a:t> </a:t>
            </a:r>
            <a:r>
              <a:rPr lang="sk-SK" dirty="0" err="1" smtClean="0"/>
              <a:t>influence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oligarchs</a:t>
            </a:r>
            <a:r>
              <a:rPr lang="sk-SK" dirty="0" smtClean="0"/>
              <a:t> on </a:t>
            </a:r>
            <a:r>
              <a:rPr lang="sk-SK" dirty="0" err="1" smtClean="0"/>
              <a:t>politics</a:t>
            </a:r>
            <a:r>
              <a:rPr lang="sk-SK" dirty="0" smtClean="0"/>
              <a:t> </a:t>
            </a:r>
          </a:p>
          <a:p>
            <a:pPr lvl="1"/>
            <a:r>
              <a:rPr lang="sk-SK" dirty="0"/>
              <a:t>More </a:t>
            </a:r>
            <a:r>
              <a:rPr lang="sk-SK" dirty="0" err="1"/>
              <a:t>independent</a:t>
            </a:r>
            <a:r>
              <a:rPr lang="sk-SK" dirty="0"/>
              <a:t> and </a:t>
            </a:r>
            <a:r>
              <a:rPr lang="sk-SK" dirty="0" err="1"/>
              <a:t>efficient</a:t>
            </a:r>
            <a:r>
              <a:rPr lang="sk-SK" dirty="0"/>
              <a:t> </a:t>
            </a:r>
            <a:r>
              <a:rPr lang="sk-SK" dirty="0" err="1"/>
              <a:t>judiciary</a:t>
            </a:r>
            <a:r>
              <a:rPr lang="sk-SK" dirty="0"/>
              <a:t>, police and </a:t>
            </a:r>
            <a:r>
              <a:rPr lang="sk-SK" dirty="0" err="1"/>
              <a:t>prosecutors</a:t>
            </a:r>
            <a:r>
              <a:rPr lang="sk-SK" dirty="0"/>
              <a:t>, </a:t>
            </a:r>
            <a:r>
              <a:rPr lang="sk-SK" dirty="0" err="1"/>
              <a:t>etc</a:t>
            </a:r>
            <a:r>
              <a:rPr lang="sk-SK" dirty="0"/>
              <a:t>.</a:t>
            </a:r>
          </a:p>
          <a:p>
            <a:pPr lvl="1"/>
            <a:r>
              <a:rPr lang="sk-SK" dirty="0" err="1" smtClean="0"/>
              <a:t>Anti</a:t>
            </a:r>
            <a:r>
              <a:rPr lang="sk-SK" dirty="0" smtClean="0"/>
              <a:t> </a:t>
            </a:r>
            <a:r>
              <a:rPr lang="sk-SK" dirty="0" err="1" smtClean="0"/>
              <a:t>shell-firms</a:t>
            </a:r>
            <a:r>
              <a:rPr lang="sk-SK" dirty="0" smtClean="0"/>
              <a:t> </a:t>
            </a:r>
            <a:r>
              <a:rPr lang="sk-SK" dirty="0" err="1" smtClean="0"/>
              <a:t>legislation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</a:p>
          <a:p>
            <a:r>
              <a:rPr lang="en-US" dirty="0" smtClean="0"/>
              <a:t>“</a:t>
            </a:r>
            <a:r>
              <a:rPr lang="en-US" dirty="0"/>
              <a:t>Value for money” project seeking to increase transparency and efficiency of public spending and decision </a:t>
            </a:r>
            <a:r>
              <a:rPr lang="en-US" dirty="0" smtClean="0"/>
              <a:t>making</a:t>
            </a:r>
            <a:endParaRPr lang="sk-SK" dirty="0" smtClean="0"/>
          </a:p>
          <a:p>
            <a:pPr lvl="1"/>
            <a:r>
              <a:rPr lang="sk-SK" dirty="0" err="1" smtClean="0"/>
              <a:t>Ope</a:t>
            </a:r>
            <a:r>
              <a:rPr lang="en-US" dirty="0" smtClean="0"/>
              <a:t>n</a:t>
            </a:r>
            <a:r>
              <a:rPr lang="sk-SK" dirty="0" err="1" smtClean="0"/>
              <a:t>ing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en-US" dirty="0" smtClean="0"/>
              <a:t>data </a:t>
            </a:r>
            <a:endParaRPr lang="sk-SK" dirty="0" smtClean="0"/>
          </a:p>
          <a:p>
            <a:pPr lvl="1"/>
            <a:r>
              <a:rPr lang="sk-SK" dirty="0" smtClean="0"/>
              <a:t>M</a:t>
            </a:r>
            <a:r>
              <a:rPr lang="en-US" dirty="0" err="1" smtClean="0"/>
              <a:t>easuring</a:t>
            </a:r>
            <a:r>
              <a:rPr lang="en-US" dirty="0" smtClean="0"/>
              <a:t> </a:t>
            </a:r>
            <a:r>
              <a:rPr lang="en-US" dirty="0"/>
              <a:t>quality and efficiency of public expenditure and </a:t>
            </a:r>
            <a:r>
              <a:rPr lang="en-US" dirty="0" smtClean="0"/>
              <a:t>regulations</a:t>
            </a:r>
            <a:endParaRPr lang="sk-SK" dirty="0" smtClean="0"/>
          </a:p>
          <a:p>
            <a:r>
              <a:rPr lang="sk-SK" dirty="0" err="1" smtClean="0"/>
              <a:t>Reducing</a:t>
            </a:r>
            <a:r>
              <a:rPr lang="sk-SK" dirty="0" smtClean="0"/>
              <a:t> </a:t>
            </a:r>
            <a:r>
              <a:rPr lang="sk-SK" dirty="0" err="1"/>
              <a:t>long-term</a:t>
            </a:r>
            <a:r>
              <a:rPr lang="sk-SK" dirty="0"/>
              <a:t> </a:t>
            </a:r>
            <a:r>
              <a:rPr lang="sk-SK" dirty="0" err="1" smtClean="0"/>
              <a:t>unemployment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  <a:endParaRPr lang="sk-SK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23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44824"/>
            <a:ext cx="8229600" cy="1143000"/>
          </a:xfrm>
        </p:spPr>
        <p:txBody>
          <a:bodyPr/>
          <a:lstStyle/>
          <a:p>
            <a:r>
              <a:rPr lang="sk-SK" b="1" dirty="0" err="1" smtClean="0"/>
              <a:t>Thank</a:t>
            </a:r>
            <a:r>
              <a:rPr lang="sk-SK" b="1" dirty="0" smtClean="0"/>
              <a:t> </a:t>
            </a:r>
            <a:r>
              <a:rPr lang="sk-SK" b="1" dirty="0" err="1" smtClean="0"/>
              <a:t>you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your</a:t>
            </a:r>
            <a:r>
              <a:rPr lang="sk-SK" b="1" dirty="0" smtClean="0"/>
              <a:t> </a:t>
            </a:r>
            <a:r>
              <a:rPr lang="sk-SK" b="1" dirty="0" err="1" smtClean="0"/>
              <a:t>attention</a:t>
            </a:r>
            <a:r>
              <a:rPr lang="sk-SK" b="1" dirty="0" smtClean="0"/>
              <a:t>!</a:t>
            </a:r>
            <a:endParaRPr lang="en-US" b="1" dirty="0"/>
          </a:p>
        </p:txBody>
      </p:sp>
      <p:sp>
        <p:nvSpPr>
          <p:cNvPr id="3" name="BlokTextu 2"/>
          <p:cNvSpPr txBox="1"/>
          <p:nvPr/>
        </p:nvSpPr>
        <p:spPr>
          <a:xfrm>
            <a:off x="1115616" y="2996952"/>
            <a:ext cx="698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dirty="0" err="1" smtClean="0"/>
              <a:t>For</a:t>
            </a:r>
            <a:r>
              <a:rPr lang="sk-SK" dirty="0" smtClean="0"/>
              <a:t> more </a:t>
            </a:r>
            <a:r>
              <a:rPr lang="sk-SK" dirty="0" err="1" smtClean="0"/>
              <a:t>information</a:t>
            </a:r>
            <a:r>
              <a:rPr lang="sk-SK" dirty="0" smtClean="0"/>
              <a:t>, </a:t>
            </a:r>
            <a:r>
              <a:rPr lang="sk-SK" dirty="0" err="1" smtClean="0"/>
              <a:t>check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study: </a:t>
            </a:r>
            <a:r>
              <a:rPr lang="en-US" b="1" dirty="0"/>
              <a:t>Enhancing Ukraine‘s integration chances by transferring Slovak reform </a:t>
            </a:r>
            <a:r>
              <a:rPr lang="en-US" b="1" dirty="0" smtClean="0"/>
              <a:t>know-how</a:t>
            </a:r>
            <a:endParaRPr lang="sk-SK" b="1" dirty="0" smtClean="0"/>
          </a:p>
          <a:p>
            <a:pPr algn="ctr"/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www.ineko.sk/clanky/enhancing-ukraine-s-integration-chances-by-transferring-slovak-reform-know-how</a:t>
            </a:r>
            <a:r>
              <a:rPr lang="sk-SK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73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683</TotalTime>
  <Words>1490</Words>
  <Application>Microsoft Office PowerPoint</Application>
  <PresentationFormat>Prezentácia na obrazovke (4:3)</PresentationFormat>
  <Paragraphs>246</Paragraphs>
  <Slides>25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25</vt:i4>
      </vt:variant>
    </vt:vector>
  </HeadingPairs>
  <TitlesOfParts>
    <vt:vector size="26" baseType="lpstr">
      <vt:lpstr>Motív Office</vt:lpstr>
      <vt:lpstr>Enhancing Ukraine‘s integration chances by transferring Slovak reform know-how</vt:lpstr>
      <vt:lpstr>Content</vt:lpstr>
      <vt:lpstr>Why should we care?</vt:lpstr>
      <vt:lpstr>Why should we care?</vt:lpstr>
      <vt:lpstr>Why should we care?</vt:lpstr>
      <vt:lpstr>What works?</vt:lpstr>
      <vt:lpstr>Iron law of oligarchy</vt:lpstr>
      <vt:lpstr>Inclusive institutions</vt:lpstr>
      <vt:lpstr>Reforms in Ukraine</vt:lpstr>
      <vt:lpstr>Reforms in Ukraine</vt:lpstr>
      <vt:lpstr>Reforms in Ukraine</vt:lpstr>
      <vt:lpstr>Reforms in Ukraine</vt:lpstr>
      <vt:lpstr>Reforms in Ukraine - flaws</vt:lpstr>
      <vt:lpstr>Slovak reform experience</vt:lpstr>
      <vt:lpstr>Slovak reform experience</vt:lpstr>
      <vt:lpstr>Slovak reform experience</vt:lpstr>
      <vt:lpstr>Slovak reform experience</vt:lpstr>
      <vt:lpstr>Slovak reform experience</vt:lpstr>
      <vt:lpstr>Slovak reform experience</vt:lpstr>
      <vt:lpstr>Slovak reform experience</vt:lpstr>
      <vt:lpstr>Slovak reform experience</vt:lpstr>
      <vt:lpstr>Slovak reform experience</vt:lpstr>
      <vt:lpstr>Slovak reform experience</vt:lpstr>
      <vt:lpstr>Current challenges</vt:lpstr>
      <vt:lpstr>Thank you for your attention!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increase integration chances of Ukraine</dc:title>
  <dc:creator>Peter Golias</dc:creator>
  <cp:lastModifiedBy>Peter Golias</cp:lastModifiedBy>
  <cp:revision>66</cp:revision>
  <dcterms:created xsi:type="dcterms:W3CDTF">2016-05-26T13:16:55Z</dcterms:created>
  <dcterms:modified xsi:type="dcterms:W3CDTF">2016-06-02T06:42:05Z</dcterms:modified>
</cp:coreProperties>
</file>