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5" r:id="rId1"/>
  </p:sldMasterIdLst>
  <p:notesMasterIdLst>
    <p:notesMasterId r:id="rId24"/>
  </p:notesMasterIdLst>
  <p:sldIdLst>
    <p:sldId id="256" r:id="rId2"/>
    <p:sldId id="281" r:id="rId3"/>
    <p:sldId id="263" r:id="rId4"/>
    <p:sldId id="258" r:id="rId5"/>
    <p:sldId id="259" r:id="rId6"/>
    <p:sldId id="262" r:id="rId7"/>
    <p:sldId id="266" r:id="rId8"/>
    <p:sldId id="270" r:id="rId9"/>
    <p:sldId id="278" r:id="rId10"/>
    <p:sldId id="264" r:id="rId11"/>
    <p:sldId id="265" r:id="rId12"/>
    <p:sldId id="260" r:id="rId13"/>
    <p:sldId id="261" r:id="rId14"/>
    <p:sldId id="269" r:id="rId15"/>
    <p:sldId id="279" r:id="rId16"/>
    <p:sldId id="282" r:id="rId17"/>
    <p:sldId id="268" r:id="rId18"/>
    <p:sldId id="276" r:id="rId19"/>
    <p:sldId id="275" r:id="rId20"/>
    <p:sldId id="277" r:id="rId21"/>
    <p:sldId id="274" r:id="rId22"/>
    <p:sldId id="280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7"/>
    <p:restoredTop sz="94613"/>
  </p:normalViewPr>
  <p:slideViewPr>
    <p:cSldViewPr snapToGrid="0" snapToObjects="1">
      <p:cViewPr>
        <p:scale>
          <a:sx n="120" d="100"/>
          <a:sy n="120" d="100"/>
        </p:scale>
        <p:origin x="480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FB4A38-0752-824D-80C6-7CAD344E2A05}" type="doc">
      <dgm:prSet loTypeId="urn:microsoft.com/office/officeart/2005/8/layout/radial1" loCatId="" qsTypeId="urn:microsoft.com/office/officeart/2005/8/quickstyle/simple4" qsCatId="simple" csTypeId="urn:microsoft.com/office/officeart/2005/8/colors/accent5_1" csCatId="accent5" phldr="1"/>
      <dgm:spPr/>
      <dgm:t>
        <a:bodyPr/>
        <a:lstStyle/>
        <a:p>
          <a:endParaRPr lang="en-US"/>
        </a:p>
      </dgm:t>
    </dgm:pt>
    <dgm:pt modelId="{81E173BA-A95A-FE4A-8F82-EBD3D39A9BA9}">
      <dgm:prSet phldrT="[Text]" custT="1"/>
      <dgm:spPr/>
      <dgm:t>
        <a:bodyPr/>
        <a:lstStyle/>
        <a:p>
          <a:r>
            <a:rPr lang="en-US" sz="5400" b="1" dirty="0" smtClean="0">
              <a:solidFill>
                <a:srgbClr val="FF0000"/>
              </a:solidFill>
            </a:rPr>
            <a:t>EU</a:t>
          </a:r>
          <a:endParaRPr lang="en-US" sz="5400" b="1" dirty="0">
            <a:solidFill>
              <a:srgbClr val="FF0000"/>
            </a:solidFill>
          </a:endParaRPr>
        </a:p>
      </dgm:t>
    </dgm:pt>
    <dgm:pt modelId="{617A1E32-852D-9F43-8FA2-2CA71C54468C}" type="parTrans" cxnId="{9BAEFF21-13D9-104A-85D1-C17F5886B66B}">
      <dgm:prSet/>
      <dgm:spPr/>
      <dgm:t>
        <a:bodyPr/>
        <a:lstStyle/>
        <a:p>
          <a:endParaRPr lang="en-US"/>
        </a:p>
      </dgm:t>
    </dgm:pt>
    <dgm:pt modelId="{8079D134-5BDA-BD4A-9800-CA333907E52C}" type="sibTrans" cxnId="{9BAEFF21-13D9-104A-85D1-C17F5886B66B}">
      <dgm:prSet/>
      <dgm:spPr/>
      <dgm:t>
        <a:bodyPr/>
        <a:lstStyle/>
        <a:p>
          <a:endParaRPr lang="en-US"/>
        </a:p>
      </dgm:t>
    </dgm:pt>
    <dgm:pt modelId="{B2B9ECE7-BFD7-E34A-B718-1C169CF0C16C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rgbClr val="FFC000"/>
              </a:solidFill>
            </a:rPr>
            <a:t>Economic </a:t>
          </a:r>
          <a:r>
            <a:rPr lang="en-US" sz="1600" b="1" baseline="0" dirty="0" smtClean="0">
              <a:solidFill>
                <a:srgbClr val="FFC000"/>
              </a:solidFill>
            </a:rPr>
            <a:t>convergence</a:t>
          </a:r>
          <a:endParaRPr lang="en-US" sz="1600" b="1" dirty="0">
            <a:solidFill>
              <a:srgbClr val="FFC000"/>
            </a:solidFill>
          </a:endParaRPr>
        </a:p>
      </dgm:t>
    </dgm:pt>
    <dgm:pt modelId="{FF406602-BA2B-6A45-9472-E51967BC8518}" type="parTrans" cxnId="{6E07FCDC-DFA2-8546-B866-A3E3DC300CC8}">
      <dgm:prSet/>
      <dgm:spPr/>
      <dgm:t>
        <a:bodyPr/>
        <a:lstStyle/>
        <a:p>
          <a:endParaRPr lang="en-US"/>
        </a:p>
      </dgm:t>
    </dgm:pt>
    <dgm:pt modelId="{AC3D7421-9A9B-994B-9EA1-E22DE00BB88E}" type="sibTrans" cxnId="{6E07FCDC-DFA2-8546-B866-A3E3DC300CC8}">
      <dgm:prSet/>
      <dgm:spPr/>
      <dgm:t>
        <a:bodyPr/>
        <a:lstStyle/>
        <a:p>
          <a:endParaRPr lang="en-US"/>
        </a:p>
      </dgm:t>
    </dgm:pt>
    <dgm:pt modelId="{17962483-4E9B-2148-BB06-83DFCDA4297C}">
      <dgm:prSet phldrT="[Text]" custT="1"/>
      <dgm:spPr/>
      <dgm:t>
        <a:bodyPr/>
        <a:lstStyle/>
        <a:p>
          <a:r>
            <a:rPr lang="en-US" sz="2000" b="1" dirty="0" smtClean="0">
              <a:solidFill>
                <a:srgbClr val="0070C0"/>
              </a:solidFill>
            </a:rPr>
            <a:t>EU funds</a:t>
          </a:r>
          <a:endParaRPr lang="en-US" sz="2000" b="1" dirty="0">
            <a:solidFill>
              <a:srgbClr val="0070C0"/>
            </a:solidFill>
          </a:endParaRPr>
        </a:p>
      </dgm:t>
    </dgm:pt>
    <dgm:pt modelId="{0E23D8D4-56EA-3840-AAE8-FA6DB9AEFA6C}" type="parTrans" cxnId="{F415D9F8-253B-3748-949E-61243F9DF801}">
      <dgm:prSet/>
      <dgm:spPr/>
      <dgm:t>
        <a:bodyPr/>
        <a:lstStyle/>
        <a:p>
          <a:endParaRPr lang="en-US"/>
        </a:p>
      </dgm:t>
    </dgm:pt>
    <dgm:pt modelId="{B675469E-E6EE-E34B-8783-B857C8160811}" type="sibTrans" cxnId="{F415D9F8-253B-3748-949E-61243F9DF801}">
      <dgm:prSet/>
      <dgm:spPr/>
      <dgm:t>
        <a:bodyPr/>
        <a:lstStyle/>
        <a:p>
          <a:endParaRPr lang="en-US"/>
        </a:p>
      </dgm:t>
    </dgm:pt>
    <dgm:pt modelId="{68420B92-585D-EF46-8134-22564ABB4ADB}">
      <dgm:prSet phldrT="[Text]"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rgbClr val="FFC000"/>
              </a:solidFill>
            </a:rPr>
            <a:t>More competences</a:t>
          </a:r>
          <a:endParaRPr lang="en-US" sz="1600" b="1" dirty="0">
            <a:solidFill>
              <a:srgbClr val="FFC000"/>
            </a:solidFill>
          </a:endParaRPr>
        </a:p>
      </dgm:t>
    </dgm:pt>
    <dgm:pt modelId="{3B4AEF96-917F-D14F-B0F1-178E6C2C1E51}" type="parTrans" cxnId="{77FDB29C-5203-F843-A1A9-C130F67EBFDD}">
      <dgm:prSet/>
      <dgm:spPr/>
      <dgm:t>
        <a:bodyPr/>
        <a:lstStyle/>
        <a:p>
          <a:endParaRPr lang="en-US"/>
        </a:p>
      </dgm:t>
    </dgm:pt>
    <dgm:pt modelId="{2E57614D-FE29-1A41-A3AF-0191C8BE476F}" type="sibTrans" cxnId="{77FDB29C-5203-F843-A1A9-C130F67EBFDD}">
      <dgm:prSet/>
      <dgm:spPr/>
      <dgm:t>
        <a:bodyPr/>
        <a:lstStyle/>
        <a:p>
          <a:endParaRPr lang="en-US"/>
        </a:p>
      </dgm:t>
    </dgm:pt>
    <dgm:pt modelId="{4803D271-58A8-CC4F-93FA-70F0ED0E10D3}">
      <dgm:prSet phldrT="[Text]" custT="1"/>
      <dgm:spPr/>
      <dgm:t>
        <a:bodyPr/>
        <a:lstStyle/>
        <a:p>
          <a:r>
            <a:rPr lang="en-US" sz="1800" b="1" dirty="0" smtClean="0">
              <a:solidFill>
                <a:srgbClr val="0070C0"/>
              </a:solidFill>
            </a:rPr>
            <a:t>Less corruption</a:t>
          </a:r>
          <a:endParaRPr lang="en-US" sz="1800" b="1" dirty="0">
            <a:solidFill>
              <a:srgbClr val="0070C0"/>
            </a:solidFill>
          </a:endParaRPr>
        </a:p>
      </dgm:t>
    </dgm:pt>
    <dgm:pt modelId="{9DEA1157-AE1C-1F49-A2E6-F4FDE42CA9DB}" type="parTrans" cxnId="{A8BDDF09-0A1A-7346-BDFF-F5992B3C9D14}">
      <dgm:prSet/>
      <dgm:spPr/>
      <dgm:t>
        <a:bodyPr/>
        <a:lstStyle/>
        <a:p>
          <a:endParaRPr lang="en-US"/>
        </a:p>
      </dgm:t>
    </dgm:pt>
    <dgm:pt modelId="{872A42FC-F43C-A744-AEA4-41858DC80CB1}" type="sibTrans" cxnId="{A8BDDF09-0A1A-7346-BDFF-F5992B3C9D14}">
      <dgm:prSet/>
      <dgm:spPr/>
      <dgm:t>
        <a:bodyPr/>
        <a:lstStyle/>
        <a:p>
          <a:endParaRPr lang="en-US"/>
        </a:p>
      </dgm:t>
    </dgm:pt>
    <dgm:pt modelId="{0E9BDF42-7F4A-7C48-8C80-AE005EABAE9A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1800" b="1" dirty="0" smtClean="0">
              <a:solidFill>
                <a:srgbClr val="FFC000"/>
              </a:solidFill>
            </a:rPr>
            <a:t>Easy travelling</a:t>
          </a:r>
          <a:endParaRPr lang="en-US" sz="1800" b="1" dirty="0">
            <a:solidFill>
              <a:srgbClr val="FFC000"/>
            </a:solidFill>
          </a:endParaRPr>
        </a:p>
      </dgm:t>
    </dgm:pt>
    <dgm:pt modelId="{57497AC9-8C7E-9546-BB8B-78DEBE77F536}" type="parTrans" cxnId="{D40A12E4-ADBC-614E-9AE2-ECD2799F335A}">
      <dgm:prSet/>
      <dgm:spPr/>
      <dgm:t>
        <a:bodyPr/>
        <a:lstStyle/>
        <a:p>
          <a:endParaRPr lang="en-US"/>
        </a:p>
      </dgm:t>
    </dgm:pt>
    <dgm:pt modelId="{64E56C74-B8CE-3B40-A202-32AA0720A1A6}" type="sibTrans" cxnId="{D40A12E4-ADBC-614E-9AE2-ECD2799F335A}">
      <dgm:prSet/>
      <dgm:spPr/>
      <dgm:t>
        <a:bodyPr/>
        <a:lstStyle/>
        <a:p>
          <a:endParaRPr lang="en-US"/>
        </a:p>
      </dgm:t>
    </dgm:pt>
    <dgm:pt modelId="{97A2544D-CE11-0B4E-A759-26132BA4F38F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rgbClr val="FFC000"/>
              </a:solidFill>
            </a:rPr>
            <a:t>Geopolitical stability</a:t>
          </a:r>
          <a:endParaRPr lang="en-US" sz="1600" b="1" dirty="0">
            <a:solidFill>
              <a:srgbClr val="FFC000"/>
            </a:solidFill>
          </a:endParaRPr>
        </a:p>
      </dgm:t>
    </dgm:pt>
    <dgm:pt modelId="{A5FB7F29-3EA4-AD47-AE1D-40659D9C06B7}" type="parTrans" cxnId="{A81FFF14-5044-4F4C-9020-0AB02588B1F7}">
      <dgm:prSet/>
      <dgm:spPr/>
      <dgm:t>
        <a:bodyPr/>
        <a:lstStyle/>
        <a:p>
          <a:endParaRPr lang="en-US"/>
        </a:p>
      </dgm:t>
    </dgm:pt>
    <dgm:pt modelId="{A62C7D0B-FFD0-4D46-97AB-5E80EE510AEF}" type="sibTrans" cxnId="{A81FFF14-5044-4F4C-9020-0AB02588B1F7}">
      <dgm:prSet/>
      <dgm:spPr/>
      <dgm:t>
        <a:bodyPr/>
        <a:lstStyle/>
        <a:p>
          <a:endParaRPr lang="en-US"/>
        </a:p>
      </dgm:t>
    </dgm:pt>
    <dgm:pt modelId="{E3917DDE-9B8F-0149-A7FE-543CA4D5AB39}">
      <dgm:prSet custT="1"/>
      <dgm:spPr/>
      <dgm:t>
        <a:bodyPr/>
        <a:lstStyle/>
        <a:p>
          <a:r>
            <a:rPr lang="en-US" sz="1800" b="1" dirty="0" smtClean="0">
              <a:solidFill>
                <a:srgbClr val="0070C0"/>
              </a:solidFill>
            </a:rPr>
            <a:t>FDIs</a:t>
          </a:r>
          <a:endParaRPr lang="en-US" sz="1800" b="1" dirty="0">
            <a:solidFill>
              <a:srgbClr val="0070C0"/>
            </a:solidFill>
          </a:endParaRPr>
        </a:p>
      </dgm:t>
    </dgm:pt>
    <dgm:pt modelId="{4F9FFC26-D5E6-6C4F-AE25-AD5BBC51E99F}" type="parTrans" cxnId="{44956AC0-75E6-7B4D-93A8-FA0D9954C84B}">
      <dgm:prSet/>
      <dgm:spPr/>
      <dgm:t>
        <a:bodyPr/>
        <a:lstStyle/>
        <a:p>
          <a:endParaRPr lang="en-US"/>
        </a:p>
      </dgm:t>
    </dgm:pt>
    <dgm:pt modelId="{A16DEA2E-041A-2B4F-82FB-8AC3A9F3F3C2}" type="sibTrans" cxnId="{44956AC0-75E6-7B4D-93A8-FA0D9954C84B}">
      <dgm:prSet/>
      <dgm:spPr/>
      <dgm:t>
        <a:bodyPr/>
        <a:lstStyle/>
        <a:p>
          <a:endParaRPr lang="en-US"/>
        </a:p>
      </dgm:t>
    </dgm:pt>
    <dgm:pt modelId="{7A63614C-A17D-944E-81CA-02529B275B40}">
      <dgm:prSet custT="1"/>
      <dgm:spPr/>
      <dgm:t>
        <a:bodyPr/>
        <a:lstStyle/>
        <a:p>
          <a:r>
            <a:rPr lang="en-US" sz="1800" b="1" dirty="0" smtClean="0">
              <a:solidFill>
                <a:srgbClr val="0070C0"/>
              </a:solidFill>
            </a:rPr>
            <a:t>Rule </a:t>
          </a:r>
          <a:br>
            <a:rPr lang="en-US" sz="1800" b="1" dirty="0" smtClean="0">
              <a:solidFill>
                <a:srgbClr val="0070C0"/>
              </a:solidFill>
            </a:rPr>
          </a:br>
          <a:r>
            <a:rPr lang="en-US" sz="1800" b="1" dirty="0" smtClean="0">
              <a:solidFill>
                <a:srgbClr val="0070C0"/>
              </a:solidFill>
            </a:rPr>
            <a:t>of Law</a:t>
          </a:r>
          <a:endParaRPr lang="en-US" sz="1800" b="1" dirty="0">
            <a:solidFill>
              <a:srgbClr val="0070C0"/>
            </a:solidFill>
          </a:endParaRPr>
        </a:p>
      </dgm:t>
    </dgm:pt>
    <dgm:pt modelId="{B212BCC9-A863-3248-90D3-BF98F3B9CD54}" type="parTrans" cxnId="{22FD1565-2A11-E346-930E-7DBFDEF0EEB5}">
      <dgm:prSet/>
      <dgm:spPr/>
      <dgm:t>
        <a:bodyPr/>
        <a:lstStyle/>
        <a:p>
          <a:endParaRPr lang="en-US"/>
        </a:p>
      </dgm:t>
    </dgm:pt>
    <dgm:pt modelId="{B98A3DD0-88C0-B247-BCDA-A6751EB55CFE}" type="sibTrans" cxnId="{22FD1565-2A11-E346-930E-7DBFDEF0EEB5}">
      <dgm:prSet/>
      <dgm:spPr/>
      <dgm:t>
        <a:bodyPr/>
        <a:lstStyle/>
        <a:p>
          <a:endParaRPr lang="en-US"/>
        </a:p>
      </dgm:t>
    </dgm:pt>
    <dgm:pt modelId="{7FB55A42-D6D7-8F42-8D0B-2A819AEF79B6}">
      <dgm:prSet custT="1"/>
      <dgm:spPr/>
      <dgm:t>
        <a:bodyPr/>
        <a:lstStyle/>
        <a:p>
          <a:r>
            <a:rPr lang="en-US" sz="1600" b="1" dirty="0" smtClean="0">
              <a:solidFill>
                <a:srgbClr val="0070C0"/>
              </a:solidFill>
            </a:rPr>
            <a:t>Access</a:t>
          </a:r>
          <a:r>
            <a:rPr lang="en-US" sz="1600" b="1" baseline="0" dirty="0" smtClean="0">
              <a:solidFill>
                <a:srgbClr val="0070C0"/>
              </a:solidFill>
            </a:rPr>
            <a:t> to labor market</a:t>
          </a:r>
          <a:endParaRPr lang="en-US" sz="1600" b="1" dirty="0">
            <a:solidFill>
              <a:srgbClr val="0070C0"/>
            </a:solidFill>
          </a:endParaRPr>
        </a:p>
      </dgm:t>
    </dgm:pt>
    <dgm:pt modelId="{6255BC9D-D4E4-D44D-9EA1-E6DCF81A3B8F}" type="parTrans" cxnId="{568764B6-9EE9-BB41-8EB1-DA812B491B9B}">
      <dgm:prSet/>
      <dgm:spPr/>
      <dgm:t>
        <a:bodyPr/>
        <a:lstStyle/>
        <a:p>
          <a:endParaRPr lang="en-US"/>
        </a:p>
      </dgm:t>
    </dgm:pt>
    <dgm:pt modelId="{3F82447E-83C9-524D-BBC9-429A0353035B}" type="sibTrans" cxnId="{568764B6-9EE9-BB41-8EB1-DA812B491B9B}">
      <dgm:prSet/>
      <dgm:spPr/>
      <dgm:t>
        <a:bodyPr/>
        <a:lstStyle/>
        <a:p>
          <a:endParaRPr lang="en-US"/>
        </a:p>
      </dgm:t>
    </dgm:pt>
    <dgm:pt modelId="{1D37670E-5BDD-C74D-8C03-ADBC91EF0802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en-US" sz="1600" b="1" dirty="0" smtClean="0">
              <a:solidFill>
                <a:srgbClr val="FFC000"/>
              </a:solidFill>
            </a:rPr>
            <a:t>International status</a:t>
          </a:r>
          <a:endParaRPr lang="en-US" sz="1600" b="1" dirty="0">
            <a:solidFill>
              <a:srgbClr val="FFC000"/>
            </a:solidFill>
          </a:endParaRPr>
        </a:p>
      </dgm:t>
    </dgm:pt>
    <dgm:pt modelId="{08153537-8738-6441-B61E-F17FD380E10D}" type="parTrans" cxnId="{E4E142EC-CB55-E54C-AD04-B0E02ADBCCB7}">
      <dgm:prSet/>
      <dgm:spPr/>
      <dgm:t>
        <a:bodyPr/>
        <a:lstStyle/>
        <a:p>
          <a:endParaRPr lang="en-US"/>
        </a:p>
      </dgm:t>
    </dgm:pt>
    <dgm:pt modelId="{E9183FAD-2156-E746-BC68-50C3364CAD1D}" type="sibTrans" cxnId="{E4E142EC-CB55-E54C-AD04-B0E02ADBCCB7}">
      <dgm:prSet/>
      <dgm:spPr/>
      <dgm:t>
        <a:bodyPr/>
        <a:lstStyle/>
        <a:p>
          <a:endParaRPr lang="en-US"/>
        </a:p>
      </dgm:t>
    </dgm:pt>
    <dgm:pt modelId="{5874F23C-EA25-CF4F-A03A-5339B7806495}" type="pres">
      <dgm:prSet presAssocID="{F0FB4A38-0752-824D-80C6-7CAD344E2A05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9E3A77A-6807-0045-9902-77B5407FDA59}" type="pres">
      <dgm:prSet presAssocID="{81E173BA-A95A-FE4A-8F82-EBD3D39A9BA9}" presName="centerShape" presStyleLbl="node0" presStyleIdx="0" presStyleCnt="1" custScaleX="178449" custScaleY="132897" custLinFactNeighborX="10"/>
      <dgm:spPr/>
      <dgm:t>
        <a:bodyPr/>
        <a:lstStyle/>
        <a:p>
          <a:endParaRPr lang="en-US"/>
        </a:p>
      </dgm:t>
    </dgm:pt>
    <dgm:pt modelId="{0195AC5C-4DA7-694F-99EC-014F389388DD}" type="pres">
      <dgm:prSet presAssocID="{FF406602-BA2B-6A45-9472-E51967BC8518}" presName="Name9" presStyleLbl="parChTrans1D2" presStyleIdx="0" presStyleCnt="10"/>
      <dgm:spPr/>
      <dgm:t>
        <a:bodyPr/>
        <a:lstStyle/>
        <a:p>
          <a:endParaRPr lang="en-US"/>
        </a:p>
      </dgm:t>
    </dgm:pt>
    <dgm:pt modelId="{37D8EE26-86C9-5847-A520-3AF892E510FB}" type="pres">
      <dgm:prSet presAssocID="{FF406602-BA2B-6A45-9472-E51967BC8518}" presName="connTx" presStyleLbl="parChTrans1D2" presStyleIdx="0" presStyleCnt="10"/>
      <dgm:spPr/>
      <dgm:t>
        <a:bodyPr/>
        <a:lstStyle/>
        <a:p>
          <a:endParaRPr lang="en-US"/>
        </a:p>
      </dgm:t>
    </dgm:pt>
    <dgm:pt modelId="{BAE34842-24E7-A446-9560-6C3D81743608}" type="pres">
      <dgm:prSet presAssocID="{B2B9ECE7-BFD7-E34A-B718-1C169CF0C16C}" presName="node" presStyleLbl="node1" presStyleIdx="0" presStyleCnt="10" custScaleX="205416" custRadScaleRad="82097" custRadScaleInc="-2166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FA1CBF-F0E7-C44B-BA6B-4CFC023352B8}" type="pres">
      <dgm:prSet presAssocID="{0E23D8D4-56EA-3840-AAE8-FA6DB9AEFA6C}" presName="Name9" presStyleLbl="parChTrans1D2" presStyleIdx="1" presStyleCnt="10"/>
      <dgm:spPr/>
      <dgm:t>
        <a:bodyPr/>
        <a:lstStyle/>
        <a:p>
          <a:endParaRPr lang="en-US"/>
        </a:p>
      </dgm:t>
    </dgm:pt>
    <dgm:pt modelId="{95458698-7CCB-5A4C-8733-2D12D7D80AAA}" type="pres">
      <dgm:prSet presAssocID="{0E23D8D4-56EA-3840-AAE8-FA6DB9AEFA6C}" presName="connTx" presStyleLbl="parChTrans1D2" presStyleIdx="1" presStyleCnt="10"/>
      <dgm:spPr/>
      <dgm:t>
        <a:bodyPr/>
        <a:lstStyle/>
        <a:p>
          <a:endParaRPr lang="en-US"/>
        </a:p>
      </dgm:t>
    </dgm:pt>
    <dgm:pt modelId="{989893C7-4DB6-FB49-A706-DBFF199A62A8}" type="pres">
      <dgm:prSet presAssocID="{17962483-4E9B-2148-BB06-83DFCDA4297C}" presName="node" presStyleLbl="node1" presStyleIdx="1" presStyleCnt="10" custScaleX="205416" custRadScaleRad="243870" custRadScaleInc="-253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C6B458-D19C-3D4F-BE68-433B5FFDA84A}" type="pres">
      <dgm:prSet presAssocID="{57497AC9-8C7E-9546-BB8B-78DEBE77F536}" presName="Name9" presStyleLbl="parChTrans1D2" presStyleIdx="2" presStyleCnt="10"/>
      <dgm:spPr/>
      <dgm:t>
        <a:bodyPr/>
        <a:lstStyle/>
        <a:p>
          <a:endParaRPr lang="en-US"/>
        </a:p>
      </dgm:t>
    </dgm:pt>
    <dgm:pt modelId="{CB4571D4-63D7-9F42-928E-F179696D25C4}" type="pres">
      <dgm:prSet presAssocID="{57497AC9-8C7E-9546-BB8B-78DEBE77F536}" presName="connTx" presStyleLbl="parChTrans1D2" presStyleIdx="2" presStyleCnt="10"/>
      <dgm:spPr/>
      <dgm:t>
        <a:bodyPr/>
        <a:lstStyle/>
        <a:p>
          <a:endParaRPr lang="en-US"/>
        </a:p>
      </dgm:t>
    </dgm:pt>
    <dgm:pt modelId="{8BC4D8E1-D4C1-BD41-A4F9-CE45A934B2E1}" type="pres">
      <dgm:prSet presAssocID="{0E9BDF42-7F4A-7C48-8C80-AE005EABAE9A}" presName="node" presStyleLbl="node1" presStyleIdx="2" presStyleCnt="10" custScaleX="205416" custRadScaleRad="155080" custRadScaleInc="100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FFD05A5-415F-B64F-AB82-743C60F08BA8}" type="pres">
      <dgm:prSet presAssocID="{6255BC9D-D4E4-D44D-9EA1-E6DCF81A3B8F}" presName="Name9" presStyleLbl="parChTrans1D2" presStyleIdx="3" presStyleCnt="10"/>
      <dgm:spPr/>
      <dgm:t>
        <a:bodyPr/>
        <a:lstStyle/>
        <a:p>
          <a:endParaRPr lang="en-US"/>
        </a:p>
      </dgm:t>
    </dgm:pt>
    <dgm:pt modelId="{37CC5BDB-AD06-6B4D-B21A-13DB35E8A28D}" type="pres">
      <dgm:prSet presAssocID="{6255BC9D-D4E4-D44D-9EA1-E6DCF81A3B8F}" presName="connTx" presStyleLbl="parChTrans1D2" presStyleIdx="3" presStyleCnt="10"/>
      <dgm:spPr/>
      <dgm:t>
        <a:bodyPr/>
        <a:lstStyle/>
        <a:p>
          <a:endParaRPr lang="en-US"/>
        </a:p>
      </dgm:t>
    </dgm:pt>
    <dgm:pt modelId="{DD4EADC0-919A-E043-900E-B8EBC5DDE85A}" type="pres">
      <dgm:prSet presAssocID="{7FB55A42-D6D7-8F42-8D0B-2A819AEF79B6}" presName="node" presStyleLbl="node1" presStyleIdx="3" presStyleCnt="10" custScaleX="205416" custRadScaleRad="195713" custRadScaleInc="-378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2F5E78-808F-2A49-A469-2F72362A2F11}" type="pres">
      <dgm:prSet presAssocID="{A5FB7F29-3EA4-AD47-AE1D-40659D9C06B7}" presName="Name9" presStyleLbl="parChTrans1D2" presStyleIdx="4" presStyleCnt="10"/>
      <dgm:spPr/>
      <dgm:t>
        <a:bodyPr/>
        <a:lstStyle/>
        <a:p>
          <a:endParaRPr lang="en-US"/>
        </a:p>
      </dgm:t>
    </dgm:pt>
    <dgm:pt modelId="{517985C9-7627-CD44-92BF-FD1FEC43F9DD}" type="pres">
      <dgm:prSet presAssocID="{A5FB7F29-3EA4-AD47-AE1D-40659D9C06B7}" presName="connTx" presStyleLbl="parChTrans1D2" presStyleIdx="4" presStyleCnt="10"/>
      <dgm:spPr/>
      <dgm:t>
        <a:bodyPr/>
        <a:lstStyle/>
        <a:p>
          <a:endParaRPr lang="en-US"/>
        </a:p>
      </dgm:t>
    </dgm:pt>
    <dgm:pt modelId="{E8308F87-C823-7B42-8134-89AC5CAF0563}" type="pres">
      <dgm:prSet presAssocID="{97A2544D-CE11-0B4E-A759-26132BA4F38F}" presName="node" presStyleLbl="node1" presStyleIdx="4" presStyleCnt="10" custScaleX="205416" custRadScaleRad="92322" custRadScaleInc="-336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53B24F-CA2A-D74D-BE8B-D139D0A3CB93}" type="pres">
      <dgm:prSet presAssocID="{4F9FFC26-D5E6-6C4F-AE25-AD5BBC51E99F}" presName="Name9" presStyleLbl="parChTrans1D2" presStyleIdx="5" presStyleCnt="10"/>
      <dgm:spPr/>
      <dgm:t>
        <a:bodyPr/>
        <a:lstStyle/>
        <a:p>
          <a:endParaRPr lang="en-US"/>
        </a:p>
      </dgm:t>
    </dgm:pt>
    <dgm:pt modelId="{4AA8A40B-FAA6-E64A-9987-61E446A090F5}" type="pres">
      <dgm:prSet presAssocID="{4F9FFC26-D5E6-6C4F-AE25-AD5BBC51E99F}" presName="connTx" presStyleLbl="parChTrans1D2" presStyleIdx="5" presStyleCnt="10"/>
      <dgm:spPr/>
      <dgm:t>
        <a:bodyPr/>
        <a:lstStyle/>
        <a:p>
          <a:endParaRPr lang="en-US"/>
        </a:p>
      </dgm:t>
    </dgm:pt>
    <dgm:pt modelId="{ECACE2FC-D4CD-8A4C-8BF7-DDF879A5F3A6}" type="pres">
      <dgm:prSet presAssocID="{E3917DDE-9B8F-0149-A7FE-543CA4D5AB39}" presName="node" presStyleLbl="node1" presStyleIdx="5" presStyleCnt="10" custScaleX="205416" custRadScaleRad="108753" custRadScaleInc="10732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A76F2C1-0ECB-E348-B8A9-D1F4B1BD2384}" type="pres">
      <dgm:prSet presAssocID="{08153537-8738-6441-B61E-F17FD380E10D}" presName="Name9" presStyleLbl="parChTrans1D2" presStyleIdx="6" presStyleCnt="10"/>
      <dgm:spPr/>
      <dgm:t>
        <a:bodyPr/>
        <a:lstStyle/>
        <a:p>
          <a:endParaRPr lang="en-US"/>
        </a:p>
      </dgm:t>
    </dgm:pt>
    <dgm:pt modelId="{2355A9F6-6C99-0644-B321-396E3FE46F66}" type="pres">
      <dgm:prSet presAssocID="{08153537-8738-6441-B61E-F17FD380E10D}" presName="connTx" presStyleLbl="parChTrans1D2" presStyleIdx="6" presStyleCnt="10"/>
      <dgm:spPr/>
      <dgm:t>
        <a:bodyPr/>
        <a:lstStyle/>
        <a:p>
          <a:endParaRPr lang="en-US"/>
        </a:p>
      </dgm:t>
    </dgm:pt>
    <dgm:pt modelId="{EE893DD5-9649-7944-AE89-E2B187D63E32}" type="pres">
      <dgm:prSet presAssocID="{1D37670E-5BDD-C74D-8C03-ADBC91EF0802}" presName="node" presStyleLbl="node1" presStyleIdx="6" presStyleCnt="10" custScaleX="210614" custRadScaleRad="142551" custRadScaleInc="15828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8EC545-3F2F-CC49-B6D4-692922875F75}" type="pres">
      <dgm:prSet presAssocID="{B212BCC9-A863-3248-90D3-BF98F3B9CD54}" presName="Name9" presStyleLbl="parChTrans1D2" presStyleIdx="7" presStyleCnt="10"/>
      <dgm:spPr/>
      <dgm:t>
        <a:bodyPr/>
        <a:lstStyle/>
        <a:p>
          <a:endParaRPr lang="en-US"/>
        </a:p>
      </dgm:t>
    </dgm:pt>
    <dgm:pt modelId="{CFA3B02D-0FBF-024F-B816-2B1CAD298CC9}" type="pres">
      <dgm:prSet presAssocID="{B212BCC9-A863-3248-90D3-BF98F3B9CD54}" presName="connTx" presStyleLbl="parChTrans1D2" presStyleIdx="7" presStyleCnt="10"/>
      <dgm:spPr/>
      <dgm:t>
        <a:bodyPr/>
        <a:lstStyle/>
        <a:p>
          <a:endParaRPr lang="en-US"/>
        </a:p>
      </dgm:t>
    </dgm:pt>
    <dgm:pt modelId="{7F11AF6E-F0B6-0747-BC1B-F1DE73F048E9}" type="pres">
      <dgm:prSet presAssocID="{7A63614C-A17D-944E-81CA-02529B275B40}" presName="node" presStyleLbl="node1" presStyleIdx="7" presStyleCnt="10" custScaleX="205416" custRadScaleRad="213723" custRadScaleInc="853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9088B30-2116-3242-B193-C3225E7CE44C}" type="pres">
      <dgm:prSet presAssocID="{3B4AEF96-917F-D14F-B0F1-178E6C2C1E51}" presName="Name9" presStyleLbl="parChTrans1D2" presStyleIdx="8" presStyleCnt="10"/>
      <dgm:spPr/>
      <dgm:t>
        <a:bodyPr/>
        <a:lstStyle/>
        <a:p>
          <a:endParaRPr lang="en-US"/>
        </a:p>
      </dgm:t>
    </dgm:pt>
    <dgm:pt modelId="{2B4B0C4B-8FCE-EB45-BD43-6CC81B0AAFD6}" type="pres">
      <dgm:prSet presAssocID="{3B4AEF96-917F-D14F-B0F1-178E6C2C1E51}" presName="connTx" presStyleLbl="parChTrans1D2" presStyleIdx="8" presStyleCnt="10"/>
      <dgm:spPr/>
      <dgm:t>
        <a:bodyPr/>
        <a:lstStyle/>
        <a:p>
          <a:endParaRPr lang="en-US"/>
        </a:p>
      </dgm:t>
    </dgm:pt>
    <dgm:pt modelId="{947D46D7-7914-2F44-BE75-A8B9A06030E2}" type="pres">
      <dgm:prSet presAssocID="{68420B92-585D-EF46-8134-22564ABB4ADB}" presName="node" presStyleLbl="node1" presStyleIdx="8" presStyleCnt="10" custScaleX="214753" custRadScaleRad="227680" custRadScaleInc="-1825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4C0BC-A41A-AC44-BA38-26D2E6204600}" type="pres">
      <dgm:prSet presAssocID="{9DEA1157-AE1C-1F49-A2E6-F4FDE42CA9DB}" presName="Name9" presStyleLbl="parChTrans1D2" presStyleIdx="9" presStyleCnt="10"/>
      <dgm:spPr/>
      <dgm:t>
        <a:bodyPr/>
        <a:lstStyle/>
        <a:p>
          <a:endParaRPr lang="en-US"/>
        </a:p>
      </dgm:t>
    </dgm:pt>
    <dgm:pt modelId="{9E603B75-F1B9-9342-9B8A-126E31892085}" type="pres">
      <dgm:prSet presAssocID="{9DEA1157-AE1C-1F49-A2E6-F4FDE42CA9DB}" presName="connTx" presStyleLbl="parChTrans1D2" presStyleIdx="9" presStyleCnt="10"/>
      <dgm:spPr/>
      <dgm:t>
        <a:bodyPr/>
        <a:lstStyle/>
        <a:p>
          <a:endParaRPr lang="en-US"/>
        </a:p>
      </dgm:t>
    </dgm:pt>
    <dgm:pt modelId="{515C4876-A4D9-464E-996B-EDBDDA3CF729}" type="pres">
      <dgm:prSet presAssocID="{4803D271-58A8-CC4F-93FA-70F0ED0E10D3}" presName="node" presStyleLbl="node1" presStyleIdx="9" presStyleCnt="10" custScaleX="205416" custRadScaleRad="265507" custRadScaleInc="1782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A2B6037-4FDD-A148-8323-CA3598BA97F3}" type="presOf" srcId="{17962483-4E9B-2148-BB06-83DFCDA4297C}" destId="{989893C7-4DB6-FB49-A706-DBFF199A62A8}" srcOrd="0" destOrd="0" presId="urn:microsoft.com/office/officeart/2005/8/layout/radial1"/>
    <dgm:cxn modelId="{C5C85385-A758-9443-8E0C-B5A622A317CB}" type="presOf" srcId="{3B4AEF96-917F-D14F-B0F1-178E6C2C1E51}" destId="{2B4B0C4B-8FCE-EB45-BD43-6CC81B0AAFD6}" srcOrd="1" destOrd="0" presId="urn:microsoft.com/office/officeart/2005/8/layout/radial1"/>
    <dgm:cxn modelId="{F14D40FF-E71B-E646-975F-ADD318DAD58C}" type="presOf" srcId="{7A63614C-A17D-944E-81CA-02529B275B40}" destId="{7F11AF6E-F0B6-0747-BC1B-F1DE73F048E9}" srcOrd="0" destOrd="0" presId="urn:microsoft.com/office/officeart/2005/8/layout/radial1"/>
    <dgm:cxn modelId="{F415D9F8-253B-3748-949E-61243F9DF801}" srcId="{81E173BA-A95A-FE4A-8F82-EBD3D39A9BA9}" destId="{17962483-4E9B-2148-BB06-83DFCDA4297C}" srcOrd="1" destOrd="0" parTransId="{0E23D8D4-56EA-3840-AAE8-FA6DB9AEFA6C}" sibTransId="{B675469E-E6EE-E34B-8783-B857C8160811}"/>
    <dgm:cxn modelId="{532FE156-A1A0-9A41-8995-59DDA2054A93}" type="presOf" srcId="{FF406602-BA2B-6A45-9472-E51967BC8518}" destId="{0195AC5C-4DA7-694F-99EC-014F389388DD}" srcOrd="0" destOrd="0" presId="urn:microsoft.com/office/officeart/2005/8/layout/radial1"/>
    <dgm:cxn modelId="{552A29AF-69A3-1246-9649-C56B614CFDCE}" type="presOf" srcId="{1D37670E-5BDD-C74D-8C03-ADBC91EF0802}" destId="{EE893DD5-9649-7944-AE89-E2B187D63E32}" srcOrd="0" destOrd="0" presId="urn:microsoft.com/office/officeart/2005/8/layout/radial1"/>
    <dgm:cxn modelId="{22FD1565-2A11-E346-930E-7DBFDEF0EEB5}" srcId="{81E173BA-A95A-FE4A-8F82-EBD3D39A9BA9}" destId="{7A63614C-A17D-944E-81CA-02529B275B40}" srcOrd="7" destOrd="0" parTransId="{B212BCC9-A863-3248-90D3-BF98F3B9CD54}" sibTransId="{B98A3DD0-88C0-B247-BCDA-A6751EB55CFE}"/>
    <dgm:cxn modelId="{BB74D6C8-2F01-3440-B705-AF2AF10BA0D3}" type="presOf" srcId="{4F9FFC26-D5E6-6C4F-AE25-AD5BBC51E99F}" destId="{5553B24F-CA2A-D74D-BE8B-D139D0A3CB93}" srcOrd="0" destOrd="0" presId="urn:microsoft.com/office/officeart/2005/8/layout/radial1"/>
    <dgm:cxn modelId="{52CFEFDC-743A-4245-A4D2-1330E4EE8B83}" type="presOf" srcId="{0E9BDF42-7F4A-7C48-8C80-AE005EABAE9A}" destId="{8BC4D8E1-D4C1-BD41-A4F9-CE45A934B2E1}" srcOrd="0" destOrd="0" presId="urn:microsoft.com/office/officeart/2005/8/layout/radial1"/>
    <dgm:cxn modelId="{F56E749C-921B-2C47-8A30-F0C6CFC748A4}" type="presOf" srcId="{F0FB4A38-0752-824D-80C6-7CAD344E2A05}" destId="{5874F23C-EA25-CF4F-A03A-5339B7806495}" srcOrd="0" destOrd="0" presId="urn:microsoft.com/office/officeart/2005/8/layout/radial1"/>
    <dgm:cxn modelId="{6039EC2A-12B7-2D4F-94D4-F0A4FA59FC60}" type="presOf" srcId="{9DEA1157-AE1C-1F49-A2E6-F4FDE42CA9DB}" destId="{9E603B75-F1B9-9342-9B8A-126E31892085}" srcOrd="1" destOrd="0" presId="urn:microsoft.com/office/officeart/2005/8/layout/radial1"/>
    <dgm:cxn modelId="{8371EC54-D29F-B847-8973-115CDBB884C1}" type="presOf" srcId="{6255BC9D-D4E4-D44D-9EA1-E6DCF81A3B8F}" destId="{BFFD05A5-415F-B64F-AB82-743C60F08BA8}" srcOrd="0" destOrd="0" presId="urn:microsoft.com/office/officeart/2005/8/layout/radial1"/>
    <dgm:cxn modelId="{E4E142EC-CB55-E54C-AD04-B0E02ADBCCB7}" srcId="{81E173BA-A95A-FE4A-8F82-EBD3D39A9BA9}" destId="{1D37670E-5BDD-C74D-8C03-ADBC91EF0802}" srcOrd="6" destOrd="0" parTransId="{08153537-8738-6441-B61E-F17FD380E10D}" sibTransId="{E9183FAD-2156-E746-BC68-50C3364CAD1D}"/>
    <dgm:cxn modelId="{77FDB29C-5203-F843-A1A9-C130F67EBFDD}" srcId="{81E173BA-A95A-FE4A-8F82-EBD3D39A9BA9}" destId="{68420B92-585D-EF46-8134-22564ABB4ADB}" srcOrd="8" destOrd="0" parTransId="{3B4AEF96-917F-D14F-B0F1-178E6C2C1E51}" sibTransId="{2E57614D-FE29-1A41-A3AF-0191C8BE476F}"/>
    <dgm:cxn modelId="{D40A12E4-ADBC-614E-9AE2-ECD2799F335A}" srcId="{81E173BA-A95A-FE4A-8F82-EBD3D39A9BA9}" destId="{0E9BDF42-7F4A-7C48-8C80-AE005EABAE9A}" srcOrd="2" destOrd="0" parTransId="{57497AC9-8C7E-9546-BB8B-78DEBE77F536}" sibTransId="{64E56C74-B8CE-3B40-A202-32AA0720A1A6}"/>
    <dgm:cxn modelId="{D667AD20-E31B-3E4A-8324-7D0A4256E587}" type="presOf" srcId="{08153537-8738-6441-B61E-F17FD380E10D}" destId="{7A76F2C1-0ECB-E348-B8A9-D1F4B1BD2384}" srcOrd="0" destOrd="0" presId="urn:microsoft.com/office/officeart/2005/8/layout/radial1"/>
    <dgm:cxn modelId="{7F225B5A-4473-784A-B901-67F5852FF61A}" type="presOf" srcId="{08153537-8738-6441-B61E-F17FD380E10D}" destId="{2355A9F6-6C99-0644-B321-396E3FE46F66}" srcOrd="1" destOrd="0" presId="urn:microsoft.com/office/officeart/2005/8/layout/radial1"/>
    <dgm:cxn modelId="{1D8702D8-57C7-E743-BC55-69A431E225DA}" type="presOf" srcId="{6255BC9D-D4E4-D44D-9EA1-E6DCF81A3B8F}" destId="{37CC5BDB-AD06-6B4D-B21A-13DB35E8A28D}" srcOrd="1" destOrd="0" presId="urn:microsoft.com/office/officeart/2005/8/layout/radial1"/>
    <dgm:cxn modelId="{2596F431-D651-3C44-873B-697C7A663C0E}" type="presOf" srcId="{A5FB7F29-3EA4-AD47-AE1D-40659D9C06B7}" destId="{517985C9-7627-CD44-92BF-FD1FEC43F9DD}" srcOrd="1" destOrd="0" presId="urn:microsoft.com/office/officeart/2005/8/layout/radial1"/>
    <dgm:cxn modelId="{67384838-49C4-D041-808D-C52E6638ACEA}" type="presOf" srcId="{57497AC9-8C7E-9546-BB8B-78DEBE77F536}" destId="{CB4571D4-63D7-9F42-928E-F179696D25C4}" srcOrd="1" destOrd="0" presId="urn:microsoft.com/office/officeart/2005/8/layout/radial1"/>
    <dgm:cxn modelId="{2073C2E8-2472-484D-9BBB-A04684E09707}" type="presOf" srcId="{97A2544D-CE11-0B4E-A759-26132BA4F38F}" destId="{E8308F87-C823-7B42-8134-89AC5CAF0563}" srcOrd="0" destOrd="0" presId="urn:microsoft.com/office/officeart/2005/8/layout/radial1"/>
    <dgm:cxn modelId="{905DC181-E5F8-1943-A481-1C0A865A1604}" type="presOf" srcId="{9DEA1157-AE1C-1F49-A2E6-F4FDE42CA9DB}" destId="{B554C0BC-A41A-AC44-BA38-26D2E6204600}" srcOrd="0" destOrd="0" presId="urn:microsoft.com/office/officeart/2005/8/layout/radial1"/>
    <dgm:cxn modelId="{27AF5B3F-F067-4B40-8FA7-B05B1FD57B7D}" type="presOf" srcId="{0E23D8D4-56EA-3840-AAE8-FA6DB9AEFA6C}" destId="{95458698-7CCB-5A4C-8733-2D12D7D80AAA}" srcOrd="1" destOrd="0" presId="urn:microsoft.com/office/officeart/2005/8/layout/radial1"/>
    <dgm:cxn modelId="{8C4B5A06-BFB0-0E46-9FA8-9EE813136041}" type="presOf" srcId="{4F9FFC26-D5E6-6C4F-AE25-AD5BBC51E99F}" destId="{4AA8A40B-FAA6-E64A-9987-61E446A090F5}" srcOrd="1" destOrd="0" presId="urn:microsoft.com/office/officeart/2005/8/layout/radial1"/>
    <dgm:cxn modelId="{A81FFF14-5044-4F4C-9020-0AB02588B1F7}" srcId="{81E173BA-A95A-FE4A-8F82-EBD3D39A9BA9}" destId="{97A2544D-CE11-0B4E-A759-26132BA4F38F}" srcOrd="4" destOrd="0" parTransId="{A5FB7F29-3EA4-AD47-AE1D-40659D9C06B7}" sibTransId="{A62C7D0B-FFD0-4D46-97AB-5E80EE510AEF}"/>
    <dgm:cxn modelId="{2A20663E-5DF8-0840-9192-D9A6EE84F75E}" type="presOf" srcId="{3B4AEF96-917F-D14F-B0F1-178E6C2C1E51}" destId="{59088B30-2116-3242-B193-C3225E7CE44C}" srcOrd="0" destOrd="0" presId="urn:microsoft.com/office/officeart/2005/8/layout/radial1"/>
    <dgm:cxn modelId="{BAF23BEC-5588-6443-9C21-79B5F4D7F3B6}" type="presOf" srcId="{E3917DDE-9B8F-0149-A7FE-543CA4D5AB39}" destId="{ECACE2FC-D4CD-8A4C-8BF7-DDF879A5F3A6}" srcOrd="0" destOrd="0" presId="urn:microsoft.com/office/officeart/2005/8/layout/radial1"/>
    <dgm:cxn modelId="{F5341441-2313-B24F-B09C-85876853CD0C}" type="presOf" srcId="{68420B92-585D-EF46-8134-22564ABB4ADB}" destId="{947D46D7-7914-2F44-BE75-A8B9A06030E2}" srcOrd="0" destOrd="0" presId="urn:microsoft.com/office/officeart/2005/8/layout/radial1"/>
    <dgm:cxn modelId="{074CA273-1384-3B4C-A770-9D7DBCB1B8B8}" type="presOf" srcId="{FF406602-BA2B-6A45-9472-E51967BC8518}" destId="{37D8EE26-86C9-5847-A520-3AF892E510FB}" srcOrd="1" destOrd="0" presId="urn:microsoft.com/office/officeart/2005/8/layout/radial1"/>
    <dgm:cxn modelId="{9AFADCF9-B304-F845-8C31-4556E8E7105D}" type="presOf" srcId="{A5FB7F29-3EA4-AD47-AE1D-40659D9C06B7}" destId="{262F5E78-808F-2A49-A469-2F72362A2F11}" srcOrd="0" destOrd="0" presId="urn:microsoft.com/office/officeart/2005/8/layout/radial1"/>
    <dgm:cxn modelId="{A8BDDF09-0A1A-7346-BDFF-F5992B3C9D14}" srcId="{81E173BA-A95A-FE4A-8F82-EBD3D39A9BA9}" destId="{4803D271-58A8-CC4F-93FA-70F0ED0E10D3}" srcOrd="9" destOrd="0" parTransId="{9DEA1157-AE1C-1F49-A2E6-F4FDE42CA9DB}" sibTransId="{872A42FC-F43C-A744-AEA4-41858DC80CB1}"/>
    <dgm:cxn modelId="{6E07FCDC-DFA2-8546-B866-A3E3DC300CC8}" srcId="{81E173BA-A95A-FE4A-8F82-EBD3D39A9BA9}" destId="{B2B9ECE7-BFD7-E34A-B718-1C169CF0C16C}" srcOrd="0" destOrd="0" parTransId="{FF406602-BA2B-6A45-9472-E51967BC8518}" sibTransId="{AC3D7421-9A9B-994B-9EA1-E22DE00BB88E}"/>
    <dgm:cxn modelId="{802E0762-B041-6945-AB11-BD091B2BD30B}" type="presOf" srcId="{7FB55A42-D6D7-8F42-8D0B-2A819AEF79B6}" destId="{DD4EADC0-919A-E043-900E-B8EBC5DDE85A}" srcOrd="0" destOrd="0" presId="urn:microsoft.com/office/officeart/2005/8/layout/radial1"/>
    <dgm:cxn modelId="{F7797091-B422-EC4D-A480-CACB69B6B08F}" type="presOf" srcId="{57497AC9-8C7E-9546-BB8B-78DEBE77F536}" destId="{18C6B458-D19C-3D4F-BE68-433B5FFDA84A}" srcOrd="0" destOrd="0" presId="urn:microsoft.com/office/officeart/2005/8/layout/radial1"/>
    <dgm:cxn modelId="{9BAEFF21-13D9-104A-85D1-C17F5886B66B}" srcId="{F0FB4A38-0752-824D-80C6-7CAD344E2A05}" destId="{81E173BA-A95A-FE4A-8F82-EBD3D39A9BA9}" srcOrd="0" destOrd="0" parTransId="{617A1E32-852D-9F43-8FA2-2CA71C54468C}" sibTransId="{8079D134-5BDA-BD4A-9800-CA333907E52C}"/>
    <dgm:cxn modelId="{5A0D0ECA-71AA-474E-B0D1-F1D0A1127760}" type="presOf" srcId="{B212BCC9-A863-3248-90D3-BF98F3B9CD54}" destId="{A88EC545-3F2F-CC49-B6D4-692922875F75}" srcOrd="0" destOrd="0" presId="urn:microsoft.com/office/officeart/2005/8/layout/radial1"/>
    <dgm:cxn modelId="{44956AC0-75E6-7B4D-93A8-FA0D9954C84B}" srcId="{81E173BA-A95A-FE4A-8F82-EBD3D39A9BA9}" destId="{E3917DDE-9B8F-0149-A7FE-543CA4D5AB39}" srcOrd="5" destOrd="0" parTransId="{4F9FFC26-D5E6-6C4F-AE25-AD5BBC51E99F}" sibTransId="{A16DEA2E-041A-2B4F-82FB-8AC3A9F3F3C2}"/>
    <dgm:cxn modelId="{EE2B22B4-EA7C-E045-A184-C907BBB007CD}" type="presOf" srcId="{B212BCC9-A863-3248-90D3-BF98F3B9CD54}" destId="{CFA3B02D-0FBF-024F-B816-2B1CAD298CC9}" srcOrd="1" destOrd="0" presId="urn:microsoft.com/office/officeart/2005/8/layout/radial1"/>
    <dgm:cxn modelId="{EC42E9F4-08A6-8B4E-ACD2-0E1F97D2BE1A}" type="presOf" srcId="{B2B9ECE7-BFD7-E34A-B718-1C169CF0C16C}" destId="{BAE34842-24E7-A446-9560-6C3D81743608}" srcOrd="0" destOrd="0" presId="urn:microsoft.com/office/officeart/2005/8/layout/radial1"/>
    <dgm:cxn modelId="{F1FB6438-A592-F245-89B1-2A51539A1D05}" type="presOf" srcId="{4803D271-58A8-CC4F-93FA-70F0ED0E10D3}" destId="{515C4876-A4D9-464E-996B-EDBDDA3CF729}" srcOrd="0" destOrd="0" presId="urn:microsoft.com/office/officeart/2005/8/layout/radial1"/>
    <dgm:cxn modelId="{791834D9-4788-4644-94C2-2FD3A7377F4F}" type="presOf" srcId="{0E23D8D4-56EA-3840-AAE8-FA6DB9AEFA6C}" destId="{5FFA1CBF-F0E7-C44B-BA6B-4CFC023352B8}" srcOrd="0" destOrd="0" presId="urn:microsoft.com/office/officeart/2005/8/layout/radial1"/>
    <dgm:cxn modelId="{568764B6-9EE9-BB41-8EB1-DA812B491B9B}" srcId="{81E173BA-A95A-FE4A-8F82-EBD3D39A9BA9}" destId="{7FB55A42-D6D7-8F42-8D0B-2A819AEF79B6}" srcOrd="3" destOrd="0" parTransId="{6255BC9D-D4E4-D44D-9EA1-E6DCF81A3B8F}" sibTransId="{3F82447E-83C9-524D-BBC9-429A0353035B}"/>
    <dgm:cxn modelId="{DE7CCA0D-083F-CB49-857D-9FCF72F28680}" type="presOf" srcId="{81E173BA-A95A-FE4A-8F82-EBD3D39A9BA9}" destId="{29E3A77A-6807-0045-9902-77B5407FDA59}" srcOrd="0" destOrd="0" presId="urn:microsoft.com/office/officeart/2005/8/layout/radial1"/>
    <dgm:cxn modelId="{5D25725A-E99D-0F40-9EEF-D05F948DD45F}" type="presParOf" srcId="{5874F23C-EA25-CF4F-A03A-5339B7806495}" destId="{29E3A77A-6807-0045-9902-77B5407FDA59}" srcOrd="0" destOrd="0" presId="urn:microsoft.com/office/officeart/2005/8/layout/radial1"/>
    <dgm:cxn modelId="{FEC8C570-19FA-CE4A-8393-D59BDB173502}" type="presParOf" srcId="{5874F23C-EA25-CF4F-A03A-5339B7806495}" destId="{0195AC5C-4DA7-694F-99EC-014F389388DD}" srcOrd="1" destOrd="0" presId="urn:microsoft.com/office/officeart/2005/8/layout/radial1"/>
    <dgm:cxn modelId="{8D499973-8115-C64B-B8EA-0C492A53D22F}" type="presParOf" srcId="{0195AC5C-4DA7-694F-99EC-014F389388DD}" destId="{37D8EE26-86C9-5847-A520-3AF892E510FB}" srcOrd="0" destOrd="0" presId="urn:microsoft.com/office/officeart/2005/8/layout/radial1"/>
    <dgm:cxn modelId="{824FB27B-D85F-D44C-9ED8-8C9484C55794}" type="presParOf" srcId="{5874F23C-EA25-CF4F-A03A-5339B7806495}" destId="{BAE34842-24E7-A446-9560-6C3D81743608}" srcOrd="2" destOrd="0" presId="urn:microsoft.com/office/officeart/2005/8/layout/radial1"/>
    <dgm:cxn modelId="{15F95261-4969-F042-AC64-58CBB825EA53}" type="presParOf" srcId="{5874F23C-EA25-CF4F-A03A-5339B7806495}" destId="{5FFA1CBF-F0E7-C44B-BA6B-4CFC023352B8}" srcOrd="3" destOrd="0" presId="urn:microsoft.com/office/officeart/2005/8/layout/radial1"/>
    <dgm:cxn modelId="{F9432955-C3EA-5D45-AFB2-937D300E9F43}" type="presParOf" srcId="{5FFA1CBF-F0E7-C44B-BA6B-4CFC023352B8}" destId="{95458698-7CCB-5A4C-8733-2D12D7D80AAA}" srcOrd="0" destOrd="0" presId="urn:microsoft.com/office/officeart/2005/8/layout/radial1"/>
    <dgm:cxn modelId="{C7420E53-026A-4141-9394-03254B253C65}" type="presParOf" srcId="{5874F23C-EA25-CF4F-A03A-5339B7806495}" destId="{989893C7-4DB6-FB49-A706-DBFF199A62A8}" srcOrd="4" destOrd="0" presId="urn:microsoft.com/office/officeart/2005/8/layout/radial1"/>
    <dgm:cxn modelId="{2D4AAE82-AF1E-4D4B-946D-43C18487293A}" type="presParOf" srcId="{5874F23C-EA25-CF4F-A03A-5339B7806495}" destId="{18C6B458-D19C-3D4F-BE68-433B5FFDA84A}" srcOrd="5" destOrd="0" presId="urn:microsoft.com/office/officeart/2005/8/layout/radial1"/>
    <dgm:cxn modelId="{247DB93E-2654-024D-BD21-6328950CDB31}" type="presParOf" srcId="{18C6B458-D19C-3D4F-BE68-433B5FFDA84A}" destId="{CB4571D4-63D7-9F42-928E-F179696D25C4}" srcOrd="0" destOrd="0" presId="urn:microsoft.com/office/officeart/2005/8/layout/radial1"/>
    <dgm:cxn modelId="{AEF0F4C9-E52B-A048-B837-37874D182932}" type="presParOf" srcId="{5874F23C-EA25-CF4F-A03A-5339B7806495}" destId="{8BC4D8E1-D4C1-BD41-A4F9-CE45A934B2E1}" srcOrd="6" destOrd="0" presId="urn:microsoft.com/office/officeart/2005/8/layout/radial1"/>
    <dgm:cxn modelId="{01BB3430-141E-394E-8CF6-FB2D0A56D3C5}" type="presParOf" srcId="{5874F23C-EA25-CF4F-A03A-5339B7806495}" destId="{BFFD05A5-415F-B64F-AB82-743C60F08BA8}" srcOrd="7" destOrd="0" presId="urn:microsoft.com/office/officeart/2005/8/layout/radial1"/>
    <dgm:cxn modelId="{01E95BAB-BC87-D342-B894-BC2B56FB14AF}" type="presParOf" srcId="{BFFD05A5-415F-B64F-AB82-743C60F08BA8}" destId="{37CC5BDB-AD06-6B4D-B21A-13DB35E8A28D}" srcOrd="0" destOrd="0" presId="urn:microsoft.com/office/officeart/2005/8/layout/radial1"/>
    <dgm:cxn modelId="{591610BB-9871-AA44-9566-8F84DB6E5AEF}" type="presParOf" srcId="{5874F23C-EA25-CF4F-A03A-5339B7806495}" destId="{DD4EADC0-919A-E043-900E-B8EBC5DDE85A}" srcOrd="8" destOrd="0" presId="urn:microsoft.com/office/officeart/2005/8/layout/radial1"/>
    <dgm:cxn modelId="{4E0FE04F-D46C-C547-AA5A-96B95F5881B3}" type="presParOf" srcId="{5874F23C-EA25-CF4F-A03A-5339B7806495}" destId="{262F5E78-808F-2A49-A469-2F72362A2F11}" srcOrd="9" destOrd="0" presId="urn:microsoft.com/office/officeart/2005/8/layout/radial1"/>
    <dgm:cxn modelId="{922113B0-3986-4943-9FAC-C62FA4151DD5}" type="presParOf" srcId="{262F5E78-808F-2A49-A469-2F72362A2F11}" destId="{517985C9-7627-CD44-92BF-FD1FEC43F9DD}" srcOrd="0" destOrd="0" presId="urn:microsoft.com/office/officeart/2005/8/layout/radial1"/>
    <dgm:cxn modelId="{753CB9D7-88C3-614D-9DA1-D0A9D9B3AD07}" type="presParOf" srcId="{5874F23C-EA25-CF4F-A03A-5339B7806495}" destId="{E8308F87-C823-7B42-8134-89AC5CAF0563}" srcOrd="10" destOrd="0" presId="urn:microsoft.com/office/officeart/2005/8/layout/radial1"/>
    <dgm:cxn modelId="{B1DAFEE8-3F4F-E24F-BF87-13CB359F91DB}" type="presParOf" srcId="{5874F23C-EA25-CF4F-A03A-5339B7806495}" destId="{5553B24F-CA2A-D74D-BE8B-D139D0A3CB93}" srcOrd="11" destOrd="0" presId="urn:microsoft.com/office/officeart/2005/8/layout/radial1"/>
    <dgm:cxn modelId="{391AED2D-9233-DD43-B814-D5B8A4D424EF}" type="presParOf" srcId="{5553B24F-CA2A-D74D-BE8B-D139D0A3CB93}" destId="{4AA8A40B-FAA6-E64A-9987-61E446A090F5}" srcOrd="0" destOrd="0" presId="urn:microsoft.com/office/officeart/2005/8/layout/radial1"/>
    <dgm:cxn modelId="{DB89EE15-56E7-9941-95E1-1A8E7D0D227C}" type="presParOf" srcId="{5874F23C-EA25-CF4F-A03A-5339B7806495}" destId="{ECACE2FC-D4CD-8A4C-8BF7-DDF879A5F3A6}" srcOrd="12" destOrd="0" presId="urn:microsoft.com/office/officeart/2005/8/layout/radial1"/>
    <dgm:cxn modelId="{852D0348-31B5-B642-9E9C-1F8B96AA9BD7}" type="presParOf" srcId="{5874F23C-EA25-CF4F-A03A-5339B7806495}" destId="{7A76F2C1-0ECB-E348-B8A9-D1F4B1BD2384}" srcOrd="13" destOrd="0" presId="urn:microsoft.com/office/officeart/2005/8/layout/radial1"/>
    <dgm:cxn modelId="{686A1623-3245-7C48-8FE7-184A8326FFB6}" type="presParOf" srcId="{7A76F2C1-0ECB-E348-B8A9-D1F4B1BD2384}" destId="{2355A9F6-6C99-0644-B321-396E3FE46F66}" srcOrd="0" destOrd="0" presId="urn:microsoft.com/office/officeart/2005/8/layout/radial1"/>
    <dgm:cxn modelId="{D2E581C5-E51C-6D4C-94EE-435CF6A17744}" type="presParOf" srcId="{5874F23C-EA25-CF4F-A03A-5339B7806495}" destId="{EE893DD5-9649-7944-AE89-E2B187D63E32}" srcOrd="14" destOrd="0" presId="urn:microsoft.com/office/officeart/2005/8/layout/radial1"/>
    <dgm:cxn modelId="{1B443ABD-AF7E-864B-A6A9-7798B68B6F6A}" type="presParOf" srcId="{5874F23C-EA25-CF4F-A03A-5339B7806495}" destId="{A88EC545-3F2F-CC49-B6D4-692922875F75}" srcOrd="15" destOrd="0" presId="urn:microsoft.com/office/officeart/2005/8/layout/radial1"/>
    <dgm:cxn modelId="{C9815220-2CF9-3D4F-98CC-3436F6ED9BDE}" type="presParOf" srcId="{A88EC545-3F2F-CC49-B6D4-692922875F75}" destId="{CFA3B02D-0FBF-024F-B816-2B1CAD298CC9}" srcOrd="0" destOrd="0" presId="urn:microsoft.com/office/officeart/2005/8/layout/radial1"/>
    <dgm:cxn modelId="{3D0DDC4E-C207-EF4B-9BA0-7E4C434057B4}" type="presParOf" srcId="{5874F23C-EA25-CF4F-A03A-5339B7806495}" destId="{7F11AF6E-F0B6-0747-BC1B-F1DE73F048E9}" srcOrd="16" destOrd="0" presId="urn:microsoft.com/office/officeart/2005/8/layout/radial1"/>
    <dgm:cxn modelId="{0C67579A-30AB-A24E-922D-76D927F8ECEF}" type="presParOf" srcId="{5874F23C-EA25-CF4F-A03A-5339B7806495}" destId="{59088B30-2116-3242-B193-C3225E7CE44C}" srcOrd="17" destOrd="0" presId="urn:microsoft.com/office/officeart/2005/8/layout/radial1"/>
    <dgm:cxn modelId="{68942438-233C-9145-937D-1B514F35C49A}" type="presParOf" srcId="{59088B30-2116-3242-B193-C3225E7CE44C}" destId="{2B4B0C4B-8FCE-EB45-BD43-6CC81B0AAFD6}" srcOrd="0" destOrd="0" presId="urn:microsoft.com/office/officeart/2005/8/layout/radial1"/>
    <dgm:cxn modelId="{BC21AAF9-45D0-D14F-B979-C0C2FE6EE14A}" type="presParOf" srcId="{5874F23C-EA25-CF4F-A03A-5339B7806495}" destId="{947D46D7-7914-2F44-BE75-A8B9A06030E2}" srcOrd="18" destOrd="0" presId="urn:microsoft.com/office/officeart/2005/8/layout/radial1"/>
    <dgm:cxn modelId="{A595822C-9D31-CF4D-A641-16705F434EEC}" type="presParOf" srcId="{5874F23C-EA25-CF4F-A03A-5339B7806495}" destId="{B554C0BC-A41A-AC44-BA38-26D2E6204600}" srcOrd="19" destOrd="0" presId="urn:microsoft.com/office/officeart/2005/8/layout/radial1"/>
    <dgm:cxn modelId="{CB983514-C7CE-A444-BA66-8074566411DA}" type="presParOf" srcId="{B554C0BC-A41A-AC44-BA38-26D2E6204600}" destId="{9E603B75-F1B9-9342-9B8A-126E31892085}" srcOrd="0" destOrd="0" presId="urn:microsoft.com/office/officeart/2005/8/layout/radial1"/>
    <dgm:cxn modelId="{81AC4FA9-AF67-1C4A-9778-4198BB947036}" type="presParOf" srcId="{5874F23C-EA25-CF4F-A03A-5339B7806495}" destId="{515C4876-A4D9-464E-996B-EDBDDA3CF729}" srcOrd="2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3A77A-6807-0045-9902-77B5407FDA59}">
      <dsp:nvSpPr>
        <dsp:cNvPr id="0" name=""/>
        <dsp:cNvSpPr/>
      </dsp:nvSpPr>
      <dsp:spPr>
        <a:xfrm>
          <a:off x="4364764" y="1502995"/>
          <a:ext cx="1365232" cy="101673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b="1" kern="1200" dirty="0" smtClean="0">
              <a:solidFill>
                <a:srgbClr val="FF0000"/>
              </a:solidFill>
            </a:rPr>
            <a:t>EU</a:t>
          </a:r>
          <a:endParaRPr lang="en-US" sz="5400" b="1" kern="1200" dirty="0">
            <a:solidFill>
              <a:srgbClr val="FF0000"/>
            </a:solidFill>
          </a:endParaRPr>
        </a:p>
      </dsp:txBody>
      <dsp:txXfrm>
        <a:off x="4564698" y="1651892"/>
        <a:ext cx="965364" cy="718940"/>
      </dsp:txXfrm>
    </dsp:sp>
    <dsp:sp modelId="{0195AC5C-4DA7-694F-99EC-014F389388DD}">
      <dsp:nvSpPr>
        <dsp:cNvPr id="0" name=""/>
        <dsp:cNvSpPr/>
      </dsp:nvSpPr>
      <dsp:spPr>
        <a:xfrm rot="15965150">
          <a:off x="4782171" y="1281567"/>
          <a:ext cx="431488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431488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987128" y="1277625"/>
        <a:ext cx="21574" cy="21574"/>
      </dsp:txXfrm>
    </dsp:sp>
    <dsp:sp modelId="{BAE34842-24E7-A446-9560-6C3D81743608}">
      <dsp:nvSpPr>
        <dsp:cNvPr id="0" name=""/>
        <dsp:cNvSpPr/>
      </dsp:nvSpPr>
      <dsp:spPr>
        <a:xfrm>
          <a:off x="4171257" y="308329"/>
          <a:ext cx="1571544" cy="765054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C000"/>
              </a:solidFill>
            </a:rPr>
            <a:t>Economic </a:t>
          </a:r>
          <a:r>
            <a:rPr lang="en-US" sz="1600" b="1" kern="1200" baseline="0" dirty="0" smtClean="0">
              <a:solidFill>
                <a:srgbClr val="FFC000"/>
              </a:solidFill>
            </a:rPr>
            <a:t>convergence</a:t>
          </a:r>
          <a:endParaRPr lang="en-US" sz="1600" b="1" kern="1200" dirty="0">
            <a:solidFill>
              <a:srgbClr val="FFC000"/>
            </a:solidFill>
          </a:endParaRPr>
        </a:p>
      </dsp:txBody>
      <dsp:txXfrm>
        <a:off x="4401404" y="420369"/>
        <a:ext cx="1111250" cy="540974"/>
      </dsp:txXfrm>
    </dsp:sp>
    <dsp:sp modelId="{5FFA1CBF-F0E7-C44B-BA6B-4CFC023352B8}">
      <dsp:nvSpPr>
        <dsp:cNvPr id="0" name=""/>
        <dsp:cNvSpPr/>
      </dsp:nvSpPr>
      <dsp:spPr>
        <a:xfrm rot="19292189">
          <a:off x="5351711" y="1167739"/>
          <a:ext cx="1498036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1498036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063279" y="1137134"/>
        <a:ext cx="74901" cy="74901"/>
      </dsp:txXfrm>
    </dsp:sp>
    <dsp:sp modelId="{989893C7-4DB6-FB49-A706-DBFF199A62A8}">
      <dsp:nvSpPr>
        <dsp:cNvPr id="0" name=""/>
        <dsp:cNvSpPr/>
      </dsp:nvSpPr>
      <dsp:spPr>
        <a:xfrm>
          <a:off x="6312013" y="0"/>
          <a:ext cx="1571544" cy="7650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rgbClr val="0070C0"/>
              </a:solidFill>
            </a:rPr>
            <a:t>EU funds</a:t>
          </a:r>
          <a:endParaRPr lang="en-US" sz="2000" b="1" kern="1200" dirty="0">
            <a:solidFill>
              <a:srgbClr val="0070C0"/>
            </a:solidFill>
          </a:endParaRPr>
        </a:p>
      </dsp:txBody>
      <dsp:txXfrm>
        <a:off x="6542160" y="112040"/>
        <a:ext cx="1111250" cy="540974"/>
      </dsp:txXfrm>
    </dsp:sp>
    <dsp:sp modelId="{18C6B458-D19C-3D4F-BE68-433B5FFDA84A}">
      <dsp:nvSpPr>
        <dsp:cNvPr id="0" name=""/>
        <dsp:cNvSpPr/>
      </dsp:nvSpPr>
      <dsp:spPr>
        <a:xfrm rot="20627919">
          <a:off x="5660774" y="1661401"/>
          <a:ext cx="1135029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1135029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6199913" y="1639871"/>
        <a:ext cx="56751" cy="56751"/>
      </dsp:txXfrm>
    </dsp:sp>
    <dsp:sp modelId="{8BC4D8E1-D4C1-BD41-A4F9-CE45A934B2E1}">
      <dsp:nvSpPr>
        <dsp:cNvPr id="0" name=""/>
        <dsp:cNvSpPr/>
      </dsp:nvSpPr>
      <dsp:spPr>
        <a:xfrm>
          <a:off x="6662227" y="931330"/>
          <a:ext cx="1571544" cy="765054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FFC000"/>
              </a:solidFill>
            </a:rPr>
            <a:t>Easy travelling</a:t>
          </a:r>
          <a:endParaRPr lang="en-US" sz="1800" b="1" kern="1200" dirty="0">
            <a:solidFill>
              <a:srgbClr val="FFC000"/>
            </a:solidFill>
          </a:endParaRPr>
        </a:p>
      </dsp:txBody>
      <dsp:txXfrm>
        <a:off x="6892374" y="1043370"/>
        <a:ext cx="1111250" cy="540974"/>
      </dsp:txXfrm>
    </dsp:sp>
    <dsp:sp modelId="{BFFD05A5-415F-B64F-AB82-743C60F08BA8}">
      <dsp:nvSpPr>
        <dsp:cNvPr id="0" name=""/>
        <dsp:cNvSpPr/>
      </dsp:nvSpPr>
      <dsp:spPr>
        <a:xfrm rot="671655">
          <a:off x="5690545" y="2304015"/>
          <a:ext cx="1740421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1740421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>
        <a:off x="6517245" y="2267350"/>
        <a:ext cx="87021" cy="87021"/>
      </dsp:txXfrm>
    </dsp:sp>
    <dsp:sp modelId="{DD4EADC0-919A-E043-900E-B8EBC5DDE85A}">
      <dsp:nvSpPr>
        <dsp:cNvPr id="0" name=""/>
        <dsp:cNvSpPr/>
      </dsp:nvSpPr>
      <dsp:spPr>
        <a:xfrm>
          <a:off x="7356560" y="2241329"/>
          <a:ext cx="1571544" cy="7650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0070C0"/>
              </a:solidFill>
            </a:rPr>
            <a:t>Access</a:t>
          </a:r>
          <a:r>
            <a:rPr lang="en-US" sz="1600" b="1" kern="1200" baseline="0" dirty="0" smtClean="0">
              <a:solidFill>
                <a:srgbClr val="0070C0"/>
              </a:solidFill>
            </a:rPr>
            <a:t> to labor market</a:t>
          </a:r>
          <a:endParaRPr lang="en-US" sz="1600" b="1" kern="1200" dirty="0">
            <a:solidFill>
              <a:srgbClr val="0070C0"/>
            </a:solidFill>
          </a:endParaRPr>
        </a:p>
      </dsp:txBody>
      <dsp:txXfrm>
        <a:off x="7586707" y="2353369"/>
        <a:ext cx="1111250" cy="540974"/>
      </dsp:txXfrm>
    </dsp:sp>
    <dsp:sp modelId="{262F5E78-808F-2A49-A469-2F72362A2F11}">
      <dsp:nvSpPr>
        <dsp:cNvPr id="0" name=""/>
        <dsp:cNvSpPr/>
      </dsp:nvSpPr>
      <dsp:spPr>
        <a:xfrm rot="2877457">
          <a:off x="5353906" y="2593007"/>
          <a:ext cx="448284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448284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566841" y="2588646"/>
        <a:ext cx="22414" cy="22414"/>
      </dsp:txXfrm>
    </dsp:sp>
    <dsp:sp modelId="{E8308F87-C823-7B42-8134-89AC5CAF0563}">
      <dsp:nvSpPr>
        <dsp:cNvPr id="0" name=""/>
        <dsp:cNvSpPr/>
      </dsp:nvSpPr>
      <dsp:spPr>
        <a:xfrm>
          <a:off x="5258228" y="2734048"/>
          <a:ext cx="1571544" cy="765054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C000"/>
              </a:solidFill>
            </a:rPr>
            <a:t>Geopolitical stability</a:t>
          </a:r>
          <a:endParaRPr lang="en-US" sz="1600" b="1" kern="1200" dirty="0">
            <a:solidFill>
              <a:srgbClr val="FFC000"/>
            </a:solidFill>
          </a:endParaRPr>
        </a:p>
      </dsp:txBody>
      <dsp:txXfrm>
        <a:off x="5488375" y="2846088"/>
        <a:ext cx="1111250" cy="540974"/>
      </dsp:txXfrm>
    </dsp:sp>
    <dsp:sp modelId="{5553B24F-CA2A-D74D-BE8B-D139D0A3CB93}">
      <dsp:nvSpPr>
        <dsp:cNvPr id="0" name=""/>
        <dsp:cNvSpPr/>
      </dsp:nvSpPr>
      <dsp:spPr>
        <a:xfrm rot="6576621">
          <a:off x="4333121" y="2876166"/>
          <a:ext cx="807403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807403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4716637" y="2862827"/>
        <a:ext cx="40370" cy="40370"/>
      </dsp:txXfrm>
    </dsp:sp>
    <dsp:sp modelId="{ECACE2FC-D4CD-8A4C-8BF7-DDF879A5F3A6}">
      <dsp:nvSpPr>
        <dsp:cNvPr id="0" name=""/>
        <dsp:cNvSpPr/>
      </dsp:nvSpPr>
      <dsp:spPr>
        <a:xfrm>
          <a:off x="3681275" y="3257670"/>
          <a:ext cx="1571544" cy="7650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0070C0"/>
              </a:solidFill>
            </a:rPr>
            <a:t>FDIs</a:t>
          </a:r>
          <a:endParaRPr lang="en-US" sz="1800" b="1" kern="1200" dirty="0">
            <a:solidFill>
              <a:srgbClr val="0070C0"/>
            </a:solidFill>
          </a:endParaRPr>
        </a:p>
      </dsp:txBody>
      <dsp:txXfrm>
        <a:off x="3911422" y="3369710"/>
        <a:ext cx="1111250" cy="540974"/>
      </dsp:txXfrm>
    </dsp:sp>
    <dsp:sp modelId="{7A76F2C1-0ECB-E348-B8A9-D1F4B1BD2384}">
      <dsp:nvSpPr>
        <dsp:cNvPr id="0" name=""/>
        <dsp:cNvSpPr/>
      </dsp:nvSpPr>
      <dsp:spPr>
        <a:xfrm rot="9269642">
          <a:off x="3490905" y="2500935"/>
          <a:ext cx="1031981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1031981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 rot="10800000">
        <a:off x="3981096" y="2481981"/>
        <a:ext cx="51599" cy="51599"/>
      </dsp:txXfrm>
    </dsp:sp>
    <dsp:sp modelId="{EE893DD5-9649-7944-AE89-E2B187D63E32}">
      <dsp:nvSpPr>
        <dsp:cNvPr id="0" name=""/>
        <dsp:cNvSpPr/>
      </dsp:nvSpPr>
      <dsp:spPr>
        <a:xfrm>
          <a:off x="2167231" y="2618582"/>
          <a:ext cx="1611311" cy="765054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C000"/>
              </a:solidFill>
            </a:rPr>
            <a:t>International status</a:t>
          </a:r>
          <a:endParaRPr lang="en-US" sz="1600" b="1" kern="1200" dirty="0">
            <a:solidFill>
              <a:srgbClr val="FFC000"/>
            </a:solidFill>
          </a:endParaRPr>
        </a:p>
      </dsp:txBody>
      <dsp:txXfrm>
        <a:off x="2403202" y="2730622"/>
        <a:ext cx="1139369" cy="540974"/>
      </dsp:txXfrm>
    </dsp:sp>
    <dsp:sp modelId="{A88EC545-3F2F-CC49-B6D4-692922875F75}">
      <dsp:nvSpPr>
        <dsp:cNvPr id="0" name=""/>
        <dsp:cNvSpPr/>
      </dsp:nvSpPr>
      <dsp:spPr>
        <a:xfrm rot="10642140">
          <a:off x="2386290" y="2081287"/>
          <a:ext cx="1980813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1980813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700" kern="1200"/>
        </a:p>
      </dsp:txBody>
      <dsp:txXfrm rot="10800000">
        <a:off x="3327177" y="2038613"/>
        <a:ext cx="99040" cy="99040"/>
      </dsp:txXfrm>
    </dsp:sp>
    <dsp:sp modelId="{7F11AF6E-F0B6-0747-BC1B-F1DE73F048E9}">
      <dsp:nvSpPr>
        <dsp:cNvPr id="0" name=""/>
        <dsp:cNvSpPr/>
      </dsp:nvSpPr>
      <dsp:spPr>
        <a:xfrm>
          <a:off x="819267" y="1787017"/>
          <a:ext cx="1571544" cy="7650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0070C0"/>
              </a:solidFill>
            </a:rPr>
            <a:t>Rule </a:t>
          </a:r>
          <a:br>
            <a:rPr lang="en-US" sz="1800" b="1" kern="1200" dirty="0" smtClean="0">
              <a:solidFill>
                <a:srgbClr val="0070C0"/>
              </a:solidFill>
            </a:rPr>
          </a:br>
          <a:r>
            <a:rPr lang="en-US" sz="1800" b="1" kern="1200" dirty="0" smtClean="0">
              <a:solidFill>
                <a:srgbClr val="0070C0"/>
              </a:solidFill>
            </a:rPr>
            <a:t>of Law</a:t>
          </a:r>
          <a:endParaRPr lang="en-US" sz="1800" b="1" kern="1200" dirty="0">
            <a:solidFill>
              <a:srgbClr val="0070C0"/>
            </a:solidFill>
          </a:endParaRPr>
        </a:p>
      </dsp:txBody>
      <dsp:txXfrm>
        <a:off x="1049414" y="1899057"/>
        <a:ext cx="1111250" cy="540974"/>
      </dsp:txXfrm>
    </dsp:sp>
    <dsp:sp modelId="{59088B30-2116-3242-B193-C3225E7CE44C}">
      <dsp:nvSpPr>
        <dsp:cNvPr id="0" name=""/>
        <dsp:cNvSpPr/>
      </dsp:nvSpPr>
      <dsp:spPr>
        <a:xfrm rot="11682726">
          <a:off x="2175186" y="1547797"/>
          <a:ext cx="2265557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2265557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800" kern="1200"/>
        </a:p>
      </dsp:txBody>
      <dsp:txXfrm rot="10800000">
        <a:off x="3251326" y="1498003"/>
        <a:ext cx="113277" cy="113277"/>
      </dsp:txXfrm>
    </dsp:sp>
    <dsp:sp modelId="{947D46D7-7914-2F44-BE75-A8B9A06030E2}">
      <dsp:nvSpPr>
        <dsp:cNvPr id="0" name=""/>
        <dsp:cNvSpPr/>
      </dsp:nvSpPr>
      <dsp:spPr>
        <a:xfrm>
          <a:off x="675269" y="696545"/>
          <a:ext cx="1642977" cy="765054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kern="1200" dirty="0" smtClean="0">
              <a:solidFill>
                <a:srgbClr val="FFC000"/>
              </a:solidFill>
            </a:rPr>
            <a:t>More competences</a:t>
          </a:r>
          <a:endParaRPr lang="en-US" sz="1600" b="1" kern="1200" dirty="0">
            <a:solidFill>
              <a:srgbClr val="FFC000"/>
            </a:solidFill>
          </a:endParaRPr>
        </a:p>
      </dsp:txBody>
      <dsp:txXfrm>
        <a:off x="915877" y="808585"/>
        <a:ext cx="1161761" cy="540974"/>
      </dsp:txXfrm>
    </dsp:sp>
    <dsp:sp modelId="{B554C0BC-A41A-AC44-BA38-26D2E6204600}">
      <dsp:nvSpPr>
        <dsp:cNvPr id="0" name=""/>
        <dsp:cNvSpPr/>
      </dsp:nvSpPr>
      <dsp:spPr>
        <a:xfrm rot="12905316">
          <a:off x="3023723" y="1172889"/>
          <a:ext cx="1679740" cy="13691"/>
        </a:xfrm>
        <a:custGeom>
          <a:avLst/>
          <a:gdLst/>
          <a:ahLst/>
          <a:cxnLst/>
          <a:rect l="0" t="0" r="0" b="0"/>
          <a:pathLst>
            <a:path>
              <a:moveTo>
                <a:pt x="0" y="6845"/>
              </a:moveTo>
              <a:lnTo>
                <a:pt x="1679740" y="6845"/>
              </a:lnTo>
            </a:path>
          </a:pathLst>
        </a:custGeom>
        <a:noFill/>
        <a:ln w="12700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00" kern="1200"/>
        </a:p>
      </dsp:txBody>
      <dsp:txXfrm rot="10800000">
        <a:off x="3821599" y="1137741"/>
        <a:ext cx="83987" cy="83987"/>
      </dsp:txXfrm>
    </dsp:sp>
    <dsp:sp modelId="{515C4876-A4D9-464E-996B-EDBDDA3CF729}">
      <dsp:nvSpPr>
        <dsp:cNvPr id="0" name=""/>
        <dsp:cNvSpPr/>
      </dsp:nvSpPr>
      <dsp:spPr>
        <a:xfrm>
          <a:off x="1943029" y="0"/>
          <a:ext cx="1571544" cy="765054"/>
        </a:xfrm>
        <a:prstGeom prst="ellips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solidFill>
                <a:srgbClr val="0070C0"/>
              </a:solidFill>
            </a:rPr>
            <a:t>Less corruption</a:t>
          </a:r>
          <a:endParaRPr lang="en-US" sz="1800" b="1" kern="1200" dirty="0">
            <a:solidFill>
              <a:srgbClr val="0070C0"/>
            </a:solidFill>
          </a:endParaRPr>
        </a:p>
      </dsp:txBody>
      <dsp:txXfrm>
        <a:off x="2173176" y="112040"/>
        <a:ext cx="1111250" cy="5409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76E59D-B1F1-7245-8560-5FCE5211D4F4}" type="datetimeFigureOut">
              <a:rPr lang="en-US" smtClean="0"/>
              <a:t>6/3/16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C6DFF0-F851-2B47-9846-073DC9CB6A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183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6DFF0-F851-2B47-9846-073DC9CB6A0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053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6DFF0-F851-2B47-9846-073DC9CB6A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1835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EU economy is not homogeneous, there is two-speed development</a:t>
            </a:r>
            <a:r>
              <a:rPr lang="en-US" baseline="0" dirty="0" smtClean="0"/>
              <a:t> which will definitely make pressure V4 on converging economies (no free-lunch)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6DFF0-F851-2B47-9846-073DC9CB6A0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9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6DFF0-F851-2B47-9846-073DC9CB6A0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3719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6DFF0-F851-2B47-9846-073DC9CB6A0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5715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C6DFF0-F851-2B47-9846-073DC9CB6A0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515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412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8659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90197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386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2762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234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04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320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625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485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84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smtClean="0"/>
              <a:t>6/3/16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656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e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e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e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hyperlink" Target="mailto:ales.rod@eceta.cz" TargetMode="External"/><Relationship Id="rId3" Type="http://schemas.openxmlformats.org/officeDocument/2006/relationships/hyperlink" Target="http://www.eceta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2478024"/>
          </a:xfrm>
        </p:spPr>
        <p:txBody>
          <a:bodyPr>
            <a:normAutofit fontScale="90000"/>
          </a:bodyPr>
          <a:lstStyle/>
          <a:p>
            <a:r>
              <a:rPr lang="en-US" sz="7200" b="1" dirty="0" smtClean="0"/>
              <a:t>EU Hidden Triggers</a:t>
            </a:r>
            <a:br>
              <a:rPr lang="en-US" sz="7200" b="1" dirty="0" smtClean="0"/>
            </a:br>
            <a:r>
              <a:rPr lang="en-US" sz="7200" b="1" dirty="0" smtClean="0"/>
              <a:t>(Czech Republic’s experience)</a:t>
            </a:r>
            <a:endParaRPr lang="en-US" sz="72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i="1" dirty="0" err="1" smtClean="0"/>
              <a:t>Aleš</a:t>
            </a:r>
            <a:r>
              <a:rPr lang="en-US" b="1" i="1" dirty="0" smtClean="0"/>
              <a:t> Rod</a:t>
            </a:r>
          </a:p>
          <a:p>
            <a:r>
              <a:rPr lang="en-US" b="1" i="1" dirty="0" smtClean="0"/>
              <a:t>03. 06. 2016</a:t>
            </a:r>
          </a:p>
          <a:p>
            <a:r>
              <a:rPr lang="en-US" b="1" i="1" dirty="0" smtClean="0"/>
              <a:t>Bratislava, SK</a:t>
            </a:r>
          </a:p>
        </p:txBody>
      </p:sp>
      <p:pic>
        <p:nvPicPr>
          <p:cNvPr id="4" name="Picture 3" descr="CETA be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6308" y="4433817"/>
            <a:ext cx="1136004" cy="11648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6480" y="4455621"/>
            <a:ext cx="2531233" cy="1052044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4964" y="4455621"/>
            <a:ext cx="2666488" cy="105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2331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994" y="791249"/>
            <a:ext cx="11178012" cy="5275503"/>
          </a:xfrm>
          <a:prstGeom prst="rect">
            <a:avLst/>
          </a:prstGeom>
          <a:ln w="63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987835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Facts and basic information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Czech Republic</a:t>
            </a:r>
          </a:p>
          <a:p>
            <a:pPr lvl="1"/>
            <a:r>
              <a:rPr lang="en-US" sz="2000" dirty="0" smtClean="0"/>
              <a:t>Established: 1993</a:t>
            </a:r>
          </a:p>
          <a:p>
            <a:pPr lvl="1"/>
            <a:r>
              <a:rPr lang="en-US" sz="2000" dirty="0"/>
              <a:t>NATO membership: 1999</a:t>
            </a:r>
          </a:p>
          <a:p>
            <a:pPr lvl="1"/>
            <a:r>
              <a:rPr lang="en-US" sz="2000" dirty="0" smtClean="0"/>
              <a:t>EU membership: 2004</a:t>
            </a:r>
          </a:p>
          <a:p>
            <a:pPr lvl="1"/>
            <a:r>
              <a:rPr lang="en-US" sz="2000" dirty="0" smtClean="0"/>
              <a:t>Area (total): 78 866 sq. km</a:t>
            </a:r>
          </a:p>
          <a:p>
            <a:pPr lvl="1"/>
            <a:r>
              <a:rPr lang="en-US" sz="2000" dirty="0" smtClean="0"/>
              <a:t>Inhabitants: 10 553 843</a:t>
            </a:r>
          </a:p>
          <a:p>
            <a:pPr lvl="1"/>
            <a:r>
              <a:rPr lang="en-US" sz="2000" dirty="0" smtClean="0"/>
              <a:t>GDP per capita (EUR): 15 600</a:t>
            </a:r>
          </a:p>
          <a:p>
            <a:pPr lvl="1"/>
            <a:r>
              <a:rPr lang="en-US" sz="2000" dirty="0" smtClean="0"/>
              <a:t>GDP per capita (PPS): 23 200</a:t>
            </a:r>
          </a:p>
          <a:p>
            <a:pPr lvl="1"/>
            <a:r>
              <a:rPr lang="en-US" sz="2000" dirty="0" smtClean="0"/>
              <a:t>Unemployment rate (total): 4.1 %</a:t>
            </a:r>
          </a:p>
          <a:p>
            <a:pPr lvl="1"/>
            <a:r>
              <a:rPr lang="en-US" sz="2000" dirty="0" smtClean="0"/>
              <a:t>Unemployment rate (&gt;25 years): 9.5 %</a:t>
            </a:r>
          </a:p>
          <a:p>
            <a:pPr lvl="1"/>
            <a:r>
              <a:rPr lang="en-US" sz="2000" dirty="0" smtClean="0"/>
              <a:t>Public debt / GDP ratio: 41.1 %</a:t>
            </a:r>
          </a:p>
          <a:p>
            <a:pPr lvl="1"/>
            <a:endParaRPr lang="en-US" sz="2000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1903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Expectations</a:t>
            </a:r>
            <a:r>
              <a:rPr lang="is-IS" b="1" dirty="0" smtClean="0"/>
              <a:t>…</a:t>
            </a: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2942429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42369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s-IS" b="1" dirty="0" smtClean="0"/>
              <a:t>… and </a:t>
            </a:r>
            <a:r>
              <a:rPr lang="en-US" b="1" dirty="0" smtClean="0"/>
              <a:t>reality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sz="2200" b="1" dirty="0" smtClean="0"/>
              <a:t>European Union </a:t>
            </a:r>
            <a:r>
              <a:rPr lang="en-US" sz="2200" dirty="0" smtClean="0"/>
              <a:t>membership has </a:t>
            </a:r>
            <a:r>
              <a:rPr lang="en-US" sz="2200" u="sng" dirty="0" smtClean="0"/>
              <a:t>decreased</a:t>
            </a:r>
            <a:r>
              <a:rPr lang="en-US" sz="2200" dirty="0" smtClean="0"/>
              <a:t> economic costs of having “non-member” status </a:t>
            </a:r>
          </a:p>
          <a:p>
            <a:r>
              <a:rPr lang="en-US" sz="2200" b="1" dirty="0" smtClean="0"/>
              <a:t>European Union </a:t>
            </a:r>
            <a:r>
              <a:rPr lang="en-US" sz="2200" dirty="0" smtClean="0"/>
              <a:t>membership has </a:t>
            </a:r>
            <a:r>
              <a:rPr lang="en-US" sz="2200" u="sng" dirty="0" smtClean="0"/>
              <a:t>increased</a:t>
            </a:r>
            <a:r>
              <a:rPr lang="en-US" sz="2200" dirty="0" smtClean="0"/>
              <a:t> economic costs related to excessive regulation</a:t>
            </a:r>
          </a:p>
          <a:p>
            <a:r>
              <a:rPr lang="en-US" sz="2200" b="1" dirty="0" smtClean="0"/>
              <a:t>European Union </a:t>
            </a:r>
            <a:r>
              <a:rPr lang="en-US" sz="2200" dirty="0" smtClean="0"/>
              <a:t>membership has </a:t>
            </a:r>
            <a:r>
              <a:rPr lang="en-US" sz="2200" u="sng" dirty="0" smtClean="0"/>
              <a:t>brought</a:t>
            </a:r>
            <a:r>
              <a:rPr lang="en-US" sz="2200" dirty="0" smtClean="0"/>
              <a:t> opportunity to comment on international topics</a:t>
            </a:r>
          </a:p>
          <a:p>
            <a:r>
              <a:rPr lang="en-US" sz="2200" b="1" dirty="0" smtClean="0"/>
              <a:t>European Union </a:t>
            </a:r>
            <a:r>
              <a:rPr lang="en-US" sz="2200" dirty="0" smtClean="0"/>
              <a:t>membership has </a:t>
            </a:r>
            <a:r>
              <a:rPr lang="en-US" sz="2200" u="sng" dirty="0" smtClean="0"/>
              <a:t>cut down </a:t>
            </a:r>
            <a:r>
              <a:rPr lang="en-US" sz="2200" dirty="0" smtClean="0"/>
              <a:t>sovereignty of the national economic policy </a:t>
            </a:r>
          </a:p>
          <a:p>
            <a:r>
              <a:rPr lang="is-IS" sz="2200" b="1" i="1" dirty="0" smtClean="0"/>
              <a:t> 	… EU membership has </a:t>
            </a:r>
            <a:r>
              <a:rPr lang="is-IS" sz="2200" b="1" i="1" dirty="0" smtClean="0">
                <a:solidFill>
                  <a:srgbClr val="0070C0"/>
                </a:solidFill>
              </a:rPr>
              <a:t>many pros and many cons</a:t>
            </a:r>
            <a:r>
              <a:rPr lang="is-IS" sz="2200" b="1" i="1" dirty="0" smtClean="0"/>
              <a:t>. These are changing in time.</a:t>
            </a:r>
            <a:endParaRPr lang="en-US" sz="2200" b="1" i="1" dirty="0"/>
          </a:p>
          <a:p>
            <a:endParaRPr lang="en-US" dirty="0" smtClean="0"/>
          </a:p>
          <a:p>
            <a:pPr algn="ctr"/>
            <a:r>
              <a:rPr lang="en-US" sz="3000" b="1" dirty="0" smtClean="0">
                <a:solidFill>
                  <a:srgbClr val="FF0000"/>
                </a:solidFill>
              </a:rPr>
              <a:t>EU membership is not universal cure for all national diseases. </a:t>
            </a:r>
          </a:p>
          <a:p>
            <a:pPr algn="ctr"/>
            <a:r>
              <a:rPr lang="en-US" sz="3000" b="1" i="1" dirty="0" smtClean="0">
                <a:solidFill>
                  <a:srgbClr val="0070C0"/>
                </a:solidFill>
              </a:rPr>
              <a:t>“What do you do for yourself, that you may have!”</a:t>
            </a:r>
            <a:endParaRPr lang="en-US" sz="30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116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1. Economic performance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Czechs were expecting a </a:t>
            </a:r>
            <a:r>
              <a:rPr lang="en-US" b="1" dirty="0" smtClean="0">
                <a:solidFill>
                  <a:srgbClr val="FF0000"/>
                </a:solidFill>
              </a:rPr>
              <a:t>rapid economic convergence </a:t>
            </a:r>
            <a:r>
              <a:rPr lang="en-US" dirty="0" smtClean="0"/>
              <a:t>to the level of Western Europe. </a:t>
            </a:r>
          </a:p>
          <a:p>
            <a:r>
              <a:rPr lang="en-US" dirty="0" smtClean="0"/>
              <a:t>In </a:t>
            </a:r>
            <a:r>
              <a:rPr lang="en-US" b="1" dirty="0" smtClean="0">
                <a:solidFill>
                  <a:srgbClr val="002060"/>
                </a:solidFill>
              </a:rPr>
              <a:t>current market prices</a:t>
            </a:r>
            <a:r>
              <a:rPr lang="en-US" dirty="0" smtClean="0"/>
              <a:t>, the gap between EU15 and Czech Republic is </a:t>
            </a:r>
            <a:r>
              <a:rPr lang="en-US" b="1" dirty="0" smtClean="0">
                <a:solidFill>
                  <a:srgbClr val="002060"/>
                </a:solidFill>
              </a:rPr>
              <a:t>even higher </a:t>
            </a:r>
            <a:r>
              <a:rPr lang="en-US" dirty="0" smtClean="0"/>
              <a:t>today</a:t>
            </a:r>
            <a:endParaRPr lang="en-US" dirty="0"/>
          </a:p>
          <a:p>
            <a:pPr lvl="1"/>
            <a:r>
              <a:rPr lang="en-US" dirty="0" smtClean="0"/>
              <a:t>CZE convergence gap 1995: + 14,300 Euro</a:t>
            </a:r>
          </a:p>
          <a:p>
            <a:pPr lvl="1"/>
            <a:r>
              <a:rPr lang="en-US" dirty="0" smtClean="0"/>
              <a:t>CZE convergence gap 2015: + 17,500 Euro</a:t>
            </a:r>
          </a:p>
          <a:p>
            <a:r>
              <a:rPr lang="en-US" dirty="0" smtClean="0"/>
              <a:t>In </a:t>
            </a:r>
            <a:r>
              <a:rPr lang="en-US" b="1" dirty="0" smtClean="0">
                <a:solidFill>
                  <a:srgbClr val="002060"/>
                </a:solidFill>
              </a:rPr>
              <a:t>Purchase </a:t>
            </a:r>
            <a:r>
              <a:rPr lang="en-US" b="1" dirty="0">
                <a:solidFill>
                  <a:srgbClr val="002060"/>
                </a:solidFill>
              </a:rPr>
              <a:t>P</a:t>
            </a:r>
            <a:r>
              <a:rPr lang="en-US" b="1" dirty="0" smtClean="0">
                <a:solidFill>
                  <a:srgbClr val="002060"/>
                </a:solidFill>
              </a:rPr>
              <a:t>ower </a:t>
            </a:r>
            <a:r>
              <a:rPr lang="en-US" b="1" dirty="0">
                <a:solidFill>
                  <a:srgbClr val="002060"/>
                </a:solidFill>
              </a:rPr>
              <a:t>S</a:t>
            </a:r>
            <a:r>
              <a:rPr lang="en-US" b="1" dirty="0" smtClean="0">
                <a:solidFill>
                  <a:srgbClr val="002060"/>
                </a:solidFill>
              </a:rPr>
              <a:t>tandard</a:t>
            </a:r>
            <a:r>
              <a:rPr lang="en-US" dirty="0" smtClean="0"/>
              <a:t>, the convergence of all V4 states is </a:t>
            </a:r>
            <a:r>
              <a:rPr lang="en-US" b="1" dirty="0" smtClean="0">
                <a:solidFill>
                  <a:srgbClr val="002060"/>
                </a:solidFill>
              </a:rPr>
              <a:t>noticeable</a:t>
            </a:r>
          </a:p>
          <a:p>
            <a:pPr lvl="1"/>
            <a:r>
              <a:rPr lang="en-US" dirty="0" smtClean="0"/>
              <a:t>CZE convergence gap 1995: 64 % level of EU 15</a:t>
            </a:r>
          </a:p>
          <a:p>
            <a:pPr lvl="1"/>
            <a:r>
              <a:rPr lang="en-US" dirty="0" smtClean="0"/>
              <a:t>CZE convergence gap 2014: 78 % level of EU 15</a:t>
            </a:r>
          </a:p>
          <a:p>
            <a:pPr lvl="1"/>
            <a:r>
              <a:rPr lang="en-US" dirty="0" smtClean="0"/>
              <a:t>Progress of Slovakia, Poland and Hungary is even more significant  </a:t>
            </a:r>
          </a:p>
          <a:p>
            <a:r>
              <a:rPr lang="en-US" dirty="0" smtClean="0"/>
              <a:t>Data shows a ratio of </a:t>
            </a:r>
            <a:r>
              <a:rPr lang="en-US" b="1" dirty="0" smtClean="0">
                <a:solidFill>
                  <a:srgbClr val="002060"/>
                </a:solidFill>
              </a:rPr>
              <a:t>people at risk of poverty </a:t>
            </a:r>
            <a:r>
              <a:rPr lang="en-US" dirty="0" smtClean="0"/>
              <a:t>has not been increasing</a:t>
            </a:r>
          </a:p>
          <a:p>
            <a:pPr lvl="1"/>
            <a:r>
              <a:rPr lang="en-US" dirty="0" smtClean="0"/>
              <a:t>Czech Republic, Slovakia and Poland X Hungary </a:t>
            </a:r>
          </a:p>
        </p:txBody>
      </p:sp>
    </p:spTree>
    <p:extLst>
      <p:ext uri="{BB962C8B-B14F-4D97-AF65-F5344CB8AC3E}">
        <p14:creationId xmlns:p14="http://schemas.microsoft.com/office/powerpoint/2010/main" val="2971271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115404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8527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115405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860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025" y="82968"/>
            <a:ext cx="9515950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876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2. Labor market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situation on labor market is determined especially by </a:t>
            </a:r>
            <a:r>
              <a:rPr lang="en-US" b="1" dirty="0" smtClean="0">
                <a:solidFill>
                  <a:srgbClr val="FF0000"/>
                </a:solidFill>
              </a:rPr>
              <a:t>domestic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smtClean="0"/>
              <a:t>economic factors (but also driven by demand for semi-finished products from abroad).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Mobility of labor: </a:t>
            </a:r>
            <a:r>
              <a:rPr lang="en-US" dirty="0" smtClean="0"/>
              <a:t>Due to communism experience, Czechs have very low preferences to do so (persistent political barriers on international labor market do not matter here). </a:t>
            </a:r>
          </a:p>
          <a:p>
            <a:r>
              <a:rPr lang="en-US" dirty="0" smtClean="0"/>
              <a:t>The Czech economy has recently the </a:t>
            </a:r>
            <a:r>
              <a:rPr lang="en-US" b="1" dirty="0" smtClean="0">
                <a:solidFill>
                  <a:srgbClr val="FF0000"/>
                </a:solidFill>
              </a:rPr>
              <a:t>lowest unemployment </a:t>
            </a:r>
            <a:r>
              <a:rPr lang="en-US" dirty="0" smtClean="0"/>
              <a:t>rate within the EU states and reasonable unemployment rate of people under 25 years (industry + services).</a:t>
            </a:r>
          </a:p>
          <a:p>
            <a:r>
              <a:rPr lang="en-US" dirty="0" smtClean="0"/>
              <a:t>The issue is a structure of the Czech economy – many firms uses a comparative advantage of </a:t>
            </a:r>
            <a:r>
              <a:rPr lang="en-US" b="1" dirty="0" smtClean="0">
                <a:solidFill>
                  <a:srgbClr val="FF0000"/>
                </a:solidFill>
              </a:rPr>
              <a:t>lower wages </a:t>
            </a:r>
            <a:r>
              <a:rPr lang="en-US" dirty="0" smtClean="0"/>
              <a:t>as a key input in their business </a:t>
            </a:r>
          </a:p>
          <a:p>
            <a:pPr lvl="1"/>
            <a:r>
              <a:rPr lang="en-US" dirty="0" smtClean="0"/>
              <a:t>Czech Republic </a:t>
            </a:r>
            <a:r>
              <a:rPr lang="en-US" b="1" dirty="0" smtClean="0">
                <a:solidFill>
                  <a:srgbClr val="002060"/>
                </a:solidFill>
              </a:rPr>
              <a:t>should not be </a:t>
            </a:r>
            <a:r>
              <a:rPr lang="en-US" dirty="0" smtClean="0"/>
              <a:t>place for </a:t>
            </a:r>
            <a:r>
              <a:rPr lang="en-US" u="sng" dirty="0" smtClean="0"/>
              <a:t>automated series production</a:t>
            </a:r>
            <a:r>
              <a:rPr lang="en-US" dirty="0" smtClean="0"/>
              <a:t> or </a:t>
            </a:r>
            <a:r>
              <a:rPr lang="en-US" u="sng" dirty="0" smtClean="0"/>
              <a:t>fitting area </a:t>
            </a:r>
            <a:r>
              <a:rPr lang="en-US" dirty="0" smtClean="0"/>
              <a:t>for R&amp;D ideas which were developed abroad</a:t>
            </a:r>
          </a:p>
          <a:p>
            <a:pPr lvl="1"/>
            <a:r>
              <a:rPr lang="en-US" dirty="0" smtClean="0"/>
              <a:t>Czech Republic </a:t>
            </a:r>
            <a:r>
              <a:rPr lang="en-US" b="1" dirty="0" smtClean="0">
                <a:solidFill>
                  <a:srgbClr val="002060"/>
                </a:solidFill>
              </a:rPr>
              <a:t>should be </a:t>
            </a:r>
            <a:r>
              <a:rPr lang="en-US" dirty="0" smtClean="0"/>
              <a:t>an </a:t>
            </a:r>
            <a:r>
              <a:rPr lang="en-US" u="sng" dirty="0" smtClean="0"/>
              <a:t>incubator</a:t>
            </a:r>
            <a:r>
              <a:rPr lang="en-US" dirty="0" smtClean="0"/>
              <a:t> for startups, research and development, joint ventures between universities and private sector, etc.</a:t>
            </a:r>
          </a:p>
        </p:txBody>
      </p:sp>
    </p:spTree>
    <p:extLst>
      <p:ext uri="{BB962C8B-B14F-4D97-AF65-F5344CB8AC3E}">
        <p14:creationId xmlns:p14="http://schemas.microsoft.com/office/powerpoint/2010/main" val="1959506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567" y="93099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818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5581" y="78389"/>
            <a:ext cx="9520839" cy="6208678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055587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3. Fiscal situation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Although the fiscal situation is not crucial question nowadays, several issues should be discussed</a:t>
            </a:r>
          </a:p>
          <a:p>
            <a:pPr lvl="1"/>
            <a:r>
              <a:rPr lang="en-US" b="1" dirty="0" smtClean="0">
                <a:solidFill>
                  <a:srgbClr val="002060"/>
                </a:solidFill>
              </a:rPr>
              <a:t>Government expenditures </a:t>
            </a:r>
            <a:r>
              <a:rPr lang="en-US" dirty="0" smtClean="0"/>
              <a:t>continuously increase!</a:t>
            </a:r>
          </a:p>
          <a:p>
            <a:pPr lvl="1"/>
            <a:r>
              <a:rPr lang="en-US" b="1" dirty="0" smtClean="0">
                <a:solidFill>
                  <a:srgbClr val="FF0000"/>
                </a:solidFill>
              </a:rPr>
              <a:t>Gross debt </a:t>
            </a:r>
            <a:r>
              <a:rPr lang="en-US" dirty="0" smtClean="0"/>
              <a:t>continuously increases!</a:t>
            </a:r>
          </a:p>
          <a:p>
            <a:pPr lvl="1"/>
            <a:r>
              <a:rPr lang="en-US" dirty="0" smtClean="0"/>
              <a:t>Annual </a:t>
            </a:r>
            <a:r>
              <a:rPr lang="en-US" b="1" dirty="0" smtClean="0">
                <a:solidFill>
                  <a:srgbClr val="002060"/>
                </a:solidFill>
              </a:rPr>
              <a:t>fiscal balances </a:t>
            </a:r>
            <a:r>
              <a:rPr lang="en-US" dirty="0" smtClean="0"/>
              <a:t>do not follow economic cycle!</a:t>
            </a:r>
          </a:p>
          <a:p>
            <a:pPr lvl="1"/>
            <a:r>
              <a:rPr lang="en-US" dirty="0" smtClean="0"/>
              <a:t>Positive development of </a:t>
            </a:r>
            <a:r>
              <a:rPr lang="en-US" b="1" dirty="0" smtClean="0">
                <a:solidFill>
                  <a:srgbClr val="FF0000"/>
                </a:solidFill>
              </a:rPr>
              <a:t>tax quota</a:t>
            </a:r>
            <a:r>
              <a:rPr lang="en-US" dirty="0" smtClean="0"/>
              <a:t> is driven </a:t>
            </a:r>
            <a:r>
              <a:rPr lang="en-US" dirty="0"/>
              <a:t>r</a:t>
            </a:r>
            <a:r>
              <a:rPr lang="en-US" dirty="0" smtClean="0"/>
              <a:t>ather by GDP than by systematic decrease of taxation level!</a:t>
            </a:r>
          </a:p>
          <a:p>
            <a:pPr lvl="1"/>
            <a:r>
              <a:rPr lang="en-US" dirty="0" smtClean="0"/>
              <a:t>Growing competition among political parties motivates political subjects to </a:t>
            </a:r>
            <a:r>
              <a:rPr lang="en-US" b="1" dirty="0" smtClean="0">
                <a:solidFill>
                  <a:srgbClr val="002060"/>
                </a:solidFill>
              </a:rPr>
              <a:t>political (fiscal) populism</a:t>
            </a:r>
            <a:r>
              <a:rPr lang="en-US" dirty="0"/>
              <a:t>!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790149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102152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45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8025" y="70480"/>
            <a:ext cx="9515950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382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85353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1770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75648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5737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94937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14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75648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0632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67" y="66260"/>
            <a:ext cx="9522866" cy="62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849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Recommendations (9)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follow own </a:t>
            </a:r>
            <a:r>
              <a:rPr lang="en-US" b="1" dirty="0" smtClean="0">
                <a:solidFill>
                  <a:srgbClr val="002060"/>
                </a:solidFill>
              </a:rPr>
              <a:t>comparative economic advantages</a:t>
            </a:r>
            <a:r>
              <a:rPr lang="en-US" dirty="0" smtClean="0"/>
              <a:t>. 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/>
              <a:t>A</a:t>
            </a:r>
            <a:r>
              <a:rPr lang="en-US" dirty="0" smtClean="0"/>
              <a:t> country should use as many opportunities </a:t>
            </a:r>
            <a:r>
              <a:rPr lang="en-US" dirty="0"/>
              <a:t>stemming from international cooperation as possible, </a:t>
            </a:r>
            <a:r>
              <a:rPr lang="en-US" dirty="0" smtClean="0"/>
              <a:t>but the </a:t>
            </a:r>
            <a:r>
              <a:rPr lang="en-US" b="1" dirty="0" smtClean="0">
                <a:solidFill>
                  <a:srgbClr val="FF0000"/>
                </a:solidFill>
              </a:rPr>
              <a:t>core of economic, political and social issues </a:t>
            </a:r>
            <a:r>
              <a:rPr lang="en-US" dirty="0" smtClean="0"/>
              <a:t>will always remain on the country itself.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/>
              <a:t>A</a:t>
            </a:r>
            <a:r>
              <a:rPr lang="en-US" dirty="0" smtClean="0"/>
              <a:t> country should use </a:t>
            </a:r>
            <a:r>
              <a:rPr lang="en-US" b="1" dirty="0" smtClean="0">
                <a:solidFill>
                  <a:srgbClr val="002060"/>
                </a:solidFill>
              </a:rPr>
              <a:t>EU funds </a:t>
            </a:r>
            <a:r>
              <a:rPr lang="en-US" dirty="0" smtClean="0"/>
              <a:t>as a complement, not substitute of own economic activity.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project own interests and advocate them </a:t>
            </a:r>
            <a:r>
              <a:rPr lang="en-US" b="1" dirty="0" smtClean="0">
                <a:solidFill>
                  <a:srgbClr val="002060"/>
                </a:solidFill>
              </a:rPr>
              <a:t>ex-ante</a:t>
            </a:r>
            <a:r>
              <a:rPr lang="en-US" dirty="0" smtClean="0"/>
              <a:t>; ex-post advocating is not feasible.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fight against </a:t>
            </a:r>
            <a:r>
              <a:rPr lang="en-US" b="1" dirty="0" smtClean="0">
                <a:solidFill>
                  <a:srgbClr val="FF0000"/>
                </a:solidFill>
              </a:rPr>
              <a:t>rational ignorance of voters</a:t>
            </a:r>
            <a:r>
              <a:rPr lang="en-US" dirty="0" smtClean="0"/>
              <a:t>, the Alfa and the Omega of all problems related to public choice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invest as much </a:t>
            </a:r>
            <a:r>
              <a:rPr lang="en-US" dirty="0"/>
              <a:t>effort into building “</a:t>
            </a:r>
            <a:r>
              <a:rPr lang="en-US" b="1" dirty="0">
                <a:solidFill>
                  <a:srgbClr val="002060"/>
                </a:solidFill>
              </a:rPr>
              <a:t>knowledge economy</a:t>
            </a:r>
            <a:r>
              <a:rPr lang="en-US" dirty="0" smtClean="0"/>
              <a:t>” as </a:t>
            </a:r>
            <a:r>
              <a:rPr lang="en-US" dirty="0"/>
              <a:t>possible</a:t>
            </a:r>
            <a:r>
              <a:rPr lang="en-US" dirty="0" smtClean="0"/>
              <a:t>.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vary about frequent legislative changes, but focus on </a:t>
            </a:r>
            <a:r>
              <a:rPr lang="en-US" b="1" dirty="0" smtClean="0">
                <a:solidFill>
                  <a:srgbClr val="FF0000"/>
                </a:solidFill>
              </a:rPr>
              <a:t>reforms with broad political consensus and support</a:t>
            </a:r>
            <a:r>
              <a:rPr lang="en-US" dirty="0" smtClean="0"/>
              <a:t>.</a:t>
            </a:r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smartly work with educational system </a:t>
            </a:r>
            <a:r>
              <a:rPr lang="en-US" dirty="0" smtClean="0"/>
              <a:t>(diversification, undergraduates, inflation of university </a:t>
            </a:r>
            <a:r>
              <a:rPr lang="en-US" dirty="0" smtClean="0"/>
              <a:t>degrees, </a:t>
            </a:r>
            <a:r>
              <a:rPr lang="en-US" dirty="0" smtClean="0"/>
              <a:t>realistic job requirements at public sector</a:t>
            </a:r>
            <a:r>
              <a:rPr lang="en-US" smtClean="0"/>
              <a:t>, etc.)</a:t>
            </a:r>
            <a:endParaRPr lang="en-US" dirty="0" smtClean="0"/>
          </a:p>
          <a:p>
            <a:pPr marL="457200" indent="-457200">
              <a:spcBef>
                <a:spcPts val="600"/>
              </a:spcBef>
              <a:buFont typeface="+mj-lt"/>
              <a:buAutoNum type="arabicPeriod"/>
            </a:pPr>
            <a:r>
              <a:rPr lang="en-US" dirty="0" smtClean="0"/>
              <a:t>A country should support the only factor systematically generating wealth: </a:t>
            </a:r>
            <a:r>
              <a:rPr lang="en-US" b="1" dirty="0" smtClean="0">
                <a:solidFill>
                  <a:srgbClr val="FF0000"/>
                </a:solidFill>
              </a:rPr>
              <a:t>ECONOMIC FREEDOM</a:t>
            </a:r>
            <a:r>
              <a:rPr lang="en-US" dirty="0"/>
              <a:t>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254660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 idx="4294967295"/>
          </p:nvPr>
        </p:nvSpPr>
        <p:spPr>
          <a:xfrm>
            <a:off x="1066800" y="778347"/>
            <a:ext cx="10058400" cy="1358900"/>
          </a:xfrm>
        </p:spPr>
        <p:txBody>
          <a:bodyPr>
            <a:normAutofit/>
          </a:bodyPr>
          <a:lstStyle/>
          <a:p>
            <a:pPr algn="ctr"/>
            <a:r>
              <a:rPr lang="en-US" sz="6600" b="1" dirty="0" smtClean="0"/>
              <a:t>Thank you for your attention.</a:t>
            </a:r>
            <a:endParaRPr lang="en-US" sz="66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485583" y="2716039"/>
            <a:ext cx="47259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Ing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Aleš</a:t>
            </a:r>
            <a:r>
              <a:rPr lang="en-US" sz="2000" b="1" dirty="0" smtClean="0"/>
              <a:t> Rod, Ph.D.</a:t>
            </a:r>
          </a:p>
          <a:p>
            <a:pPr algn="ctr"/>
            <a:r>
              <a:rPr lang="en-US" i="1" dirty="0" smtClean="0"/>
              <a:t>Research Director</a:t>
            </a:r>
          </a:p>
          <a:p>
            <a:pPr algn="ctr"/>
            <a:endParaRPr lang="en-US" i="1" dirty="0" smtClean="0"/>
          </a:p>
          <a:p>
            <a:pPr algn="ctr"/>
            <a:r>
              <a:rPr lang="en-US" i="1" dirty="0" smtClean="0"/>
              <a:t>CETA – Centrum </a:t>
            </a:r>
            <a:r>
              <a:rPr lang="en-US" i="1" dirty="0" err="1" smtClean="0"/>
              <a:t>ekonomických</a:t>
            </a:r>
            <a:r>
              <a:rPr lang="en-US" i="1" dirty="0" smtClean="0"/>
              <a:t> a </a:t>
            </a:r>
            <a:r>
              <a:rPr lang="en-US" i="1" dirty="0" err="1" smtClean="0"/>
              <a:t>tržních</a:t>
            </a:r>
            <a:r>
              <a:rPr lang="en-US" i="1" dirty="0" smtClean="0"/>
              <a:t> </a:t>
            </a:r>
            <a:r>
              <a:rPr lang="en-US" i="1" dirty="0" err="1" smtClean="0"/>
              <a:t>analýz</a:t>
            </a:r>
            <a:endParaRPr lang="en-US" i="1" dirty="0" smtClean="0"/>
          </a:p>
          <a:p>
            <a:pPr algn="ctr"/>
            <a:r>
              <a:rPr lang="en-US" i="1" dirty="0" err="1"/>
              <a:t>J</a:t>
            </a:r>
            <a:r>
              <a:rPr lang="en-US" i="1" dirty="0" err="1" smtClean="0"/>
              <a:t>ungmannova</a:t>
            </a:r>
            <a:r>
              <a:rPr lang="en-US" i="1" dirty="0" smtClean="0"/>
              <a:t> 26/15 </a:t>
            </a:r>
          </a:p>
          <a:p>
            <a:pPr algn="ctr"/>
            <a:r>
              <a:rPr lang="en-US" i="1" dirty="0" smtClean="0"/>
              <a:t>110 00 Praha</a:t>
            </a:r>
          </a:p>
          <a:p>
            <a:pPr algn="ctr"/>
            <a:r>
              <a:rPr lang="cs-CZ" i="1" dirty="0" smtClean="0"/>
              <a:t>Česká republika</a:t>
            </a:r>
            <a:endParaRPr lang="en-US" i="1" dirty="0" smtClean="0"/>
          </a:p>
          <a:p>
            <a:pPr algn="ctr"/>
            <a:endParaRPr lang="en-US" dirty="0" smtClean="0">
              <a:hlinkClick r:id="rId2"/>
            </a:endParaRPr>
          </a:p>
          <a:p>
            <a:pPr algn="ctr"/>
            <a:r>
              <a:rPr lang="en-US" dirty="0" smtClean="0">
                <a:solidFill>
                  <a:srgbClr val="0070C0"/>
                </a:solidFill>
                <a:hlinkClick r:id="rId2"/>
              </a:rPr>
              <a:t>ales.rod@eceta.cz</a:t>
            </a:r>
            <a:endParaRPr lang="en-US" dirty="0" smtClean="0">
              <a:solidFill>
                <a:srgbClr val="0070C0"/>
              </a:solidFill>
            </a:endParaRPr>
          </a:p>
          <a:p>
            <a:pPr algn="ctr"/>
            <a:r>
              <a:rPr lang="en-US" dirty="0" smtClean="0"/>
              <a:t>+420 608 939 645</a:t>
            </a:r>
          </a:p>
          <a:p>
            <a:pPr algn="ctr"/>
            <a:r>
              <a:rPr lang="en-US" dirty="0" smtClean="0">
                <a:solidFill>
                  <a:srgbClr val="0070C0"/>
                </a:solidFill>
                <a:hlinkClick r:id="rId3"/>
              </a:rPr>
              <a:t>www.eceta.cz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endParaRPr 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737847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883</TotalTime>
  <Words>746</Words>
  <Application>Microsoft Macintosh PowerPoint</Application>
  <PresentationFormat>Widescreen</PresentationFormat>
  <Paragraphs>94</Paragraphs>
  <Slides>22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Calibri</vt:lpstr>
      <vt:lpstr>Calibri Light</vt:lpstr>
      <vt:lpstr>Retrospect</vt:lpstr>
      <vt:lpstr>EU Hidden Triggers (Czech Republic’s experience)</vt:lpstr>
      <vt:lpstr>PowerPoint Presentation</vt:lpstr>
      <vt:lpstr>Facts and basic information </vt:lpstr>
      <vt:lpstr>Expectations…</vt:lpstr>
      <vt:lpstr>… and reality</vt:lpstr>
      <vt:lpstr>1. Economic performance</vt:lpstr>
      <vt:lpstr>PowerPoint Presentation</vt:lpstr>
      <vt:lpstr>PowerPoint Presentation</vt:lpstr>
      <vt:lpstr>PowerPoint Presentation</vt:lpstr>
      <vt:lpstr>2. Labor market</vt:lpstr>
      <vt:lpstr>PowerPoint Presentation</vt:lpstr>
      <vt:lpstr>PowerPoint Presentation</vt:lpstr>
      <vt:lpstr>3. Fiscal situation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Recommendations (9)</vt:lpstr>
      <vt:lpstr>Thank you for your attention.</vt:lpstr>
    </vt:vector>
  </TitlesOfParts>
  <Company/>
  <LinksUpToDate>false</LinksUpToDate>
  <SharedDoc>false</SharedDoc>
  <HyperlinksChanged>false</HyperlinksChanged>
  <AppVersion>15.0022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Microsoft Office User</cp:lastModifiedBy>
  <cp:revision>42</cp:revision>
  <cp:lastPrinted>2016-06-03T09:20:08Z</cp:lastPrinted>
  <dcterms:created xsi:type="dcterms:W3CDTF">2016-05-27T06:47:51Z</dcterms:created>
  <dcterms:modified xsi:type="dcterms:W3CDTF">2016-06-03T09:28:35Z</dcterms:modified>
</cp:coreProperties>
</file>