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90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5/29/2016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701458"/>
            <a:ext cx="8825658" cy="3787825"/>
          </a:xfrm>
        </p:spPr>
        <p:txBody>
          <a:bodyPr/>
          <a:lstStyle/>
          <a:p>
            <a:pPr algn="ctr"/>
            <a:r>
              <a:rPr lang="hu-HU" sz="6000" b="1" dirty="0" smtClean="0"/>
              <a:t>UKRAINE</a:t>
            </a:r>
            <a:br>
              <a:rPr lang="hu-HU" sz="6000" b="1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4000" dirty="0" err="1" smtClean="0"/>
              <a:t>the</a:t>
            </a:r>
            <a:r>
              <a:rPr lang="hu-HU" sz="4000" dirty="0" smtClean="0"/>
              <a:t> most </a:t>
            </a:r>
            <a:r>
              <a:rPr lang="hu-HU" sz="4000" dirty="0" err="1" smtClean="0"/>
              <a:t>important</a:t>
            </a:r>
            <a:r>
              <a:rPr lang="hu-HU" sz="4000" dirty="0" smtClean="0"/>
              <a:t> </a:t>
            </a:r>
            <a:r>
              <a:rPr lang="hu-HU" sz="4000" dirty="0" err="1" smtClean="0"/>
              <a:t>element</a:t>
            </a:r>
            <a:r>
              <a:rPr lang="hu-HU" sz="4000" dirty="0" smtClean="0"/>
              <a:t> </a:t>
            </a:r>
            <a:r>
              <a:rPr lang="hu-HU" sz="4000" dirty="0" err="1" smtClean="0"/>
              <a:t>in</a:t>
            </a:r>
            <a:r>
              <a:rPr lang="hu-HU" sz="4000" dirty="0" smtClean="0"/>
              <a:t> </a:t>
            </a:r>
            <a:r>
              <a:rPr lang="hu-HU" sz="4000" dirty="0" err="1" smtClean="0"/>
              <a:t>the</a:t>
            </a:r>
            <a:r>
              <a:rPr lang="hu-HU" sz="4000" dirty="0" smtClean="0"/>
              <a:t/>
            </a:r>
            <a:br>
              <a:rPr lang="hu-HU" sz="4000" dirty="0" smtClean="0"/>
            </a:br>
            <a:r>
              <a:rPr lang="hu-HU" sz="4000" dirty="0" err="1" smtClean="0"/>
              <a:t>historic</a:t>
            </a:r>
            <a:r>
              <a:rPr lang="hu-HU" sz="4000" dirty="0" smtClean="0"/>
              <a:t> and </a:t>
            </a:r>
            <a:r>
              <a:rPr lang="hu-HU" sz="4000" dirty="0" err="1" smtClean="0"/>
              <a:t>historical</a:t>
            </a:r>
            <a:r>
              <a:rPr lang="hu-HU" sz="4000" dirty="0" smtClean="0"/>
              <a:t> </a:t>
            </a:r>
            <a:r>
              <a:rPr lang="hu-HU" sz="4000" dirty="0" err="1" smtClean="0"/>
              <a:t>jigsaw</a:t>
            </a:r>
            <a:r>
              <a:rPr lang="hu-HU" sz="4000" dirty="0" smtClean="0"/>
              <a:t> puzzle </a:t>
            </a:r>
            <a:br>
              <a:rPr lang="hu-HU" sz="4000" dirty="0" smtClean="0"/>
            </a:br>
            <a:r>
              <a:rPr lang="hu-HU" sz="4000" dirty="0" err="1" smtClean="0"/>
              <a:t>between</a:t>
            </a:r>
            <a:r>
              <a:rPr lang="hu-HU" sz="4000" dirty="0" smtClean="0"/>
              <a:t> Europe and </a:t>
            </a:r>
            <a:r>
              <a:rPr lang="hu-HU" sz="4000" dirty="0" err="1" smtClean="0"/>
              <a:t>Russia</a:t>
            </a:r>
            <a:endParaRPr lang="hu-HU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8001" y="5052953"/>
            <a:ext cx="8825658" cy="861420"/>
          </a:xfrm>
        </p:spPr>
        <p:txBody>
          <a:bodyPr>
            <a:noAutofit/>
          </a:bodyPr>
          <a:lstStyle/>
          <a:p>
            <a:r>
              <a:rPr lang="hu-HU" b="1" dirty="0" smtClean="0"/>
              <a:t>Lajos Bokros</a:t>
            </a:r>
            <a:r>
              <a:rPr lang="hu-HU" dirty="0" smtClean="0"/>
              <a:t>, professor of economics and public policy</a:t>
            </a:r>
          </a:p>
          <a:p>
            <a:r>
              <a:rPr lang="hu-HU" dirty="0" smtClean="0"/>
              <a:t>Central European University, Budapest, hungary</a:t>
            </a:r>
          </a:p>
          <a:p>
            <a:r>
              <a:rPr lang="hu-HU" dirty="0" smtClean="0"/>
              <a:t>Babes-Bolyai University, Cluj-Napoca, Romania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76712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Zbigniew</a:t>
            </a:r>
            <a:r>
              <a:rPr lang="hu-HU" dirty="0" smtClean="0"/>
              <a:t> </a:t>
            </a:r>
            <a:r>
              <a:rPr lang="hu-HU" dirty="0" err="1" smtClean="0"/>
              <a:t>Brzezinski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3600" dirty="0" err="1" smtClean="0"/>
              <a:t>Without</a:t>
            </a:r>
            <a:r>
              <a:rPr lang="hu-HU" sz="3600" dirty="0" smtClean="0"/>
              <a:t> </a:t>
            </a:r>
            <a:r>
              <a:rPr lang="hu-HU" sz="3600" dirty="0" err="1" smtClean="0"/>
              <a:t>Ukraine</a:t>
            </a:r>
            <a:r>
              <a:rPr lang="hu-HU" sz="3600" dirty="0" smtClean="0"/>
              <a:t>, </a:t>
            </a:r>
            <a:r>
              <a:rPr lang="hu-HU" sz="3600" dirty="0" err="1" smtClean="0"/>
              <a:t>Russia</a:t>
            </a:r>
            <a:r>
              <a:rPr lang="hu-HU" sz="3600" dirty="0" smtClean="0"/>
              <a:t> is a </a:t>
            </a:r>
            <a:r>
              <a:rPr lang="hu-HU" sz="3600" dirty="0" err="1" smtClean="0"/>
              <a:t>modest</a:t>
            </a:r>
            <a:r>
              <a:rPr lang="hu-HU" sz="3600" dirty="0" smtClean="0"/>
              <a:t> </a:t>
            </a:r>
            <a:r>
              <a:rPr lang="hu-HU" sz="3600" dirty="0" err="1" smtClean="0"/>
              <a:t>middle</a:t>
            </a:r>
            <a:r>
              <a:rPr lang="hu-HU" sz="3600" dirty="0" smtClean="0"/>
              <a:t> </a:t>
            </a:r>
            <a:r>
              <a:rPr lang="hu-HU" sz="3600" dirty="0" err="1" smtClean="0"/>
              <a:t>ranking</a:t>
            </a:r>
            <a:r>
              <a:rPr lang="hu-HU" sz="3600" dirty="0" smtClean="0"/>
              <a:t> </a:t>
            </a:r>
            <a:r>
              <a:rPr lang="hu-HU" sz="3600" dirty="0" err="1" smtClean="0"/>
              <a:t>power</a:t>
            </a:r>
            <a:endParaRPr lang="hu-HU" sz="3600" dirty="0" smtClean="0"/>
          </a:p>
          <a:p>
            <a:r>
              <a:rPr lang="hu-HU" sz="3600" dirty="0" err="1" smtClean="0"/>
              <a:t>With</a:t>
            </a:r>
            <a:r>
              <a:rPr lang="hu-HU" sz="3600" dirty="0" smtClean="0"/>
              <a:t> </a:t>
            </a:r>
            <a:r>
              <a:rPr lang="hu-HU" sz="3600" dirty="0" err="1" smtClean="0"/>
              <a:t>Ukraine</a:t>
            </a:r>
            <a:r>
              <a:rPr lang="hu-HU" sz="3600" dirty="0" smtClean="0"/>
              <a:t>, </a:t>
            </a:r>
            <a:r>
              <a:rPr lang="hu-HU" sz="3600" dirty="0" err="1" smtClean="0"/>
              <a:t>it</a:t>
            </a:r>
            <a:r>
              <a:rPr lang="hu-HU" sz="3600" dirty="0" smtClean="0"/>
              <a:t> is </a:t>
            </a:r>
            <a:r>
              <a:rPr lang="hu-HU" sz="3600" dirty="0" err="1" smtClean="0"/>
              <a:t>still</a:t>
            </a:r>
            <a:r>
              <a:rPr lang="hu-HU" sz="3600" dirty="0" smtClean="0"/>
              <a:t> a </a:t>
            </a:r>
            <a:r>
              <a:rPr lang="hu-HU" sz="3600" dirty="0" err="1" smtClean="0"/>
              <a:t>formidable</a:t>
            </a:r>
            <a:r>
              <a:rPr lang="hu-HU" sz="3600" dirty="0" smtClean="0"/>
              <a:t> </a:t>
            </a:r>
            <a:r>
              <a:rPr lang="hu-HU" sz="3600" dirty="0" err="1" smtClean="0"/>
              <a:t>continental</a:t>
            </a:r>
            <a:r>
              <a:rPr lang="hu-HU" sz="3600" dirty="0" smtClean="0"/>
              <a:t> empire</a:t>
            </a:r>
          </a:p>
        </p:txBody>
      </p:sp>
    </p:spTree>
    <p:extLst>
      <p:ext uri="{BB962C8B-B14F-4D97-AF65-F5344CB8AC3E}">
        <p14:creationId xmlns:p14="http://schemas.microsoft.com/office/powerpoint/2010/main" val="3602529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526093"/>
            <a:ext cx="8761413" cy="1553227"/>
          </a:xfrm>
        </p:spPr>
        <p:txBody>
          <a:bodyPr/>
          <a:lstStyle/>
          <a:p>
            <a:pPr algn="ctr"/>
            <a:r>
              <a:rPr lang="hu-HU" dirty="0" smtClean="0"/>
              <a:t>DEMOCRACY versus DICTATORSHIP</a:t>
            </a:r>
            <a:br>
              <a:rPr lang="hu-HU" dirty="0" smtClean="0"/>
            </a:br>
            <a:r>
              <a:rPr lang="hu-HU" dirty="0" smtClean="0"/>
              <a:t>Global </a:t>
            </a:r>
            <a:r>
              <a:rPr lang="hu-HU" dirty="0" err="1" smtClean="0"/>
              <a:t>Strategic</a:t>
            </a:r>
            <a:r>
              <a:rPr lang="hu-HU" dirty="0" smtClean="0"/>
              <a:t> </a:t>
            </a:r>
            <a:r>
              <a:rPr lang="hu-HU" dirty="0" err="1" smtClean="0"/>
              <a:t>Context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9968158" cy="4122977"/>
          </a:xfrm>
        </p:spPr>
        <p:txBody>
          <a:bodyPr>
            <a:normAutofit/>
          </a:bodyPr>
          <a:lstStyle/>
          <a:p>
            <a:r>
              <a:rPr lang="hu-HU" b="1" dirty="0" err="1" smtClean="0"/>
              <a:t>Historic</a:t>
            </a:r>
            <a:r>
              <a:rPr lang="hu-HU" b="1" dirty="0" smtClean="0"/>
              <a:t> and </a:t>
            </a:r>
            <a:r>
              <a:rPr lang="hu-HU" b="1" dirty="0" err="1" smtClean="0"/>
              <a:t>historical</a:t>
            </a:r>
            <a:r>
              <a:rPr lang="hu-HU" b="1" dirty="0" smtClean="0"/>
              <a:t> </a:t>
            </a:r>
            <a:r>
              <a:rPr lang="hu-HU" b="1" dirty="0" err="1" smtClean="0"/>
              <a:t>struggle</a:t>
            </a:r>
            <a:r>
              <a:rPr lang="hu-HU" b="1" dirty="0" smtClean="0"/>
              <a:t> </a:t>
            </a:r>
            <a:r>
              <a:rPr lang="hu-HU" b="1" dirty="0" err="1" smtClean="0"/>
              <a:t>between</a:t>
            </a:r>
            <a:r>
              <a:rPr lang="hu-HU" b="1" dirty="0" smtClean="0"/>
              <a:t> EU and </a:t>
            </a:r>
            <a:r>
              <a:rPr lang="hu-HU" b="1" dirty="0" err="1" smtClean="0"/>
              <a:t>Russia</a:t>
            </a:r>
            <a:r>
              <a:rPr lang="hu-HU" b="1" dirty="0" smtClean="0"/>
              <a:t> </a:t>
            </a:r>
            <a:r>
              <a:rPr lang="hu-HU" b="1" dirty="0" err="1" smtClean="0"/>
              <a:t>in</a:t>
            </a:r>
            <a:r>
              <a:rPr lang="hu-HU" b="1" dirty="0" smtClean="0"/>
              <a:t> </a:t>
            </a:r>
            <a:r>
              <a:rPr lang="hu-HU" b="1" dirty="0" err="1" smtClean="0"/>
              <a:t>the</a:t>
            </a:r>
            <a:r>
              <a:rPr lang="hu-HU" b="1" dirty="0" smtClean="0"/>
              <a:t> </a:t>
            </a:r>
            <a:r>
              <a:rPr lang="hu-HU" b="1" dirty="0" err="1" smtClean="0"/>
              <a:t>whole</a:t>
            </a:r>
            <a:r>
              <a:rPr lang="hu-HU" b="1" dirty="0" smtClean="0"/>
              <a:t> XXI. </a:t>
            </a:r>
            <a:r>
              <a:rPr lang="hu-HU" b="1" dirty="0" err="1" smtClean="0"/>
              <a:t>century</a:t>
            </a:r>
            <a:endParaRPr lang="hu-HU" b="1" dirty="0" smtClean="0"/>
          </a:p>
          <a:p>
            <a:r>
              <a:rPr lang="hu-HU" dirty="0" err="1" smtClean="0"/>
              <a:t>Putinesque</a:t>
            </a:r>
            <a:r>
              <a:rPr lang="hu-HU" dirty="0" smtClean="0"/>
              <a:t> „</a:t>
            </a:r>
            <a:r>
              <a:rPr lang="hu-HU" dirty="0" err="1" smtClean="0"/>
              <a:t>managed</a:t>
            </a:r>
            <a:r>
              <a:rPr lang="hu-HU" dirty="0" smtClean="0"/>
              <a:t> </a:t>
            </a:r>
            <a:r>
              <a:rPr lang="hu-HU" dirty="0" err="1" smtClean="0"/>
              <a:t>democracy</a:t>
            </a:r>
            <a:r>
              <a:rPr lang="hu-HU" dirty="0" smtClean="0"/>
              <a:t>” </a:t>
            </a:r>
            <a:r>
              <a:rPr lang="hu-HU" dirty="0" err="1" smtClean="0"/>
              <a:t>entrenched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at</a:t>
            </a:r>
            <a:r>
              <a:rPr lang="hu-HU" dirty="0" smtClean="0"/>
              <a:t> </a:t>
            </a:r>
            <a:r>
              <a:rPr lang="hu-HU" dirty="0" err="1" smtClean="0"/>
              <a:t>least</a:t>
            </a:r>
            <a:r>
              <a:rPr lang="hu-HU" dirty="0" smtClean="0"/>
              <a:t> a </a:t>
            </a:r>
            <a:r>
              <a:rPr lang="hu-HU" dirty="0" err="1" smtClean="0"/>
              <a:t>quarter</a:t>
            </a:r>
            <a:r>
              <a:rPr lang="hu-HU" dirty="0" smtClean="0"/>
              <a:t> </a:t>
            </a:r>
            <a:r>
              <a:rPr lang="hu-HU" dirty="0" err="1" smtClean="0"/>
              <a:t>century</a:t>
            </a:r>
            <a:endParaRPr lang="hu-HU" dirty="0" smtClean="0"/>
          </a:p>
          <a:p>
            <a:r>
              <a:rPr lang="hu-HU" dirty="0" err="1" smtClean="0"/>
              <a:t>Substantial</a:t>
            </a:r>
            <a:r>
              <a:rPr lang="hu-HU" dirty="0" smtClean="0"/>
              <a:t> </a:t>
            </a:r>
            <a:r>
              <a:rPr lang="hu-HU" dirty="0" err="1" smtClean="0"/>
              <a:t>popular</a:t>
            </a:r>
            <a:r>
              <a:rPr lang="hu-HU" dirty="0" smtClean="0"/>
              <a:t> </a:t>
            </a:r>
            <a:r>
              <a:rPr lang="hu-HU" dirty="0" err="1" smtClean="0"/>
              <a:t>appeal</a:t>
            </a:r>
            <a:r>
              <a:rPr lang="hu-HU" dirty="0" smtClean="0"/>
              <a:t> of </a:t>
            </a:r>
            <a:r>
              <a:rPr lang="hu-HU" dirty="0" err="1" smtClean="0"/>
              <a:t>aggressive</a:t>
            </a:r>
            <a:r>
              <a:rPr lang="hu-HU" dirty="0" smtClean="0"/>
              <a:t> </a:t>
            </a:r>
            <a:r>
              <a:rPr lang="hu-HU" dirty="0" err="1" smtClean="0"/>
              <a:t>nationalist</a:t>
            </a:r>
            <a:r>
              <a:rPr lang="hu-HU" dirty="0" smtClean="0"/>
              <a:t> </a:t>
            </a:r>
            <a:r>
              <a:rPr lang="hu-HU" dirty="0" err="1" smtClean="0"/>
              <a:t>authoritarianism</a:t>
            </a:r>
            <a:r>
              <a:rPr lang="hu-HU" dirty="0" smtClean="0"/>
              <a:t> </a:t>
            </a:r>
            <a:r>
              <a:rPr lang="hu-HU" dirty="0" err="1" smtClean="0"/>
              <a:t>within</a:t>
            </a:r>
            <a:r>
              <a:rPr lang="hu-HU" dirty="0" smtClean="0"/>
              <a:t> </a:t>
            </a:r>
            <a:r>
              <a:rPr lang="hu-HU" dirty="0" err="1" smtClean="0"/>
              <a:t>Russia</a:t>
            </a:r>
            <a:endParaRPr lang="hu-HU" dirty="0" smtClean="0"/>
          </a:p>
          <a:p>
            <a:r>
              <a:rPr lang="hu-HU" dirty="0" err="1" smtClean="0"/>
              <a:t>Populist</a:t>
            </a:r>
            <a:r>
              <a:rPr lang="hu-HU" dirty="0" smtClean="0"/>
              <a:t> &amp; </a:t>
            </a:r>
            <a:r>
              <a:rPr lang="hu-HU" dirty="0" err="1" smtClean="0"/>
              <a:t>nationalist</a:t>
            </a:r>
            <a:r>
              <a:rPr lang="hu-HU" dirty="0" smtClean="0"/>
              <a:t> </a:t>
            </a:r>
            <a:r>
              <a:rPr lang="hu-HU" dirty="0" err="1" smtClean="0"/>
              <a:t>forces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rise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Europe – </a:t>
            </a:r>
            <a:r>
              <a:rPr lang="hu-HU" dirty="0" err="1" smtClean="0"/>
              <a:t>promoted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an </a:t>
            </a:r>
            <a:r>
              <a:rPr lang="hu-HU" dirty="0" err="1" smtClean="0"/>
              <a:t>assertive</a:t>
            </a:r>
            <a:r>
              <a:rPr lang="hu-HU" dirty="0" smtClean="0"/>
              <a:t> </a:t>
            </a:r>
            <a:r>
              <a:rPr lang="hu-HU" dirty="0" err="1" smtClean="0"/>
              <a:t>Russia</a:t>
            </a:r>
            <a:endParaRPr lang="hu-HU" dirty="0" smtClean="0"/>
          </a:p>
          <a:p>
            <a:r>
              <a:rPr lang="hu-HU" dirty="0" smtClean="0"/>
              <a:t>Far-right &amp; </a:t>
            </a:r>
            <a:r>
              <a:rPr lang="hu-HU" dirty="0" err="1" smtClean="0"/>
              <a:t>far-left</a:t>
            </a:r>
            <a:r>
              <a:rPr lang="hu-HU" dirty="0" smtClean="0"/>
              <a:t> </a:t>
            </a:r>
            <a:r>
              <a:rPr lang="hu-HU" dirty="0" err="1" smtClean="0"/>
              <a:t>populist</a:t>
            </a:r>
            <a:r>
              <a:rPr lang="hu-HU" dirty="0" smtClean="0"/>
              <a:t> </a:t>
            </a:r>
            <a:r>
              <a:rPr lang="hu-HU" dirty="0" err="1" smtClean="0"/>
              <a:t>parties</a:t>
            </a:r>
            <a:r>
              <a:rPr lang="hu-HU" dirty="0" smtClean="0"/>
              <a:t> </a:t>
            </a:r>
            <a:r>
              <a:rPr lang="hu-HU" dirty="0" err="1" smtClean="0"/>
              <a:t>receive</a:t>
            </a:r>
            <a:r>
              <a:rPr lang="hu-HU" dirty="0" smtClean="0"/>
              <a:t> </a:t>
            </a:r>
            <a:r>
              <a:rPr lang="hu-HU" dirty="0" err="1" smtClean="0"/>
              <a:t>significant</a:t>
            </a:r>
            <a:r>
              <a:rPr lang="hu-HU" dirty="0" smtClean="0"/>
              <a:t> </a:t>
            </a:r>
            <a:r>
              <a:rPr lang="hu-HU" dirty="0" err="1" smtClean="0"/>
              <a:t>financial</a:t>
            </a:r>
            <a:r>
              <a:rPr lang="hu-HU" dirty="0" smtClean="0"/>
              <a:t> </a:t>
            </a:r>
            <a:r>
              <a:rPr lang="hu-HU" dirty="0" err="1" smtClean="0"/>
              <a:t>assistance</a:t>
            </a:r>
            <a:r>
              <a:rPr lang="hu-HU" dirty="0" smtClean="0"/>
              <a:t> </a:t>
            </a:r>
            <a:r>
              <a:rPr lang="hu-HU" dirty="0" err="1" smtClean="0"/>
              <a:t>from</a:t>
            </a:r>
            <a:r>
              <a:rPr lang="hu-HU" dirty="0" smtClean="0"/>
              <a:t> </a:t>
            </a:r>
            <a:r>
              <a:rPr lang="hu-HU" dirty="0" err="1" smtClean="0"/>
              <a:t>Russia</a:t>
            </a:r>
            <a:endParaRPr lang="hu-HU" dirty="0" smtClean="0"/>
          </a:p>
          <a:p>
            <a:r>
              <a:rPr lang="hu-HU" dirty="0" err="1" smtClean="0"/>
              <a:t>China</a:t>
            </a:r>
            <a:r>
              <a:rPr lang="hu-HU" dirty="0" smtClean="0"/>
              <a:t> </a:t>
            </a:r>
            <a:r>
              <a:rPr lang="hu-HU" dirty="0" err="1" smtClean="0"/>
              <a:t>supported</a:t>
            </a:r>
            <a:r>
              <a:rPr lang="hu-HU" dirty="0" smtClean="0"/>
              <a:t>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Russia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its</a:t>
            </a:r>
            <a:r>
              <a:rPr lang="hu-HU" dirty="0" smtClean="0"/>
              <a:t> </a:t>
            </a:r>
            <a:r>
              <a:rPr lang="hu-HU" dirty="0" err="1" smtClean="0"/>
              <a:t>struggle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global</a:t>
            </a:r>
            <a:r>
              <a:rPr lang="hu-HU" dirty="0" smtClean="0"/>
              <a:t> &amp; </a:t>
            </a:r>
            <a:r>
              <a:rPr lang="hu-HU" dirty="0" err="1" smtClean="0"/>
              <a:t>regional</a:t>
            </a:r>
            <a:r>
              <a:rPr lang="hu-HU" dirty="0" smtClean="0"/>
              <a:t> </a:t>
            </a:r>
            <a:r>
              <a:rPr lang="hu-HU" dirty="0" err="1" smtClean="0"/>
              <a:t>hegemony</a:t>
            </a:r>
            <a:r>
              <a:rPr lang="hu-HU" dirty="0" smtClean="0"/>
              <a:t> </a:t>
            </a:r>
            <a:r>
              <a:rPr lang="hu-HU" dirty="0" err="1" smtClean="0"/>
              <a:t>with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US</a:t>
            </a:r>
          </a:p>
          <a:p>
            <a:r>
              <a:rPr lang="hu-HU" dirty="0" err="1" smtClean="0"/>
              <a:t>Chinese</a:t>
            </a:r>
            <a:r>
              <a:rPr lang="hu-HU" dirty="0" smtClean="0"/>
              <a:t> &amp; </a:t>
            </a:r>
            <a:r>
              <a:rPr lang="hu-HU" dirty="0" err="1" smtClean="0"/>
              <a:t>Russian</a:t>
            </a:r>
            <a:r>
              <a:rPr lang="hu-HU" dirty="0" smtClean="0"/>
              <a:t> </a:t>
            </a:r>
            <a:r>
              <a:rPr lang="hu-HU" dirty="0" err="1" smtClean="0"/>
              <a:t>autocracies</a:t>
            </a:r>
            <a:r>
              <a:rPr lang="hu-HU" dirty="0" smtClean="0"/>
              <a:t> projecting </a:t>
            </a:r>
            <a:r>
              <a:rPr lang="hu-HU" dirty="0" err="1" smtClean="0"/>
              <a:t>efficiency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a </a:t>
            </a:r>
            <a:r>
              <a:rPr lang="hu-HU" dirty="0" err="1" smtClean="0"/>
              <a:t>seemingly</a:t>
            </a:r>
            <a:r>
              <a:rPr lang="hu-HU" dirty="0" smtClean="0"/>
              <a:t> </a:t>
            </a:r>
            <a:r>
              <a:rPr lang="hu-HU" dirty="0" err="1" smtClean="0"/>
              <a:t>paralyzed</a:t>
            </a:r>
            <a:r>
              <a:rPr lang="hu-HU" dirty="0" smtClean="0"/>
              <a:t> EU</a:t>
            </a:r>
          </a:p>
          <a:p>
            <a:r>
              <a:rPr lang="hu-HU" dirty="0" smtClean="0"/>
              <a:t>European </a:t>
            </a:r>
            <a:r>
              <a:rPr lang="hu-HU" dirty="0" err="1" smtClean="0"/>
              <a:t>soft</a:t>
            </a:r>
            <a:r>
              <a:rPr lang="hu-HU" dirty="0" smtClean="0"/>
              <a:t> </a:t>
            </a:r>
            <a:r>
              <a:rPr lang="hu-HU" dirty="0" err="1" smtClean="0"/>
              <a:t>power</a:t>
            </a:r>
            <a:r>
              <a:rPr lang="hu-HU" dirty="0" smtClean="0"/>
              <a:t> </a:t>
            </a:r>
            <a:r>
              <a:rPr lang="hu-HU" dirty="0" err="1" smtClean="0"/>
              <a:t>inadequate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tackle</a:t>
            </a:r>
            <a:r>
              <a:rPr lang="hu-HU" dirty="0" smtClean="0"/>
              <a:t> </a:t>
            </a:r>
            <a:r>
              <a:rPr lang="hu-HU" dirty="0" err="1" smtClean="0"/>
              <a:t>authoritarian</a:t>
            </a:r>
            <a:r>
              <a:rPr lang="hu-HU" dirty="0" smtClean="0"/>
              <a:t> </a:t>
            </a:r>
            <a:r>
              <a:rPr lang="hu-HU" dirty="0" err="1" smtClean="0"/>
              <a:t>tendencies</a:t>
            </a:r>
            <a:r>
              <a:rPr lang="hu-HU" dirty="0" smtClean="0"/>
              <a:t> </a:t>
            </a:r>
            <a:r>
              <a:rPr lang="hu-HU" dirty="0" err="1" smtClean="0"/>
              <a:t>within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EU</a:t>
            </a:r>
          </a:p>
          <a:p>
            <a:r>
              <a:rPr lang="hu-HU" dirty="0" err="1" smtClean="0"/>
              <a:t>Brexit</a:t>
            </a:r>
            <a:r>
              <a:rPr lang="hu-HU" dirty="0" smtClean="0"/>
              <a:t> &amp; </a:t>
            </a:r>
            <a:r>
              <a:rPr lang="hu-HU" dirty="0" err="1" smtClean="0"/>
              <a:t>Grexit</a:t>
            </a:r>
            <a:r>
              <a:rPr lang="hu-HU" dirty="0" smtClean="0"/>
              <a:t> –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two</a:t>
            </a:r>
            <a:r>
              <a:rPr lang="hu-HU" dirty="0" smtClean="0"/>
              <a:t> most </a:t>
            </a:r>
            <a:r>
              <a:rPr lang="hu-HU" dirty="0" err="1" smtClean="0"/>
              <a:t>important</a:t>
            </a:r>
            <a:r>
              <a:rPr lang="hu-HU" dirty="0" smtClean="0"/>
              <a:t> </a:t>
            </a:r>
            <a:r>
              <a:rPr lang="hu-HU" dirty="0" err="1" smtClean="0"/>
              <a:t>internal</a:t>
            </a:r>
            <a:r>
              <a:rPr lang="hu-HU" dirty="0" smtClean="0"/>
              <a:t> </a:t>
            </a:r>
            <a:r>
              <a:rPr lang="hu-HU" dirty="0" err="1" smtClean="0"/>
              <a:t>challenges</a:t>
            </a:r>
            <a:r>
              <a:rPr lang="hu-HU" dirty="0" smtClean="0"/>
              <a:t> </a:t>
            </a:r>
            <a:r>
              <a:rPr lang="hu-HU" dirty="0" smtClean="0"/>
              <a:t>of </a:t>
            </a:r>
            <a:r>
              <a:rPr lang="hu-HU" dirty="0" err="1" smtClean="0"/>
              <a:t>the</a:t>
            </a:r>
            <a:r>
              <a:rPr lang="hu-HU" dirty="0" smtClean="0"/>
              <a:t> EU – no </a:t>
            </a:r>
            <a:r>
              <a:rPr lang="hu-HU" dirty="0" err="1" smtClean="0"/>
              <a:t>solution</a:t>
            </a:r>
            <a:endParaRPr lang="hu-HU" dirty="0" smtClean="0"/>
          </a:p>
          <a:p>
            <a:r>
              <a:rPr lang="hu-HU" dirty="0" smtClean="0"/>
              <a:t>Anti-establishment </a:t>
            </a:r>
            <a:r>
              <a:rPr lang="hu-HU" dirty="0" err="1" smtClean="0"/>
              <a:t>aggressive</a:t>
            </a:r>
            <a:r>
              <a:rPr lang="hu-HU" dirty="0" smtClean="0"/>
              <a:t> (</a:t>
            </a:r>
            <a:r>
              <a:rPr lang="hu-HU" dirty="0" err="1" smtClean="0"/>
              <a:t>left</a:t>
            </a:r>
            <a:r>
              <a:rPr lang="hu-HU" dirty="0" smtClean="0"/>
              <a:t> &amp; right) </a:t>
            </a:r>
            <a:r>
              <a:rPr lang="hu-HU" dirty="0" err="1" smtClean="0"/>
              <a:t>populism</a:t>
            </a:r>
            <a:r>
              <a:rPr lang="hu-HU" dirty="0" smtClean="0"/>
              <a:t> </a:t>
            </a:r>
            <a:r>
              <a:rPr lang="hu-HU" dirty="0" err="1" smtClean="0"/>
              <a:t>clearly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rise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US, </a:t>
            </a:r>
            <a:r>
              <a:rPr lang="hu-HU" dirty="0" err="1" smtClean="0"/>
              <a:t>too</a:t>
            </a:r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76128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Regional</a:t>
            </a:r>
            <a:r>
              <a:rPr lang="hu-HU" dirty="0" smtClean="0"/>
              <a:t> </a:t>
            </a:r>
            <a:r>
              <a:rPr lang="hu-HU" dirty="0" err="1" smtClean="0"/>
              <a:t>Significance</a:t>
            </a:r>
            <a:r>
              <a:rPr lang="hu-HU" dirty="0" smtClean="0"/>
              <a:t> of </a:t>
            </a:r>
            <a:r>
              <a:rPr lang="hu-HU" dirty="0" err="1" smtClean="0"/>
              <a:t>Ukraine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179019" cy="4254500"/>
          </a:xfrm>
        </p:spPr>
        <p:txBody>
          <a:bodyPr>
            <a:normAutofit/>
          </a:bodyPr>
          <a:lstStyle/>
          <a:p>
            <a:r>
              <a:rPr lang="hu-HU" dirty="0" smtClean="0"/>
              <a:t>The EU – </a:t>
            </a:r>
            <a:r>
              <a:rPr lang="hu-HU" dirty="0" err="1" smtClean="0"/>
              <a:t>as</a:t>
            </a:r>
            <a:r>
              <a:rPr lang="hu-HU" dirty="0" smtClean="0"/>
              <a:t> a </a:t>
            </a:r>
            <a:r>
              <a:rPr lang="hu-HU" dirty="0" err="1" smtClean="0"/>
              <a:t>framework</a:t>
            </a:r>
            <a:r>
              <a:rPr lang="hu-HU" dirty="0" smtClean="0"/>
              <a:t> of a </a:t>
            </a:r>
            <a:r>
              <a:rPr lang="hu-HU" b="1" dirty="0" err="1" smtClean="0"/>
              <a:t>multinational</a:t>
            </a:r>
            <a:r>
              <a:rPr lang="hu-HU" b="1" dirty="0" smtClean="0"/>
              <a:t>, </a:t>
            </a:r>
            <a:r>
              <a:rPr lang="hu-HU" b="1" dirty="0" err="1" smtClean="0"/>
              <a:t>multiethnic</a:t>
            </a:r>
            <a:r>
              <a:rPr lang="hu-HU" b="1" dirty="0" smtClean="0"/>
              <a:t>, </a:t>
            </a:r>
            <a:r>
              <a:rPr lang="hu-HU" b="1" dirty="0" err="1" smtClean="0"/>
              <a:t>multicultural</a:t>
            </a:r>
            <a:r>
              <a:rPr lang="hu-HU" b="1" dirty="0" smtClean="0"/>
              <a:t> </a:t>
            </a:r>
            <a:r>
              <a:rPr lang="hu-HU" dirty="0" smtClean="0"/>
              <a:t>and </a:t>
            </a:r>
            <a:r>
              <a:rPr lang="hu-HU" b="1" dirty="0" err="1" smtClean="0"/>
              <a:t>democratic</a:t>
            </a:r>
            <a:r>
              <a:rPr lang="hu-HU" dirty="0" smtClean="0"/>
              <a:t> </a:t>
            </a:r>
            <a:r>
              <a:rPr lang="hu-HU" dirty="0" err="1" smtClean="0"/>
              <a:t>civilization</a:t>
            </a:r>
            <a:r>
              <a:rPr lang="hu-HU" dirty="0" smtClean="0"/>
              <a:t> – </a:t>
            </a:r>
            <a:r>
              <a:rPr lang="hu-HU" b="1" dirty="0" err="1" smtClean="0"/>
              <a:t>incomplete</a:t>
            </a:r>
            <a:r>
              <a:rPr lang="hu-HU" dirty="0" smtClean="0"/>
              <a:t> </a:t>
            </a:r>
            <a:r>
              <a:rPr lang="hu-HU" dirty="0" err="1" smtClean="0"/>
              <a:t>without</a:t>
            </a:r>
            <a:r>
              <a:rPr lang="hu-HU" dirty="0" smtClean="0"/>
              <a:t> </a:t>
            </a:r>
            <a:r>
              <a:rPr lang="hu-HU" dirty="0" err="1" smtClean="0"/>
              <a:t>Ukraine</a:t>
            </a:r>
            <a:r>
              <a:rPr lang="hu-HU" dirty="0" smtClean="0"/>
              <a:t> (Georgia, </a:t>
            </a:r>
            <a:r>
              <a:rPr lang="hu-HU" dirty="0" err="1" smtClean="0"/>
              <a:t>Armenia</a:t>
            </a:r>
            <a:r>
              <a:rPr lang="hu-HU" dirty="0" smtClean="0"/>
              <a:t>)</a:t>
            </a:r>
          </a:p>
          <a:p>
            <a:r>
              <a:rPr lang="hu-HU" dirty="0" err="1" smtClean="0"/>
              <a:t>Russia</a:t>
            </a:r>
            <a:r>
              <a:rPr lang="hu-HU" dirty="0" smtClean="0"/>
              <a:t> –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b="1" dirty="0" err="1" smtClean="0"/>
              <a:t>demographic</a:t>
            </a:r>
            <a:r>
              <a:rPr lang="hu-HU" b="1" dirty="0" smtClean="0"/>
              <a:t>, </a:t>
            </a:r>
            <a:r>
              <a:rPr lang="hu-HU" b="1" dirty="0" err="1" smtClean="0"/>
              <a:t>economic</a:t>
            </a:r>
            <a:r>
              <a:rPr lang="hu-HU" b="1" dirty="0" smtClean="0"/>
              <a:t>, </a:t>
            </a:r>
            <a:r>
              <a:rPr lang="hu-HU" b="1" dirty="0" err="1" smtClean="0"/>
              <a:t>industrial</a:t>
            </a:r>
            <a:r>
              <a:rPr lang="hu-HU" b="1" dirty="0" smtClean="0"/>
              <a:t>, </a:t>
            </a:r>
            <a:r>
              <a:rPr lang="hu-HU" b="1" dirty="0" err="1" smtClean="0"/>
              <a:t>financial</a:t>
            </a:r>
            <a:r>
              <a:rPr lang="hu-HU" b="1" dirty="0" smtClean="0"/>
              <a:t> &amp; </a:t>
            </a:r>
            <a:r>
              <a:rPr lang="hu-HU" b="1" dirty="0" err="1" smtClean="0"/>
              <a:t>cultural</a:t>
            </a:r>
            <a:r>
              <a:rPr lang="hu-HU" b="1" dirty="0" smtClean="0"/>
              <a:t> </a:t>
            </a:r>
            <a:r>
              <a:rPr lang="hu-HU" b="1" dirty="0" err="1" smtClean="0"/>
              <a:t>decline</a:t>
            </a:r>
            <a:r>
              <a:rPr lang="hu-HU" b="1" dirty="0" smtClean="0"/>
              <a:t> </a:t>
            </a:r>
            <a:r>
              <a:rPr lang="hu-HU" dirty="0" smtClean="0"/>
              <a:t>– </a:t>
            </a:r>
            <a:r>
              <a:rPr lang="hu-HU" dirty="0" err="1" smtClean="0"/>
              <a:t>never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regain</a:t>
            </a:r>
            <a:r>
              <a:rPr lang="hu-HU" dirty="0" smtClean="0"/>
              <a:t> </a:t>
            </a:r>
            <a:r>
              <a:rPr lang="hu-HU" dirty="0" err="1" smtClean="0"/>
              <a:t>its</a:t>
            </a:r>
            <a:r>
              <a:rPr lang="hu-HU" dirty="0" smtClean="0"/>
              <a:t> </a:t>
            </a:r>
            <a:r>
              <a:rPr lang="hu-HU" dirty="0" err="1" smtClean="0"/>
              <a:t>preeminent</a:t>
            </a:r>
            <a:r>
              <a:rPr lang="hu-HU" dirty="0" smtClean="0"/>
              <a:t> </a:t>
            </a:r>
            <a:r>
              <a:rPr lang="hu-HU" dirty="0" err="1" smtClean="0"/>
              <a:t>global</a:t>
            </a:r>
            <a:r>
              <a:rPr lang="hu-HU" dirty="0" smtClean="0"/>
              <a:t> standing </a:t>
            </a:r>
            <a:r>
              <a:rPr lang="hu-HU" dirty="0" err="1" smtClean="0"/>
              <a:t>without</a:t>
            </a:r>
            <a:r>
              <a:rPr lang="hu-HU" dirty="0" smtClean="0"/>
              <a:t> </a:t>
            </a:r>
            <a:r>
              <a:rPr lang="hu-HU" dirty="0" err="1" smtClean="0"/>
              <a:t>Ukraine</a:t>
            </a:r>
            <a:r>
              <a:rPr lang="hu-HU" dirty="0" smtClean="0"/>
              <a:t> (</a:t>
            </a:r>
            <a:r>
              <a:rPr lang="hu-HU" dirty="0" err="1" smtClean="0"/>
              <a:t>Belarus</a:t>
            </a:r>
            <a:r>
              <a:rPr lang="hu-HU" dirty="0" smtClean="0"/>
              <a:t>)</a:t>
            </a:r>
          </a:p>
          <a:p>
            <a:r>
              <a:rPr lang="hu-HU" dirty="0" err="1"/>
              <a:t>T</a:t>
            </a:r>
            <a:r>
              <a:rPr lang="hu-HU" dirty="0" err="1" smtClean="0"/>
              <a:t>o</a:t>
            </a:r>
            <a:r>
              <a:rPr lang="hu-HU" dirty="0" smtClean="0"/>
              <a:t> be </a:t>
            </a:r>
            <a:r>
              <a:rPr lang="hu-HU" dirty="0" err="1" smtClean="0"/>
              <a:t>acknowledged</a:t>
            </a:r>
            <a:r>
              <a:rPr lang="hu-HU" dirty="0" smtClean="0"/>
              <a:t>: EU &amp; </a:t>
            </a:r>
            <a:r>
              <a:rPr lang="hu-HU" dirty="0" err="1" smtClean="0"/>
              <a:t>Russia</a:t>
            </a:r>
            <a:r>
              <a:rPr lang="hu-HU" dirty="0" smtClean="0"/>
              <a:t> </a:t>
            </a:r>
            <a:r>
              <a:rPr lang="hu-HU" dirty="0" err="1" smtClean="0"/>
              <a:t>have</a:t>
            </a:r>
            <a:r>
              <a:rPr lang="hu-HU" dirty="0" smtClean="0"/>
              <a:t> </a:t>
            </a:r>
            <a:r>
              <a:rPr lang="hu-HU" b="1" dirty="0" err="1" smtClean="0"/>
              <a:t>strongly</a:t>
            </a:r>
            <a:r>
              <a:rPr lang="hu-HU" b="1" dirty="0" smtClean="0"/>
              <a:t> </a:t>
            </a:r>
            <a:r>
              <a:rPr lang="hu-HU" b="1" dirty="0" err="1" smtClean="0"/>
              <a:t>conflicting</a:t>
            </a:r>
            <a:r>
              <a:rPr lang="hu-HU" b="1" dirty="0" smtClean="0"/>
              <a:t> </a:t>
            </a:r>
            <a:r>
              <a:rPr lang="hu-HU" dirty="0" smtClean="0"/>
              <a:t>and </a:t>
            </a:r>
            <a:r>
              <a:rPr lang="hu-HU" dirty="0" err="1" smtClean="0"/>
              <a:t>hardly</a:t>
            </a:r>
            <a:r>
              <a:rPr lang="hu-HU" dirty="0" smtClean="0"/>
              <a:t> </a:t>
            </a:r>
            <a:r>
              <a:rPr lang="hu-HU" dirty="0" err="1" smtClean="0"/>
              <a:t>reconcilable</a:t>
            </a:r>
            <a:r>
              <a:rPr lang="hu-HU" dirty="0" smtClean="0"/>
              <a:t> </a:t>
            </a:r>
            <a:r>
              <a:rPr lang="hu-HU" b="1" dirty="0" err="1" smtClean="0"/>
              <a:t>strategic</a:t>
            </a:r>
            <a:r>
              <a:rPr lang="hu-HU" b="1" dirty="0" smtClean="0"/>
              <a:t> </a:t>
            </a:r>
            <a:r>
              <a:rPr lang="hu-HU" b="1" dirty="0" err="1" smtClean="0"/>
              <a:t>interests</a:t>
            </a:r>
            <a:r>
              <a:rPr lang="hu-HU" b="1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former</a:t>
            </a:r>
            <a:r>
              <a:rPr lang="hu-HU" dirty="0" smtClean="0"/>
              <a:t> </a:t>
            </a:r>
            <a:r>
              <a:rPr lang="hu-HU" dirty="0" err="1" smtClean="0"/>
              <a:t>bloodlands</a:t>
            </a:r>
            <a:r>
              <a:rPr lang="hu-HU" dirty="0" smtClean="0"/>
              <a:t> of </a:t>
            </a:r>
            <a:r>
              <a:rPr lang="hu-HU" dirty="0" err="1" smtClean="0"/>
              <a:t>Eastern</a:t>
            </a:r>
            <a:r>
              <a:rPr lang="hu-HU" dirty="0" smtClean="0"/>
              <a:t> Europe </a:t>
            </a:r>
          </a:p>
          <a:p>
            <a:r>
              <a:rPr lang="hu-HU" dirty="0" smtClean="0"/>
              <a:t>New </a:t>
            </a:r>
            <a:r>
              <a:rPr lang="hu-HU" dirty="0" err="1" smtClean="0"/>
              <a:t>bloodlands</a:t>
            </a:r>
            <a:r>
              <a:rPr lang="hu-HU" dirty="0" smtClean="0"/>
              <a:t> </a:t>
            </a:r>
            <a:r>
              <a:rPr lang="hu-HU" dirty="0" err="1" smtClean="0"/>
              <a:t>or</a:t>
            </a:r>
            <a:r>
              <a:rPr lang="hu-HU" dirty="0" smtClean="0"/>
              <a:t> </a:t>
            </a:r>
            <a:r>
              <a:rPr lang="hu-HU" dirty="0" err="1" smtClean="0"/>
              <a:t>frozen</a:t>
            </a:r>
            <a:r>
              <a:rPr lang="hu-HU" dirty="0" smtClean="0"/>
              <a:t> </a:t>
            </a:r>
            <a:r>
              <a:rPr lang="hu-HU" dirty="0" err="1" smtClean="0"/>
              <a:t>conflicts</a:t>
            </a:r>
            <a:r>
              <a:rPr lang="hu-HU" dirty="0" smtClean="0"/>
              <a:t>: </a:t>
            </a:r>
            <a:r>
              <a:rPr lang="hu-HU" dirty="0" err="1" smtClean="0"/>
              <a:t>Donetsk</a:t>
            </a:r>
            <a:r>
              <a:rPr lang="hu-HU" dirty="0" smtClean="0"/>
              <a:t>, </a:t>
            </a:r>
            <a:r>
              <a:rPr lang="hu-HU" dirty="0" err="1" smtClean="0"/>
              <a:t>Luhansk</a:t>
            </a:r>
            <a:r>
              <a:rPr lang="hu-HU" dirty="0" smtClean="0"/>
              <a:t>, </a:t>
            </a:r>
            <a:r>
              <a:rPr lang="hu-HU" dirty="0" err="1"/>
              <a:t>C</a:t>
            </a:r>
            <a:r>
              <a:rPr lang="hu-HU" dirty="0" err="1" smtClean="0"/>
              <a:t>rimea</a:t>
            </a:r>
            <a:r>
              <a:rPr lang="hu-HU" dirty="0" smtClean="0"/>
              <a:t>, </a:t>
            </a:r>
            <a:r>
              <a:rPr lang="hu-HU" dirty="0" err="1" smtClean="0"/>
              <a:t>Transnistria</a:t>
            </a:r>
            <a:r>
              <a:rPr lang="hu-HU" dirty="0" smtClean="0"/>
              <a:t> – </a:t>
            </a:r>
            <a:r>
              <a:rPr lang="hu-HU" dirty="0" err="1" smtClean="0"/>
              <a:t>festering</a:t>
            </a:r>
            <a:r>
              <a:rPr lang="hu-HU" dirty="0" smtClean="0"/>
              <a:t> </a:t>
            </a:r>
            <a:r>
              <a:rPr lang="hu-HU" dirty="0" err="1" smtClean="0"/>
              <a:t>wounds</a:t>
            </a:r>
            <a:r>
              <a:rPr lang="hu-HU" dirty="0" smtClean="0"/>
              <a:t> of </a:t>
            </a:r>
            <a:r>
              <a:rPr lang="hu-HU" dirty="0" err="1" smtClean="0"/>
              <a:t>insoluble</a:t>
            </a:r>
            <a:r>
              <a:rPr lang="hu-HU" dirty="0" smtClean="0"/>
              <a:t> </a:t>
            </a:r>
            <a:r>
              <a:rPr lang="hu-HU" dirty="0" err="1" smtClean="0"/>
              <a:t>regional</a:t>
            </a:r>
            <a:r>
              <a:rPr lang="hu-HU" dirty="0" smtClean="0"/>
              <a:t> </a:t>
            </a:r>
            <a:r>
              <a:rPr lang="hu-HU" dirty="0" err="1" smtClean="0"/>
              <a:t>crises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next</a:t>
            </a:r>
            <a:r>
              <a:rPr lang="hu-HU" dirty="0" smtClean="0"/>
              <a:t> </a:t>
            </a:r>
            <a:r>
              <a:rPr lang="hu-HU" dirty="0" err="1" smtClean="0"/>
              <a:t>one</a:t>
            </a:r>
            <a:r>
              <a:rPr lang="hu-HU" dirty="0" smtClean="0"/>
              <a:t> </a:t>
            </a:r>
            <a:r>
              <a:rPr lang="hu-HU" dirty="0" err="1" smtClean="0"/>
              <a:t>hundred</a:t>
            </a:r>
            <a:r>
              <a:rPr lang="hu-HU" dirty="0" smtClean="0"/>
              <a:t> </a:t>
            </a:r>
            <a:r>
              <a:rPr lang="hu-HU" dirty="0" err="1" smtClean="0"/>
              <a:t>years</a:t>
            </a:r>
            <a:endParaRPr lang="hu-HU" dirty="0" smtClean="0"/>
          </a:p>
          <a:p>
            <a:r>
              <a:rPr lang="hu-HU" b="1" dirty="0" smtClean="0"/>
              <a:t>No </a:t>
            </a:r>
            <a:r>
              <a:rPr lang="hu-HU" b="1" dirty="0" err="1" smtClean="0"/>
              <a:t>popular</a:t>
            </a:r>
            <a:r>
              <a:rPr lang="hu-HU" b="1" dirty="0" smtClean="0"/>
              <a:t> </a:t>
            </a:r>
            <a:r>
              <a:rPr lang="hu-HU" b="1" dirty="0" err="1" smtClean="0"/>
              <a:t>desire</a:t>
            </a:r>
            <a:r>
              <a:rPr lang="hu-HU" b="1" dirty="0" smtClean="0"/>
              <a:t>, </a:t>
            </a:r>
            <a:r>
              <a:rPr lang="hu-HU" b="1" dirty="0" err="1" smtClean="0"/>
              <a:t>political</a:t>
            </a:r>
            <a:r>
              <a:rPr lang="hu-HU" b="1" dirty="0" smtClean="0"/>
              <a:t> </a:t>
            </a:r>
            <a:r>
              <a:rPr lang="hu-HU" b="1" dirty="0" err="1" smtClean="0"/>
              <a:t>will</a:t>
            </a:r>
            <a:r>
              <a:rPr lang="hu-HU" b="1" dirty="0" smtClean="0"/>
              <a:t> and </a:t>
            </a:r>
            <a:r>
              <a:rPr lang="hu-HU" b="1" dirty="0" err="1" smtClean="0"/>
              <a:t>institutional</a:t>
            </a:r>
            <a:r>
              <a:rPr lang="hu-HU" b="1" dirty="0" smtClean="0"/>
              <a:t> </a:t>
            </a:r>
            <a:r>
              <a:rPr lang="hu-HU" b="1" dirty="0" err="1" smtClean="0"/>
              <a:t>capacity</a:t>
            </a:r>
            <a:r>
              <a:rPr lang="hu-HU" b="1" dirty="0" smtClean="0"/>
              <a:t> </a:t>
            </a:r>
            <a:r>
              <a:rPr lang="hu-HU" b="1" dirty="0" err="1" smtClean="0"/>
              <a:t>in</a:t>
            </a:r>
            <a:r>
              <a:rPr lang="hu-HU" b="1" dirty="0" smtClean="0"/>
              <a:t> </a:t>
            </a:r>
            <a:r>
              <a:rPr lang="hu-HU" b="1" dirty="0" err="1" smtClean="0"/>
              <a:t>the</a:t>
            </a:r>
            <a:r>
              <a:rPr lang="hu-HU" b="1" dirty="0" smtClean="0"/>
              <a:t> EU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further</a:t>
            </a:r>
            <a:r>
              <a:rPr lang="hu-HU" dirty="0" smtClean="0"/>
              <a:t> </a:t>
            </a:r>
            <a:r>
              <a:rPr lang="hu-HU" dirty="0" err="1" smtClean="0"/>
              <a:t>enlargement</a:t>
            </a:r>
            <a:r>
              <a:rPr lang="hu-HU" dirty="0" smtClean="0"/>
              <a:t> </a:t>
            </a:r>
            <a:r>
              <a:rPr lang="hu-HU" dirty="0" err="1" smtClean="0"/>
              <a:t>either</a:t>
            </a:r>
            <a:r>
              <a:rPr lang="hu-HU" dirty="0" smtClean="0"/>
              <a:t> </a:t>
            </a:r>
            <a:r>
              <a:rPr lang="hu-HU" dirty="0" err="1" smtClean="0"/>
              <a:t>towards</a:t>
            </a:r>
            <a:r>
              <a:rPr lang="hu-HU" dirty="0" smtClean="0"/>
              <a:t> </a:t>
            </a:r>
            <a:r>
              <a:rPr lang="hu-HU" dirty="0" err="1" smtClean="0"/>
              <a:t>Ukraine</a:t>
            </a:r>
            <a:r>
              <a:rPr lang="hu-HU" dirty="0" smtClean="0"/>
              <a:t>, Moldova </a:t>
            </a:r>
            <a:r>
              <a:rPr lang="hu-HU" dirty="0" err="1" smtClean="0"/>
              <a:t>or</a:t>
            </a:r>
            <a:r>
              <a:rPr lang="hu-HU" dirty="0" smtClean="0"/>
              <a:t> </a:t>
            </a:r>
            <a:r>
              <a:rPr lang="hu-HU" dirty="0" err="1" smtClean="0"/>
              <a:t>Turkey</a:t>
            </a:r>
            <a:r>
              <a:rPr lang="hu-HU" dirty="0" smtClean="0"/>
              <a:t> &amp; </a:t>
            </a:r>
            <a:r>
              <a:rPr lang="hu-HU" dirty="0" err="1" smtClean="0"/>
              <a:t>Caucasus</a:t>
            </a:r>
            <a:endParaRPr lang="hu-HU" dirty="0" smtClean="0"/>
          </a:p>
          <a:p>
            <a:r>
              <a:rPr lang="hu-HU" b="1" dirty="0" smtClean="0"/>
              <a:t>No </a:t>
            </a:r>
            <a:r>
              <a:rPr lang="hu-HU" b="1" dirty="0" err="1" smtClean="0"/>
              <a:t>political</a:t>
            </a:r>
            <a:r>
              <a:rPr lang="hu-HU" b="1" dirty="0" smtClean="0"/>
              <a:t> </a:t>
            </a:r>
            <a:r>
              <a:rPr lang="hu-HU" b="1" dirty="0" err="1" smtClean="0"/>
              <a:t>power</a:t>
            </a:r>
            <a:r>
              <a:rPr lang="hu-HU" b="1" dirty="0" smtClean="0"/>
              <a:t> and </a:t>
            </a:r>
            <a:r>
              <a:rPr lang="hu-HU" b="1" dirty="0" err="1" smtClean="0"/>
              <a:t>institutional</a:t>
            </a:r>
            <a:r>
              <a:rPr lang="hu-HU" b="1" dirty="0" smtClean="0"/>
              <a:t> </a:t>
            </a:r>
            <a:r>
              <a:rPr lang="hu-HU" b="1" dirty="0" err="1" smtClean="0"/>
              <a:t>capacity</a:t>
            </a:r>
            <a:r>
              <a:rPr lang="hu-HU" b="1" dirty="0" smtClean="0"/>
              <a:t> </a:t>
            </a:r>
            <a:r>
              <a:rPr lang="hu-HU" b="1" dirty="0" err="1" smtClean="0"/>
              <a:t>in</a:t>
            </a:r>
            <a:r>
              <a:rPr lang="hu-HU" b="1" dirty="0" smtClean="0"/>
              <a:t> </a:t>
            </a:r>
            <a:r>
              <a:rPr lang="hu-HU" b="1" dirty="0" err="1" smtClean="0"/>
              <a:t>the</a:t>
            </a:r>
            <a:r>
              <a:rPr lang="hu-HU" b="1" dirty="0" smtClean="0"/>
              <a:t> EU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define</a:t>
            </a:r>
            <a:r>
              <a:rPr lang="hu-HU" dirty="0" smtClean="0"/>
              <a:t> and </a:t>
            </a:r>
            <a:r>
              <a:rPr lang="hu-HU" dirty="0" err="1" smtClean="0"/>
              <a:t>support</a:t>
            </a:r>
            <a:r>
              <a:rPr lang="hu-HU" dirty="0" smtClean="0"/>
              <a:t> </a:t>
            </a:r>
            <a:r>
              <a:rPr lang="hu-HU" dirty="0" err="1" smtClean="0"/>
              <a:t>democratic</a:t>
            </a:r>
            <a:r>
              <a:rPr lang="hu-HU" dirty="0" smtClean="0"/>
              <a:t> </a:t>
            </a:r>
            <a:r>
              <a:rPr lang="hu-HU" dirty="0" err="1" smtClean="0"/>
              <a:t>development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either</a:t>
            </a:r>
            <a:r>
              <a:rPr lang="hu-HU" dirty="0" smtClean="0"/>
              <a:t> </a:t>
            </a:r>
            <a:r>
              <a:rPr lang="hu-HU" dirty="0" err="1" smtClean="0"/>
              <a:t>Ukraine</a:t>
            </a:r>
            <a:r>
              <a:rPr lang="hu-HU" dirty="0" smtClean="0"/>
              <a:t>, Moldova </a:t>
            </a:r>
            <a:r>
              <a:rPr lang="hu-HU" dirty="0" err="1" smtClean="0"/>
              <a:t>or</a:t>
            </a:r>
            <a:r>
              <a:rPr lang="hu-HU" dirty="0" smtClean="0"/>
              <a:t> </a:t>
            </a:r>
            <a:r>
              <a:rPr lang="hu-HU" dirty="0" err="1" smtClean="0"/>
              <a:t>Turkey</a:t>
            </a:r>
            <a:r>
              <a:rPr lang="hu-HU" dirty="0" smtClean="0"/>
              <a:t> &amp; </a:t>
            </a:r>
            <a:r>
              <a:rPr lang="hu-HU" dirty="0" err="1" smtClean="0"/>
              <a:t>Caucasus</a:t>
            </a:r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55819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UKRAINE versus POLAND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922560"/>
          </a:xfrm>
        </p:spPr>
        <p:txBody>
          <a:bodyPr>
            <a:normAutofit/>
          </a:bodyPr>
          <a:lstStyle/>
          <a:p>
            <a:r>
              <a:rPr lang="hu-HU" dirty="0" err="1" smtClean="0"/>
              <a:t>Every</a:t>
            </a:r>
            <a:r>
              <a:rPr lang="hu-HU" dirty="0" smtClean="0"/>
              <a:t> country </a:t>
            </a:r>
            <a:r>
              <a:rPr lang="hu-HU" dirty="0" err="1" smtClean="0"/>
              <a:t>in</a:t>
            </a:r>
            <a:r>
              <a:rPr lang="hu-HU" dirty="0" smtClean="0"/>
              <a:t> CEE has a </a:t>
            </a:r>
            <a:r>
              <a:rPr lang="hu-HU" dirty="0" err="1" smtClean="0"/>
              <a:t>grudgingly</a:t>
            </a:r>
            <a:r>
              <a:rPr lang="hu-HU" dirty="0" smtClean="0"/>
              <a:t> </a:t>
            </a:r>
            <a:r>
              <a:rPr lang="hu-HU" dirty="0" err="1" smtClean="0"/>
              <a:t>admitted</a:t>
            </a:r>
            <a:r>
              <a:rPr lang="hu-HU" dirty="0" smtClean="0"/>
              <a:t> </a:t>
            </a:r>
            <a:r>
              <a:rPr lang="hu-HU" dirty="0" err="1" smtClean="0"/>
              <a:t>but</a:t>
            </a:r>
            <a:r>
              <a:rPr lang="hu-HU" dirty="0" smtClean="0"/>
              <a:t> </a:t>
            </a:r>
            <a:r>
              <a:rPr lang="hu-HU" dirty="0" err="1" smtClean="0"/>
              <a:t>widely</a:t>
            </a:r>
            <a:r>
              <a:rPr lang="hu-HU" dirty="0" smtClean="0"/>
              <a:t> </a:t>
            </a:r>
            <a:r>
              <a:rPr lang="hu-HU" dirty="0" err="1" smtClean="0"/>
              <a:t>accepted</a:t>
            </a:r>
            <a:r>
              <a:rPr lang="hu-HU" dirty="0" smtClean="0"/>
              <a:t> </a:t>
            </a:r>
            <a:r>
              <a:rPr lang="hu-HU" b="1" dirty="0" err="1" smtClean="0"/>
              <a:t>historical</a:t>
            </a:r>
            <a:r>
              <a:rPr lang="hu-HU" b="1" dirty="0" smtClean="0"/>
              <a:t> </a:t>
            </a:r>
            <a:r>
              <a:rPr lang="hu-HU" b="1" dirty="0" err="1" smtClean="0"/>
              <a:t>development</a:t>
            </a:r>
            <a:r>
              <a:rPr lang="hu-HU" b="1" dirty="0" smtClean="0"/>
              <a:t> </a:t>
            </a:r>
            <a:r>
              <a:rPr lang="hu-HU" b="1" dirty="0" err="1" smtClean="0"/>
              <a:t>comparator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its</a:t>
            </a:r>
            <a:r>
              <a:rPr lang="hu-HU" dirty="0" smtClean="0"/>
              <a:t> </a:t>
            </a:r>
            <a:r>
              <a:rPr lang="hu-HU" dirty="0" err="1" smtClean="0"/>
              <a:t>immediate</a:t>
            </a:r>
            <a:r>
              <a:rPr lang="hu-HU" dirty="0" smtClean="0"/>
              <a:t> </a:t>
            </a:r>
            <a:r>
              <a:rPr lang="hu-HU" dirty="0" err="1" smtClean="0"/>
              <a:t>neighborhood</a:t>
            </a:r>
            <a:r>
              <a:rPr lang="hu-HU" dirty="0" smtClean="0"/>
              <a:t> </a:t>
            </a:r>
          </a:p>
          <a:p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Poland</a:t>
            </a:r>
            <a:r>
              <a:rPr lang="hu-HU" dirty="0" smtClean="0"/>
              <a:t> &gt;&gt; </a:t>
            </a:r>
            <a:r>
              <a:rPr lang="hu-HU" dirty="0" err="1" smtClean="0"/>
              <a:t>Germany</a:t>
            </a:r>
            <a:endParaRPr lang="hu-HU" dirty="0" smtClean="0"/>
          </a:p>
          <a:p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Slovakia</a:t>
            </a:r>
            <a:r>
              <a:rPr lang="hu-HU" dirty="0" smtClean="0"/>
              <a:t> &gt;&gt;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Czech</a:t>
            </a:r>
            <a:r>
              <a:rPr lang="hu-HU" dirty="0" smtClean="0"/>
              <a:t> </a:t>
            </a:r>
            <a:r>
              <a:rPr lang="hu-HU" dirty="0" err="1" smtClean="0"/>
              <a:t>Republic</a:t>
            </a:r>
            <a:endParaRPr lang="hu-HU" dirty="0" smtClean="0"/>
          </a:p>
          <a:p>
            <a:r>
              <a:rPr lang="hu-HU" dirty="0" err="1" smtClean="0"/>
              <a:t>For</a:t>
            </a:r>
            <a:r>
              <a:rPr lang="hu-HU" dirty="0" smtClean="0"/>
              <a:t> Hungary &gt;&gt; </a:t>
            </a:r>
            <a:r>
              <a:rPr lang="hu-HU" dirty="0" err="1" smtClean="0"/>
              <a:t>Austria</a:t>
            </a:r>
            <a:endParaRPr lang="hu-HU" dirty="0" smtClean="0"/>
          </a:p>
          <a:p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Romania</a:t>
            </a:r>
            <a:r>
              <a:rPr lang="hu-HU" dirty="0" smtClean="0"/>
              <a:t> &gt;&gt; Hungary</a:t>
            </a:r>
          </a:p>
          <a:p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Serbia</a:t>
            </a:r>
            <a:r>
              <a:rPr lang="hu-HU" dirty="0" smtClean="0"/>
              <a:t> &gt;&gt; </a:t>
            </a:r>
            <a:r>
              <a:rPr lang="hu-HU" dirty="0" err="1" smtClean="0"/>
              <a:t>Croatia</a:t>
            </a:r>
            <a:endParaRPr lang="hu-HU" dirty="0" smtClean="0"/>
          </a:p>
          <a:p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b="1" dirty="0" smtClean="0"/>
              <a:t>UKRAINE &gt;&gt; POLAND</a:t>
            </a:r>
          </a:p>
          <a:p>
            <a:r>
              <a:rPr lang="hu-HU" dirty="0" err="1" smtClean="0"/>
              <a:t>When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comparator</a:t>
            </a:r>
            <a:r>
              <a:rPr lang="hu-HU" dirty="0" smtClean="0"/>
              <a:t> </a:t>
            </a:r>
            <a:r>
              <a:rPr lang="hu-HU" dirty="0" err="1" smtClean="0"/>
              <a:t>charges</a:t>
            </a:r>
            <a:r>
              <a:rPr lang="hu-HU" dirty="0" smtClean="0"/>
              <a:t> </a:t>
            </a:r>
            <a:r>
              <a:rPr lang="hu-HU" dirty="0" err="1" smtClean="0"/>
              <a:t>ahead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terms</a:t>
            </a:r>
            <a:r>
              <a:rPr lang="hu-HU" dirty="0" smtClean="0"/>
              <a:t> of </a:t>
            </a:r>
            <a:r>
              <a:rPr lang="hu-HU" dirty="0" err="1" smtClean="0"/>
              <a:t>economic</a:t>
            </a:r>
            <a:r>
              <a:rPr lang="hu-HU" dirty="0" smtClean="0"/>
              <a:t> and </a:t>
            </a:r>
            <a:r>
              <a:rPr lang="hu-HU" dirty="0" err="1" smtClean="0"/>
              <a:t>societal</a:t>
            </a:r>
            <a:r>
              <a:rPr lang="hu-HU" dirty="0" smtClean="0"/>
              <a:t> </a:t>
            </a:r>
            <a:r>
              <a:rPr lang="hu-HU" dirty="0" err="1" smtClean="0"/>
              <a:t>development</a:t>
            </a:r>
            <a:r>
              <a:rPr lang="hu-HU" dirty="0" smtClean="0"/>
              <a:t>,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comparing</a:t>
            </a:r>
            <a:r>
              <a:rPr lang="hu-HU" dirty="0" smtClean="0"/>
              <a:t> country </a:t>
            </a:r>
            <a:r>
              <a:rPr lang="hu-HU" dirty="0" err="1" smtClean="0"/>
              <a:t>feels</a:t>
            </a:r>
            <a:r>
              <a:rPr lang="hu-HU" dirty="0" smtClean="0"/>
              <a:t> </a:t>
            </a:r>
            <a:r>
              <a:rPr lang="hu-HU" dirty="0" err="1" smtClean="0"/>
              <a:t>frustrated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falling</a:t>
            </a:r>
            <a:r>
              <a:rPr lang="hu-HU" dirty="0" smtClean="0"/>
              <a:t> </a:t>
            </a:r>
            <a:r>
              <a:rPr lang="hu-HU" dirty="0" err="1" smtClean="0"/>
              <a:t>behind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55489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UKRAINE versus POLAND (2015)</a:t>
            </a:r>
            <a:endParaRPr lang="hu-H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9635650"/>
              </p:ext>
            </p:extLst>
          </p:nvPr>
        </p:nvGraphicFramePr>
        <p:xfrm>
          <a:off x="475991" y="2605412"/>
          <a:ext cx="11185740" cy="3782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8574"/>
                <a:gridCol w="1118574"/>
                <a:gridCol w="1118574"/>
                <a:gridCol w="1118574"/>
                <a:gridCol w="1118574"/>
                <a:gridCol w="1118574"/>
                <a:gridCol w="1118574"/>
                <a:gridCol w="1118574"/>
                <a:gridCol w="1118574"/>
                <a:gridCol w="1118574"/>
              </a:tblGrid>
              <a:tr h="1416503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err="1" smtClean="0"/>
                        <a:t>People</a:t>
                      </a:r>
                      <a:endParaRPr lang="hu-HU" dirty="0" smtClean="0"/>
                    </a:p>
                    <a:p>
                      <a:r>
                        <a:rPr lang="hu-HU" dirty="0" err="1" smtClean="0"/>
                        <a:t>million</a:t>
                      </a:r>
                      <a:endParaRPr lang="hu-HU" dirty="0" smtClean="0"/>
                    </a:p>
                    <a:p>
                      <a:r>
                        <a:rPr lang="hu-HU" dirty="0" smtClean="0"/>
                        <a:t>1991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err="1" smtClean="0"/>
                        <a:t>People</a:t>
                      </a:r>
                      <a:endParaRPr lang="hu-HU" dirty="0" smtClean="0"/>
                    </a:p>
                    <a:p>
                      <a:r>
                        <a:rPr lang="hu-HU" dirty="0" err="1" smtClean="0"/>
                        <a:t>million</a:t>
                      </a:r>
                      <a:endParaRPr lang="hu-HU" dirty="0" smtClean="0"/>
                    </a:p>
                    <a:p>
                      <a:r>
                        <a:rPr lang="hu-HU" dirty="0" smtClean="0"/>
                        <a:t>2015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GDP</a:t>
                      </a:r>
                    </a:p>
                    <a:p>
                      <a:r>
                        <a:rPr lang="hu-HU" dirty="0" smtClean="0"/>
                        <a:t>USD </a:t>
                      </a:r>
                      <a:r>
                        <a:rPr lang="hu-HU" dirty="0" err="1" smtClean="0"/>
                        <a:t>bn</a:t>
                      </a:r>
                      <a:endParaRPr lang="hu-HU" dirty="0" smtClean="0"/>
                    </a:p>
                    <a:p>
                      <a:r>
                        <a:rPr lang="hu-HU" dirty="0" smtClean="0"/>
                        <a:t>2015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GDP/PP</a:t>
                      </a:r>
                    </a:p>
                    <a:p>
                      <a:r>
                        <a:rPr lang="hu-HU" dirty="0" err="1" smtClean="0"/>
                        <a:t>capita</a:t>
                      </a:r>
                      <a:endParaRPr lang="hu-HU" dirty="0" smtClean="0"/>
                    </a:p>
                    <a:p>
                      <a:r>
                        <a:rPr lang="hu-HU" dirty="0" smtClean="0"/>
                        <a:t>USD </a:t>
                      </a:r>
                    </a:p>
                    <a:p>
                      <a:r>
                        <a:rPr lang="hu-HU" dirty="0" smtClean="0"/>
                        <a:t>2015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EU trade</a:t>
                      </a:r>
                    </a:p>
                    <a:p>
                      <a:r>
                        <a:rPr lang="hu-HU" dirty="0" err="1" smtClean="0"/>
                        <a:t>share</a:t>
                      </a:r>
                      <a:r>
                        <a:rPr lang="hu-HU" dirty="0" smtClean="0"/>
                        <a:t> %</a:t>
                      </a:r>
                    </a:p>
                    <a:p>
                      <a:r>
                        <a:rPr lang="hu-HU" dirty="0" smtClean="0"/>
                        <a:t>2015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err="1" smtClean="0"/>
                        <a:t>External</a:t>
                      </a:r>
                      <a:endParaRPr lang="hu-HU" dirty="0" smtClean="0"/>
                    </a:p>
                    <a:p>
                      <a:r>
                        <a:rPr lang="hu-HU" dirty="0" err="1" smtClean="0"/>
                        <a:t>Debt</a:t>
                      </a:r>
                      <a:r>
                        <a:rPr lang="hu-HU" dirty="0" smtClean="0"/>
                        <a:t> % of GDP</a:t>
                      </a:r>
                    </a:p>
                    <a:p>
                      <a:r>
                        <a:rPr lang="hu-HU" dirty="0" smtClean="0"/>
                        <a:t>2015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FDI </a:t>
                      </a:r>
                      <a:r>
                        <a:rPr lang="hu-HU" dirty="0" err="1" smtClean="0"/>
                        <a:t>stock</a:t>
                      </a:r>
                      <a:endParaRPr lang="hu-HU" dirty="0" smtClean="0"/>
                    </a:p>
                    <a:p>
                      <a:r>
                        <a:rPr lang="hu-HU" dirty="0" smtClean="0"/>
                        <a:t>USD</a:t>
                      </a:r>
                      <a:r>
                        <a:rPr lang="hu-HU" baseline="0" dirty="0" smtClean="0"/>
                        <a:t> </a:t>
                      </a:r>
                      <a:r>
                        <a:rPr lang="hu-HU" baseline="0" dirty="0" err="1" smtClean="0"/>
                        <a:t>bn</a:t>
                      </a:r>
                      <a:endParaRPr lang="hu-HU" baseline="0" dirty="0" smtClean="0"/>
                    </a:p>
                    <a:p>
                      <a:r>
                        <a:rPr lang="hu-HU" baseline="0" dirty="0" smtClean="0"/>
                        <a:t>2013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err="1" smtClean="0"/>
                        <a:t>Inflation</a:t>
                      </a:r>
                      <a:endParaRPr lang="hu-HU" dirty="0" smtClean="0"/>
                    </a:p>
                    <a:p>
                      <a:r>
                        <a:rPr lang="hu-HU" dirty="0" err="1" smtClean="0"/>
                        <a:t>yoy</a:t>
                      </a:r>
                      <a:endParaRPr lang="hu-HU" dirty="0" smtClean="0"/>
                    </a:p>
                    <a:p>
                      <a:r>
                        <a:rPr lang="hu-HU" dirty="0" smtClean="0"/>
                        <a:t>2015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GDP</a:t>
                      </a:r>
                    </a:p>
                    <a:p>
                      <a:r>
                        <a:rPr lang="hu-HU" dirty="0" err="1" smtClean="0"/>
                        <a:t>growth</a:t>
                      </a:r>
                      <a:endParaRPr lang="hu-HU" dirty="0" smtClean="0"/>
                    </a:p>
                    <a:p>
                      <a:r>
                        <a:rPr lang="hu-HU" dirty="0" smtClean="0"/>
                        <a:t>2015</a:t>
                      </a:r>
                    </a:p>
                  </a:txBody>
                  <a:tcPr/>
                </a:tc>
              </a:tr>
              <a:tr h="1183179">
                <a:tc>
                  <a:txBody>
                    <a:bodyPr/>
                    <a:lstStyle/>
                    <a:p>
                      <a:r>
                        <a:rPr lang="hu-HU" b="1" dirty="0" err="1" smtClean="0"/>
                        <a:t>Poland</a:t>
                      </a:r>
                      <a:endParaRPr lang="hu-H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38.3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38.5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474.8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26455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75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39.9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248.2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-0.87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3.9</a:t>
                      </a:r>
                      <a:endParaRPr lang="hu-HU" dirty="0"/>
                    </a:p>
                  </a:txBody>
                  <a:tcPr/>
                </a:tc>
              </a:tr>
              <a:tr h="1183179">
                <a:tc>
                  <a:txBody>
                    <a:bodyPr/>
                    <a:lstStyle/>
                    <a:p>
                      <a:r>
                        <a:rPr lang="hu-HU" b="1" dirty="0" err="1" smtClean="0"/>
                        <a:t>Ukraine</a:t>
                      </a:r>
                      <a:endParaRPr lang="hu-H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52.1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44.4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90.5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7519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26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137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54.4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48.5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dirty="0" smtClean="0"/>
                        <a:t>-9.9</a:t>
                      </a:r>
                      <a:endParaRPr lang="hu-H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4227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Reasons</a:t>
            </a:r>
            <a:r>
              <a:rPr lang="hu-HU" dirty="0" smtClean="0"/>
              <a:t> of </a:t>
            </a:r>
            <a:r>
              <a:rPr lang="hu-HU" dirty="0" err="1" smtClean="0"/>
              <a:t>Ukraine’s</a:t>
            </a:r>
            <a:r>
              <a:rPr lang="hu-HU" dirty="0" smtClean="0"/>
              <a:t> </a:t>
            </a:r>
            <a:r>
              <a:rPr lang="hu-HU" dirty="0" err="1" smtClean="0"/>
              <a:t>relative</a:t>
            </a:r>
            <a:r>
              <a:rPr lang="hu-HU" dirty="0" smtClean="0"/>
              <a:t> </a:t>
            </a:r>
            <a:r>
              <a:rPr lang="hu-HU" dirty="0" err="1" smtClean="0"/>
              <a:t>decline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9943106" cy="4110451"/>
          </a:xfrm>
        </p:spPr>
        <p:txBody>
          <a:bodyPr>
            <a:normAutofit/>
          </a:bodyPr>
          <a:lstStyle/>
          <a:p>
            <a:r>
              <a:rPr lang="hu-HU" dirty="0" err="1" smtClean="0"/>
              <a:t>Horrible</a:t>
            </a:r>
            <a:r>
              <a:rPr lang="hu-HU" dirty="0" smtClean="0"/>
              <a:t> </a:t>
            </a:r>
            <a:r>
              <a:rPr lang="hu-HU" b="1" dirty="0" err="1" smtClean="0"/>
              <a:t>Soviet</a:t>
            </a:r>
            <a:r>
              <a:rPr lang="hu-HU" b="1" dirty="0" smtClean="0"/>
              <a:t> </a:t>
            </a:r>
            <a:r>
              <a:rPr lang="hu-HU" b="1" dirty="0" err="1" smtClean="0"/>
              <a:t>legacy</a:t>
            </a:r>
            <a:r>
              <a:rPr lang="hu-HU" dirty="0"/>
              <a:t> </a:t>
            </a:r>
            <a:r>
              <a:rPr lang="hu-HU" dirty="0" err="1" smtClean="0"/>
              <a:t>with</a:t>
            </a:r>
            <a:r>
              <a:rPr lang="hu-HU" dirty="0" smtClean="0"/>
              <a:t> </a:t>
            </a:r>
            <a:r>
              <a:rPr lang="hu-HU" dirty="0" err="1" smtClean="0"/>
              <a:t>especially</a:t>
            </a:r>
            <a:r>
              <a:rPr lang="hu-HU" dirty="0" smtClean="0"/>
              <a:t> </a:t>
            </a:r>
            <a:r>
              <a:rPr lang="hu-HU" dirty="0" err="1" smtClean="0"/>
              <a:t>dreadful</a:t>
            </a:r>
            <a:r>
              <a:rPr lang="hu-HU" dirty="0" smtClean="0"/>
              <a:t> XX. </a:t>
            </a:r>
            <a:r>
              <a:rPr lang="hu-HU" dirty="0" err="1"/>
              <a:t>c</a:t>
            </a:r>
            <a:r>
              <a:rPr lang="hu-HU" dirty="0" err="1" smtClean="0"/>
              <a:t>entury</a:t>
            </a:r>
            <a:r>
              <a:rPr lang="hu-HU" dirty="0" smtClean="0"/>
              <a:t> </a:t>
            </a:r>
            <a:r>
              <a:rPr lang="hu-HU" dirty="0" err="1" smtClean="0"/>
              <a:t>historical</a:t>
            </a:r>
            <a:r>
              <a:rPr lang="hu-HU" dirty="0" smtClean="0"/>
              <a:t> </a:t>
            </a:r>
            <a:r>
              <a:rPr lang="hu-HU" dirty="0" err="1" smtClean="0"/>
              <a:t>baggage</a:t>
            </a:r>
            <a:endParaRPr lang="hu-HU" dirty="0" smtClean="0"/>
          </a:p>
          <a:p>
            <a:r>
              <a:rPr lang="hu-HU" dirty="0" err="1" smtClean="0"/>
              <a:t>Enormous</a:t>
            </a:r>
            <a:r>
              <a:rPr lang="hu-HU" dirty="0" smtClean="0"/>
              <a:t> </a:t>
            </a:r>
            <a:r>
              <a:rPr lang="hu-HU" dirty="0" err="1" smtClean="0"/>
              <a:t>tasks</a:t>
            </a:r>
            <a:r>
              <a:rPr lang="hu-HU" dirty="0" smtClean="0"/>
              <a:t> of </a:t>
            </a:r>
            <a:r>
              <a:rPr lang="hu-HU" b="1" dirty="0" err="1" smtClean="0"/>
              <a:t>state</a:t>
            </a:r>
            <a:r>
              <a:rPr lang="hu-HU" b="1" dirty="0" smtClean="0"/>
              <a:t> </a:t>
            </a:r>
            <a:r>
              <a:rPr lang="hu-HU" b="1" dirty="0" err="1" smtClean="0"/>
              <a:t>capacity</a:t>
            </a:r>
            <a:r>
              <a:rPr lang="hu-HU" b="1" dirty="0" smtClean="0"/>
              <a:t> building </a:t>
            </a:r>
            <a:r>
              <a:rPr lang="hu-HU" dirty="0" err="1" smtClean="0"/>
              <a:t>after</a:t>
            </a:r>
            <a:r>
              <a:rPr lang="hu-HU" dirty="0" smtClean="0"/>
              <a:t> </a:t>
            </a:r>
            <a:r>
              <a:rPr lang="hu-HU" dirty="0" err="1" smtClean="0"/>
              <a:t>gaining</a:t>
            </a:r>
            <a:r>
              <a:rPr lang="hu-HU" dirty="0" smtClean="0"/>
              <a:t> </a:t>
            </a:r>
            <a:r>
              <a:rPr lang="hu-HU" dirty="0" err="1" smtClean="0"/>
              <a:t>independence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1991</a:t>
            </a:r>
          </a:p>
          <a:p>
            <a:r>
              <a:rPr lang="hu-HU" dirty="0" err="1" smtClean="0"/>
              <a:t>Difficulties</a:t>
            </a:r>
            <a:r>
              <a:rPr lang="hu-HU" dirty="0" smtClean="0"/>
              <a:t> of </a:t>
            </a:r>
            <a:r>
              <a:rPr lang="hu-HU" dirty="0" err="1" smtClean="0"/>
              <a:t>state</a:t>
            </a:r>
            <a:r>
              <a:rPr lang="hu-HU" dirty="0" smtClean="0"/>
              <a:t> building </a:t>
            </a:r>
            <a:r>
              <a:rPr lang="hu-HU" dirty="0" err="1" smtClean="0"/>
              <a:t>in</a:t>
            </a:r>
            <a:r>
              <a:rPr lang="hu-HU" dirty="0" smtClean="0"/>
              <a:t> a </a:t>
            </a:r>
            <a:r>
              <a:rPr lang="hu-HU" b="1" dirty="0" err="1" smtClean="0"/>
              <a:t>multiethnic</a:t>
            </a:r>
            <a:r>
              <a:rPr lang="hu-HU" b="1" dirty="0" smtClean="0"/>
              <a:t>/</a:t>
            </a:r>
            <a:r>
              <a:rPr lang="hu-HU" b="1" dirty="0" err="1" smtClean="0"/>
              <a:t>multinational</a:t>
            </a:r>
            <a:r>
              <a:rPr lang="hu-HU" b="1" dirty="0" smtClean="0"/>
              <a:t>/</a:t>
            </a:r>
            <a:r>
              <a:rPr lang="hu-HU" b="1" dirty="0" err="1" smtClean="0"/>
              <a:t>multicultural</a:t>
            </a:r>
            <a:r>
              <a:rPr lang="hu-HU" dirty="0" smtClean="0"/>
              <a:t> </a:t>
            </a:r>
            <a:r>
              <a:rPr lang="hu-HU" dirty="0" err="1" smtClean="0"/>
              <a:t>society</a:t>
            </a:r>
            <a:endParaRPr lang="hu-HU" dirty="0" smtClean="0"/>
          </a:p>
          <a:p>
            <a:r>
              <a:rPr lang="hu-HU" b="1" dirty="0" err="1" smtClean="0"/>
              <a:t>Disunity</a:t>
            </a:r>
            <a:r>
              <a:rPr lang="hu-HU" b="1" dirty="0" smtClean="0"/>
              <a:t> of </a:t>
            </a:r>
            <a:r>
              <a:rPr lang="hu-HU" b="1" dirty="0" err="1" smtClean="0"/>
              <a:t>national</a:t>
            </a:r>
            <a:r>
              <a:rPr lang="hu-HU" b="1" dirty="0" smtClean="0"/>
              <a:t> elites </a:t>
            </a:r>
            <a:r>
              <a:rPr lang="hu-HU" dirty="0" smtClean="0"/>
              <a:t>&gt;&gt;&gt; no </a:t>
            </a:r>
            <a:r>
              <a:rPr lang="hu-HU" dirty="0" err="1" smtClean="0"/>
              <a:t>consensus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national</a:t>
            </a:r>
            <a:r>
              <a:rPr lang="hu-HU" dirty="0" smtClean="0"/>
              <a:t> </a:t>
            </a:r>
            <a:r>
              <a:rPr lang="hu-HU" dirty="0" err="1" smtClean="0"/>
              <a:t>political</a:t>
            </a:r>
            <a:r>
              <a:rPr lang="hu-HU" dirty="0" smtClean="0"/>
              <a:t> </a:t>
            </a:r>
            <a:r>
              <a:rPr lang="hu-HU" dirty="0" err="1" smtClean="0"/>
              <a:t>strategy</a:t>
            </a:r>
            <a:r>
              <a:rPr lang="hu-HU" dirty="0" smtClean="0"/>
              <a:t> </a:t>
            </a:r>
            <a:r>
              <a:rPr lang="hu-HU" dirty="0" err="1" smtClean="0"/>
              <a:t>even</a:t>
            </a:r>
            <a:r>
              <a:rPr lang="hu-HU" dirty="0" smtClean="0"/>
              <a:t> </a:t>
            </a:r>
            <a:r>
              <a:rPr lang="hu-HU" dirty="0" err="1" smtClean="0"/>
              <a:t>today</a:t>
            </a:r>
            <a:endParaRPr lang="hu-HU" dirty="0" smtClean="0"/>
          </a:p>
          <a:p>
            <a:r>
              <a:rPr lang="hu-HU" b="1" dirty="0" err="1" smtClean="0"/>
              <a:t>Sporadic</a:t>
            </a:r>
            <a:r>
              <a:rPr lang="hu-HU" b="1" dirty="0" smtClean="0"/>
              <a:t>, </a:t>
            </a:r>
            <a:r>
              <a:rPr lang="hu-HU" b="1" dirty="0" err="1" smtClean="0"/>
              <a:t>half-hearted</a:t>
            </a:r>
            <a:r>
              <a:rPr lang="hu-HU" b="1" dirty="0" smtClean="0"/>
              <a:t>, </a:t>
            </a:r>
            <a:r>
              <a:rPr lang="hu-HU" b="1" dirty="0" err="1" smtClean="0"/>
              <a:t>inconsistent</a:t>
            </a:r>
            <a:r>
              <a:rPr lang="hu-HU" b="1" dirty="0" smtClean="0"/>
              <a:t> </a:t>
            </a:r>
            <a:r>
              <a:rPr lang="hu-HU" b="1" dirty="0" err="1" smtClean="0"/>
              <a:t>introduction</a:t>
            </a:r>
            <a:r>
              <a:rPr lang="hu-HU" b="1" dirty="0" smtClean="0"/>
              <a:t> of </a:t>
            </a:r>
            <a:r>
              <a:rPr lang="hu-HU" b="1" dirty="0" err="1" smtClean="0"/>
              <a:t>structural</a:t>
            </a:r>
            <a:r>
              <a:rPr lang="hu-HU" b="1" dirty="0" smtClean="0"/>
              <a:t> </a:t>
            </a:r>
            <a:r>
              <a:rPr lang="hu-HU" b="1" dirty="0" err="1" smtClean="0"/>
              <a:t>economic</a:t>
            </a:r>
            <a:r>
              <a:rPr lang="hu-HU" b="1" dirty="0" smtClean="0"/>
              <a:t> </a:t>
            </a:r>
            <a:r>
              <a:rPr lang="hu-HU" b="1" dirty="0" err="1" smtClean="0"/>
              <a:t>reforms</a:t>
            </a:r>
            <a:endParaRPr lang="hu-HU" b="1" dirty="0" smtClean="0"/>
          </a:p>
          <a:p>
            <a:r>
              <a:rPr lang="hu-HU" dirty="0" err="1" smtClean="0"/>
              <a:t>Growth</a:t>
            </a:r>
            <a:r>
              <a:rPr lang="hu-HU" dirty="0" smtClean="0"/>
              <a:t> and </a:t>
            </a:r>
            <a:r>
              <a:rPr lang="hu-HU" dirty="0" err="1" smtClean="0"/>
              <a:t>welfare</a:t>
            </a:r>
            <a:r>
              <a:rPr lang="hu-HU" dirty="0" smtClean="0"/>
              <a:t> </a:t>
            </a:r>
            <a:r>
              <a:rPr lang="hu-HU" dirty="0" err="1" smtClean="0"/>
              <a:t>results</a:t>
            </a:r>
            <a:r>
              <a:rPr lang="hu-HU" dirty="0" smtClean="0"/>
              <a:t> </a:t>
            </a:r>
            <a:r>
              <a:rPr lang="hu-HU" dirty="0" err="1" smtClean="0"/>
              <a:t>fragile</a:t>
            </a:r>
            <a:r>
              <a:rPr lang="hu-HU" dirty="0" smtClean="0"/>
              <a:t> &lt;&lt;&lt; </a:t>
            </a:r>
            <a:r>
              <a:rPr lang="hu-HU" b="1" dirty="0" err="1" smtClean="0"/>
              <a:t>reforms</a:t>
            </a:r>
            <a:r>
              <a:rPr lang="hu-HU" b="1" dirty="0" smtClean="0"/>
              <a:t> </a:t>
            </a:r>
            <a:r>
              <a:rPr lang="hu-HU" b="1" dirty="0" err="1" smtClean="0"/>
              <a:t>in</a:t>
            </a:r>
            <a:r>
              <a:rPr lang="hu-HU" b="1" dirty="0" smtClean="0"/>
              <a:t> </a:t>
            </a:r>
            <a:r>
              <a:rPr lang="hu-HU" b="1" dirty="0" err="1" smtClean="0"/>
              <a:t>transition</a:t>
            </a:r>
            <a:r>
              <a:rPr lang="hu-HU" b="1" dirty="0" smtClean="0"/>
              <a:t> </a:t>
            </a:r>
            <a:r>
              <a:rPr lang="hu-HU" b="1" dirty="0" err="1" smtClean="0"/>
              <a:t>easily</a:t>
            </a:r>
            <a:r>
              <a:rPr lang="hu-HU" b="1" dirty="0" smtClean="0"/>
              <a:t> </a:t>
            </a:r>
            <a:r>
              <a:rPr lang="hu-HU" b="1" dirty="0" err="1" smtClean="0"/>
              <a:t>reversible</a:t>
            </a:r>
            <a:endParaRPr lang="hu-HU" b="1" dirty="0" smtClean="0"/>
          </a:p>
          <a:p>
            <a:r>
              <a:rPr lang="hu-HU" b="1" dirty="0" err="1" smtClean="0"/>
              <a:t>Oligarchic</a:t>
            </a:r>
            <a:r>
              <a:rPr lang="hu-HU" b="1" dirty="0" smtClean="0"/>
              <a:t> </a:t>
            </a:r>
            <a:r>
              <a:rPr lang="hu-HU" b="1" dirty="0" err="1" smtClean="0"/>
              <a:t>power</a:t>
            </a:r>
            <a:r>
              <a:rPr lang="hu-HU" b="1" dirty="0" smtClean="0"/>
              <a:t> </a:t>
            </a:r>
            <a:r>
              <a:rPr lang="hu-HU" b="1" dirty="0" err="1" smtClean="0"/>
              <a:t>structure</a:t>
            </a:r>
            <a:r>
              <a:rPr lang="hu-HU" b="1" dirty="0" smtClean="0"/>
              <a:t> </a:t>
            </a:r>
            <a:r>
              <a:rPr lang="hu-HU" dirty="0" smtClean="0"/>
              <a:t>&gt;&gt;&gt; </a:t>
            </a:r>
            <a:r>
              <a:rPr lang="hu-HU" dirty="0" err="1" smtClean="0"/>
              <a:t>rampant</a:t>
            </a:r>
            <a:r>
              <a:rPr lang="hu-HU" dirty="0" smtClean="0"/>
              <a:t> </a:t>
            </a:r>
            <a:r>
              <a:rPr lang="hu-HU" dirty="0" err="1" smtClean="0"/>
              <a:t>crime</a:t>
            </a:r>
            <a:r>
              <a:rPr lang="hu-HU" dirty="0" smtClean="0"/>
              <a:t>, </a:t>
            </a:r>
            <a:r>
              <a:rPr lang="hu-HU" dirty="0" err="1" smtClean="0"/>
              <a:t>cronysm</a:t>
            </a:r>
            <a:r>
              <a:rPr lang="hu-HU" dirty="0" smtClean="0"/>
              <a:t> and </a:t>
            </a:r>
            <a:r>
              <a:rPr lang="hu-HU" dirty="0" err="1" smtClean="0"/>
              <a:t>corruption</a:t>
            </a:r>
            <a:r>
              <a:rPr lang="hu-HU" dirty="0" smtClean="0"/>
              <a:t> (3C)</a:t>
            </a:r>
          </a:p>
          <a:p>
            <a:r>
              <a:rPr lang="hu-HU" dirty="0" err="1" smtClean="0"/>
              <a:t>Powerful</a:t>
            </a:r>
            <a:r>
              <a:rPr lang="hu-HU" dirty="0" smtClean="0"/>
              <a:t> </a:t>
            </a:r>
            <a:r>
              <a:rPr lang="hu-HU" dirty="0" err="1" smtClean="0"/>
              <a:t>Russian</a:t>
            </a:r>
            <a:r>
              <a:rPr lang="hu-HU" dirty="0" smtClean="0"/>
              <a:t> </a:t>
            </a:r>
            <a:r>
              <a:rPr lang="hu-HU" dirty="0" err="1" smtClean="0"/>
              <a:t>influence</a:t>
            </a:r>
            <a:r>
              <a:rPr lang="hu-HU" dirty="0" smtClean="0"/>
              <a:t> and </a:t>
            </a:r>
            <a:r>
              <a:rPr lang="hu-HU" dirty="0" err="1" smtClean="0"/>
              <a:t>blackmail</a:t>
            </a:r>
            <a:r>
              <a:rPr lang="hu-HU" dirty="0" smtClean="0"/>
              <a:t> versus </a:t>
            </a:r>
            <a:r>
              <a:rPr lang="hu-HU" dirty="0" err="1" smtClean="0"/>
              <a:t>low</a:t>
            </a:r>
            <a:r>
              <a:rPr lang="hu-HU" dirty="0" smtClean="0"/>
              <a:t> </a:t>
            </a:r>
            <a:r>
              <a:rPr lang="hu-HU" dirty="0" err="1" smtClean="0"/>
              <a:t>intensity</a:t>
            </a:r>
            <a:r>
              <a:rPr lang="hu-HU" dirty="0" smtClean="0"/>
              <a:t> European </a:t>
            </a:r>
            <a:r>
              <a:rPr lang="hu-HU" dirty="0" err="1" smtClean="0"/>
              <a:t>incentives</a:t>
            </a:r>
            <a:r>
              <a:rPr lang="hu-HU" dirty="0"/>
              <a:t> </a:t>
            </a:r>
            <a:endParaRPr lang="hu-HU" dirty="0" smtClean="0"/>
          </a:p>
          <a:p>
            <a:r>
              <a:rPr lang="hu-HU" dirty="0" err="1" smtClean="0"/>
              <a:t>Various</a:t>
            </a:r>
            <a:r>
              <a:rPr lang="hu-HU" dirty="0" smtClean="0"/>
              <a:t> </a:t>
            </a:r>
            <a:r>
              <a:rPr lang="hu-HU" b="1" dirty="0" err="1" smtClean="0"/>
              <a:t>vicious</a:t>
            </a:r>
            <a:r>
              <a:rPr lang="hu-HU" b="1" dirty="0" smtClean="0"/>
              <a:t> </a:t>
            </a:r>
            <a:r>
              <a:rPr lang="hu-HU" b="1" dirty="0" err="1" smtClean="0"/>
              <a:t>circles</a:t>
            </a:r>
            <a:r>
              <a:rPr lang="hu-HU" dirty="0" smtClean="0"/>
              <a:t>; </a:t>
            </a:r>
            <a:r>
              <a:rPr lang="hu-HU" dirty="0" err="1" smtClean="0"/>
              <a:t>e.g</a:t>
            </a:r>
            <a:r>
              <a:rPr lang="hu-HU" dirty="0" smtClean="0"/>
              <a:t>. </a:t>
            </a:r>
            <a:r>
              <a:rPr lang="hu-HU" dirty="0" err="1" smtClean="0"/>
              <a:t>declining</a:t>
            </a:r>
            <a:r>
              <a:rPr lang="hu-HU" dirty="0" smtClean="0"/>
              <a:t> </a:t>
            </a:r>
            <a:r>
              <a:rPr lang="hu-HU" dirty="0" err="1" smtClean="0"/>
              <a:t>population</a:t>
            </a:r>
            <a:r>
              <a:rPr lang="hu-HU" dirty="0" smtClean="0"/>
              <a:t> &gt;&gt;&gt; </a:t>
            </a:r>
            <a:r>
              <a:rPr lang="hu-HU" dirty="0" err="1" smtClean="0"/>
              <a:t>erratic</a:t>
            </a:r>
            <a:r>
              <a:rPr lang="hu-HU" dirty="0" smtClean="0"/>
              <a:t> </a:t>
            </a:r>
            <a:r>
              <a:rPr lang="hu-HU" dirty="0" err="1" smtClean="0"/>
              <a:t>growth</a:t>
            </a:r>
            <a:r>
              <a:rPr lang="hu-HU" dirty="0" smtClean="0"/>
              <a:t> &amp; </a:t>
            </a:r>
            <a:r>
              <a:rPr lang="hu-HU" dirty="0" err="1" smtClean="0"/>
              <a:t>job</a:t>
            </a:r>
            <a:r>
              <a:rPr lang="hu-HU" dirty="0" smtClean="0"/>
              <a:t> </a:t>
            </a:r>
            <a:r>
              <a:rPr lang="hu-HU" dirty="0" err="1" smtClean="0"/>
              <a:t>creation</a:t>
            </a:r>
            <a:endParaRPr lang="hu-HU" dirty="0" smtClean="0"/>
          </a:p>
          <a:p>
            <a:r>
              <a:rPr lang="hu-HU" dirty="0" err="1" smtClean="0"/>
              <a:t>Popular</a:t>
            </a:r>
            <a:r>
              <a:rPr lang="hu-HU" dirty="0" smtClean="0"/>
              <a:t> </a:t>
            </a:r>
            <a:r>
              <a:rPr lang="hu-HU" dirty="0" err="1" smtClean="0"/>
              <a:t>revolts</a:t>
            </a:r>
            <a:r>
              <a:rPr lang="hu-HU" dirty="0" smtClean="0"/>
              <a:t> (2004 </a:t>
            </a:r>
            <a:r>
              <a:rPr lang="hu-HU" dirty="0" err="1" smtClean="0"/>
              <a:t>Orange</a:t>
            </a:r>
            <a:r>
              <a:rPr lang="hu-HU" dirty="0" smtClean="0"/>
              <a:t>, 2014 </a:t>
            </a:r>
            <a:r>
              <a:rPr lang="hu-HU" dirty="0" err="1" smtClean="0"/>
              <a:t>Maidan</a:t>
            </a:r>
            <a:r>
              <a:rPr lang="hu-HU" dirty="0" smtClean="0"/>
              <a:t>) </a:t>
            </a:r>
            <a:r>
              <a:rPr lang="hu-HU" dirty="0" err="1" smtClean="0"/>
              <a:t>degenerating</a:t>
            </a:r>
            <a:r>
              <a:rPr lang="hu-HU" dirty="0" smtClean="0"/>
              <a:t> </a:t>
            </a:r>
            <a:r>
              <a:rPr lang="hu-HU" dirty="0" err="1" smtClean="0"/>
              <a:t>rapidly</a:t>
            </a:r>
            <a:r>
              <a:rPr lang="hu-HU" dirty="0" smtClean="0"/>
              <a:t> </a:t>
            </a:r>
            <a:r>
              <a:rPr lang="hu-HU" dirty="0" err="1" smtClean="0"/>
              <a:t>into</a:t>
            </a:r>
            <a:r>
              <a:rPr lang="hu-HU" dirty="0" smtClean="0"/>
              <a:t> </a:t>
            </a:r>
            <a:r>
              <a:rPr lang="hu-HU" dirty="0" err="1" smtClean="0"/>
              <a:t>farce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37355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What</a:t>
            </a:r>
            <a:r>
              <a:rPr lang="hu-HU" dirty="0" smtClean="0"/>
              <a:t> </a:t>
            </a:r>
            <a:r>
              <a:rPr lang="hu-HU" dirty="0" err="1" smtClean="0"/>
              <a:t>needs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be </a:t>
            </a:r>
            <a:r>
              <a:rPr lang="hu-HU" dirty="0" err="1" smtClean="0"/>
              <a:t>done</a:t>
            </a:r>
            <a:r>
              <a:rPr lang="hu-HU" dirty="0" smtClean="0"/>
              <a:t>? 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10068367" cy="4047821"/>
          </a:xfrm>
        </p:spPr>
        <p:txBody>
          <a:bodyPr/>
          <a:lstStyle/>
          <a:p>
            <a:r>
              <a:rPr lang="hu-HU" dirty="0" smtClean="0"/>
              <a:t>Building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b="1" dirty="0" err="1" smtClean="0"/>
              <a:t>largest</a:t>
            </a:r>
            <a:r>
              <a:rPr lang="hu-HU" b="1" dirty="0" smtClean="0"/>
              <a:t> </a:t>
            </a:r>
            <a:r>
              <a:rPr lang="hu-HU" b="1" dirty="0" err="1" smtClean="0"/>
              <a:t>possible</a:t>
            </a:r>
            <a:r>
              <a:rPr lang="hu-HU" b="1" dirty="0" smtClean="0"/>
              <a:t> </a:t>
            </a:r>
            <a:r>
              <a:rPr lang="hu-HU" b="1" dirty="0" err="1" smtClean="0"/>
              <a:t>coalition</a:t>
            </a:r>
            <a:r>
              <a:rPr lang="hu-HU" b="1" dirty="0" smtClean="0"/>
              <a:t> </a:t>
            </a:r>
            <a:r>
              <a:rPr lang="hu-HU" dirty="0" smtClean="0"/>
              <a:t>of </a:t>
            </a:r>
            <a:r>
              <a:rPr lang="hu-HU" dirty="0" err="1" smtClean="0"/>
              <a:t>democratic</a:t>
            </a:r>
            <a:r>
              <a:rPr lang="hu-HU" dirty="0" smtClean="0"/>
              <a:t> </a:t>
            </a:r>
            <a:r>
              <a:rPr lang="hu-HU" dirty="0" err="1" smtClean="0"/>
              <a:t>political</a:t>
            </a:r>
            <a:r>
              <a:rPr lang="hu-HU" dirty="0" smtClean="0"/>
              <a:t> </a:t>
            </a:r>
            <a:r>
              <a:rPr lang="hu-HU" dirty="0" err="1" smtClean="0"/>
              <a:t>forces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Ukraine</a:t>
            </a:r>
            <a:endParaRPr lang="hu-HU" dirty="0" smtClean="0"/>
          </a:p>
          <a:p>
            <a:r>
              <a:rPr lang="hu-HU" dirty="0" err="1" smtClean="0"/>
              <a:t>Appealing</a:t>
            </a:r>
            <a:r>
              <a:rPr lang="hu-HU" dirty="0" smtClean="0"/>
              <a:t> </a:t>
            </a:r>
            <a:r>
              <a:rPr lang="hu-HU" dirty="0" err="1" smtClean="0"/>
              <a:t>directly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people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time</a:t>
            </a:r>
            <a:r>
              <a:rPr lang="hu-HU" dirty="0" smtClean="0"/>
              <a:t> of </a:t>
            </a:r>
            <a:r>
              <a:rPr lang="hu-HU" dirty="0" err="1" smtClean="0"/>
              <a:t>dire</a:t>
            </a:r>
            <a:r>
              <a:rPr lang="hu-HU" dirty="0" smtClean="0"/>
              <a:t> </a:t>
            </a:r>
            <a:r>
              <a:rPr lang="hu-HU" dirty="0" err="1" smtClean="0"/>
              <a:t>necessity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state</a:t>
            </a:r>
            <a:r>
              <a:rPr lang="hu-HU" dirty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survive</a:t>
            </a:r>
            <a:endParaRPr lang="hu-HU" dirty="0" smtClean="0"/>
          </a:p>
          <a:p>
            <a:r>
              <a:rPr lang="hu-HU" dirty="0" smtClean="0"/>
              <a:t>Quick </a:t>
            </a:r>
            <a:r>
              <a:rPr lang="hu-HU" dirty="0" err="1" smtClean="0"/>
              <a:t>implementation</a:t>
            </a:r>
            <a:r>
              <a:rPr lang="hu-HU" dirty="0" smtClean="0"/>
              <a:t> of a </a:t>
            </a:r>
            <a:r>
              <a:rPr lang="hu-HU" b="1" dirty="0" err="1" smtClean="0"/>
              <a:t>critical</a:t>
            </a:r>
            <a:r>
              <a:rPr lang="hu-HU" b="1" dirty="0" smtClean="0"/>
              <a:t> </a:t>
            </a:r>
            <a:r>
              <a:rPr lang="hu-HU" b="1" dirty="0" err="1" smtClean="0"/>
              <a:t>mass</a:t>
            </a:r>
            <a:r>
              <a:rPr lang="hu-HU" b="1" dirty="0" smtClean="0"/>
              <a:t> of </a:t>
            </a:r>
            <a:r>
              <a:rPr lang="hu-HU" b="1" dirty="0" err="1" smtClean="0"/>
              <a:t>structural</a:t>
            </a:r>
            <a:r>
              <a:rPr lang="hu-HU" b="1" dirty="0" smtClean="0"/>
              <a:t> </a:t>
            </a:r>
            <a:r>
              <a:rPr lang="hu-HU" b="1" dirty="0" err="1" smtClean="0"/>
              <a:t>economic</a:t>
            </a:r>
            <a:r>
              <a:rPr lang="hu-HU" b="1" dirty="0" smtClean="0"/>
              <a:t> &amp; </a:t>
            </a:r>
            <a:r>
              <a:rPr lang="hu-HU" b="1" dirty="0" err="1" smtClean="0"/>
              <a:t>societal</a:t>
            </a:r>
            <a:r>
              <a:rPr lang="hu-HU" b="1" dirty="0" smtClean="0"/>
              <a:t> </a:t>
            </a:r>
            <a:r>
              <a:rPr lang="hu-HU" b="1" dirty="0" err="1" smtClean="0"/>
              <a:t>reforms</a:t>
            </a:r>
            <a:endParaRPr lang="hu-HU" b="1" dirty="0" smtClean="0"/>
          </a:p>
          <a:p>
            <a:r>
              <a:rPr lang="hu-HU" dirty="0" err="1"/>
              <a:t>R</a:t>
            </a:r>
            <a:r>
              <a:rPr lang="hu-HU" dirty="0" err="1" smtClean="0"/>
              <a:t>eduction</a:t>
            </a:r>
            <a:r>
              <a:rPr lang="hu-HU" dirty="0" smtClean="0"/>
              <a:t> of </a:t>
            </a:r>
            <a:r>
              <a:rPr lang="hu-HU" dirty="0" err="1" smtClean="0"/>
              <a:t>economic</a:t>
            </a:r>
            <a:r>
              <a:rPr lang="hu-HU" dirty="0" smtClean="0"/>
              <a:t> </a:t>
            </a:r>
            <a:r>
              <a:rPr lang="hu-HU" dirty="0" err="1" smtClean="0"/>
              <a:t>dependency</a:t>
            </a:r>
            <a:r>
              <a:rPr lang="hu-HU" dirty="0" smtClean="0"/>
              <a:t> </a:t>
            </a:r>
            <a:r>
              <a:rPr lang="hu-HU" dirty="0" err="1" smtClean="0"/>
              <a:t>from</a:t>
            </a:r>
            <a:r>
              <a:rPr lang="hu-HU" dirty="0" smtClean="0"/>
              <a:t> </a:t>
            </a:r>
            <a:r>
              <a:rPr lang="hu-HU" dirty="0" err="1" smtClean="0"/>
              <a:t>Russia</a:t>
            </a:r>
            <a:r>
              <a:rPr lang="hu-HU" dirty="0" smtClean="0"/>
              <a:t> </a:t>
            </a:r>
            <a:r>
              <a:rPr lang="hu-HU" dirty="0" err="1" smtClean="0"/>
              <a:t>with</a:t>
            </a:r>
            <a:r>
              <a:rPr lang="hu-HU" dirty="0" smtClean="0"/>
              <a:t> </a:t>
            </a:r>
            <a:r>
              <a:rPr lang="hu-HU" dirty="0" err="1" smtClean="0"/>
              <a:t>long-term</a:t>
            </a:r>
            <a:r>
              <a:rPr lang="hu-HU" dirty="0" smtClean="0"/>
              <a:t> EU </a:t>
            </a:r>
            <a:r>
              <a:rPr lang="hu-HU" dirty="0" err="1" smtClean="0"/>
              <a:t>emergency</a:t>
            </a:r>
            <a:r>
              <a:rPr lang="hu-HU" dirty="0" smtClean="0"/>
              <a:t> </a:t>
            </a:r>
            <a:r>
              <a:rPr lang="hu-HU" dirty="0" err="1" smtClean="0"/>
              <a:t>help</a:t>
            </a:r>
            <a:endParaRPr lang="hu-HU" dirty="0" smtClean="0"/>
          </a:p>
          <a:p>
            <a:r>
              <a:rPr lang="hu-HU" dirty="0" err="1" smtClean="0"/>
              <a:t>Enhancement</a:t>
            </a:r>
            <a:r>
              <a:rPr lang="hu-HU" dirty="0" smtClean="0"/>
              <a:t> of free trade </a:t>
            </a:r>
            <a:r>
              <a:rPr lang="hu-HU" dirty="0" err="1" smtClean="0"/>
              <a:t>agreement</a:t>
            </a:r>
            <a:r>
              <a:rPr lang="hu-HU" dirty="0" smtClean="0"/>
              <a:t> </a:t>
            </a:r>
            <a:r>
              <a:rPr lang="hu-HU" dirty="0" err="1" smtClean="0"/>
              <a:t>with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smtClean="0"/>
              <a:t>EU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elimination</a:t>
            </a:r>
            <a:r>
              <a:rPr lang="hu-HU" dirty="0" smtClean="0"/>
              <a:t> of </a:t>
            </a:r>
            <a:r>
              <a:rPr lang="hu-HU" dirty="0" err="1" smtClean="0"/>
              <a:t>all</a:t>
            </a:r>
            <a:r>
              <a:rPr lang="hu-HU" dirty="0" smtClean="0"/>
              <a:t> </a:t>
            </a:r>
            <a:r>
              <a:rPr lang="hu-HU" dirty="0" err="1" smtClean="0"/>
              <a:t>quotas</a:t>
            </a:r>
            <a:endParaRPr lang="hu-HU" dirty="0" smtClean="0"/>
          </a:p>
          <a:p>
            <a:r>
              <a:rPr lang="hu-HU" b="1" dirty="0" smtClean="0"/>
              <a:t>IMF </a:t>
            </a:r>
            <a:r>
              <a:rPr lang="hu-HU" b="1" dirty="0" err="1" smtClean="0"/>
              <a:t>umbrella</a:t>
            </a:r>
            <a:r>
              <a:rPr lang="hu-HU" b="1" dirty="0" smtClean="0"/>
              <a:t> </a:t>
            </a:r>
            <a:r>
              <a:rPr lang="hu-HU" dirty="0" err="1" smtClean="0"/>
              <a:t>with</a:t>
            </a:r>
            <a:r>
              <a:rPr lang="hu-HU" dirty="0" smtClean="0"/>
              <a:t> </a:t>
            </a:r>
            <a:r>
              <a:rPr lang="hu-HU" dirty="0" err="1" smtClean="0"/>
              <a:t>one-off</a:t>
            </a:r>
            <a:r>
              <a:rPr lang="hu-HU" dirty="0" smtClean="0"/>
              <a:t> </a:t>
            </a:r>
            <a:r>
              <a:rPr lang="hu-HU" dirty="0" err="1" smtClean="0"/>
              <a:t>substantive</a:t>
            </a:r>
            <a:r>
              <a:rPr lang="hu-HU" dirty="0" smtClean="0"/>
              <a:t> </a:t>
            </a:r>
            <a:r>
              <a:rPr lang="hu-HU" dirty="0" err="1" smtClean="0"/>
              <a:t>debt</a:t>
            </a:r>
            <a:r>
              <a:rPr lang="hu-HU" dirty="0" smtClean="0"/>
              <a:t> </a:t>
            </a:r>
            <a:r>
              <a:rPr lang="hu-HU" dirty="0" err="1" smtClean="0"/>
              <a:t>reduction</a:t>
            </a:r>
            <a:r>
              <a:rPr lang="hu-HU" dirty="0" smtClean="0"/>
              <a:t> (no </a:t>
            </a:r>
            <a:r>
              <a:rPr lang="hu-HU" dirty="0" err="1" smtClean="0"/>
              <a:t>pretend</a:t>
            </a:r>
            <a:r>
              <a:rPr lang="hu-HU" dirty="0"/>
              <a:t> </a:t>
            </a:r>
            <a:r>
              <a:rPr lang="hu-HU" dirty="0" smtClean="0"/>
              <a:t>and </a:t>
            </a:r>
            <a:r>
              <a:rPr lang="hu-HU" dirty="0" err="1" smtClean="0"/>
              <a:t>extend</a:t>
            </a:r>
            <a:r>
              <a:rPr lang="hu-HU" dirty="0" smtClean="0"/>
              <a:t>)</a:t>
            </a:r>
          </a:p>
          <a:p>
            <a:r>
              <a:rPr lang="hu-HU" b="1" dirty="0" smtClean="0"/>
              <a:t>NATO </a:t>
            </a:r>
            <a:r>
              <a:rPr lang="hu-HU" b="1" dirty="0" err="1" smtClean="0"/>
              <a:t>umbrella</a:t>
            </a:r>
            <a:r>
              <a:rPr lang="hu-HU" b="1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guarantee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territorial</a:t>
            </a:r>
            <a:r>
              <a:rPr lang="hu-HU" dirty="0" smtClean="0"/>
              <a:t> </a:t>
            </a:r>
            <a:r>
              <a:rPr lang="hu-HU" dirty="0" err="1" smtClean="0"/>
              <a:t>integrity</a:t>
            </a:r>
            <a:r>
              <a:rPr lang="hu-HU" dirty="0" smtClean="0"/>
              <a:t> of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whole</a:t>
            </a:r>
            <a:r>
              <a:rPr lang="hu-HU" dirty="0" smtClean="0"/>
              <a:t> </a:t>
            </a:r>
            <a:r>
              <a:rPr lang="hu-HU" dirty="0" err="1" smtClean="0"/>
              <a:t>Ukrainian</a:t>
            </a:r>
            <a:r>
              <a:rPr lang="hu-HU" dirty="0" smtClean="0"/>
              <a:t> </a:t>
            </a:r>
            <a:r>
              <a:rPr lang="hu-HU" dirty="0" err="1" smtClean="0"/>
              <a:t>state</a:t>
            </a:r>
            <a:endParaRPr lang="hu-HU" dirty="0" smtClean="0"/>
          </a:p>
          <a:p>
            <a:r>
              <a:rPr lang="hu-HU" dirty="0" err="1" smtClean="0"/>
              <a:t>Graduated</a:t>
            </a:r>
            <a:r>
              <a:rPr lang="hu-HU" dirty="0"/>
              <a:t> </a:t>
            </a:r>
            <a:r>
              <a:rPr lang="hu-HU" b="1" dirty="0" err="1" smtClean="0"/>
              <a:t>tightening</a:t>
            </a:r>
            <a:r>
              <a:rPr lang="hu-HU" b="1" dirty="0" smtClean="0"/>
              <a:t> of </a:t>
            </a:r>
            <a:r>
              <a:rPr lang="hu-HU" b="1" dirty="0" err="1" smtClean="0"/>
              <a:t>sanctions</a:t>
            </a:r>
            <a:r>
              <a:rPr lang="hu-HU" b="1" dirty="0" smtClean="0"/>
              <a:t> </a:t>
            </a:r>
            <a:r>
              <a:rPr lang="hu-HU" dirty="0" err="1" smtClean="0"/>
              <a:t>against</a:t>
            </a:r>
            <a:r>
              <a:rPr lang="hu-HU" dirty="0" smtClean="0"/>
              <a:t> </a:t>
            </a:r>
            <a:r>
              <a:rPr lang="hu-HU" dirty="0" err="1" smtClean="0"/>
              <a:t>Russia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illegal</a:t>
            </a:r>
            <a:r>
              <a:rPr lang="hu-HU" dirty="0" smtClean="0"/>
              <a:t> </a:t>
            </a:r>
            <a:r>
              <a:rPr lang="hu-HU" dirty="0" err="1" smtClean="0"/>
              <a:t>occupation</a:t>
            </a:r>
            <a:r>
              <a:rPr lang="hu-HU" dirty="0" smtClean="0"/>
              <a:t> </a:t>
            </a:r>
            <a:r>
              <a:rPr lang="hu-HU" dirty="0" err="1" smtClean="0"/>
              <a:t>of</a:t>
            </a:r>
            <a:r>
              <a:rPr lang="hu-HU" dirty="0" smtClean="0"/>
              <a:t> </a:t>
            </a:r>
            <a:r>
              <a:rPr lang="hu-HU" dirty="0" err="1" smtClean="0"/>
              <a:t>Crimea</a:t>
            </a:r>
            <a:endParaRPr lang="hu-HU" dirty="0" smtClean="0"/>
          </a:p>
          <a:p>
            <a:r>
              <a:rPr lang="hu-HU" dirty="0" err="1" smtClean="0"/>
              <a:t>Administrative</a:t>
            </a:r>
            <a:r>
              <a:rPr lang="hu-HU" dirty="0" smtClean="0"/>
              <a:t> </a:t>
            </a:r>
            <a:r>
              <a:rPr lang="hu-HU" dirty="0" err="1" smtClean="0"/>
              <a:t>reorganization</a:t>
            </a:r>
            <a:r>
              <a:rPr lang="hu-HU" dirty="0" smtClean="0"/>
              <a:t> of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Ukrainian</a:t>
            </a:r>
            <a:r>
              <a:rPr lang="hu-HU" dirty="0" smtClean="0"/>
              <a:t> </a:t>
            </a:r>
            <a:r>
              <a:rPr lang="hu-HU" dirty="0" err="1" smtClean="0"/>
              <a:t>state</a:t>
            </a:r>
            <a:r>
              <a:rPr lang="hu-HU" dirty="0" smtClean="0"/>
              <a:t> </a:t>
            </a:r>
            <a:r>
              <a:rPr lang="hu-HU" dirty="0" err="1" smtClean="0"/>
              <a:t>into</a:t>
            </a:r>
            <a:r>
              <a:rPr lang="hu-HU" dirty="0" smtClean="0"/>
              <a:t> a </a:t>
            </a:r>
            <a:r>
              <a:rPr lang="hu-HU" b="1" dirty="0" err="1" smtClean="0"/>
              <a:t>much</a:t>
            </a:r>
            <a:r>
              <a:rPr lang="hu-HU" b="1" dirty="0" smtClean="0"/>
              <a:t> </a:t>
            </a:r>
            <a:r>
              <a:rPr lang="hu-HU" b="1" dirty="0" err="1" smtClean="0"/>
              <a:t>looser</a:t>
            </a:r>
            <a:r>
              <a:rPr lang="hu-HU" b="1" dirty="0" smtClean="0"/>
              <a:t> </a:t>
            </a:r>
            <a:r>
              <a:rPr lang="hu-HU" b="1" dirty="0" err="1" smtClean="0"/>
              <a:t>federation</a:t>
            </a:r>
            <a:endParaRPr lang="hu-HU" b="1" dirty="0" smtClean="0"/>
          </a:p>
          <a:p>
            <a:r>
              <a:rPr lang="hu-HU" dirty="0" err="1" smtClean="0"/>
              <a:t>Full</a:t>
            </a:r>
            <a:r>
              <a:rPr lang="hu-HU" dirty="0" smtClean="0"/>
              <a:t> </a:t>
            </a:r>
            <a:r>
              <a:rPr lang="hu-HU" dirty="0" err="1" smtClean="0"/>
              <a:t>cultural</a:t>
            </a:r>
            <a:r>
              <a:rPr lang="hu-HU" dirty="0" smtClean="0"/>
              <a:t> and – </a:t>
            </a:r>
            <a:r>
              <a:rPr lang="hu-HU" dirty="0" err="1" smtClean="0"/>
              <a:t>if</a:t>
            </a:r>
            <a:r>
              <a:rPr lang="hu-HU" dirty="0" smtClean="0"/>
              <a:t> </a:t>
            </a:r>
            <a:r>
              <a:rPr lang="hu-HU" dirty="0" err="1" smtClean="0"/>
              <a:t>possible</a:t>
            </a:r>
            <a:r>
              <a:rPr lang="hu-HU" dirty="0" smtClean="0"/>
              <a:t> - </a:t>
            </a:r>
            <a:r>
              <a:rPr lang="hu-HU" dirty="0" err="1" smtClean="0"/>
              <a:t>significant</a:t>
            </a:r>
            <a:r>
              <a:rPr lang="hu-HU" dirty="0" smtClean="0"/>
              <a:t> local </a:t>
            </a:r>
            <a:r>
              <a:rPr lang="hu-HU" b="1" dirty="0" err="1" smtClean="0"/>
              <a:t>autonomy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all</a:t>
            </a:r>
            <a:r>
              <a:rPr lang="hu-HU" dirty="0" smtClean="0"/>
              <a:t> </a:t>
            </a:r>
            <a:r>
              <a:rPr lang="hu-HU" dirty="0" err="1" smtClean="0"/>
              <a:t>national</a:t>
            </a:r>
            <a:r>
              <a:rPr lang="hu-HU" dirty="0" smtClean="0"/>
              <a:t> </a:t>
            </a:r>
            <a:r>
              <a:rPr lang="hu-HU" dirty="0" err="1" smtClean="0"/>
              <a:t>minorities</a:t>
            </a:r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131381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Matrix</a:t>
            </a:r>
            <a:r>
              <a:rPr lang="hu-HU" dirty="0" smtClean="0"/>
              <a:t> of </a:t>
            </a:r>
            <a:r>
              <a:rPr lang="hu-HU" dirty="0" err="1" smtClean="0"/>
              <a:t>structural</a:t>
            </a:r>
            <a:r>
              <a:rPr lang="hu-HU" dirty="0" smtClean="0"/>
              <a:t> </a:t>
            </a:r>
            <a:r>
              <a:rPr lang="hu-HU" dirty="0" err="1" smtClean="0"/>
              <a:t>reforms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transition</a:t>
            </a:r>
            <a:endParaRPr lang="hu-H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1229436"/>
              </p:ext>
            </p:extLst>
          </p:nvPr>
        </p:nvGraphicFramePr>
        <p:xfrm>
          <a:off x="1155700" y="2603500"/>
          <a:ext cx="8824914" cy="3777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1638"/>
                <a:gridCol w="2941638"/>
                <a:gridCol w="2941638"/>
              </a:tblGrid>
              <a:tr h="1203137">
                <a:tc>
                  <a:txBody>
                    <a:bodyPr/>
                    <a:lstStyle/>
                    <a:p>
                      <a:r>
                        <a:rPr lang="hu-HU" sz="2800" b="0" dirty="0" smtClean="0"/>
                        <a:t>Business </a:t>
                      </a:r>
                      <a:r>
                        <a:rPr lang="hu-HU" sz="2800" b="0" dirty="0" err="1" smtClean="0"/>
                        <a:t>sector</a:t>
                      </a:r>
                      <a:r>
                        <a:rPr lang="hu-HU" sz="2800" b="0" dirty="0" smtClean="0"/>
                        <a:t> </a:t>
                      </a:r>
                      <a:r>
                        <a:rPr lang="hu-HU" sz="2800" b="1" dirty="0" err="1" smtClean="0"/>
                        <a:t>liberalization</a:t>
                      </a:r>
                      <a:endParaRPr lang="hu-H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2800" b="0" dirty="0" err="1" smtClean="0"/>
                        <a:t>Mon</a:t>
                      </a:r>
                      <a:r>
                        <a:rPr lang="hu-HU" sz="2800" b="0" dirty="0" smtClean="0"/>
                        <a:t> &amp;</a:t>
                      </a:r>
                      <a:r>
                        <a:rPr lang="hu-HU" sz="2800" b="0" baseline="0" dirty="0" smtClean="0"/>
                        <a:t> </a:t>
                      </a:r>
                      <a:r>
                        <a:rPr lang="hu-HU" sz="2800" b="0" baseline="0" dirty="0" err="1" smtClean="0"/>
                        <a:t>fiscal</a:t>
                      </a:r>
                      <a:r>
                        <a:rPr lang="hu-HU" sz="2800" b="0" baseline="0" dirty="0" smtClean="0"/>
                        <a:t> </a:t>
                      </a:r>
                      <a:r>
                        <a:rPr lang="hu-HU" sz="2800" baseline="0" dirty="0" err="1" smtClean="0"/>
                        <a:t>stabilization</a:t>
                      </a:r>
                      <a:endParaRPr lang="hu-H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2800" b="0" dirty="0" err="1" smtClean="0"/>
                        <a:t>Competitive</a:t>
                      </a:r>
                      <a:endParaRPr lang="hu-HU" sz="2800" b="0" dirty="0" smtClean="0"/>
                    </a:p>
                    <a:p>
                      <a:r>
                        <a:rPr lang="hu-HU" sz="2800" dirty="0" err="1" smtClean="0"/>
                        <a:t>Privatization</a:t>
                      </a:r>
                      <a:endParaRPr lang="hu-HU" sz="2800" dirty="0"/>
                    </a:p>
                  </a:txBody>
                  <a:tcPr/>
                </a:tc>
              </a:tr>
              <a:tr h="1203137">
                <a:tc>
                  <a:txBody>
                    <a:bodyPr/>
                    <a:lstStyle/>
                    <a:p>
                      <a:r>
                        <a:rPr lang="hu-HU" sz="2800" dirty="0" err="1" smtClean="0"/>
                        <a:t>Privatization</a:t>
                      </a:r>
                      <a:r>
                        <a:rPr lang="hu-HU" sz="2800" baseline="0" dirty="0" smtClean="0"/>
                        <a:t> of </a:t>
                      </a:r>
                      <a:r>
                        <a:rPr lang="hu-HU" sz="2800" b="1" baseline="0" dirty="0" err="1" smtClean="0"/>
                        <a:t>public</a:t>
                      </a:r>
                      <a:r>
                        <a:rPr lang="hu-HU" sz="2800" b="1" baseline="0" dirty="0" smtClean="0"/>
                        <a:t> </a:t>
                      </a:r>
                      <a:r>
                        <a:rPr lang="hu-HU" sz="2800" b="1" baseline="0" dirty="0" err="1" smtClean="0"/>
                        <a:t>utilities</a:t>
                      </a:r>
                      <a:endParaRPr lang="hu-H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2800" b="1" dirty="0" err="1" smtClean="0"/>
                        <a:t>Restructuring</a:t>
                      </a:r>
                      <a:r>
                        <a:rPr lang="hu-HU" sz="2800" dirty="0" smtClean="0"/>
                        <a:t> of</a:t>
                      </a:r>
                    </a:p>
                    <a:p>
                      <a:r>
                        <a:rPr lang="hu-HU" sz="2800" dirty="0" err="1" smtClean="0"/>
                        <a:t>public</a:t>
                      </a:r>
                      <a:r>
                        <a:rPr lang="hu-HU" sz="2800" dirty="0" smtClean="0"/>
                        <a:t> </a:t>
                      </a:r>
                      <a:r>
                        <a:rPr lang="hu-HU" sz="2800" dirty="0" err="1" smtClean="0"/>
                        <a:t>utilities</a:t>
                      </a:r>
                      <a:endParaRPr lang="hu-H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2800" b="1" dirty="0" err="1" smtClean="0"/>
                        <a:t>Re-regulation</a:t>
                      </a:r>
                      <a:r>
                        <a:rPr lang="hu-HU" sz="2800" dirty="0" smtClean="0"/>
                        <a:t> of</a:t>
                      </a:r>
                      <a:r>
                        <a:rPr lang="hu-HU" sz="2800" baseline="0" dirty="0" smtClean="0"/>
                        <a:t> </a:t>
                      </a:r>
                      <a:r>
                        <a:rPr lang="hu-HU" sz="2800" baseline="0" dirty="0" err="1" smtClean="0"/>
                        <a:t>public</a:t>
                      </a:r>
                      <a:r>
                        <a:rPr lang="hu-HU" sz="2800" baseline="0" dirty="0" smtClean="0"/>
                        <a:t> </a:t>
                      </a:r>
                      <a:r>
                        <a:rPr lang="hu-HU" sz="2800" baseline="0" dirty="0" err="1" smtClean="0"/>
                        <a:t>utilities</a:t>
                      </a:r>
                      <a:endParaRPr lang="hu-HU" sz="2800" dirty="0"/>
                    </a:p>
                  </a:txBody>
                  <a:tcPr/>
                </a:tc>
              </a:tr>
              <a:tr h="1203137">
                <a:tc>
                  <a:txBody>
                    <a:bodyPr/>
                    <a:lstStyle/>
                    <a:p>
                      <a:r>
                        <a:rPr lang="hu-HU" sz="2800" b="1" dirty="0" smtClean="0"/>
                        <a:t>Public </a:t>
                      </a:r>
                      <a:r>
                        <a:rPr lang="hu-HU" sz="2800" b="1" dirty="0" err="1" smtClean="0"/>
                        <a:t>finance</a:t>
                      </a:r>
                      <a:r>
                        <a:rPr lang="hu-HU" sz="2800" b="1" dirty="0" smtClean="0"/>
                        <a:t> </a:t>
                      </a:r>
                    </a:p>
                    <a:p>
                      <a:r>
                        <a:rPr lang="hu-HU" sz="2800" b="1" dirty="0" err="1" smtClean="0"/>
                        <a:t>administration</a:t>
                      </a:r>
                      <a:endParaRPr lang="hu-HU" sz="2800" b="1" dirty="0" smtClean="0"/>
                    </a:p>
                    <a:p>
                      <a:r>
                        <a:rPr lang="hu-HU" sz="2800" dirty="0" err="1" smtClean="0"/>
                        <a:t>reforms</a:t>
                      </a:r>
                      <a:endParaRPr lang="hu-H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2800" b="1" dirty="0" err="1" smtClean="0"/>
                        <a:t>Subsovereign</a:t>
                      </a:r>
                      <a:endParaRPr lang="hu-HU" sz="2800" b="1" dirty="0" smtClean="0"/>
                    </a:p>
                    <a:p>
                      <a:r>
                        <a:rPr lang="hu-HU" sz="2800" dirty="0" err="1" smtClean="0"/>
                        <a:t>government</a:t>
                      </a:r>
                      <a:r>
                        <a:rPr lang="hu-HU" sz="2800" baseline="0" dirty="0" smtClean="0"/>
                        <a:t> </a:t>
                      </a:r>
                    </a:p>
                    <a:p>
                      <a:r>
                        <a:rPr lang="hu-HU" sz="2800" baseline="0" dirty="0" err="1" smtClean="0"/>
                        <a:t>reforms</a:t>
                      </a:r>
                      <a:endParaRPr lang="hu-H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u-HU" sz="2800" b="1" dirty="0" err="1" smtClean="0"/>
                        <a:t>Legal</a:t>
                      </a:r>
                      <a:r>
                        <a:rPr lang="hu-HU" sz="2800" b="1" dirty="0" smtClean="0"/>
                        <a:t> and </a:t>
                      </a:r>
                      <a:r>
                        <a:rPr lang="hu-HU" sz="2800" b="1" dirty="0" err="1" smtClean="0"/>
                        <a:t>judiciary</a:t>
                      </a:r>
                      <a:r>
                        <a:rPr lang="hu-HU" sz="2800" b="1" dirty="0" smtClean="0"/>
                        <a:t> </a:t>
                      </a:r>
                      <a:r>
                        <a:rPr lang="hu-HU" sz="2800" dirty="0" err="1" smtClean="0"/>
                        <a:t>reforms</a:t>
                      </a:r>
                      <a:endParaRPr lang="hu-H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206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Critical</a:t>
            </a:r>
            <a:r>
              <a:rPr lang="hu-HU" dirty="0" smtClean="0"/>
              <a:t> </a:t>
            </a:r>
            <a:r>
              <a:rPr lang="hu-HU" dirty="0" err="1" smtClean="0"/>
              <a:t>mass</a:t>
            </a:r>
            <a:r>
              <a:rPr lang="hu-HU" dirty="0" smtClean="0"/>
              <a:t> of </a:t>
            </a:r>
            <a:r>
              <a:rPr lang="hu-HU" dirty="0" err="1" smtClean="0"/>
              <a:t>structural</a:t>
            </a:r>
            <a:r>
              <a:rPr lang="hu-HU" dirty="0" smtClean="0"/>
              <a:t> </a:t>
            </a:r>
            <a:r>
              <a:rPr lang="hu-HU" dirty="0" err="1" smtClean="0"/>
              <a:t>reforms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780778"/>
            <a:ext cx="10118471" cy="3795386"/>
          </a:xfrm>
        </p:spPr>
        <p:txBody>
          <a:bodyPr>
            <a:normAutofit lnSpcReduction="10000"/>
          </a:bodyPr>
          <a:lstStyle/>
          <a:p>
            <a:r>
              <a:rPr lang="hu-HU" b="1" dirty="0" err="1" smtClean="0"/>
              <a:t>Elimination</a:t>
            </a:r>
            <a:r>
              <a:rPr lang="hu-HU" dirty="0" smtClean="0"/>
              <a:t> of </a:t>
            </a:r>
            <a:r>
              <a:rPr lang="hu-HU" dirty="0" err="1" smtClean="0"/>
              <a:t>all</a:t>
            </a:r>
            <a:r>
              <a:rPr lang="hu-HU" dirty="0" smtClean="0"/>
              <a:t> producer and most </a:t>
            </a:r>
            <a:r>
              <a:rPr lang="hu-HU" dirty="0" err="1" smtClean="0"/>
              <a:t>consumer</a:t>
            </a:r>
            <a:r>
              <a:rPr lang="hu-HU" dirty="0" smtClean="0"/>
              <a:t> </a:t>
            </a:r>
            <a:r>
              <a:rPr lang="hu-HU" b="1" dirty="0" err="1" smtClean="0"/>
              <a:t>subsidies</a:t>
            </a:r>
            <a:r>
              <a:rPr lang="hu-HU" dirty="0" smtClean="0"/>
              <a:t> (</a:t>
            </a:r>
            <a:r>
              <a:rPr lang="hu-HU" dirty="0" err="1" smtClean="0"/>
              <a:t>especially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energy</a:t>
            </a:r>
            <a:r>
              <a:rPr lang="hu-HU" dirty="0" smtClean="0"/>
              <a:t>)</a:t>
            </a:r>
          </a:p>
          <a:p>
            <a:r>
              <a:rPr lang="hu-HU" dirty="0" err="1"/>
              <a:t>L</a:t>
            </a:r>
            <a:r>
              <a:rPr lang="hu-HU" dirty="0" err="1" smtClean="0"/>
              <a:t>iberalization</a:t>
            </a:r>
            <a:r>
              <a:rPr lang="hu-HU" dirty="0" smtClean="0"/>
              <a:t> of </a:t>
            </a:r>
            <a:r>
              <a:rPr lang="hu-HU" dirty="0" err="1" smtClean="0"/>
              <a:t>private</a:t>
            </a:r>
            <a:r>
              <a:rPr lang="hu-HU" dirty="0" smtClean="0"/>
              <a:t> </a:t>
            </a:r>
            <a:r>
              <a:rPr lang="hu-HU" dirty="0" err="1" smtClean="0"/>
              <a:t>sector</a:t>
            </a:r>
            <a:r>
              <a:rPr lang="hu-HU" dirty="0" smtClean="0"/>
              <a:t> </a:t>
            </a:r>
            <a:r>
              <a:rPr lang="hu-HU" b="1" dirty="0" err="1" smtClean="0"/>
              <a:t>entry</a:t>
            </a:r>
            <a:r>
              <a:rPr lang="hu-HU" b="1" dirty="0" smtClean="0"/>
              <a:t> and </a:t>
            </a:r>
            <a:r>
              <a:rPr lang="hu-HU" b="1" dirty="0" err="1" smtClean="0"/>
              <a:t>exit</a:t>
            </a:r>
            <a:r>
              <a:rPr lang="hu-HU" b="1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all</a:t>
            </a:r>
            <a:r>
              <a:rPr lang="hu-HU" dirty="0" smtClean="0"/>
              <a:t> </a:t>
            </a:r>
            <a:r>
              <a:rPr lang="hu-HU" dirty="0" err="1" smtClean="0"/>
              <a:t>areas</a:t>
            </a:r>
            <a:r>
              <a:rPr lang="hu-HU" dirty="0" smtClean="0"/>
              <a:t> of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economy</a:t>
            </a:r>
            <a:endParaRPr lang="hu-HU" dirty="0" smtClean="0"/>
          </a:p>
          <a:p>
            <a:r>
              <a:rPr lang="hu-HU" dirty="0" smtClean="0"/>
              <a:t>Strong </a:t>
            </a:r>
            <a:r>
              <a:rPr lang="hu-HU" dirty="0" err="1" smtClean="0"/>
              <a:t>anti-monopoly</a:t>
            </a:r>
            <a:r>
              <a:rPr lang="hu-HU" dirty="0" smtClean="0"/>
              <a:t> and </a:t>
            </a:r>
            <a:r>
              <a:rPr lang="hu-HU" b="1" dirty="0" err="1" smtClean="0"/>
              <a:t>competition</a:t>
            </a:r>
            <a:r>
              <a:rPr lang="hu-HU" dirty="0" smtClean="0"/>
              <a:t> </a:t>
            </a:r>
            <a:r>
              <a:rPr lang="hu-HU" dirty="0" err="1" smtClean="0"/>
              <a:t>enhancing</a:t>
            </a:r>
            <a:r>
              <a:rPr lang="hu-HU" dirty="0" smtClean="0"/>
              <a:t> </a:t>
            </a:r>
            <a:r>
              <a:rPr lang="hu-HU" dirty="0" err="1" smtClean="0"/>
              <a:t>regulation</a:t>
            </a:r>
            <a:r>
              <a:rPr lang="hu-HU" dirty="0" smtClean="0"/>
              <a:t> </a:t>
            </a:r>
            <a:r>
              <a:rPr lang="hu-HU" dirty="0" err="1" smtClean="0"/>
              <a:t>enforced</a:t>
            </a:r>
            <a:endParaRPr lang="hu-HU" dirty="0" smtClean="0"/>
          </a:p>
          <a:p>
            <a:r>
              <a:rPr lang="hu-HU" dirty="0" err="1" smtClean="0"/>
              <a:t>Protection</a:t>
            </a:r>
            <a:r>
              <a:rPr lang="hu-HU" dirty="0" smtClean="0"/>
              <a:t> of </a:t>
            </a:r>
            <a:r>
              <a:rPr lang="hu-HU" dirty="0" err="1" smtClean="0"/>
              <a:t>SMEs</a:t>
            </a:r>
            <a:r>
              <a:rPr lang="hu-HU" dirty="0" smtClean="0"/>
              <a:t> </a:t>
            </a:r>
            <a:r>
              <a:rPr lang="hu-HU" dirty="0" err="1" smtClean="0"/>
              <a:t>from</a:t>
            </a:r>
            <a:r>
              <a:rPr lang="hu-HU" dirty="0" smtClean="0"/>
              <a:t> </a:t>
            </a:r>
            <a:r>
              <a:rPr lang="hu-HU" dirty="0" err="1" smtClean="0"/>
              <a:t>oligarchic</a:t>
            </a:r>
            <a:r>
              <a:rPr lang="hu-HU" dirty="0" smtClean="0"/>
              <a:t> </a:t>
            </a:r>
            <a:r>
              <a:rPr lang="hu-HU" dirty="0" err="1" smtClean="0"/>
              <a:t>intervention</a:t>
            </a:r>
            <a:r>
              <a:rPr lang="hu-HU" dirty="0" smtClean="0"/>
              <a:t> and market </a:t>
            </a:r>
            <a:r>
              <a:rPr lang="hu-HU" dirty="0" err="1" smtClean="0"/>
              <a:t>distortions</a:t>
            </a:r>
            <a:endParaRPr lang="hu-HU" dirty="0" smtClean="0"/>
          </a:p>
          <a:p>
            <a:r>
              <a:rPr lang="hu-HU" dirty="0" err="1" smtClean="0"/>
              <a:t>Protection</a:t>
            </a:r>
            <a:r>
              <a:rPr lang="hu-HU" dirty="0" smtClean="0"/>
              <a:t> of </a:t>
            </a:r>
            <a:r>
              <a:rPr lang="hu-HU" dirty="0" err="1" smtClean="0"/>
              <a:t>private</a:t>
            </a:r>
            <a:r>
              <a:rPr lang="hu-HU" dirty="0" smtClean="0"/>
              <a:t> </a:t>
            </a:r>
            <a:r>
              <a:rPr lang="hu-HU" dirty="0" err="1" smtClean="0"/>
              <a:t>property</a:t>
            </a:r>
            <a:r>
              <a:rPr lang="hu-HU" dirty="0" smtClean="0"/>
              <a:t> and </a:t>
            </a:r>
            <a:r>
              <a:rPr lang="hu-HU" dirty="0" err="1" smtClean="0"/>
              <a:t>ownership</a:t>
            </a:r>
            <a:r>
              <a:rPr lang="hu-HU" dirty="0" smtClean="0"/>
              <a:t> </a:t>
            </a:r>
            <a:r>
              <a:rPr lang="hu-HU" dirty="0" err="1" smtClean="0"/>
              <a:t>rights</a:t>
            </a:r>
            <a:r>
              <a:rPr lang="hu-HU" dirty="0" smtClean="0"/>
              <a:t> – </a:t>
            </a:r>
            <a:r>
              <a:rPr lang="hu-HU" b="1" dirty="0" err="1" smtClean="0"/>
              <a:t>judiciary</a:t>
            </a:r>
            <a:r>
              <a:rPr lang="hu-HU" b="1" dirty="0" smtClean="0"/>
              <a:t> </a:t>
            </a:r>
            <a:r>
              <a:rPr lang="hu-HU" b="1" dirty="0" err="1" smtClean="0"/>
              <a:t>reforms</a:t>
            </a:r>
            <a:endParaRPr lang="hu-HU" b="1" dirty="0" smtClean="0"/>
          </a:p>
          <a:p>
            <a:r>
              <a:rPr lang="hu-HU" dirty="0" err="1" smtClean="0"/>
              <a:t>Improving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business </a:t>
            </a:r>
            <a:r>
              <a:rPr lang="hu-HU" dirty="0" err="1" smtClean="0"/>
              <a:t>environment</a:t>
            </a:r>
            <a:r>
              <a:rPr lang="hu-HU" dirty="0" smtClean="0"/>
              <a:t>, </a:t>
            </a:r>
            <a:r>
              <a:rPr lang="hu-HU" b="1" dirty="0" err="1" smtClean="0"/>
              <a:t>promoting</a:t>
            </a:r>
            <a:r>
              <a:rPr lang="hu-HU" b="1" dirty="0" smtClean="0"/>
              <a:t> FDI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agro</a:t>
            </a:r>
            <a:r>
              <a:rPr lang="hu-HU" dirty="0" smtClean="0"/>
              <a:t> &amp; </a:t>
            </a:r>
            <a:r>
              <a:rPr lang="hu-HU" dirty="0" err="1" smtClean="0"/>
              <a:t>manufacturing</a:t>
            </a:r>
            <a:endParaRPr lang="hu-HU" dirty="0" smtClean="0"/>
          </a:p>
          <a:p>
            <a:r>
              <a:rPr lang="hu-HU" b="1" dirty="0" smtClean="0"/>
              <a:t>Free </a:t>
            </a:r>
            <a:r>
              <a:rPr lang="hu-HU" b="1" dirty="0" err="1" smtClean="0"/>
              <a:t>float</a:t>
            </a:r>
            <a:r>
              <a:rPr lang="hu-HU" b="1" dirty="0" smtClean="0"/>
              <a:t> </a:t>
            </a:r>
            <a:r>
              <a:rPr lang="hu-HU" dirty="0" smtClean="0"/>
              <a:t>e/r – </a:t>
            </a:r>
            <a:r>
              <a:rPr lang="hu-HU" dirty="0" err="1" smtClean="0"/>
              <a:t>preannounced</a:t>
            </a:r>
            <a:r>
              <a:rPr lang="hu-HU" dirty="0" smtClean="0"/>
              <a:t> no </a:t>
            </a:r>
            <a:r>
              <a:rPr lang="hu-HU" dirty="0" err="1" smtClean="0"/>
              <a:t>intervention</a:t>
            </a:r>
            <a:r>
              <a:rPr lang="hu-HU" dirty="0" smtClean="0"/>
              <a:t>, </a:t>
            </a:r>
            <a:r>
              <a:rPr lang="hu-HU" dirty="0" err="1" smtClean="0"/>
              <a:t>accumulation</a:t>
            </a:r>
            <a:r>
              <a:rPr lang="hu-HU" dirty="0" smtClean="0"/>
              <a:t> of </a:t>
            </a:r>
            <a:r>
              <a:rPr lang="hu-HU" dirty="0" err="1" smtClean="0"/>
              <a:t>forex</a:t>
            </a:r>
            <a:r>
              <a:rPr lang="hu-HU" dirty="0" smtClean="0"/>
              <a:t> </a:t>
            </a:r>
            <a:r>
              <a:rPr lang="hu-HU" dirty="0" err="1" smtClean="0"/>
              <a:t>reserves</a:t>
            </a:r>
            <a:endParaRPr lang="hu-HU" dirty="0" smtClean="0"/>
          </a:p>
          <a:p>
            <a:r>
              <a:rPr lang="hu-HU" dirty="0" err="1" smtClean="0"/>
              <a:t>Very</a:t>
            </a:r>
            <a:r>
              <a:rPr lang="hu-HU" dirty="0" smtClean="0"/>
              <a:t> </a:t>
            </a:r>
            <a:r>
              <a:rPr lang="hu-HU" dirty="0" err="1" smtClean="0"/>
              <a:t>simple</a:t>
            </a:r>
            <a:r>
              <a:rPr lang="hu-HU" dirty="0" smtClean="0"/>
              <a:t>, </a:t>
            </a:r>
            <a:r>
              <a:rPr lang="hu-HU" dirty="0" err="1" smtClean="0"/>
              <a:t>stable</a:t>
            </a:r>
            <a:r>
              <a:rPr lang="hu-HU" dirty="0" smtClean="0"/>
              <a:t> and uniform </a:t>
            </a:r>
            <a:r>
              <a:rPr lang="hu-HU" dirty="0" err="1" smtClean="0"/>
              <a:t>corporate</a:t>
            </a:r>
            <a:r>
              <a:rPr lang="hu-HU" dirty="0" smtClean="0"/>
              <a:t> </a:t>
            </a:r>
            <a:r>
              <a:rPr lang="hu-HU" dirty="0" err="1" smtClean="0"/>
              <a:t>income</a:t>
            </a:r>
            <a:r>
              <a:rPr lang="hu-HU" dirty="0" smtClean="0"/>
              <a:t> </a:t>
            </a:r>
            <a:r>
              <a:rPr lang="hu-HU" dirty="0" err="1" smtClean="0"/>
              <a:t>taxation</a:t>
            </a:r>
            <a:r>
              <a:rPr lang="hu-HU" dirty="0" smtClean="0"/>
              <a:t> </a:t>
            </a:r>
            <a:r>
              <a:rPr lang="hu-HU" dirty="0" err="1" smtClean="0"/>
              <a:t>across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board</a:t>
            </a:r>
            <a:endParaRPr lang="hu-HU" dirty="0" smtClean="0"/>
          </a:p>
          <a:p>
            <a:r>
              <a:rPr lang="hu-HU" dirty="0" err="1" smtClean="0"/>
              <a:t>Massive</a:t>
            </a:r>
            <a:r>
              <a:rPr lang="hu-HU" dirty="0" smtClean="0"/>
              <a:t> </a:t>
            </a:r>
            <a:r>
              <a:rPr lang="hu-HU" dirty="0" err="1" smtClean="0"/>
              <a:t>public</a:t>
            </a:r>
            <a:r>
              <a:rPr lang="hu-HU" dirty="0" smtClean="0"/>
              <a:t> </a:t>
            </a:r>
            <a:r>
              <a:rPr lang="hu-HU" dirty="0" err="1" smtClean="0"/>
              <a:t>investment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physical</a:t>
            </a:r>
            <a:r>
              <a:rPr lang="hu-HU" dirty="0" smtClean="0"/>
              <a:t> </a:t>
            </a:r>
            <a:r>
              <a:rPr lang="hu-HU" dirty="0" err="1" smtClean="0"/>
              <a:t>infrastructure</a:t>
            </a:r>
            <a:r>
              <a:rPr lang="hu-HU" dirty="0" smtClean="0"/>
              <a:t> </a:t>
            </a:r>
            <a:r>
              <a:rPr lang="hu-HU" dirty="0" err="1" smtClean="0"/>
              <a:t>with</a:t>
            </a:r>
            <a:r>
              <a:rPr lang="hu-HU" dirty="0" smtClean="0"/>
              <a:t> </a:t>
            </a:r>
            <a:r>
              <a:rPr lang="hu-HU" dirty="0" err="1" smtClean="0"/>
              <a:t>international</a:t>
            </a:r>
            <a:r>
              <a:rPr lang="hu-HU" dirty="0" smtClean="0"/>
              <a:t> </a:t>
            </a:r>
            <a:r>
              <a:rPr lang="hu-HU" dirty="0" err="1" smtClean="0"/>
              <a:t>oversight</a:t>
            </a:r>
            <a:endParaRPr lang="hu-HU" dirty="0" smtClean="0"/>
          </a:p>
          <a:p>
            <a:r>
              <a:rPr lang="hu-HU" b="1" dirty="0" err="1" smtClean="0"/>
              <a:t>Transparency</a:t>
            </a:r>
            <a:r>
              <a:rPr lang="hu-HU" b="1" dirty="0" smtClean="0"/>
              <a:t> and </a:t>
            </a:r>
            <a:r>
              <a:rPr lang="hu-HU" b="1" dirty="0" err="1" smtClean="0"/>
              <a:t>accountability</a:t>
            </a:r>
            <a:r>
              <a:rPr lang="hu-HU" b="1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err="1" smtClean="0"/>
              <a:t>every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r>
              <a:rPr lang="hu-HU" dirty="0" smtClean="0"/>
              <a:t> of </a:t>
            </a:r>
            <a:r>
              <a:rPr lang="hu-HU" dirty="0" err="1" smtClean="0"/>
              <a:t>government</a:t>
            </a:r>
            <a:r>
              <a:rPr lang="hu-HU" dirty="0" smtClean="0"/>
              <a:t> – </a:t>
            </a:r>
            <a:r>
              <a:rPr lang="hu-HU" dirty="0" err="1" smtClean="0"/>
              <a:t>eGov</a:t>
            </a:r>
            <a:r>
              <a:rPr lang="hu-HU" dirty="0" smtClean="0"/>
              <a:t> </a:t>
            </a:r>
            <a:r>
              <a:rPr lang="hu-HU" dirty="0" err="1" smtClean="0"/>
              <a:t>measures</a:t>
            </a:r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6592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Changes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international</a:t>
            </a:r>
            <a:r>
              <a:rPr lang="hu-HU" dirty="0" smtClean="0"/>
              <a:t> </a:t>
            </a:r>
            <a:r>
              <a:rPr lang="hu-HU" dirty="0" err="1" smtClean="0"/>
              <a:t>strategic</a:t>
            </a:r>
            <a:r>
              <a:rPr lang="hu-HU" dirty="0" smtClean="0"/>
              <a:t> </a:t>
            </a:r>
            <a:r>
              <a:rPr lang="hu-HU" dirty="0" err="1" smtClean="0"/>
              <a:t>context</a:t>
            </a:r>
            <a:r>
              <a:rPr lang="hu-HU" dirty="0" smtClean="0"/>
              <a:t> –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promote</a:t>
            </a:r>
            <a:r>
              <a:rPr lang="hu-HU" dirty="0" smtClean="0"/>
              <a:t> </a:t>
            </a:r>
            <a:r>
              <a:rPr lang="hu-HU" dirty="0" err="1" smtClean="0"/>
              <a:t>internal</a:t>
            </a:r>
            <a:r>
              <a:rPr lang="hu-HU" dirty="0" smtClean="0"/>
              <a:t> </a:t>
            </a:r>
            <a:r>
              <a:rPr lang="hu-HU" dirty="0" err="1" smtClean="0"/>
              <a:t>refoms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9905528" cy="4148030"/>
          </a:xfrm>
        </p:spPr>
        <p:txBody>
          <a:bodyPr>
            <a:normAutofit/>
          </a:bodyPr>
          <a:lstStyle/>
          <a:p>
            <a:r>
              <a:rPr lang="hu-HU" dirty="0" err="1" smtClean="0"/>
              <a:t>Elevating</a:t>
            </a:r>
            <a:r>
              <a:rPr lang="hu-HU" dirty="0" smtClean="0"/>
              <a:t> </a:t>
            </a:r>
            <a:r>
              <a:rPr lang="hu-HU" dirty="0" err="1" smtClean="0"/>
              <a:t>Ukraine</a:t>
            </a:r>
            <a:r>
              <a:rPr lang="hu-HU" dirty="0" smtClean="0"/>
              <a:t> (and Moldova)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b="1" dirty="0" err="1" smtClean="0"/>
              <a:t>candidate</a:t>
            </a:r>
            <a:r>
              <a:rPr lang="hu-HU" b="1" dirty="0" smtClean="0"/>
              <a:t> country </a:t>
            </a:r>
            <a:r>
              <a:rPr lang="hu-HU" dirty="0" smtClean="0"/>
              <a:t>status </a:t>
            </a:r>
            <a:r>
              <a:rPr lang="hu-HU" dirty="0" err="1" smtClean="0"/>
              <a:t>by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EU</a:t>
            </a:r>
          </a:p>
          <a:p>
            <a:r>
              <a:rPr lang="hu-HU" dirty="0" err="1" smtClean="0"/>
              <a:t>Proclaiming</a:t>
            </a:r>
            <a:r>
              <a:rPr lang="hu-HU" dirty="0" smtClean="0"/>
              <a:t> </a:t>
            </a:r>
            <a:r>
              <a:rPr lang="hu-HU" dirty="0" err="1" smtClean="0"/>
              <a:t>Caucasus</a:t>
            </a:r>
            <a:r>
              <a:rPr lang="hu-HU" dirty="0" smtClean="0"/>
              <a:t> </a:t>
            </a:r>
            <a:r>
              <a:rPr lang="hu-HU" dirty="0" err="1" smtClean="0"/>
              <a:t>countries</a:t>
            </a:r>
            <a:r>
              <a:rPr lang="hu-HU" dirty="0" smtClean="0"/>
              <a:t> </a:t>
            </a:r>
            <a:r>
              <a:rPr lang="hu-HU" dirty="0" err="1" smtClean="0"/>
              <a:t>as</a:t>
            </a:r>
            <a:r>
              <a:rPr lang="hu-HU" dirty="0" smtClean="0"/>
              <a:t> </a:t>
            </a:r>
            <a:r>
              <a:rPr lang="hu-HU" dirty="0" err="1" smtClean="0"/>
              <a:t>potential</a:t>
            </a:r>
            <a:r>
              <a:rPr lang="hu-HU" dirty="0" smtClean="0"/>
              <a:t> </a:t>
            </a:r>
            <a:r>
              <a:rPr lang="hu-HU" dirty="0" err="1" smtClean="0"/>
              <a:t>further</a:t>
            </a:r>
            <a:r>
              <a:rPr lang="hu-HU" dirty="0" smtClean="0"/>
              <a:t> </a:t>
            </a:r>
            <a:r>
              <a:rPr lang="hu-HU" dirty="0" err="1" smtClean="0"/>
              <a:t>candidates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EU</a:t>
            </a:r>
          </a:p>
          <a:p>
            <a:r>
              <a:rPr lang="hu-HU" dirty="0" err="1" smtClean="0"/>
              <a:t>Officially</a:t>
            </a:r>
            <a:r>
              <a:rPr lang="hu-HU" dirty="0" smtClean="0"/>
              <a:t> </a:t>
            </a:r>
            <a:r>
              <a:rPr lang="hu-HU" dirty="0" err="1" smtClean="0"/>
              <a:t>acknowledging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b="1" dirty="0" err="1" smtClean="0"/>
              <a:t>two-speed</a:t>
            </a:r>
            <a:r>
              <a:rPr lang="hu-HU" b="1" dirty="0" smtClean="0"/>
              <a:t> Europe </a:t>
            </a:r>
            <a:r>
              <a:rPr lang="hu-HU" dirty="0" err="1" smtClean="0"/>
              <a:t>concept</a:t>
            </a:r>
            <a:r>
              <a:rPr lang="hu-HU" dirty="0" smtClean="0"/>
              <a:t> (EUR </a:t>
            </a:r>
            <a:r>
              <a:rPr lang="hu-HU" dirty="0" err="1" smtClean="0"/>
              <a:t>vs</a:t>
            </a:r>
            <a:r>
              <a:rPr lang="hu-HU" dirty="0" smtClean="0"/>
              <a:t> non-EUR)</a:t>
            </a:r>
          </a:p>
          <a:p>
            <a:r>
              <a:rPr lang="hu-HU" dirty="0" err="1" smtClean="0"/>
              <a:t>Enhanced</a:t>
            </a:r>
            <a:r>
              <a:rPr lang="hu-HU" dirty="0" smtClean="0"/>
              <a:t> </a:t>
            </a:r>
            <a:r>
              <a:rPr lang="hu-HU" b="1" dirty="0" smtClean="0"/>
              <a:t>military </a:t>
            </a:r>
            <a:r>
              <a:rPr lang="hu-HU" b="1" dirty="0" err="1" smtClean="0"/>
              <a:t>cooperation</a:t>
            </a:r>
            <a:r>
              <a:rPr lang="hu-HU" b="1" dirty="0" smtClean="0"/>
              <a:t> </a:t>
            </a:r>
            <a:r>
              <a:rPr lang="hu-HU" dirty="0" smtClean="0"/>
              <a:t>and </a:t>
            </a:r>
            <a:r>
              <a:rPr lang="hu-HU" dirty="0" err="1" smtClean="0"/>
              <a:t>prospective</a:t>
            </a:r>
            <a:r>
              <a:rPr lang="hu-HU" dirty="0" smtClean="0"/>
              <a:t> NATO </a:t>
            </a:r>
            <a:r>
              <a:rPr lang="hu-HU" dirty="0" err="1" smtClean="0"/>
              <a:t>membership</a:t>
            </a:r>
            <a:endParaRPr lang="hu-HU" dirty="0" smtClean="0"/>
          </a:p>
          <a:p>
            <a:r>
              <a:rPr lang="hu-HU" dirty="0" err="1" smtClean="0"/>
              <a:t>Increasing</a:t>
            </a:r>
            <a:r>
              <a:rPr lang="hu-HU" dirty="0" smtClean="0"/>
              <a:t> </a:t>
            </a:r>
            <a:r>
              <a:rPr lang="hu-HU" b="1" dirty="0" err="1" smtClean="0"/>
              <a:t>university</a:t>
            </a:r>
            <a:r>
              <a:rPr lang="hu-HU" b="1" dirty="0" smtClean="0"/>
              <a:t> </a:t>
            </a:r>
            <a:r>
              <a:rPr lang="hu-HU" b="1" dirty="0" err="1" smtClean="0"/>
              <a:t>scholarships</a:t>
            </a:r>
            <a:r>
              <a:rPr lang="hu-HU" b="1" dirty="0" smtClean="0"/>
              <a:t> </a:t>
            </a:r>
            <a:r>
              <a:rPr lang="hu-HU" dirty="0" err="1" smtClean="0"/>
              <a:t>offered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Ukrainian</a:t>
            </a:r>
            <a:r>
              <a:rPr lang="hu-HU" dirty="0" smtClean="0"/>
              <a:t> </a:t>
            </a:r>
            <a:r>
              <a:rPr lang="hu-HU" dirty="0" err="1" smtClean="0"/>
              <a:t>students</a:t>
            </a:r>
            <a:r>
              <a:rPr lang="hu-HU" dirty="0" smtClean="0"/>
              <a:t> </a:t>
            </a:r>
            <a:r>
              <a:rPr lang="hu-HU" dirty="0" err="1" smtClean="0"/>
              <a:t>tenfold</a:t>
            </a:r>
            <a:endParaRPr lang="hu-HU" dirty="0" smtClean="0"/>
          </a:p>
          <a:p>
            <a:r>
              <a:rPr lang="hu-HU" dirty="0" err="1" smtClean="0"/>
              <a:t>German-Polish-Hungarian-Slovak</a:t>
            </a:r>
            <a:r>
              <a:rPr lang="hu-HU" dirty="0" smtClean="0"/>
              <a:t> drive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b="1" dirty="0" err="1" smtClean="0"/>
              <a:t>massive</a:t>
            </a:r>
            <a:r>
              <a:rPr lang="hu-HU" b="1" dirty="0" smtClean="0"/>
              <a:t> </a:t>
            </a:r>
            <a:r>
              <a:rPr lang="hu-HU" b="1" dirty="0" err="1" smtClean="0"/>
              <a:t>vocational</a:t>
            </a:r>
            <a:r>
              <a:rPr lang="hu-HU" b="1" dirty="0" smtClean="0"/>
              <a:t> </a:t>
            </a:r>
            <a:r>
              <a:rPr lang="hu-HU" b="1" dirty="0" err="1" smtClean="0"/>
              <a:t>training</a:t>
            </a:r>
            <a:endParaRPr lang="hu-HU" b="1" dirty="0" smtClean="0"/>
          </a:p>
          <a:p>
            <a:r>
              <a:rPr lang="hu-HU" b="1" dirty="0" smtClean="0"/>
              <a:t>Visa free </a:t>
            </a:r>
            <a:r>
              <a:rPr lang="hu-HU" b="1" dirty="0" err="1" smtClean="0"/>
              <a:t>travel</a:t>
            </a:r>
            <a:r>
              <a:rPr lang="hu-HU" b="1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all</a:t>
            </a:r>
            <a:r>
              <a:rPr lang="hu-HU" dirty="0" smtClean="0"/>
              <a:t> </a:t>
            </a:r>
            <a:r>
              <a:rPr lang="hu-HU" dirty="0" err="1" smtClean="0"/>
              <a:t>Ukrainian</a:t>
            </a:r>
            <a:r>
              <a:rPr lang="hu-HU" dirty="0" smtClean="0"/>
              <a:t> </a:t>
            </a:r>
            <a:r>
              <a:rPr lang="hu-HU" dirty="0" err="1" smtClean="0"/>
              <a:t>citizens</a:t>
            </a:r>
            <a:r>
              <a:rPr lang="hu-HU" dirty="0" smtClean="0"/>
              <a:t> </a:t>
            </a:r>
            <a:r>
              <a:rPr lang="hu-HU" dirty="0" err="1" smtClean="0"/>
              <a:t>with</a:t>
            </a:r>
            <a:r>
              <a:rPr lang="hu-HU" dirty="0" smtClean="0"/>
              <a:t> </a:t>
            </a:r>
            <a:r>
              <a:rPr lang="hu-HU" dirty="0" err="1" smtClean="0"/>
              <a:t>strong</a:t>
            </a:r>
            <a:r>
              <a:rPr lang="hu-HU" dirty="0" smtClean="0"/>
              <a:t> </a:t>
            </a:r>
            <a:r>
              <a:rPr lang="hu-HU" dirty="0" err="1" smtClean="0"/>
              <a:t>security</a:t>
            </a:r>
            <a:r>
              <a:rPr lang="hu-HU" dirty="0" smtClean="0"/>
              <a:t> </a:t>
            </a:r>
            <a:r>
              <a:rPr lang="hu-HU" dirty="0" err="1" smtClean="0"/>
              <a:t>safeguards</a:t>
            </a:r>
            <a:r>
              <a:rPr lang="hu-HU" dirty="0" smtClean="0"/>
              <a:t> </a:t>
            </a:r>
          </a:p>
          <a:p>
            <a:r>
              <a:rPr lang="hu-HU" dirty="0" smtClean="0"/>
              <a:t>Project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intensive</a:t>
            </a:r>
            <a:r>
              <a:rPr lang="hu-HU" dirty="0" smtClean="0"/>
              <a:t> </a:t>
            </a:r>
            <a:r>
              <a:rPr lang="hu-HU" dirty="0" err="1" smtClean="0"/>
              <a:t>investment</a:t>
            </a:r>
            <a:r>
              <a:rPr lang="hu-HU" dirty="0" smtClean="0"/>
              <a:t> </a:t>
            </a:r>
            <a:r>
              <a:rPr lang="hu-HU" dirty="0" err="1" smtClean="0"/>
              <a:t>into</a:t>
            </a:r>
            <a:r>
              <a:rPr lang="hu-HU" dirty="0" smtClean="0"/>
              <a:t> </a:t>
            </a:r>
            <a:r>
              <a:rPr lang="hu-HU" dirty="0" err="1" smtClean="0"/>
              <a:t>East</a:t>
            </a:r>
            <a:r>
              <a:rPr lang="hu-HU" dirty="0" smtClean="0"/>
              <a:t> European </a:t>
            </a:r>
            <a:r>
              <a:rPr lang="hu-HU" b="1" dirty="0" err="1" smtClean="0"/>
              <a:t>interconnectedness</a:t>
            </a:r>
            <a:endParaRPr lang="hu-HU" b="1" dirty="0" smtClean="0"/>
          </a:p>
          <a:p>
            <a:r>
              <a:rPr lang="hu-HU" dirty="0" smtClean="0"/>
              <a:t>Trade and </a:t>
            </a:r>
            <a:r>
              <a:rPr lang="hu-HU" dirty="0" err="1" smtClean="0"/>
              <a:t>tourism</a:t>
            </a:r>
            <a:r>
              <a:rPr lang="hu-HU" dirty="0" smtClean="0"/>
              <a:t> </a:t>
            </a:r>
            <a:r>
              <a:rPr lang="hu-HU" dirty="0" err="1" smtClean="0"/>
              <a:t>hotspots</a:t>
            </a:r>
            <a:r>
              <a:rPr lang="hu-HU" dirty="0" smtClean="0"/>
              <a:t>: </a:t>
            </a:r>
            <a:r>
              <a:rPr lang="hu-HU" dirty="0" err="1" smtClean="0"/>
              <a:t>Odessa</a:t>
            </a:r>
            <a:r>
              <a:rPr lang="hu-HU" dirty="0" smtClean="0"/>
              <a:t>, </a:t>
            </a:r>
            <a:r>
              <a:rPr lang="hu-HU" dirty="0" err="1" smtClean="0"/>
              <a:t>Lviv</a:t>
            </a:r>
            <a:r>
              <a:rPr lang="hu-HU" dirty="0" smtClean="0"/>
              <a:t>, </a:t>
            </a:r>
            <a:r>
              <a:rPr lang="hu-HU" dirty="0" err="1" smtClean="0"/>
              <a:t>Chernivtsi</a:t>
            </a:r>
            <a:r>
              <a:rPr lang="hu-HU" dirty="0" smtClean="0"/>
              <a:t>, </a:t>
            </a:r>
            <a:r>
              <a:rPr lang="hu-HU" dirty="0" err="1" smtClean="0"/>
              <a:t>Kharkiv</a:t>
            </a:r>
            <a:r>
              <a:rPr lang="hu-HU" dirty="0" smtClean="0"/>
              <a:t>, </a:t>
            </a:r>
            <a:r>
              <a:rPr lang="hu-HU" dirty="0" err="1" smtClean="0"/>
              <a:t>Uzhhorod</a:t>
            </a:r>
            <a:r>
              <a:rPr lang="hu-HU" dirty="0" smtClean="0"/>
              <a:t>, etc.</a:t>
            </a:r>
          </a:p>
          <a:p>
            <a:r>
              <a:rPr lang="hu-HU" dirty="0" err="1" smtClean="0"/>
              <a:t>Ukraine</a:t>
            </a:r>
            <a:r>
              <a:rPr lang="hu-HU" dirty="0" smtClean="0"/>
              <a:t> a </a:t>
            </a:r>
            <a:r>
              <a:rPr lang="hu-HU" b="1" dirty="0" err="1" smtClean="0"/>
              <a:t>strategic</a:t>
            </a:r>
            <a:r>
              <a:rPr lang="hu-HU" b="1" dirty="0" smtClean="0"/>
              <a:t> </a:t>
            </a:r>
            <a:r>
              <a:rPr lang="hu-HU" b="1" dirty="0" err="1" smtClean="0"/>
              <a:t>asset</a:t>
            </a:r>
            <a:r>
              <a:rPr lang="hu-HU" b="1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European </a:t>
            </a:r>
            <a:r>
              <a:rPr lang="hu-HU" dirty="0" err="1" smtClean="0"/>
              <a:t>democracy</a:t>
            </a:r>
            <a:r>
              <a:rPr lang="hu-HU" dirty="0" smtClean="0"/>
              <a:t>, </a:t>
            </a:r>
            <a:r>
              <a:rPr lang="hu-HU" dirty="0" err="1" smtClean="0"/>
              <a:t>peace</a:t>
            </a:r>
            <a:r>
              <a:rPr lang="hu-HU" dirty="0" smtClean="0"/>
              <a:t> &amp; </a:t>
            </a:r>
            <a:r>
              <a:rPr lang="hu-HU" dirty="0" err="1" smtClean="0"/>
              <a:t>prosperity</a:t>
            </a:r>
            <a:r>
              <a:rPr lang="hu-HU" dirty="0" smtClean="0"/>
              <a:t>!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32585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216</TotalTime>
  <Words>972</Words>
  <Application>Microsoft Office PowerPoint</Application>
  <PresentationFormat>Widescreen</PresentationFormat>
  <Paragraphs>145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Ion Boardroom</vt:lpstr>
      <vt:lpstr>UKRAINE  the most important element in the historic and historical jigsaw puzzle  between Europe and Russia</vt:lpstr>
      <vt:lpstr>Zbigniew Brzezinski</vt:lpstr>
      <vt:lpstr>DEMOCRACY versus DICTATORSHIP Global Strategic Context</vt:lpstr>
      <vt:lpstr>Regional Significance of Ukraine</vt:lpstr>
      <vt:lpstr>UKRAINE versus POLAND</vt:lpstr>
      <vt:lpstr>UKRAINE versus POLAND (2015)</vt:lpstr>
      <vt:lpstr>Reasons of Ukraine’s relative decline</vt:lpstr>
      <vt:lpstr>What needs to be done? </vt:lpstr>
      <vt:lpstr>Matrix of structural reforms in transition</vt:lpstr>
      <vt:lpstr>Critical mass of structural reforms</vt:lpstr>
      <vt:lpstr>Changes in international strategic context – to promote internal refoms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UKRAINE  the most important element in the historic and historical jigsaw puzzle  between Europe and Russia</dc:title>
  <dc:creator>Bokros Lajos</dc:creator>
  <cp:lastModifiedBy>Bokros Lajos</cp:lastModifiedBy>
  <cp:revision>42</cp:revision>
  <dcterms:created xsi:type="dcterms:W3CDTF">2016-05-24T07:25:25Z</dcterms:created>
  <dcterms:modified xsi:type="dcterms:W3CDTF">2016-05-29T06:21:11Z</dcterms:modified>
</cp:coreProperties>
</file>