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sldIdLst>
    <p:sldId id="256" r:id="rId2"/>
    <p:sldId id="257" r:id="rId3"/>
    <p:sldId id="264" r:id="rId4"/>
    <p:sldId id="265" r:id="rId5"/>
    <p:sldId id="266" r:id="rId6"/>
    <p:sldId id="272" r:id="rId7"/>
    <p:sldId id="273" r:id="rId8"/>
    <p:sldId id="271" r:id="rId9"/>
    <p:sldId id="268" r:id="rId10"/>
    <p:sldId id="269" r:id="rId11"/>
    <p:sldId id="267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style val="43"/>
  <c:chart>
    <c:title>
      <c:tx>
        <c:rich>
          <a:bodyPr/>
          <a:lstStyle/>
          <a:p>
            <a:pPr>
              <a:defRPr/>
            </a:pPr>
            <a:r>
              <a:rPr lang="en-US"/>
              <a:t>My motherese is: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6.2954577196205494E-2"/>
          <c:y val="0.18211519466760284"/>
          <c:w val="0.53495376338888978"/>
          <c:h val="0.8167386917390121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My motherese is: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/>
                      <a:t>5</a:t>
                    </a:r>
                    <a:r>
                      <a:rPr lang="en-US"/>
                      <a:t>6%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/>
                      <a:t>4</a:t>
                    </a:r>
                    <a:r>
                      <a:rPr lang="en-US"/>
                      <a:t>0%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/>
                      <a:t>3</a:t>
                    </a:r>
                    <a:r>
                      <a:rPr lang="en-US"/>
                      <a:t>%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/>
                      <a:t>1</a:t>
                    </a:r>
                    <a:r>
                      <a:rPr lang="en-US"/>
                      <a:t>.29%</a:t>
                    </a: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Val val="1"/>
            <c:showLeaderLines val="1"/>
          </c:dLbls>
          <c:cat>
            <c:strRef>
              <c:f>Sheet1!$A$2:$A$5</c:f>
              <c:strCache>
                <c:ptCount val="4"/>
                <c:pt idx="0">
                  <c:v>Ukrainian</c:v>
                </c:pt>
                <c:pt idx="1">
                  <c:v>Russian</c:v>
                </c:pt>
                <c:pt idx="2">
                  <c:v>Other</c:v>
                </c:pt>
                <c:pt idx="3">
                  <c:v>No answer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56</c:v>
                </c:pt>
                <c:pt idx="1">
                  <c:v>40</c:v>
                </c:pt>
                <c:pt idx="2">
                  <c:v>3</c:v>
                </c:pt>
                <c:pt idx="3">
                  <c:v>1.29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style val="26"/>
  <c:chart>
    <c:title>
      <c:tx>
        <c:rich>
          <a:bodyPr/>
          <a:lstStyle/>
          <a:p>
            <a:pPr>
              <a:defRPr/>
            </a:pPr>
            <a:r>
              <a:rPr lang="en-US" sz="1200">
                <a:latin typeface="Times New Roman" pitchFamily="18" charset="0"/>
                <a:cs typeface="Times New Roman" pitchFamily="18" charset="0"/>
              </a:rPr>
              <a:t>Should Russian be granted the status of a state language?</a:t>
            </a:r>
          </a:p>
        </c:rich>
      </c:tx>
      <c:layout>
        <c:manualLayout>
          <c:xMode val="edge"/>
          <c:yMode val="edge"/>
          <c:x val="0.12240287121624679"/>
          <c:y val="0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Should Russian be granted the status of a state language?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800" b="1"/>
                      <a:t>5</a:t>
                    </a:r>
                    <a:r>
                      <a:rPr lang="en-US"/>
                      <a:t>1%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800" b="1"/>
                      <a:t>4</a:t>
                    </a:r>
                    <a:r>
                      <a:rPr lang="en-US"/>
                      <a:t>1%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800" b="1"/>
                      <a:t>8</a:t>
                    </a:r>
                    <a:r>
                      <a:rPr lang="en-US"/>
                      <a:t>%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No</c:v>
                </c:pt>
                <c:pt idx="1">
                  <c:v>Yes</c:v>
                </c:pt>
                <c:pt idx="2">
                  <c:v>Have not yet decided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51</c:v>
                </c:pt>
                <c:pt idx="1">
                  <c:v>41</c:v>
                </c:pt>
                <c:pt idx="2">
                  <c:v>8</c:v>
                </c:pt>
              </c:numCache>
            </c:numRef>
          </c:val>
        </c:ser>
        <c:gapWidth val="100"/>
        <c:axId val="89174400"/>
        <c:axId val="89175936"/>
      </c:barChart>
      <c:catAx>
        <c:axId val="8917440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89175936"/>
        <c:crosses val="autoZero"/>
        <c:auto val="1"/>
        <c:lblAlgn val="ctr"/>
        <c:lblOffset val="100"/>
      </c:catAx>
      <c:valAx>
        <c:axId val="8917593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89174400"/>
        <c:crosses val="autoZero"/>
        <c:crossBetween val="between"/>
      </c:valAx>
    </c:plotArea>
    <c:plotVisOnly val="1"/>
    <c:dispBlanksAs val="zero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style val="26"/>
  <c:chart>
    <c:title>
      <c:tx>
        <c:rich>
          <a:bodyPr/>
          <a:lstStyle/>
          <a:p>
            <a:pPr>
              <a:defRPr/>
            </a:pPr>
            <a:r>
              <a:rPr lang="en-US" sz="1200">
                <a:latin typeface="Times New Roman" pitchFamily="18" charset="0"/>
                <a:cs typeface="Times New Roman" pitchFamily="18" charset="0"/>
              </a:rPr>
              <a:t>Your cultural and spiritual values are oriented towards:</a:t>
            </a:r>
          </a:p>
        </c:rich>
      </c:tx>
      <c:layout>
        <c:manualLayout>
          <c:xMode val="edge"/>
          <c:yMode val="edge"/>
          <c:x val="0.26221682847896444"/>
          <c:y val="5.6603773584905662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Your cultural and soiritual values are oriented towards: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800" b="1"/>
                      <a:t>4</a:t>
                    </a:r>
                    <a:r>
                      <a:rPr lang="en-US"/>
                      <a:t>1.9%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800" b="1"/>
                      <a:t>2</a:t>
                    </a:r>
                    <a:r>
                      <a:rPr lang="en-US"/>
                      <a:t>9.5%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800" b="1"/>
                      <a:t>9</a:t>
                    </a:r>
                    <a:r>
                      <a:rPr lang="en-US"/>
                      <a:t>.1%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800" b="1"/>
                      <a:t>1</a:t>
                    </a:r>
                    <a:r>
                      <a:rPr lang="en-US"/>
                      <a:t>5.7%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z="1800" b="1"/>
                      <a:t>3</a:t>
                    </a:r>
                    <a:r>
                      <a:rPr lang="en-US"/>
                      <a:t>.2%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z="1800" b="1"/>
                      <a:t>0</a:t>
                    </a:r>
                    <a:r>
                      <a:rPr lang="en-US"/>
                      <a:t>.3%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Ukraine</c:v>
                </c:pt>
                <c:pt idx="1">
                  <c:v>Your region</c:v>
                </c:pt>
                <c:pt idx="2">
                  <c:v>European countries</c:v>
                </c:pt>
                <c:pt idx="3">
                  <c:v>Russia</c:v>
                </c:pt>
                <c:pt idx="4">
                  <c:v>Difficult to answer</c:v>
                </c:pt>
                <c:pt idx="5">
                  <c:v>Muslim world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41.9</c:v>
                </c:pt>
                <c:pt idx="1">
                  <c:v>29.5</c:v>
                </c:pt>
                <c:pt idx="2">
                  <c:v>9.1</c:v>
                </c:pt>
                <c:pt idx="3">
                  <c:v>15.7</c:v>
                </c:pt>
                <c:pt idx="4">
                  <c:v>3.2</c:v>
                </c:pt>
                <c:pt idx="5">
                  <c:v>0.30000000000000032</c:v>
                </c:pt>
              </c:numCache>
            </c:numRef>
          </c:val>
        </c:ser>
        <c:gapWidth val="100"/>
        <c:axId val="84275584"/>
        <c:axId val="84277120"/>
      </c:barChart>
      <c:catAx>
        <c:axId val="84275584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84277120"/>
        <c:crosses val="autoZero"/>
        <c:auto val="1"/>
        <c:lblAlgn val="ctr"/>
        <c:lblOffset val="100"/>
      </c:catAx>
      <c:valAx>
        <c:axId val="8427712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84275584"/>
        <c:crosses val="autoZero"/>
        <c:crossBetween val="between"/>
      </c:valAx>
    </c:plotArea>
    <c:plotVisOnly val="1"/>
    <c:dispBlanksAs val="zero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style val="26"/>
  <c:chart>
    <c:title>
      <c:tx>
        <c:rich>
          <a:bodyPr/>
          <a:lstStyle/>
          <a:p>
            <a:pPr>
              <a:defRPr/>
            </a:pPr>
            <a:r>
              <a:rPr lang="en-US" sz="12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200" baseline="0">
                <a:latin typeface="Times New Roman" pitchFamily="18" charset="0"/>
                <a:cs typeface="Times New Roman" pitchFamily="18" charset="0"/>
              </a:rPr>
              <a:t> identify myself with:</a:t>
            </a:r>
            <a:endParaRPr lang="en-US" sz="120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I refer myself to: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800" b="1"/>
                      <a:t>2</a:t>
                    </a:r>
                    <a:r>
                      <a:rPr lang="en-US"/>
                      <a:t>7.7%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800" b="1"/>
                      <a:t>2</a:t>
                    </a:r>
                    <a:r>
                      <a:rPr lang="en-US"/>
                      <a:t>5.9%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800" b="1"/>
                      <a:t>1</a:t>
                    </a:r>
                    <a:r>
                      <a:rPr lang="en-US"/>
                      <a:t>.2%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800" b="1"/>
                      <a:t>4</a:t>
                    </a:r>
                    <a:r>
                      <a:rPr lang="en-US"/>
                      <a:t>0.8%</a:t>
                    </a:r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z="1800" b="1"/>
                      <a:t>3</a:t>
                    </a:r>
                    <a:r>
                      <a:rPr lang="en-US"/>
                      <a:t>.8%</a:t>
                    </a:r>
                  </a:p>
                </c:rich>
              </c:tx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z="1800" b="1"/>
                      <a:t>0</a:t>
                    </a:r>
                    <a:r>
                      <a:rPr lang="en-US"/>
                      <a:t>.7%</a:t>
                    </a: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Val val="1"/>
          </c:dLbls>
          <c:cat>
            <c:strRef>
              <c:f>Sheet1!$A$2:$A$7</c:f>
              <c:strCache>
                <c:ptCount val="6"/>
                <c:pt idx="0">
                  <c:v>Moscow Patriarchate</c:v>
                </c:pt>
                <c:pt idx="1">
                  <c:v> Kiev Patriarchate</c:v>
                </c:pt>
                <c:pt idx="2">
                  <c:v> Autocephalous Church </c:v>
                </c:pt>
                <c:pt idx="3">
                  <c:v>I am just Orthodox</c:v>
                </c:pt>
                <c:pt idx="4">
                  <c:v>No answer</c:v>
                </c:pt>
                <c:pt idx="5">
                  <c:v>Russian Orthodox Church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27.7</c:v>
                </c:pt>
                <c:pt idx="1">
                  <c:v>25.9</c:v>
                </c:pt>
                <c:pt idx="2">
                  <c:v>1.2</c:v>
                </c:pt>
                <c:pt idx="3">
                  <c:v>40.800000000000004</c:v>
                </c:pt>
                <c:pt idx="4">
                  <c:v>3.8</c:v>
                </c:pt>
                <c:pt idx="5">
                  <c:v>0.70000000000000062</c:v>
                </c:pt>
              </c:numCache>
            </c:numRef>
          </c:val>
        </c:ser>
        <c:gapWidth val="100"/>
        <c:axId val="87612416"/>
        <c:axId val="87655168"/>
      </c:barChart>
      <c:catAx>
        <c:axId val="87612416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87655168"/>
        <c:crosses val="autoZero"/>
        <c:auto val="1"/>
        <c:lblAlgn val="ctr"/>
        <c:lblOffset val="100"/>
      </c:catAx>
      <c:valAx>
        <c:axId val="8765516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87612416"/>
        <c:crosses val="autoZero"/>
        <c:crossBetween val="between"/>
      </c:valAx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style val="26"/>
  <c:chart>
    <c:title>
      <c:tx>
        <c:rich>
          <a:bodyPr/>
          <a:lstStyle/>
          <a:p>
            <a:pPr>
              <a:defRPr/>
            </a:pPr>
            <a:r>
              <a:rPr lang="en-US" sz="1200">
                <a:latin typeface="Times New Roman" pitchFamily="18" charset="0"/>
                <a:cs typeface="Times New Roman" pitchFamily="18" charset="0"/>
              </a:rPr>
              <a:t>Primarily, I consider myself the resident of: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I consider myself the resident of: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800" b="1"/>
                      <a:t>3</a:t>
                    </a:r>
                    <a:r>
                      <a:rPr lang="en-US"/>
                      <a:t>8.2%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800" b="1"/>
                      <a:t>3</a:t>
                    </a:r>
                    <a:r>
                      <a:rPr lang="en-US"/>
                      <a:t>0.7%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800" b="1"/>
                      <a:t>2</a:t>
                    </a:r>
                    <a:r>
                      <a:rPr lang="en-US"/>
                      <a:t>0.4%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800" b="1"/>
                      <a:t>6</a:t>
                    </a:r>
                    <a:r>
                      <a:rPr lang="en-US"/>
                      <a:t>.2%</a:t>
                    </a:r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z="1800" b="1"/>
                      <a:t>1</a:t>
                    </a:r>
                    <a:r>
                      <a:rPr lang="en-US"/>
                      <a:t>.6%</a:t>
                    </a:r>
                  </a:p>
                </c:rich>
              </c:tx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z="1800" b="1"/>
                      <a:t>2</a:t>
                    </a:r>
                    <a:r>
                      <a:rPr lang="en-US"/>
                      <a:t>.9%</a:t>
                    </a: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Val val="1"/>
          </c:dLbls>
          <c:cat>
            <c:strRef>
              <c:f>Sheet1!$A$2:$A$7</c:f>
              <c:strCache>
                <c:ptCount val="6"/>
                <c:pt idx="0">
                  <c:v>My district or city</c:v>
                </c:pt>
                <c:pt idx="1">
                  <c:v>Ukraine</c:v>
                </c:pt>
                <c:pt idx="2">
                  <c:v>My region in Ukraine</c:v>
                </c:pt>
                <c:pt idx="3">
                  <c:v>Earth</c:v>
                </c:pt>
                <c:pt idx="4">
                  <c:v>Europe</c:v>
                </c:pt>
                <c:pt idx="5">
                  <c:v>Difficult to answer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38.200000000000003</c:v>
                </c:pt>
                <c:pt idx="1">
                  <c:v>30.7</c:v>
                </c:pt>
                <c:pt idx="2">
                  <c:v>20.399999999999999</c:v>
                </c:pt>
                <c:pt idx="3">
                  <c:v>6.2</c:v>
                </c:pt>
                <c:pt idx="4">
                  <c:v>1.6</c:v>
                </c:pt>
                <c:pt idx="5">
                  <c:v>2.9</c:v>
                </c:pt>
              </c:numCache>
            </c:numRef>
          </c:val>
        </c:ser>
        <c:gapWidth val="100"/>
        <c:axId val="47688704"/>
        <c:axId val="47702784"/>
      </c:barChart>
      <c:catAx>
        <c:axId val="47688704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="1" baseline="0">
                <a:latin typeface="Times New Roman" pitchFamily="18" charset="0"/>
              </a:defRPr>
            </a:pPr>
            <a:endParaRPr lang="en-US"/>
          </a:p>
        </c:txPr>
        <c:crossAx val="47702784"/>
        <c:crosses val="autoZero"/>
        <c:auto val="1"/>
        <c:lblAlgn val="ctr"/>
        <c:lblOffset val="100"/>
      </c:catAx>
      <c:valAx>
        <c:axId val="47702784"/>
        <c:scaling>
          <c:orientation val="minMax"/>
        </c:scaling>
        <c:axPos val="l"/>
        <c:majorGridlines/>
        <c:numFmt formatCode="General" sourceLinked="1"/>
        <c:tickLblPos val="nextTo"/>
        <c:crossAx val="47688704"/>
        <c:crosses val="autoZero"/>
        <c:crossBetween val="between"/>
      </c:valAx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autoTitleDeleted val="1"/>
    <c:plotArea>
      <c:layout/>
      <c:pieChart>
        <c:varyColors val="1"/>
        <c:ser>
          <c:idx val="0"/>
          <c:order val="0"/>
          <c:tx>
            <c:strRef>
              <c:f>'Sheet1'!$B$1</c:f>
              <c:strCache>
                <c:ptCount val="1"/>
                <c:pt idx="0">
                  <c:v>Column1</c:v>
                </c:pt>
              </c:strCache>
            </c:strRef>
          </c:tx>
          <c:spPr>
            <a:ln w="12700"/>
          </c:spPr>
          <c:dPt>
            <c:idx val="1"/>
            <c:spPr>
              <a:solidFill>
                <a:schemeClr val="dk1"/>
              </a:solidFill>
              <a:ln w="12700" cap="flat" cmpd="sng" algn="ctr">
                <a:solidFill>
                  <a:schemeClr val="lt1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Lbls>
            <c:txPr>
              <a:bodyPr/>
              <a:lstStyle/>
              <a:p>
                <a:pPr>
                  <a:defRPr sz="2400" b="1"/>
                </a:pPr>
                <a:endParaRPr lang="en-US"/>
              </a:p>
            </c:txPr>
            <c:showVal val="1"/>
            <c:showLeaderLines val="1"/>
          </c:dLbls>
          <c:cat>
            <c:strRef>
              <c:f>'Sheet1'!$A$2:$A$4</c:f>
              <c:strCache>
                <c:ptCount val="3"/>
                <c:pt idx="0">
                  <c:v>Yes</c:v>
                </c:pt>
                <c:pt idx="1">
                  <c:v>No</c:v>
                </c:pt>
                <c:pt idx="2">
                  <c:v>Difficult to answer</c:v>
                </c:pt>
              </c:strCache>
            </c:strRef>
          </c:cat>
          <c:val>
            <c:numRef>
              <c:f>'Sheet1'!$B$2:$B$4</c:f>
              <c:numCache>
                <c:formatCode>General</c:formatCode>
                <c:ptCount val="3"/>
                <c:pt idx="0">
                  <c:v>18.7</c:v>
                </c:pt>
                <c:pt idx="1">
                  <c:v>65.5</c:v>
                </c:pt>
                <c:pt idx="2">
                  <c:v>15.8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sz="2400"/>
          </a:pPr>
          <a:endParaRPr lang="en-US"/>
        </a:p>
      </c:txPr>
    </c:legend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plotArea>
      <c:layout>
        <c:manualLayout>
          <c:layoutTarget val="inner"/>
          <c:xMode val="edge"/>
          <c:yMode val="edge"/>
          <c:x val="8.771929824561403E-3"/>
          <c:y val="3.1746031746031744E-2"/>
          <c:w val="0.74379023345765993"/>
          <c:h val="0.90731033620797397"/>
        </c:manualLayout>
      </c:layout>
      <c:barChart>
        <c:barDir val="col"/>
        <c:grouping val="stacked"/>
        <c:ser>
          <c:idx val="0"/>
          <c:order val="0"/>
          <c:tx>
            <c:strRef>
              <c:f>'Sheet1'!$B$1</c:f>
              <c:strCache>
                <c:ptCount val="1"/>
                <c:pt idx="0">
                  <c:v>Support independence</c:v>
                </c:pt>
              </c:strCache>
            </c:strRef>
          </c:tx>
          <c:dLbls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Val val="1"/>
          </c:dLbls>
          <c:cat>
            <c:strRef>
              <c:f>'Sheet1'!$A$2:$A$5</c:f>
              <c:strCache>
                <c:ptCount val="4"/>
                <c:pt idx="0">
                  <c:v>West</c:v>
                </c:pt>
                <c:pt idx="1">
                  <c:v>Centre</c:v>
                </c:pt>
                <c:pt idx="2">
                  <c:v>South</c:v>
                </c:pt>
                <c:pt idx="3">
                  <c:v>East</c:v>
                </c:pt>
              </c:strCache>
            </c:strRef>
          </c:cat>
          <c:val>
            <c:numRef>
              <c:f>'Sheet1'!$B$2:$B$5</c:f>
              <c:numCache>
                <c:formatCode>General</c:formatCode>
                <c:ptCount val="4"/>
                <c:pt idx="0">
                  <c:v>87.7</c:v>
                </c:pt>
                <c:pt idx="1">
                  <c:v>55.7</c:v>
                </c:pt>
                <c:pt idx="2">
                  <c:v>29.6</c:v>
                </c:pt>
                <c:pt idx="3">
                  <c:v>38.6</c:v>
                </c:pt>
              </c:numCache>
            </c:numRef>
          </c:val>
        </c:ser>
        <c:ser>
          <c:idx val="1"/>
          <c:order val="1"/>
          <c:tx>
            <c:strRef>
              <c:f>'Sheet1'!$C$1</c:f>
              <c:strCache>
                <c:ptCount val="1"/>
                <c:pt idx="0">
                  <c:v>Do not support independence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6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dLbls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Val val="1"/>
          </c:dLbls>
          <c:cat>
            <c:strRef>
              <c:f>'Sheet1'!$A$2:$A$5</c:f>
              <c:strCache>
                <c:ptCount val="4"/>
                <c:pt idx="0">
                  <c:v>West</c:v>
                </c:pt>
                <c:pt idx="1">
                  <c:v>Centre</c:v>
                </c:pt>
                <c:pt idx="2">
                  <c:v>South</c:v>
                </c:pt>
                <c:pt idx="3">
                  <c:v>East</c:v>
                </c:pt>
              </c:strCache>
            </c:strRef>
          </c:cat>
          <c:val>
            <c:numRef>
              <c:f>'Sheet1'!$C$2:$C$5</c:f>
              <c:numCache>
                <c:formatCode>General</c:formatCode>
                <c:ptCount val="4"/>
                <c:pt idx="0">
                  <c:v>3.7</c:v>
                </c:pt>
                <c:pt idx="1">
                  <c:v>21</c:v>
                </c:pt>
                <c:pt idx="2">
                  <c:v>39.1</c:v>
                </c:pt>
                <c:pt idx="3">
                  <c:v>26.3</c:v>
                </c:pt>
              </c:numCache>
            </c:numRef>
          </c:val>
        </c:ser>
        <c:ser>
          <c:idx val="2"/>
          <c:order val="2"/>
          <c:tx>
            <c:strRef>
              <c:f>'Sheet1'!$D$1</c:f>
              <c:strCache>
                <c:ptCount val="1"/>
                <c:pt idx="0">
                  <c:v>Not participate</c:v>
                </c:pt>
              </c:strCache>
            </c:strRef>
          </c:tx>
          <c:dLbls>
            <c:txPr>
              <a:bodyPr/>
              <a:lstStyle/>
              <a:p>
                <a:pPr>
                  <a:defRPr sz="1600" b="1"/>
                </a:pPr>
                <a:endParaRPr lang="en-US"/>
              </a:p>
            </c:txPr>
            <c:showVal val="1"/>
          </c:dLbls>
          <c:cat>
            <c:strRef>
              <c:f>'Sheet1'!$A$2:$A$5</c:f>
              <c:strCache>
                <c:ptCount val="4"/>
                <c:pt idx="0">
                  <c:v>West</c:v>
                </c:pt>
                <c:pt idx="1">
                  <c:v>Centre</c:v>
                </c:pt>
                <c:pt idx="2">
                  <c:v>South</c:v>
                </c:pt>
                <c:pt idx="3">
                  <c:v>East</c:v>
                </c:pt>
              </c:strCache>
            </c:strRef>
          </c:cat>
          <c:val>
            <c:numRef>
              <c:f>'Sheet1'!$D$2:$D$5</c:f>
              <c:numCache>
                <c:formatCode>General</c:formatCode>
                <c:ptCount val="4"/>
                <c:pt idx="0">
                  <c:v>3.9</c:v>
                </c:pt>
                <c:pt idx="1">
                  <c:v>12.1</c:v>
                </c:pt>
                <c:pt idx="2">
                  <c:v>17.100000000000001</c:v>
                </c:pt>
                <c:pt idx="3">
                  <c:v>14.1</c:v>
                </c:pt>
              </c:numCache>
            </c:numRef>
          </c:val>
        </c:ser>
        <c:ser>
          <c:idx val="3"/>
          <c:order val="3"/>
          <c:tx>
            <c:strRef>
              <c:f>'Sheet1'!$E$1</c:f>
              <c:strCache>
                <c:ptCount val="1"/>
                <c:pt idx="0">
                  <c:v>Difficult to answer</c:v>
                </c:pt>
              </c:strCache>
            </c:strRef>
          </c:tx>
          <c:spPr>
            <a:gradFill rotWithShape="1">
              <a:gsLst>
                <a:gs pos="0">
                  <a:schemeClr val="dk1">
                    <a:shade val="51000"/>
                    <a:satMod val="130000"/>
                  </a:schemeClr>
                </a:gs>
                <a:gs pos="80000">
                  <a:schemeClr val="dk1">
                    <a:shade val="93000"/>
                    <a:satMod val="130000"/>
                  </a:schemeClr>
                </a:gs>
                <a:gs pos="100000">
                  <a:schemeClr val="dk1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dLbls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Val val="1"/>
          </c:dLbls>
          <c:cat>
            <c:strRef>
              <c:f>'Sheet1'!$A$2:$A$5</c:f>
              <c:strCache>
                <c:ptCount val="4"/>
                <c:pt idx="0">
                  <c:v>West</c:v>
                </c:pt>
                <c:pt idx="1">
                  <c:v>Centre</c:v>
                </c:pt>
                <c:pt idx="2">
                  <c:v>South</c:v>
                </c:pt>
                <c:pt idx="3">
                  <c:v>East</c:v>
                </c:pt>
              </c:strCache>
            </c:strRef>
          </c:cat>
          <c:val>
            <c:numRef>
              <c:f>'Sheet1'!$E$2:$E$5</c:f>
              <c:numCache>
                <c:formatCode>General</c:formatCode>
                <c:ptCount val="4"/>
                <c:pt idx="0">
                  <c:v>4.7</c:v>
                </c:pt>
                <c:pt idx="1">
                  <c:v>11.2</c:v>
                </c:pt>
                <c:pt idx="2">
                  <c:v>14.1</c:v>
                </c:pt>
                <c:pt idx="3">
                  <c:v>21</c:v>
                </c:pt>
              </c:numCache>
            </c:numRef>
          </c:val>
        </c:ser>
        <c:overlap val="100"/>
        <c:axId val="93527040"/>
        <c:axId val="93542656"/>
      </c:barChart>
      <c:catAx>
        <c:axId val="9352704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="1"/>
            </a:pPr>
            <a:endParaRPr lang="en-US"/>
          </a:p>
        </c:txPr>
        <c:crossAx val="93542656"/>
        <c:crosses val="autoZero"/>
        <c:auto val="1"/>
        <c:lblAlgn val="ctr"/>
        <c:lblOffset val="100"/>
      </c:catAx>
      <c:valAx>
        <c:axId val="93542656"/>
        <c:scaling>
          <c:orientation val="minMax"/>
        </c:scaling>
        <c:delete val="1"/>
        <c:axPos val="l"/>
        <c:numFmt formatCode="General" sourceLinked="1"/>
        <c:tickLblPos val="none"/>
        <c:crossAx val="935270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7595397614771833"/>
          <c:y val="0.24255605549306336"/>
          <c:w val="0.21527409402772021"/>
          <c:h val="0.52917360329958751"/>
        </c:manualLayout>
      </c:layout>
      <c:txPr>
        <a:bodyPr/>
        <a:lstStyle/>
        <a:p>
          <a:pPr>
            <a:defRPr sz="1400" b="1"/>
          </a:pPr>
          <a:endParaRPr lang="en-US"/>
        </a:p>
      </c:txPr>
    </c:legend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autoTitleDeleted val="1"/>
    <c:plotArea>
      <c:layout/>
      <c:pieChart>
        <c:varyColors val="1"/>
        <c:firstSliceAng val="0"/>
      </c:pieChart>
    </c:plotArea>
    <c:legend>
      <c:legendPos val="r"/>
      <c:layout/>
      <c:txPr>
        <a:bodyPr/>
        <a:lstStyle/>
        <a:p>
          <a:pPr>
            <a:defRPr sz="2400"/>
          </a:pPr>
          <a:endParaRPr lang="en-US"/>
        </a:p>
      </c:txPr>
    </c:legend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1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6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Lbls>
            <c:txPr>
              <a:bodyPr/>
              <a:lstStyle/>
              <a:p>
                <a:pPr>
                  <a:defRPr sz="2400" b="1"/>
                </a:pPr>
                <a:endParaRPr lang="en-US"/>
              </a:p>
            </c:txPr>
            <c:showVal val="1"/>
            <c:showLeaderLines val="1"/>
          </c:dLbls>
          <c:cat>
            <c:strRef>
              <c:f>Sheet1!$A$2:$A$4</c:f>
              <c:strCache>
                <c:ptCount val="3"/>
                <c:pt idx="0">
                  <c:v>Yes</c:v>
                </c:pt>
                <c:pt idx="1">
                  <c:v>No</c:v>
                </c:pt>
                <c:pt idx="2">
                  <c:v>Difficult to answer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41.9</c:v>
                </c:pt>
                <c:pt idx="1">
                  <c:v>42</c:v>
                </c:pt>
                <c:pt idx="2">
                  <c:v>16.2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72827705658414343"/>
          <c:y val="0.24735535775419387"/>
          <c:w val="0.26271393440684776"/>
          <c:h val="0.31446783825934815"/>
        </c:manualLayout>
      </c:layout>
      <c:txPr>
        <a:bodyPr/>
        <a:lstStyle/>
        <a:p>
          <a:pPr>
            <a:defRPr sz="1800" b="1"/>
          </a:pPr>
          <a:endParaRPr lang="en-US"/>
        </a:p>
      </c:txPr>
    </c:legend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plotArea>
      <c:layout>
        <c:manualLayout>
          <c:layoutTarget val="inner"/>
          <c:xMode val="edge"/>
          <c:yMode val="edge"/>
          <c:x val="4.7726472266731976E-2"/>
          <c:y val="1.5625003203945869E-2"/>
          <c:w val="0.7284084945270265"/>
          <c:h val="0.89438359054781624"/>
        </c:manualLayout>
      </c:layout>
      <c:barChart>
        <c:barDir val="col"/>
        <c:grouping val="stacked"/>
        <c:ser>
          <c:idx val="0"/>
          <c:order val="0"/>
          <c:tx>
            <c:strRef>
              <c:f>'Sheet1'!$B$1</c:f>
              <c:strCache>
                <c:ptCount val="1"/>
                <c:pt idx="0">
                  <c:v>Special status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Val val="1"/>
          </c:dLbls>
          <c:cat>
            <c:strRef>
              <c:f>'Sheet1'!$A$2:$A$6</c:f>
              <c:strCache>
                <c:ptCount val="5"/>
                <c:pt idx="0">
                  <c:v>West</c:v>
                </c:pt>
                <c:pt idx="1">
                  <c:v>Centre</c:v>
                </c:pt>
                <c:pt idx="2">
                  <c:v>South</c:v>
                </c:pt>
                <c:pt idx="3">
                  <c:v>East</c:v>
                </c:pt>
                <c:pt idx="4">
                  <c:v>Donbas</c:v>
                </c:pt>
              </c:strCache>
            </c:strRef>
          </c:cat>
          <c:val>
            <c:numRef>
              <c:f>'Sheet1'!$B$2:$B$6</c:f>
              <c:numCache>
                <c:formatCode>General</c:formatCode>
                <c:ptCount val="5"/>
                <c:pt idx="0">
                  <c:v>11</c:v>
                </c:pt>
                <c:pt idx="1">
                  <c:v>12.8</c:v>
                </c:pt>
                <c:pt idx="2">
                  <c:v>35.300000000000004</c:v>
                </c:pt>
                <c:pt idx="3">
                  <c:v>38.800000000000004</c:v>
                </c:pt>
                <c:pt idx="4">
                  <c:v>34.800000000000004</c:v>
                </c:pt>
              </c:numCache>
            </c:numRef>
          </c:val>
        </c:ser>
        <c:ser>
          <c:idx val="1"/>
          <c:order val="1"/>
          <c:tx>
            <c:strRef>
              <c:f>'Sheet1'!$C$1</c:f>
              <c:strCache>
                <c:ptCount val="1"/>
                <c:pt idx="0">
                  <c:v>Complete alienation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Val val="1"/>
          </c:dLbls>
          <c:cat>
            <c:strRef>
              <c:f>'Sheet1'!$A$2:$A$6</c:f>
              <c:strCache>
                <c:ptCount val="5"/>
                <c:pt idx="0">
                  <c:v>West</c:v>
                </c:pt>
                <c:pt idx="1">
                  <c:v>Centre</c:v>
                </c:pt>
                <c:pt idx="2">
                  <c:v>South</c:v>
                </c:pt>
                <c:pt idx="3">
                  <c:v>East</c:v>
                </c:pt>
                <c:pt idx="4">
                  <c:v>Donbas</c:v>
                </c:pt>
              </c:strCache>
            </c:strRef>
          </c:cat>
          <c:val>
            <c:numRef>
              <c:f>'Sheet1'!$C$2:$C$6</c:f>
              <c:numCache>
                <c:formatCode>General</c:formatCode>
                <c:ptCount val="5"/>
                <c:pt idx="0">
                  <c:v>64</c:v>
                </c:pt>
                <c:pt idx="1">
                  <c:v>51.5</c:v>
                </c:pt>
                <c:pt idx="2">
                  <c:v>24.2</c:v>
                </c:pt>
                <c:pt idx="3">
                  <c:v>32.9</c:v>
                </c:pt>
                <c:pt idx="4">
                  <c:v>33.9</c:v>
                </c:pt>
              </c:numCache>
            </c:numRef>
          </c:val>
        </c:ser>
        <c:ser>
          <c:idx val="2"/>
          <c:order val="2"/>
          <c:tx>
            <c:strRef>
              <c:f>'Sheet1'!$D$1</c:f>
              <c:strCache>
                <c:ptCount val="1"/>
                <c:pt idx="0">
                  <c:v>Difficult to answer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Val val="1"/>
          </c:dLbls>
          <c:cat>
            <c:strRef>
              <c:f>'Sheet1'!$A$2:$A$6</c:f>
              <c:strCache>
                <c:ptCount val="5"/>
                <c:pt idx="0">
                  <c:v>West</c:v>
                </c:pt>
                <c:pt idx="1">
                  <c:v>Centre</c:v>
                </c:pt>
                <c:pt idx="2">
                  <c:v>South</c:v>
                </c:pt>
                <c:pt idx="3">
                  <c:v>East</c:v>
                </c:pt>
                <c:pt idx="4">
                  <c:v>Donbas</c:v>
                </c:pt>
              </c:strCache>
            </c:strRef>
          </c:cat>
          <c:val>
            <c:numRef>
              <c:f>'Sheet1'!$D$2:$D$6</c:f>
              <c:numCache>
                <c:formatCode>General</c:formatCode>
                <c:ptCount val="5"/>
                <c:pt idx="0">
                  <c:v>25</c:v>
                </c:pt>
                <c:pt idx="1">
                  <c:v>35.700000000000003</c:v>
                </c:pt>
                <c:pt idx="2">
                  <c:v>32.9</c:v>
                </c:pt>
                <c:pt idx="3">
                  <c:v>28.3</c:v>
                </c:pt>
                <c:pt idx="4">
                  <c:v>31.3</c:v>
                </c:pt>
              </c:numCache>
            </c:numRef>
          </c:val>
        </c:ser>
        <c:overlap val="100"/>
        <c:axId val="48965888"/>
        <c:axId val="82578048"/>
      </c:barChart>
      <c:catAx>
        <c:axId val="48965888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="1"/>
            </a:pPr>
            <a:endParaRPr lang="en-US"/>
          </a:p>
        </c:txPr>
        <c:crossAx val="82578048"/>
        <c:crosses val="autoZero"/>
        <c:auto val="1"/>
        <c:lblAlgn val="ctr"/>
        <c:lblOffset val="100"/>
      </c:catAx>
      <c:valAx>
        <c:axId val="82578048"/>
        <c:scaling>
          <c:orientation val="minMax"/>
        </c:scaling>
        <c:delete val="1"/>
        <c:axPos val="l"/>
        <c:numFmt formatCode="General" sourceLinked="1"/>
        <c:tickLblPos val="none"/>
        <c:crossAx val="48965888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200" b="1"/>
          </a:pPr>
          <a:endParaRPr lang="en-US"/>
        </a:p>
      </c:txPr>
    </c:legend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plotArea>
      <c:layout>
        <c:manualLayout>
          <c:layoutTarget val="inner"/>
          <c:xMode val="edge"/>
          <c:yMode val="edge"/>
          <c:x val="1.6516516516516519E-2"/>
          <c:y val="0"/>
          <c:w val="0.74893227873542834"/>
          <c:h val="0.95334143893777989"/>
        </c:manualLayout>
      </c:layout>
      <c:barChart>
        <c:barDir val="col"/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Terrorist organization</c:v>
                </c:pt>
              </c:strCache>
            </c:strRef>
          </c:tx>
          <c:dLbls>
            <c:dLbl>
              <c:idx val="0"/>
              <c:layout/>
              <c:showVal val="1"/>
            </c:dLbl>
            <c:dLbl>
              <c:idx val="1"/>
              <c:layout/>
              <c:showVal val="1"/>
            </c:dLbl>
            <c:dLbl>
              <c:idx val="2"/>
              <c:layout/>
              <c:showVal val="1"/>
            </c:dLbl>
            <c:dLbl>
              <c:idx val="3"/>
              <c:layout/>
              <c:showVal val="1"/>
            </c:dLbl>
            <c:dLbl>
              <c:idx val="4"/>
              <c:layout/>
              <c:showVal val="1"/>
            </c:dLbl>
            <c:delete val="1"/>
          </c:dLbls>
          <c:cat>
            <c:strRef>
              <c:f>Sheet1!$A$2:$A$6</c:f>
              <c:strCache>
                <c:ptCount val="5"/>
                <c:pt idx="0">
                  <c:v>West</c:v>
                </c:pt>
                <c:pt idx="1">
                  <c:v>Centre</c:v>
                </c:pt>
                <c:pt idx="2">
                  <c:v>South</c:v>
                </c:pt>
                <c:pt idx="3">
                  <c:v>East</c:v>
                </c:pt>
                <c:pt idx="4">
                  <c:v>Donbas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86</c:v>
                </c:pt>
                <c:pt idx="1">
                  <c:v>77.3</c:v>
                </c:pt>
                <c:pt idx="2">
                  <c:v>38.1</c:v>
                </c:pt>
                <c:pt idx="3">
                  <c:v>38.300000000000004</c:v>
                </c:pt>
                <c:pt idx="4">
                  <c:v>42.3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Representatives of the people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2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dLbls>
            <c:showVal val="1"/>
          </c:dLbls>
          <c:cat>
            <c:strRef>
              <c:f>Sheet1!$A$2:$A$6</c:f>
              <c:strCache>
                <c:ptCount val="5"/>
                <c:pt idx="0">
                  <c:v>West</c:v>
                </c:pt>
                <c:pt idx="1">
                  <c:v>Centre</c:v>
                </c:pt>
                <c:pt idx="2">
                  <c:v>South</c:v>
                </c:pt>
                <c:pt idx="3">
                  <c:v>East</c:v>
                </c:pt>
                <c:pt idx="4">
                  <c:v>Donbas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4</c:v>
                </c:pt>
                <c:pt idx="1">
                  <c:v>9.5</c:v>
                </c:pt>
                <c:pt idx="2">
                  <c:v>31.6</c:v>
                </c:pt>
                <c:pt idx="3">
                  <c:v>42.9</c:v>
                </c:pt>
                <c:pt idx="4">
                  <c:v>33.1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Difficult to answer</c:v>
                </c:pt>
              </c:strCache>
            </c:strRef>
          </c:tx>
          <c:dLbls>
            <c:showVal val="1"/>
          </c:dLbls>
          <c:cat>
            <c:strRef>
              <c:f>Sheet1!$A$2:$A$6</c:f>
              <c:strCache>
                <c:ptCount val="5"/>
                <c:pt idx="0">
                  <c:v>West</c:v>
                </c:pt>
                <c:pt idx="1">
                  <c:v>Centre</c:v>
                </c:pt>
                <c:pt idx="2">
                  <c:v>South</c:v>
                </c:pt>
                <c:pt idx="3">
                  <c:v>East</c:v>
                </c:pt>
                <c:pt idx="4">
                  <c:v>Donbas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10</c:v>
                </c:pt>
                <c:pt idx="1">
                  <c:v>13.2</c:v>
                </c:pt>
                <c:pt idx="2">
                  <c:v>30.2</c:v>
                </c:pt>
                <c:pt idx="3">
                  <c:v>33.1</c:v>
                </c:pt>
                <c:pt idx="4">
                  <c:v>24.6</c:v>
                </c:pt>
              </c:numCache>
            </c:numRef>
          </c:val>
        </c:ser>
        <c:overlap val="100"/>
        <c:axId val="49005312"/>
        <c:axId val="49006848"/>
      </c:barChart>
      <c:catAx>
        <c:axId val="49005312"/>
        <c:scaling>
          <c:orientation val="minMax"/>
        </c:scaling>
        <c:axPos val="b"/>
        <c:tickLblPos val="nextTo"/>
        <c:crossAx val="49006848"/>
        <c:crosses val="autoZero"/>
        <c:auto val="1"/>
        <c:lblAlgn val="ctr"/>
        <c:lblOffset val="100"/>
      </c:catAx>
      <c:valAx>
        <c:axId val="49006848"/>
        <c:scaling>
          <c:orientation val="minMax"/>
        </c:scaling>
        <c:delete val="1"/>
        <c:axPos val="l"/>
        <c:numFmt formatCode="General" sourceLinked="1"/>
        <c:tickLblPos val="none"/>
        <c:crossAx val="4900531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6740618571327224"/>
          <c:y val="0.29511058360352027"/>
          <c:w val="0.22358480527771865"/>
          <c:h val="0.36566099274355424"/>
        </c:manualLayout>
      </c:layout>
    </c:legend>
    <c:plotVisOnly val="1"/>
  </c:chart>
  <c:txPr>
    <a:bodyPr/>
    <a:lstStyle/>
    <a:p>
      <a:pPr>
        <a:defRPr sz="1400" b="1"/>
      </a:pPr>
      <a:endParaRPr lang="en-US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17411" name="Freeform 3"/>
            <p:cNvSpPr>
              <a:spLocks/>
            </p:cNvSpPr>
            <p:nvPr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7412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17413" name="Freeform 5"/>
              <p:cNvSpPr>
                <a:spLocks/>
              </p:cNvSpPr>
              <p:nvPr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14" name="Freeform 6"/>
              <p:cNvSpPr>
                <a:spLocks/>
              </p:cNvSpPr>
              <p:nvPr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15" name="Freeform 7"/>
              <p:cNvSpPr>
                <a:spLocks/>
              </p:cNvSpPr>
              <p:nvPr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16" name="Freeform 8"/>
              <p:cNvSpPr>
                <a:spLocks/>
              </p:cNvSpPr>
              <p:nvPr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17" name="Freeform 9"/>
              <p:cNvSpPr>
                <a:spLocks/>
              </p:cNvSpPr>
              <p:nvPr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18" name="Freeform 10"/>
              <p:cNvSpPr>
                <a:spLocks/>
              </p:cNvSpPr>
              <p:nvPr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19" name="Freeform 11"/>
              <p:cNvSpPr>
                <a:spLocks/>
              </p:cNvSpPr>
              <p:nvPr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20" name="Freeform 12"/>
              <p:cNvSpPr>
                <a:spLocks/>
              </p:cNvSpPr>
              <p:nvPr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21" name="Freeform 13"/>
              <p:cNvSpPr>
                <a:spLocks/>
              </p:cNvSpPr>
              <p:nvPr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22" name="Freeform 14"/>
              <p:cNvSpPr>
                <a:spLocks/>
              </p:cNvSpPr>
              <p:nvPr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23" name="Freeform 15"/>
              <p:cNvSpPr>
                <a:spLocks/>
              </p:cNvSpPr>
              <p:nvPr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24" name="Freeform 16"/>
              <p:cNvSpPr>
                <a:spLocks/>
              </p:cNvSpPr>
              <p:nvPr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25" name="Freeform 17"/>
              <p:cNvSpPr>
                <a:spLocks/>
              </p:cNvSpPr>
              <p:nvPr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26" name="Freeform 18"/>
              <p:cNvSpPr>
                <a:spLocks/>
              </p:cNvSpPr>
              <p:nvPr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27" name="Freeform 19"/>
              <p:cNvSpPr>
                <a:spLocks/>
              </p:cNvSpPr>
              <p:nvPr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28" name="Freeform 20"/>
              <p:cNvSpPr>
                <a:spLocks/>
              </p:cNvSpPr>
              <p:nvPr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29" name="Freeform 21"/>
              <p:cNvSpPr>
                <a:spLocks/>
              </p:cNvSpPr>
              <p:nvPr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30" name="Freeform 22"/>
              <p:cNvSpPr>
                <a:spLocks/>
              </p:cNvSpPr>
              <p:nvPr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31" name="Freeform 23"/>
              <p:cNvSpPr>
                <a:spLocks/>
              </p:cNvSpPr>
              <p:nvPr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32" name="Freeform 24"/>
              <p:cNvSpPr>
                <a:spLocks/>
              </p:cNvSpPr>
              <p:nvPr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33" name="Freeform 25"/>
              <p:cNvSpPr>
                <a:spLocks/>
              </p:cNvSpPr>
              <p:nvPr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34" name="Freeform 26"/>
              <p:cNvSpPr>
                <a:spLocks/>
              </p:cNvSpPr>
              <p:nvPr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35" name="Freeform 27"/>
              <p:cNvSpPr>
                <a:spLocks/>
              </p:cNvSpPr>
              <p:nvPr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36" name="Freeform 28"/>
              <p:cNvSpPr>
                <a:spLocks/>
              </p:cNvSpPr>
              <p:nvPr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37" name="Freeform 29"/>
              <p:cNvSpPr>
                <a:spLocks/>
              </p:cNvSpPr>
              <p:nvPr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7438" name="Group 30"/>
              <p:cNvGrpSpPr>
                <a:grpSpLocks/>
              </p:cNvGrpSpPr>
              <p:nvPr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17439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40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41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42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43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44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45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46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47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48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49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50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51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52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53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7454" name="Group 46"/>
              <p:cNvGrpSpPr>
                <a:grpSpLocks/>
              </p:cNvGrpSpPr>
              <p:nvPr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17455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/>
                  <a:ahLst/>
                  <a:cxnLst>
                    <a:cxn ang="0">
                      <a:pos x="281" y="426"/>
                    </a:cxn>
                    <a:cxn ang="0">
                      <a:pos x="305" y="426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251" y="426"/>
                    </a:cxn>
                    <a:cxn ang="0">
                      <a:pos x="281" y="426"/>
                    </a:cxn>
                    <a:cxn ang="0">
                      <a:pos x="281" y="426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56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/>
                  <a:ahLst/>
                  <a:cxnLst>
                    <a:cxn ang="0">
                      <a:pos x="24" y="486"/>
                    </a:cxn>
                    <a:cxn ang="0">
                      <a:pos x="48" y="486"/>
                    </a:cxn>
                    <a:cxn ang="0">
                      <a:pos x="347" y="72"/>
                    </a:cxn>
                    <a:cxn ang="0">
                      <a:pos x="347" y="0"/>
                    </a:cxn>
                    <a:cxn ang="0">
                      <a:pos x="0" y="486"/>
                    </a:cxn>
                    <a:cxn ang="0">
                      <a:pos x="24" y="486"/>
                    </a:cxn>
                    <a:cxn ang="0">
                      <a:pos x="24" y="486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7457" name="Group 49"/>
              <p:cNvGrpSpPr>
                <a:grpSpLocks/>
              </p:cNvGrpSpPr>
              <p:nvPr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17458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59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60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61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62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63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64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65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66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7467" name="Freeform 59"/>
              <p:cNvSpPr>
                <a:spLocks/>
              </p:cNvSpPr>
              <p:nvPr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68" name="Freeform 60"/>
              <p:cNvSpPr>
                <a:spLocks/>
              </p:cNvSpPr>
              <p:nvPr/>
            </p:nvSpPr>
            <p:spPr bwMode="hidden">
              <a:xfrm>
                <a:off x="0" y="1039"/>
                <a:ext cx="948" cy="1676"/>
              </a:xfrm>
              <a:custGeom>
                <a:avLst/>
                <a:gdLst/>
                <a:ahLst/>
                <a:cxnLst>
                  <a:cxn ang="0">
                    <a:pos x="930" y="0"/>
                  </a:cxn>
                  <a:cxn ang="0">
                    <a:pos x="906" y="0"/>
                  </a:cxn>
                  <a:cxn ang="0">
                    <a:pos x="0" y="1593"/>
                  </a:cxn>
                  <a:cxn ang="0">
                    <a:pos x="0" y="1676"/>
                  </a:cxn>
                  <a:cxn ang="0">
                    <a:pos x="948" y="5"/>
                  </a:cxn>
                  <a:cxn ang="0">
                    <a:pos x="930" y="0"/>
                  </a:cxn>
                  <a:cxn ang="0">
                    <a:pos x="930" y="0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69" name="Freeform 61"/>
              <p:cNvSpPr>
                <a:spLocks/>
              </p:cNvSpPr>
              <p:nvPr/>
            </p:nvSpPr>
            <p:spPr bwMode="hidden">
              <a:xfrm>
                <a:off x="0" y="1039"/>
                <a:ext cx="629" cy="937"/>
              </a:xfrm>
              <a:custGeom>
                <a:avLst/>
                <a:gdLst/>
                <a:ahLst/>
                <a:cxnLst>
                  <a:cxn ang="0">
                    <a:pos x="606" y="0"/>
                  </a:cxn>
                  <a:cxn ang="0">
                    <a:pos x="582" y="0"/>
                  </a:cxn>
                  <a:cxn ang="0">
                    <a:pos x="0" y="871"/>
                  </a:cxn>
                  <a:cxn ang="0">
                    <a:pos x="0" y="937"/>
                  </a:cxn>
                  <a:cxn ang="0">
                    <a:pos x="629" y="4"/>
                  </a:cxn>
                  <a:cxn ang="0">
                    <a:pos x="606" y="0"/>
                  </a:cxn>
                  <a:cxn ang="0">
                    <a:pos x="606" y="0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70" name="Freeform 62"/>
              <p:cNvSpPr>
                <a:spLocks/>
              </p:cNvSpPr>
              <p:nvPr/>
            </p:nvSpPr>
            <p:spPr bwMode="hidden">
              <a:xfrm>
                <a:off x="0" y="1039"/>
                <a:ext cx="305" cy="42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252" y="0"/>
                  </a:cxn>
                  <a:cxn ang="0">
                    <a:pos x="0" y="361"/>
                  </a:cxn>
                  <a:cxn ang="0">
                    <a:pos x="0" y="427"/>
                  </a:cxn>
                  <a:cxn ang="0">
                    <a:pos x="305" y="5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71" name="Freeform 63"/>
              <p:cNvSpPr>
                <a:spLocks/>
              </p:cNvSpPr>
              <p:nvPr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72" name="Freeform 64"/>
              <p:cNvSpPr>
                <a:spLocks/>
              </p:cNvSpPr>
              <p:nvPr/>
            </p:nvSpPr>
            <p:spPr bwMode="hidden">
              <a:xfrm>
                <a:off x="4770" y="1039"/>
                <a:ext cx="988" cy="173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7"/>
                  </a:cxn>
                  <a:cxn ang="0">
                    <a:pos x="988" y="1730"/>
                  </a:cxn>
                  <a:cxn ang="0">
                    <a:pos x="988" y="1653"/>
                  </a:cxn>
                  <a:cxn ang="0">
                    <a:pos x="40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73" name="Freeform 65"/>
              <p:cNvSpPr>
                <a:spLocks/>
              </p:cNvSpPr>
              <p:nvPr/>
            </p:nvSpPr>
            <p:spPr bwMode="hidden">
              <a:xfrm>
                <a:off x="5088" y="1039"/>
                <a:ext cx="670" cy="99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4"/>
                  </a:cxn>
                  <a:cxn ang="0">
                    <a:pos x="670" y="997"/>
                  </a:cxn>
                  <a:cxn ang="0">
                    <a:pos x="670" y="92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74" name="Freeform 66"/>
              <p:cNvSpPr>
                <a:spLocks/>
              </p:cNvSpPr>
              <p:nvPr/>
            </p:nvSpPr>
            <p:spPr bwMode="hidden">
              <a:xfrm>
                <a:off x="5412" y="1039"/>
                <a:ext cx="346" cy="48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7"/>
                  </a:cxn>
                  <a:cxn ang="0">
                    <a:pos x="346" y="487"/>
                  </a:cxn>
                  <a:cxn ang="0">
                    <a:pos x="346" y="41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7475" name="Rectangle 67"/>
          <p:cNvSpPr>
            <a:spLocks noGrp="1" noChangeArrowheads="1"/>
          </p:cNvSpPr>
          <p:nvPr>
            <p:ph type="ctrTitle" sz="quarter"/>
          </p:nvPr>
        </p:nvSpPr>
        <p:spPr>
          <a:xfrm>
            <a:off x="455613" y="1920875"/>
            <a:ext cx="8226425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7476" name="Rectangle 6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7477" name="Rectangle 6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7478" name="Rectangle 7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7479" name="Rectangle 7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C6AB7D7-95E5-450F-AEEB-0CABBD6221D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B73C85-03C1-40B5-A318-498BAFBE9BA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D9A504-C06C-464B-B16D-8ED31E3FAA4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598613"/>
            <a:ext cx="40370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FDCD2F-99BA-4980-9EE3-29C09262547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C7ADF3-3D20-40C2-A955-CD8270FED88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8AC346-DEF2-41BF-B822-D722D47B0CE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7BD71B-51AE-4085-8147-07EC8DCA453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2998E5-9DB4-413A-8523-19E27A0BCD5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E684B-E048-41DB-B3C3-3CDEE199416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513F33-DEFD-4FB1-B445-00161EE9A9C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229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613" y="273050"/>
            <a:ext cx="6018212" cy="58229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43EB90-E3CE-4EBA-920A-B629754B4D4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3" y="273050"/>
            <a:ext cx="82264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5613" y="1598613"/>
            <a:ext cx="8226425" cy="4497387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613" y="6242050"/>
            <a:ext cx="2130425" cy="47466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2050"/>
            <a:ext cx="2895600" cy="47466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2050"/>
            <a:ext cx="2130425" cy="474663"/>
          </a:xfrm>
        </p:spPr>
        <p:txBody>
          <a:bodyPr/>
          <a:lstStyle>
            <a:lvl1pPr>
              <a:defRPr/>
            </a:lvl1pPr>
          </a:lstStyle>
          <a:p>
            <a:fld id="{1254E09D-9552-4882-A92B-AF1F2BD56C6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63529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16387" name="Freeform 3"/>
            <p:cNvSpPr>
              <a:spLocks/>
            </p:cNvSpPr>
            <p:nvPr userDrawn="1"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6388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16389" name="Freeform 5"/>
              <p:cNvSpPr>
                <a:spLocks/>
              </p:cNvSpPr>
              <p:nvPr userDrawn="1"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0" name="Freeform 6"/>
              <p:cNvSpPr>
                <a:spLocks/>
              </p:cNvSpPr>
              <p:nvPr userDrawn="1"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1" name="Freeform 7"/>
              <p:cNvSpPr>
                <a:spLocks/>
              </p:cNvSpPr>
              <p:nvPr userDrawn="1"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2" name="Freeform 8"/>
              <p:cNvSpPr>
                <a:spLocks/>
              </p:cNvSpPr>
              <p:nvPr userDrawn="1"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3" name="Freeform 9"/>
              <p:cNvSpPr>
                <a:spLocks/>
              </p:cNvSpPr>
              <p:nvPr userDrawn="1"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4" name="Freeform 10"/>
              <p:cNvSpPr>
                <a:spLocks/>
              </p:cNvSpPr>
              <p:nvPr userDrawn="1"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5" name="Freeform 11"/>
              <p:cNvSpPr>
                <a:spLocks/>
              </p:cNvSpPr>
              <p:nvPr userDrawn="1"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6" name="Freeform 12"/>
              <p:cNvSpPr>
                <a:spLocks/>
              </p:cNvSpPr>
              <p:nvPr userDrawn="1"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7" name="Freeform 13"/>
              <p:cNvSpPr>
                <a:spLocks/>
              </p:cNvSpPr>
              <p:nvPr userDrawn="1"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8" name="Freeform 14"/>
              <p:cNvSpPr>
                <a:spLocks/>
              </p:cNvSpPr>
              <p:nvPr userDrawn="1"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9" name="Freeform 15"/>
              <p:cNvSpPr>
                <a:spLocks/>
              </p:cNvSpPr>
              <p:nvPr userDrawn="1"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0" name="Freeform 16"/>
              <p:cNvSpPr>
                <a:spLocks/>
              </p:cNvSpPr>
              <p:nvPr userDrawn="1"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1" name="Freeform 17"/>
              <p:cNvSpPr>
                <a:spLocks/>
              </p:cNvSpPr>
              <p:nvPr userDrawn="1"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2" name="Freeform 18"/>
              <p:cNvSpPr>
                <a:spLocks/>
              </p:cNvSpPr>
              <p:nvPr userDrawn="1"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3" name="Freeform 19"/>
              <p:cNvSpPr>
                <a:spLocks/>
              </p:cNvSpPr>
              <p:nvPr userDrawn="1"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4" name="Freeform 20"/>
              <p:cNvSpPr>
                <a:spLocks/>
              </p:cNvSpPr>
              <p:nvPr userDrawn="1"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5" name="Freeform 21"/>
              <p:cNvSpPr>
                <a:spLocks/>
              </p:cNvSpPr>
              <p:nvPr userDrawn="1"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6" name="Freeform 22"/>
              <p:cNvSpPr>
                <a:spLocks/>
              </p:cNvSpPr>
              <p:nvPr userDrawn="1"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7" name="Freeform 23"/>
              <p:cNvSpPr>
                <a:spLocks/>
              </p:cNvSpPr>
              <p:nvPr userDrawn="1"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8" name="Freeform 24"/>
              <p:cNvSpPr>
                <a:spLocks/>
              </p:cNvSpPr>
              <p:nvPr userDrawn="1"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9" name="Freeform 25"/>
              <p:cNvSpPr>
                <a:spLocks/>
              </p:cNvSpPr>
              <p:nvPr userDrawn="1"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0" name="Freeform 26"/>
              <p:cNvSpPr>
                <a:spLocks/>
              </p:cNvSpPr>
              <p:nvPr userDrawn="1"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1" name="Freeform 27"/>
              <p:cNvSpPr>
                <a:spLocks/>
              </p:cNvSpPr>
              <p:nvPr userDrawn="1"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2" name="Freeform 28"/>
              <p:cNvSpPr>
                <a:spLocks/>
              </p:cNvSpPr>
              <p:nvPr userDrawn="1"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3" name="Freeform 29"/>
              <p:cNvSpPr>
                <a:spLocks/>
              </p:cNvSpPr>
              <p:nvPr userDrawn="1"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6414" name="Group 30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16415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16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17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18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19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0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1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2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3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4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5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6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7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8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9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430" name="Group 46"/>
              <p:cNvGrpSpPr>
                <a:grpSpLocks/>
              </p:cNvGrpSpPr>
              <p:nvPr userDrawn="1"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16431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/>
                  <a:ahLst/>
                  <a:cxnLst>
                    <a:cxn ang="0">
                      <a:pos x="281" y="426"/>
                    </a:cxn>
                    <a:cxn ang="0">
                      <a:pos x="305" y="426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251" y="426"/>
                    </a:cxn>
                    <a:cxn ang="0">
                      <a:pos x="281" y="426"/>
                    </a:cxn>
                    <a:cxn ang="0">
                      <a:pos x="281" y="426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32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/>
                  <a:ahLst/>
                  <a:cxnLst>
                    <a:cxn ang="0">
                      <a:pos x="24" y="486"/>
                    </a:cxn>
                    <a:cxn ang="0">
                      <a:pos x="48" y="486"/>
                    </a:cxn>
                    <a:cxn ang="0">
                      <a:pos x="347" y="72"/>
                    </a:cxn>
                    <a:cxn ang="0">
                      <a:pos x="347" y="0"/>
                    </a:cxn>
                    <a:cxn ang="0">
                      <a:pos x="0" y="486"/>
                    </a:cxn>
                    <a:cxn ang="0">
                      <a:pos x="24" y="486"/>
                    </a:cxn>
                    <a:cxn ang="0">
                      <a:pos x="24" y="486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433" name="Group 49"/>
              <p:cNvGrpSpPr>
                <a:grpSpLocks/>
              </p:cNvGrpSpPr>
              <p:nvPr userDrawn="1"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16434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35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36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37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38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39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40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41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42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443" name="Freeform 59"/>
              <p:cNvSpPr>
                <a:spLocks/>
              </p:cNvSpPr>
              <p:nvPr userDrawn="1"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4" name="Freeform 60"/>
              <p:cNvSpPr>
                <a:spLocks/>
              </p:cNvSpPr>
              <p:nvPr userDrawn="1"/>
            </p:nvSpPr>
            <p:spPr bwMode="hidden">
              <a:xfrm>
                <a:off x="0" y="1039"/>
                <a:ext cx="948" cy="1676"/>
              </a:xfrm>
              <a:custGeom>
                <a:avLst/>
                <a:gdLst/>
                <a:ahLst/>
                <a:cxnLst>
                  <a:cxn ang="0">
                    <a:pos x="930" y="0"/>
                  </a:cxn>
                  <a:cxn ang="0">
                    <a:pos x="906" y="0"/>
                  </a:cxn>
                  <a:cxn ang="0">
                    <a:pos x="0" y="1593"/>
                  </a:cxn>
                  <a:cxn ang="0">
                    <a:pos x="0" y="1676"/>
                  </a:cxn>
                  <a:cxn ang="0">
                    <a:pos x="948" y="5"/>
                  </a:cxn>
                  <a:cxn ang="0">
                    <a:pos x="930" y="0"/>
                  </a:cxn>
                  <a:cxn ang="0">
                    <a:pos x="930" y="0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5" name="Freeform 61"/>
              <p:cNvSpPr>
                <a:spLocks/>
              </p:cNvSpPr>
              <p:nvPr userDrawn="1"/>
            </p:nvSpPr>
            <p:spPr bwMode="hidden">
              <a:xfrm>
                <a:off x="0" y="1039"/>
                <a:ext cx="629" cy="937"/>
              </a:xfrm>
              <a:custGeom>
                <a:avLst/>
                <a:gdLst/>
                <a:ahLst/>
                <a:cxnLst>
                  <a:cxn ang="0">
                    <a:pos x="606" y="0"/>
                  </a:cxn>
                  <a:cxn ang="0">
                    <a:pos x="582" y="0"/>
                  </a:cxn>
                  <a:cxn ang="0">
                    <a:pos x="0" y="871"/>
                  </a:cxn>
                  <a:cxn ang="0">
                    <a:pos x="0" y="937"/>
                  </a:cxn>
                  <a:cxn ang="0">
                    <a:pos x="629" y="4"/>
                  </a:cxn>
                  <a:cxn ang="0">
                    <a:pos x="606" y="0"/>
                  </a:cxn>
                  <a:cxn ang="0">
                    <a:pos x="606" y="0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6" name="Freeform 62"/>
              <p:cNvSpPr>
                <a:spLocks/>
              </p:cNvSpPr>
              <p:nvPr userDrawn="1"/>
            </p:nvSpPr>
            <p:spPr bwMode="hidden">
              <a:xfrm>
                <a:off x="0" y="1039"/>
                <a:ext cx="305" cy="42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252" y="0"/>
                  </a:cxn>
                  <a:cxn ang="0">
                    <a:pos x="0" y="361"/>
                  </a:cxn>
                  <a:cxn ang="0">
                    <a:pos x="0" y="427"/>
                  </a:cxn>
                  <a:cxn ang="0">
                    <a:pos x="305" y="5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7" name="Freeform 63"/>
              <p:cNvSpPr>
                <a:spLocks/>
              </p:cNvSpPr>
              <p:nvPr userDrawn="1"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8" name="Freeform 64"/>
              <p:cNvSpPr>
                <a:spLocks/>
              </p:cNvSpPr>
              <p:nvPr userDrawn="1"/>
            </p:nvSpPr>
            <p:spPr bwMode="hidden">
              <a:xfrm>
                <a:off x="4770" y="1039"/>
                <a:ext cx="988" cy="173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7"/>
                  </a:cxn>
                  <a:cxn ang="0">
                    <a:pos x="988" y="1730"/>
                  </a:cxn>
                  <a:cxn ang="0">
                    <a:pos x="988" y="1653"/>
                  </a:cxn>
                  <a:cxn ang="0">
                    <a:pos x="40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9" name="Freeform 65"/>
              <p:cNvSpPr>
                <a:spLocks/>
              </p:cNvSpPr>
              <p:nvPr userDrawn="1"/>
            </p:nvSpPr>
            <p:spPr bwMode="hidden">
              <a:xfrm>
                <a:off x="5088" y="1039"/>
                <a:ext cx="670" cy="99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4"/>
                  </a:cxn>
                  <a:cxn ang="0">
                    <a:pos x="670" y="997"/>
                  </a:cxn>
                  <a:cxn ang="0">
                    <a:pos x="670" y="92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0" name="Freeform 66"/>
              <p:cNvSpPr>
                <a:spLocks/>
              </p:cNvSpPr>
              <p:nvPr userDrawn="1"/>
            </p:nvSpPr>
            <p:spPr bwMode="hidden">
              <a:xfrm>
                <a:off x="5412" y="1039"/>
                <a:ext cx="346" cy="48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7"/>
                  </a:cxn>
                  <a:cxn ang="0">
                    <a:pos x="346" y="487"/>
                  </a:cxn>
                  <a:cxn ang="0">
                    <a:pos x="346" y="41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6451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5613" y="273050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6452" name="Rectangle 6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5613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6453" name="Rectangle 6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2050"/>
            <a:ext cx="28956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6454" name="Rectangle 7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CDEE652B-16D4-4BBC-AFC4-89E8DE7028A8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6455" name="Rectangle 7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5613" y="1598613"/>
            <a:ext cx="8226425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455613" y="0"/>
            <a:ext cx="8226425" cy="1416050"/>
          </a:xfrm>
        </p:spPr>
        <p:txBody>
          <a:bodyPr/>
          <a:lstStyle/>
          <a:p>
            <a:r>
              <a:rPr lang="en-GB" sz="4000" i="1" dirty="0" smtClean="0"/>
              <a:t/>
            </a:r>
            <a:br>
              <a:rPr lang="en-GB" sz="4000" i="1" dirty="0" smtClean="0"/>
            </a:br>
            <a:r>
              <a:rPr lang="en-GB" sz="4000" i="1" dirty="0" smtClean="0"/>
              <a:t>Mother-tongue </a:t>
            </a:r>
            <a:r>
              <a:rPr lang="en-GB" sz="4000" i="1" dirty="0"/>
              <a:t>of the </a:t>
            </a:r>
            <a:r>
              <a:rPr lang="en-GB" sz="4000" i="1" dirty="0" smtClean="0"/>
              <a:t>Ukrainians</a:t>
            </a:r>
            <a:r>
              <a:rPr lang="en-GB" sz="4000" dirty="0"/>
              <a:t/>
            </a:r>
            <a:br>
              <a:rPr lang="en-GB" sz="4000" dirty="0"/>
            </a:br>
            <a:endParaRPr lang="ru-RU" sz="4000" dirty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81001" y="1598613"/>
            <a:ext cx="8301038" cy="4954587"/>
          </a:xfrm>
        </p:spPr>
        <p:txBody>
          <a:bodyPr/>
          <a:lstStyle/>
          <a:p>
            <a:r>
              <a:rPr lang="en-GB" sz="2400" dirty="0" err="1" smtClean="0"/>
              <a:t>Dbgbg</a:t>
            </a:r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pPr>
              <a:buNone/>
            </a:pPr>
            <a:r>
              <a:rPr lang="en-GB" sz="2400" dirty="0"/>
              <a:t>Source: KIIS, 2013</a:t>
            </a:r>
          </a:p>
          <a:p>
            <a:endParaRPr lang="ru-RU" sz="2400" dirty="0"/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6851650" y="6491288"/>
            <a:ext cx="229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2"/>
                </a:solidFill>
              </a:rPr>
              <a:t>Kateryna Yakovenko</a:t>
            </a:r>
            <a:endParaRPr lang="ru-RU">
              <a:solidFill>
                <a:schemeClr val="tx2"/>
              </a:solidFill>
            </a:endParaRPr>
          </a:p>
        </p:txBody>
      </p:sp>
      <p:graphicFrame>
        <p:nvGraphicFramePr>
          <p:cNvPr id="7" name="Chart 6"/>
          <p:cNvGraphicFramePr/>
          <p:nvPr/>
        </p:nvGraphicFramePr>
        <p:xfrm>
          <a:off x="304800" y="1219200"/>
          <a:ext cx="83058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i="1" dirty="0" smtClean="0"/>
              <a:t/>
            </a:r>
            <a:br>
              <a:rPr lang="en-GB" sz="3600" i="1" dirty="0" smtClean="0"/>
            </a:br>
            <a:r>
              <a:rPr lang="en-GB" sz="3600" i="1" dirty="0"/>
              <a:t/>
            </a:r>
            <a:br>
              <a:rPr lang="en-GB" sz="3600" i="1" dirty="0"/>
            </a:br>
            <a:r>
              <a:rPr lang="en-GB" sz="3600" i="1" dirty="0" smtClean="0"/>
              <a:t>Do </a:t>
            </a:r>
            <a:r>
              <a:rPr lang="en-GB" sz="3600" i="1" dirty="0"/>
              <a:t>you agree that Russian should be granted the status of a state language in Ukraine?</a:t>
            </a:r>
            <a:r>
              <a:rPr lang="en-GB" sz="3600" dirty="0"/>
              <a:t/>
            </a:r>
            <a:br>
              <a:rPr lang="en-GB" sz="3600" dirty="0"/>
            </a:br>
            <a:endParaRPr lang="ru-RU" sz="3600" b="1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362200"/>
            <a:ext cx="8459787" cy="4343400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endParaRPr lang="en-GB" sz="2400" dirty="0" smtClean="0"/>
          </a:p>
          <a:p>
            <a:pPr>
              <a:lnSpc>
                <a:spcPct val="90000"/>
              </a:lnSpc>
            </a:pPr>
            <a:endParaRPr lang="en-GB" sz="2400" dirty="0"/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endParaRPr lang="en-GB" sz="2400" dirty="0"/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endParaRPr lang="en-GB" sz="2400" dirty="0"/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endParaRPr lang="en-GB" sz="2400" dirty="0"/>
          </a:p>
          <a:p>
            <a:pPr>
              <a:lnSpc>
                <a:spcPct val="90000"/>
              </a:lnSpc>
              <a:buNone/>
            </a:pPr>
            <a:endParaRPr lang="en-GB" sz="2400" dirty="0" smtClean="0"/>
          </a:p>
          <a:p>
            <a:pPr>
              <a:lnSpc>
                <a:spcPct val="90000"/>
              </a:lnSpc>
              <a:buNone/>
            </a:pPr>
            <a:r>
              <a:rPr lang="en-GB" sz="2400" dirty="0" smtClean="0"/>
              <a:t>Source</a:t>
            </a:r>
            <a:r>
              <a:rPr lang="en-GB" sz="2400" dirty="0"/>
              <a:t>: Sociological Group Rating, 2012</a:t>
            </a:r>
          </a:p>
          <a:p>
            <a:pPr>
              <a:lnSpc>
                <a:spcPct val="90000"/>
              </a:lnSpc>
              <a:buNone/>
            </a:pPr>
            <a:endParaRPr lang="en-GB" sz="2400" dirty="0" smtClean="0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6851650" y="6491288"/>
            <a:ext cx="229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2"/>
                </a:solidFill>
              </a:rPr>
              <a:t>Kateryna Yakovenko</a:t>
            </a:r>
            <a:endParaRPr lang="ru-RU">
              <a:solidFill>
                <a:schemeClr val="tx2"/>
              </a:solidFill>
            </a:endParaRPr>
          </a:p>
        </p:txBody>
      </p:sp>
      <p:graphicFrame>
        <p:nvGraphicFramePr>
          <p:cNvPr id="8" name="Chart 7"/>
          <p:cNvGraphicFramePr/>
          <p:nvPr/>
        </p:nvGraphicFramePr>
        <p:xfrm>
          <a:off x="609600" y="2133600"/>
          <a:ext cx="830580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i="1" dirty="0" smtClean="0"/>
              <a:t>With what countries do you mostly associate yourself as to cultural and spiritual orientations?</a:t>
            </a:r>
            <a:endParaRPr lang="ru-RU" sz="3600" b="1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None/>
            </a:pPr>
            <a:r>
              <a:rPr lang="en-GB" sz="2400" dirty="0"/>
              <a:t>Source: Razumkov Centre, 2007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400" dirty="0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851650" y="6491288"/>
            <a:ext cx="229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2"/>
                </a:solidFill>
              </a:rPr>
              <a:t>Kateryna Yakovenko</a:t>
            </a:r>
            <a:endParaRPr lang="ru-RU">
              <a:solidFill>
                <a:schemeClr val="tx2"/>
              </a:solidFill>
            </a:endParaRPr>
          </a:p>
        </p:txBody>
      </p:sp>
      <p:graphicFrame>
        <p:nvGraphicFramePr>
          <p:cNvPr id="7" name="Chart 6"/>
          <p:cNvGraphicFramePr/>
          <p:nvPr/>
        </p:nvGraphicFramePr>
        <p:xfrm>
          <a:off x="609600" y="1524000"/>
          <a:ext cx="7848600" cy="403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6425" cy="1447800"/>
          </a:xfrm>
        </p:spPr>
        <p:txBody>
          <a:bodyPr/>
          <a:lstStyle/>
          <a:p>
            <a:r>
              <a:rPr lang="en-GB" sz="3600" i="1" dirty="0" smtClean="0"/>
              <a:t/>
            </a:r>
            <a:br>
              <a:rPr lang="en-GB" sz="3600" i="1" dirty="0" smtClean="0"/>
            </a:br>
            <a:r>
              <a:rPr lang="en-GB" sz="3600" i="1" dirty="0"/>
              <a:t/>
            </a:r>
            <a:br>
              <a:rPr lang="en-GB" sz="3600" i="1" dirty="0"/>
            </a:br>
            <a:r>
              <a:rPr lang="en-GB" sz="3600" i="1" dirty="0" smtClean="0"/>
              <a:t>With </a:t>
            </a:r>
            <a:r>
              <a:rPr lang="en-GB" sz="3600" i="1" dirty="0"/>
              <a:t>what particular Orthodox Church do you identify yourself?</a:t>
            </a:r>
            <a:r>
              <a:rPr lang="en-GB" sz="3600" dirty="0"/>
              <a:t/>
            </a:r>
            <a:br>
              <a:rPr lang="en-GB" sz="3600" dirty="0"/>
            </a:br>
            <a:endParaRPr lang="ru-RU" sz="3600" b="1" dirty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None/>
            </a:pPr>
            <a:r>
              <a:rPr lang="en-GB" sz="2400" dirty="0"/>
              <a:t>Source: Razumkov Centre, 2013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6851650" y="6491288"/>
            <a:ext cx="229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2"/>
                </a:solidFill>
              </a:rPr>
              <a:t>Kateryna Yakovenko</a:t>
            </a:r>
            <a:endParaRPr lang="ru-RU">
              <a:solidFill>
                <a:schemeClr val="tx2"/>
              </a:solidFill>
            </a:endParaRPr>
          </a:p>
        </p:txBody>
      </p:sp>
      <p:graphicFrame>
        <p:nvGraphicFramePr>
          <p:cNvPr id="7" name="Chart 6"/>
          <p:cNvGraphicFramePr/>
          <p:nvPr/>
        </p:nvGraphicFramePr>
        <p:xfrm>
          <a:off x="609600" y="1524000"/>
          <a:ext cx="8153400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i="1" dirty="0" smtClean="0"/>
              <a:t/>
            </a:r>
            <a:br>
              <a:rPr lang="en-GB" sz="3600" i="1" dirty="0" smtClean="0"/>
            </a:br>
            <a:r>
              <a:rPr lang="en-GB" sz="3600" i="1" dirty="0" smtClean="0"/>
              <a:t>Primarily</a:t>
            </a:r>
            <a:r>
              <a:rPr lang="en-GB" sz="3600" i="1" dirty="0"/>
              <a:t>, do you consider yourself the resident of what?</a:t>
            </a:r>
            <a:r>
              <a:rPr lang="en-GB" sz="3600" dirty="0"/>
              <a:t/>
            </a:r>
            <a:br>
              <a:rPr lang="en-GB" sz="3600" dirty="0"/>
            </a:br>
            <a:endParaRPr lang="ru-RU" sz="3600" b="1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98613"/>
            <a:ext cx="8377238" cy="525938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3600" dirty="0"/>
              <a:t>  </a:t>
            </a:r>
            <a:endParaRPr lang="en-US" sz="36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/>
          </a:p>
          <a:p>
            <a:pPr>
              <a:buNone/>
            </a:pPr>
            <a:r>
              <a:rPr lang="en-GB" sz="2400" dirty="0" smtClean="0"/>
              <a:t>Source</a:t>
            </a:r>
            <a:r>
              <a:rPr lang="en-GB" sz="2400" dirty="0"/>
              <a:t>: Razumkov Centre, 2005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6851650" y="6491288"/>
            <a:ext cx="229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2"/>
                </a:solidFill>
              </a:rPr>
              <a:t>Kateryna Yakovenko</a:t>
            </a:r>
            <a:endParaRPr lang="ru-RU">
              <a:solidFill>
                <a:schemeClr val="tx2"/>
              </a:solidFill>
            </a:endParaRPr>
          </a:p>
        </p:txBody>
      </p:sp>
      <p:graphicFrame>
        <p:nvGraphicFramePr>
          <p:cNvPr id="8" name="Chart 7"/>
          <p:cNvGraphicFramePr/>
          <p:nvPr/>
        </p:nvGraphicFramePr>
        <p:xfrm>
          <a:off x="304800" y="1676400"/>
          <a:ext cx="8382000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6425" cy="609600"/>
          </a:xfrm>
        </p:spPr>
        <p:txBody>
          <a:bodyPr/>
          <a:lstStyle/>
          <a:p>
            <a:r>
              <a:rPr lang="en-GB" sz="2400" b="1" dirty="0" smtClean="0"/>
              <a:t>Are there irreconcilable differences between different regions in Ukraine that could possibly lead to separation of territories?, %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90600"/>
            <a:ext cx="8226425" cy="5257800"/>
          </a:xfrm>
        </p:spPr>
        <p:txBody>
          <a:bodyPr/>
          <a:lstStyle/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sz="2800" dirty="0" smtClean="0"/>
              <a:t>Source: Razumkov Centre, 2007</a:t>
            </a:r>
          </a:p>
          <a:p>
            <a:endParaRPr lang="en-GB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851650" y="6491288"/>
            <a:ext cx="229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Kateryna Yakovenko</a:t>
            </a:r>
            <a:endParaRPr lang="ru-RU" dirty="0">
              <a:solidFill>
                <a:schemeClr val="tx2"/>
              </a:solidFill>
            </a:endParaRPr>
          </a:p>
        </p:txBody>
      </p:sp>
      <p:graphicFrame>
        <p:nvGraphicFramePr>
          <p:cNvPr id="5" name="Chart 4"/>
          <p:cNvGraphicFramePr/>
          <p:nvPr/>
        </p:nvGraphicFramePr>
        <p:xfrm>
          <a:off x="533400" y="1219200"/>
          <a:ext cx="83820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6425" cy="1143000"/>
          </a:xfrm>
        </p:spPr>
        <p:txBody>
          <a:bodyPr/>
          <a:lstStyle/>
          <a:p>
            <a:r>
              <a:rPr lang="en-GB" sz="2400" b="1" dirty="0" smtClean="0"/>
              <a:t>If the referendum on Ukraine’s independence took place today, how would you vote?, %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sz="1400" dirty="0" smtClean="0"/>
          </a:p>
          <a:p>
            <a:pPr>
              <a:buNone/>
            </a:pPr>
            <a:r>
              <a:rPr lang="en-GB" sz="1400" dirty="0" smtClean="0"/>
              <a:t>Source</a:t>
            </a:r>
            <a:r>
              <a:rPr lang="en-GB" sz="1400" dirty="0" smtClean="0"/>
              <a:t>: Razumkov Centre, </a:t>
            </a:r>
            <a:r>
              <a:rPr lang="en-GB" sz="1400" dirty="0" smtClean="0"/>
              <a:t>2008</a:t>
            </a:r>
            <a:endParaRPr lang="en-GB" sz="1400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851650" y="6491288"/>
            <a:ext cx="229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Kateryna Yakovenko</a:t>
            </a:r>
            <a:endParaRPr lang="ru-RU" dirty="0">
              <a:solidFill>
                <a:schemeClr val="tx2"/>
              </a:solidFill>
            </a:endParaRPr>
          </a:p>
        </p:txBody>
      </p:sp>
      <p:graphicFrame>
        <p:nvGraphicFramePr>
          <p:cNvPr id="7" name="Chart 6"/>
          <p:cNvGraphicFramePr/>
          <p:nvPr/>
        </p:nvGraphicFramePr>
        <p:xfrm>
          <a:off x="228600" y="838200"/>
          <a:ext cx="86868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6425" cy="609600"/>
          </a:xfrm>
        </p:spPr>
        <p:txBody>
          <a:bodyPr/>
          <a:lstStyle/>
          <a:p>
            <a:r>
              <a:rPr lang="en-GB" sz="2400" b="1" dirty="0" smtClean="0"/>
              <a:t>Do you feel that the Ukrainian society is split in two hostile groups, based on regional affiliation?, %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90600"/>
            <a:ext cx="8226425" cy="5257800"/>
          </a:xfrm>
        </p:spPr>
        <p:txBody>
          <a:bodyPr/>
          <a:lstStyle/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sz="2800" dirty="0" smtClean="0"/>
              <a:t>Source: Razumkov Centre, 2012</a:t>
            </a:r>
          </a:p>
          <a:p>
            <a:endParaRPr lang="en-GB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851650" y="6491288"/>
            <a:ext cx="229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Kateryna Yakovenko</a:t>
            </a:r>
            <a:endParaRPr lang="ru-RU" dirty="0">
              <a:solidFill>
                <a:schemeClr val="tx2"/>
              </a:solidFill>
            </a:endParaRPr>
          </a:p>
        </p:txBody>
      </p:sp>
      <p:graphicFrame>
        <p:nvGraphicFramePr>
          <p:cNvPr id="5" name="Chart 4"/>
          <p:cNvGraphicFramePr/>
          <p:nvPr/>
        </p:nvGraphicFramePr>
        <p:xfrm>
          <a:off x="533400" y="1219200"/>
          <a:ext cx="83820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/>
          <p:cNvGraphicFramePr/>
          <p:nvPr/>
        </p:nvGraphicFramePr>
        <p:xfrm>
          <a:off x="381000" y="1143000"/>
          <a:ext cx="84582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6425" cy="914400"/>
          </a:xfrm>
        </p:spPr>
        <p:txBody>
          <a:bodyPr/>
          <a:lstStyle/>
          <a:p>
            <a:r>
              <a:rPr lang="en-GB" sz="2400" b="1" i="1" dirty="0" smtClean="0"/>
              <a:t>How should Ukraine co-exist with the uncontrolled territories of Donbas, %?</a:t>
            </a:r>
            <a:endParaRPr lang="ru-RU" sz="2400" b="1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98613"/>
            <a:ext cx="8377238" cy="525938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3600" dirty="0"/>
              <a:t>  </a:t>
            </a:r>
            <a:endParaRPr lang="en-US" sz="36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dirty="0"/>
          </a:p>
          <a:p>
            <a:pPr>
              <a:buNone/>
            </a:pPr>
            <a:endParaRPr lang="en-GB" sz="1200" dirty="0" smtClean="0"/>
          </a:p>
          <a:p>
            <a:pPr>
              <a:buNone/>
            </a:pPr>
            <a:endParaRPr lang="en-GB" sz="1200" dirty="0"/>
          </a:p>
          <a:p>
            <a:pPr>
              <a:buNone/>
            </a:pPr>
            <a:r>
              <a:rPr lang="en-GB" sz="1200" dirty="0" smtClean="0"/>
              <a:t>Source</a:t>
            </a:r>
            <a:r>
              <a:rPr lang="en-GB" sz="1200" dirty="0"/>
              <a:t>: Razumkov Centre, </a:t>
            </a:r>
            <a:r>
              <a:rPr lang="en-GB" sz="1200" dirty="0" smtClean="0"/>
              <a:t>2016</a:t>
            </a:r>
            <a:endParaRPr lang="en-GB" sz="1200" dirty="0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6851650" y="6491288"/>
            <a:ext cx="229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Kateryna Yakovenko</a:t>
            </a:r>
            <a:endParaRPr lang="ru-RU" dirty="0">
              <a:solidFill>
                <a:schemeClr val="tx2"/>
              </a:solidFill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457200" y="1066800"/>
          <a:ext cx="8458199" cy="5333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6425" cy="609600"/>
          </a:xfrm>
        </p:spPr>
        <p:txBody>
          <a:bodyPr/>
          <a:lstStyle/>
          <a:p>
            <a:r>
              <a:rPr lang="en-GB" sz="2400" b="1" dirty="0" smtClean="0"/>
              <a:t>What is “DNR” and “LNR”?, %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838200"/>
            <a:ext cx="8226425" cy="5257800"/>
          </a:xfrm>
        </p:spPr>
        <p:txBody>
          <a:bodyPr/>
          <a:lstStyle/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sz="1600" dirty="0" smtClean="0"/>
          </a:p>
          <a:p>
            <a:pPr>
              <a:buNone/>
            </a:pPr>
            <a:endParaRPr lang="en-GB" sz="1200" dirty="0" smtClean="0"/>
          </a:p>
          <a:p>
            <a:pPr>
              <a:buNone/>
            </a:pPr>
            <a:r>
              <a:rPr lang="en-GB" sz="1200" dirty="0" smtClean="0"/>
              <a:t>Source: Razumkov Centre, 2016</a:t>
            </a:r>
          </a:p>
          <a:p>
            <a:endParaRPr lang="en-GB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851650" y="6491288"/>
            <a:ext cx="229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Kateryna Yakovenko</a:t>
            </a:r>
            <a:endParaRPr lang="ru-RU" dirty="0">
              <a:solidFill>
                <a:schemeClr val="tx2"/>
              </a:solidFill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457200" y="609600"/>
          <a:ext cx="8458200" cy="579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6575" y="273050"/>
            <a:ext cx="8226425" cy="107950"/>
          </a:xfrm>
        </p:spPr>
        <p:txBody>
          <a:bodyPr/>
          <a:lstStyle/>
          <a:p>
            <a:r>
              <a:rPr lang="en-GB" sz="1600" b="1" i="1" dirty="0"/>
              <a:t>Legitimacy of the Ukrainian </a:t>
            </a:r>
            <a:r>
              <a:rPr lang="en-GB" sz="1600" b="1" i="1" dirty="0" smtClean="0"/>
              <a:t>state</a:t>
            </a:r>
            <a:r>
              <a:rPr lang="en-GB" sz="1600" b="1" dirty="0"/>
              <a:t/>
            </a:r>
            <a:br>
              <a:rPr lang="en-GB" sz="1600" b="1" dirty="0"/>
            </a:br>
            <a:endParaRPr lang="ru-RU" sz="1600" b="1" dirty="0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7784332" y="6611779"/>
            <a:ext cx="135966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schemeClr val="tx2"/>
                </a:solidFill>
              </a:rPr>
              <a:t>Kateryna Yakovenko</a:t>
            </a:r>
            <a:endParaRPr lang="ru-RU" sz="1000" dirty="0">
              <a:solidFill>
                <a:schemeClr val="tx2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28601" y="365445"/>
          <a:ext cx="8915399" cy="6492555"/>
        </p:xfrm>
        <a:graphic>
          <a:graphicData uri="http://schemas.openxmlformats.org/drawingml/2006/table">
            <a:tbl>
              <a:tblPr/>
              <a:tblGrid>
                <a:gridCol w="1371599"/>
                <a:gridCol w="2362200"/>
                <a:gridCol w="2384914"/>
                <a:gridCol w="1398343"/>
                <a:gridCol w="1398343"/>
              </a:tblGrid>
              <a:tr h="39813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imes New Roman"/>
                          <a:ea typeface="Calibri"/>
                          <a:cs typeface="Times New Roman"/>
                        </a:rPr>
                        <a:t>Sub-type of legitimacy</a:t>
                      </a:r>
                      <a:endParaRPr lang="en-GB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imes New Roman"/>
                          <a:ea typeface="Calibri"/>
                          <a:cs typeface="Times New Roman"/>
                        </a:rPr>
                        <a:t>Indicator</a:t>
                      </a:r>
                      <a:endParaRPr lang="en-GB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imes New Roman"/>
                          <a:ea typeface="Calibri"/>
                          <a:cs typeface="Times New Roman"/>
                        </a:rPr>
                        <a:t>Qualitative measurement</a:t>
                      </a:r>
                      <a:endParaRPr lang="en-GB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Attitude/Behaviour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Constitutive/substitutive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190"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i="1" dirty="0">
                          <a:latin typeface="Times New Roman"/>
                          <a:ea typeface="Calibri"/>
                          <a:cs typeface="Times New Roman"/>
                        </a:rPr>
                        <a:t>Views of </a:t>
                      </a:r>
                      <a:r>
                        <a:rPr lang="en-GB" sz="1000" b="1" i="1" dirty="0" smtClean="0">
                          <a:latin typeface="Times New Roman"/>
                          <a:ea typeface="Calibri"/>
                          <a:cs typeface="Times New Roman"/>
                        </a:rPr>
                        <a:t>legality</a:t>
                      </a:r>
                      <a:endParaRPr lang="en-GB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imes New Roman"/>
                          <a:ea typeface="Calibri"/>
                          <a:cs typeface="Times New Roman"/>
                        </a:rPr>
                        <a:t>Evaluation of state respect for individual human rights</a:t>
                      </a:r>
                      <a:endParaRPr lang="en-GB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State </a:t>
                      </a:r>
                      <a:r>
                        <a:rPr lang="en-US" sz="1000" b="1">
                          <a:latin typeface="Times New Roman"/>
                          <a:ea typeface="Calibri"/>
                          <a:cs typeface="Times New Roman"/>
                        </a:rPr>
                        <a:t>is unwilling and incapable to protect individual human rights 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Attitude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Constitutive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4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Confidence in police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Extremely low confidence in state police and law enforcement agencies; predator policing.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Attitude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Substitutive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25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Confidence in civil service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Minimal confidence in civil service and justice system 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Attitude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Substitutive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466">
                <a:tc rowSpan="6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i="1">
                          <a:latin typeface="Times New Roman"/>
                          <a:ea typeface="Calibri"/>
                          <a:cs typeface="Times New Roman"/>
                        </a:rPr>
                        <a:t>Views of justification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Satisfaction with democratic development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Low satisfaction with democratic development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Attitude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Constitutive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73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Evaluation of current political system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Current political system does not reflect the preferences of the people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Attitude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imes New Roman"/>
                          <a:ea typeface="Calibri"/>
                          <a:cs typeface="Times New Roman"/>
                        </a:rPr>
                        <a:t>Constitutive</a:t>
                      </a:r>
                      <a:endParaRPr lang="en-GB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25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Satisfaction with operation of democracy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Very low satisfaction with operation of democracy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Attitude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imes New Roman"/>
                          <a:ea typeface="Calibri"/>
                          <a:cs typeface="Times New Roman"/>
                        </a:rPr>
                        <a:t>Constitutive</a:t>
                      </a:r>
                      <a:endParaRPr lang="en-GB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73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Use of violence in civil protest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Political violence is present and exercised by both the population and the state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Behaviour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Substitutive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25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Crime-levels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imes New Roman"/>
                          <a:ea typeface="Calibri"/>
                          <a:cs typeface="Times New Roman"/>
                        </a:rPr>
                        <a:t>High crime-rates, with major outbursts in 2003 and 2012</a:t>
                      </a:r>
                      <a:endParaRPr lang="en-GB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Behaviour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Substitutive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264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The Orange Revolution and Euromaidan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Absence of support for basic regime principles and no confidence in state institutions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Behaviour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Both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5624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i="1">
                          <a:latin typeface="Times New Roman"/>
                          <a:ea typeface="Calibri"/>
                          <a:cs typeface="Times New Roman"/>
                        </a:rPr>
                        <a:t>Acts of consent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Voter turnout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Mostly negative temporal dynamics of electoral participation, though only 1 election had a participation rate below 50%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Behaviour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Constitutive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4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latin typeface="Times New Roman"/>
                          <a:ea typeface="Calibri"/>
                          <a:cs typeface="Times New Roman"/>
                        </a:rPr>
                        <a:t>Quasi-voluntary taxes</a:t>
                      </a:r>
                      <a:endParaRPr lang="en-GB" sz="1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imes New Roman"/>
                          <a:ea typeface="Calibri"/>
                          <a:cs typeface="Times New Roman"/>
                        </a:rPr>
                        <a:t>Extreme problems with collecting taxes, with shadow economy representing around 50% of the state’s GDP</a:t>
                      </a:r>
                      <a:endParaRPr lang="en-GB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imes New Roman"/>
                          <a:ea typeface="Calibri"/>
                          <a:cs typeface="Times New Roman"/>
                        </a:rPr>
                        <a:t>Behaviour</a:t>
                      </a:r>
                      <a:endParaRPr lang="en-GB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imes New Roman"/>
                          <a:ea typeface="Calibri"/>
                          <a:cs typeface="Times New Roman"/>
                        </a:rPr>
                        <a:t>Substitutive</a:t>
                      </a:r>
                      <a:endParaRPr lang="en-GB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638" marR="356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тка с тенью">
  <a:themeElements>
    <a:clrScheme name="Сетка с тенью 4">
      <a:dk1>
        <a:srgbClr val="6B6B99"/>
      </a:dk1>
      <a:lt1>
        <a:srgbClr val="EAEAEA"/>
      </a:lt1>
      <a:dk2>
        <a:srgbClr val="666699"/>
      </a:dk2>
      <a:lt2>
        <a:srgbClr val="CCECFF"/>
      </a:lt2>
      <a:accent1>
        <a:srgbClr val="00CC66"/>
      </a:accent1>
      <a:accent2>
        <a:srgbClr val="54547A"/>
      </a:accent2>
      <a:accent3>
        <a:srgbClr val="B8B8CA"/>
      </a:accent3>
      <a:accent4>
        <a:srgbClr val="C8C8C8"/>
      </a:accent4>
      <a:accent5>
        <a:srgbClr val="AAE2B8"/>
      </a:accent5>
      <a:accent6>
        <a:srgbClr val="4B4B6E"/>
      </a:accent6>
      <a:hlink>
        <a:srgbClr val="65B2FF"/>
      </a:hlink>
      <a:folHlink>
        <a:srgbClr val="9900FF"/>
      </a:folHlink>
    </a:clrScheme>
    <a:fontScheme name="Сетка с тень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ка с тенью 1">
        <a:dk1>
          <a:srgbClr val="7E0000"/>
        </a:dk1>
        <a:lt1>
          <a:srgbClr val="FFFFFF"/>
        </a:lt1>
        <a:dk2>
          <a:srgbClr val="800000"/>
        </a:dk2>
        <a:lt2>
          <a:srgbClr val="FCF0B2"/>
        </a:lt2>
        <a:accent1>
          <a:srgbClr val="C5543D"/>
        </a:accent1>
        <a:accent2>
          <a:srgbClr val="660000"/>
        </a:accent2>
        <a:accent3>
          <a:srgbClr val="C0AAAA"/>
        </a:accent3>
        <a:accent4>
          <a:srgbClr val="DADADA"/>
        </a:accent4>
        <a:accent5>
          <a:srgbClr val="DFB3AF"/>
        </a:accent5>
        <a:accent6>
          <a:srgbClr val="5C0000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2">
        <a:dk1>
          <a:srgbClr val="000066"/>
        </a:dk1>
        <a:lt1>
          <a:srgbClr val="FFFFFF"/>
        </a:lt1>
        <a:dk2>
          <a:srgbClr val="000066"/>
        </a:dk2>
        <a:lt2>
          <a:srgbClr val="B2B8C8"/>
        </a:lt2>
        <a:accent1>
          <a:srgbClr val="008080"/>
        </a:accent1>
        <a:accent2>
          <a:srgbClr val="00004E"/>
        </a:accent2>
        <a:accent3>
          <a:srgbClr val="AAAAB8"/>
        </a:accent3>
        <a:accent4>
          <a:srgbClr val="DADADA"/>
        </a:accent4>
        <a:accent5>
          <a:srgbClr val="AAC0C0"/>
        </a:accent5>
        <a:accent6>
          <a:srgbClr val="000046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3">
        <a:dk1>
          <a:srgbClr val="010199"/>
        </a:dk1>
        <a:lt1>
          <a:srgbClr val="FFFFFF"/>
        </a:lt1>
        <a:dk2>
          <a:srgbClr val="000099"/>
        </a:dk2>
        <a:lt2>
          <a:srgbClr val="CCFFFF"/>
        </a:lt2>
        <a:accent1>
          <a:srgbClr val="00C600"/>
        </a:accent1>
        <a:accent2>
          <a:srgbClr val="01017D"/>
        </a:accent2>
        <a:accent3>
          <a:srgbClr val="AAAACA"/>
        </a:accent3>
        <a:accent4>
          <a:srgbClr val="DADADA"/>
        </a:accent4>
        <a:accent5>
          <a:srgbClr val="AADFAA"/>
        </a:accent5>
        <a:accent6>
          <a:srgbClr val="010171"/>
        </a:accent6>
        <a:hlink>
          <a:srgbClr val="FFE701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4">
        <a:dk1>
          <a:srgbClr val="6B6B99"/>
        </a:dk1>
        <a:lt1>
          <a:srgbClr val="EAEAEA"/>
        </a:lt1>
        <a:dk2>
          <a:srgbClr val="666699"/>
        </a:dk2>
        <a:lt2>
          <a:srgbClr val="CCECFF"/>
        </a:lt2>
        <a:accent1>
          <a:srgbClr val="00CC66"/>
        </a:accent1>
        <a:accent2>
          <a:srgbClr val="54547A"/>
        </a:accent2>
        <a:accent3>
          <a:srgbClr val="B8B8CA"/>
        </a:accent3>
        <a:accent4>
          <a:srgbClr val="C8C8C8"/>
        </a:accent4>
        <a:accent5>
          <a:srgbClr val="AAE2B8"/>
        </a:accent5>
        <a:accent6>
          <a:srgbClr val="4B4B6E"/>
        </a:accent6>
        <a:hlink>
          <a:srgbClr val="65B2FF"/>
        </a:hlink>
        <a:folHlink>
          <a:srgbClr val="99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5">
        <a:dk1>
          <a:srgbClr val="00827F"/>
        </a:dk1>
        <a:lt1>
          <a:srgbClr val="FFFFFF"/>
        </a:lt1>
        <a:dk2>
          <a:srgbClr val="008080"/>
        </a:dk2>
        <a:lt2>
          <a:srgbClr val="FFFFCC"/>
        </a:lt2>
        <a:accent1>
          <a:srgbClr val="6D6FC7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BABBE0"/>
        </a:accent5>
        <a:accent6>
          <a:srgbClr val="005A58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6">
        <a:dk1>
          <a:srgbClr val="4D4D4D"/>
        </a:dk1>
        <a:lt1>
          <a:srgbClr val="FFFFFF"/>
        </a:lt1>
        <a:dk2>
          <a:srgbClr val="525252"/>
        </a:dk2>
        <a:lt2>
          <a:srgbClr val="C0C0C0"/>
        </a:lt2>
        <a:accent1>
          <a:srgbClr val="527C3A"/>
        </a:accent1>
        <a:accent2>
          <a:srgbClr val="444444"/>
        </a:accent2>
        <a:accent3>
          <a:srgbClr val="B3B3B3"/>
        </a:accent3>
        <a:accent4>
          <a:srgbClr val="DADADA"/>
        </a:accent4>
        <a:accent5>
          <a:srgbClr val="B3BFAE"/>
        </a:accent5>
        <a:accent6>
          <a:srgbClr val="3D3D3D"/>
        </a:accent6>
        <a:hlink>
          <a:srgbClr val="FAC458"/>
        </a:hlink>
        <a:folHlink>
          <a:srgbClr val="C7780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7">
        <a:dk1>
          <a:srgbClr val="516032"/>
        </a:dk1>
        <a:lt1>
          <a:srgbClr val="FFFFFF"/>
        </a:lt1>
        <a:dk2>
          <a:srgbClr val="546434"/>
        </a:dk2>
        <a:lt2>
          <a:srgbClr val="B2B68A"/>
        </a:lt2>
        <a:accent1>
          <a:srgbClr val="7D8C70"/>
        </a:accent1>
        <a:accent2>
          <a:srgbClr val="414E28"/>
        </a:accent2>
        <a:accent3>
          <a:srgbClr val="B3B8AE"/>
        </a:accent3>
        <a:accent4>
          <a:srgbClr val="DADADA"/>
        </a:accent4>
        <a:accent5>
          <a:srgbClr val="BFC5BB"/>
        </a:accent5>
        <a:accent6>
          <a:srgbClr val="3A4623"/>
        </a:accent6>
        <a:hlink>
          <a:srgbClr val="80C579"/>
        </a:hlink>
        <a:folHlink>
          <a:srgbClr val="7FADA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8">
        <a:dk1>
          <a:srgbClr val="D1CC00"/>
        </a:dk1>
        <a:lt1>
          <a:srgbClr val="FFFFFF"/>
        </a:lt1>
        <a:dk2>
          <a:srgbClr val="CCCC00"/>
        </a:dk2>
        <a:lt2>
          <a:srgbClr val="F3F5B1"/>
        </a:lt2>
        <a:accent1>
          <a:srgbClr val="808000"/>
        </a:accent1>
        <a:accent2>
          <a:srgbClr val="AEAA00"/>
        </a:accent2>
        <a:accent3>
          <a:srgbClr val="E2E2AA"/>
        </a:accent3>
        <a:accent4>
          <a:srgbClr val="DADADA"/>
        </a:accent4>
        <a:accent5>
          <a:srgbClr val="C0C0AA"/>
        </a:accent5>
        <a:accent6>
          <a:srgbClr val="9D9A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9">
        <a:dk1>
          <a:srgbClr val="000000"/>
        </a:dk1>
        <a:lt1>
          <a:srgbClr val="F8F8F8"/>
        </a:lt1>
        <a:dk2>
          <a:srgbClr val="336600"/>
        </a:dk2>
        <a:lt2>
          <a:srgbClr val="FBFBFB"/>
        </a:lt2>
        <a:accent1>
          <a:srgbClr val="009900"/>
        </a:accent1>
        <a:accent2>
          <a:srgbClr val="C6C6C6"/>
        </a:accent2>
        <a:accent3>
          <a:srgbClr val="FBFBFB"/>
        </a:accent3>
        <a:accent4>
          <a:srgbClr val="000000"/>
        </a:accent4>
        <a:accent5>
          <a:srgbClr val="AACAAA"/>
        </a:accent5>
        <a:accent6>
          <a:srgbClr val="B3B3B3"/>
        </a:accent6>
        <a:hlink>
          <a:srgbClr val="00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Fading Grid</Template>
  <TotalTime>388</TotalTime>
  <Words>486</Words>
  <Application>Microsoft Office PowerPoint</Application>
  <PresentationFormat>On-screen Show (4:3)</PresentationFormat>
  <Paragraphs>217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Сетка с тенью</vt:lpstr>
      <vt:lpstr> Mother-tongue of the Ukrainians </vt:lpstr>
      <vt:lpstr>  Do you agree that Russian should be granted the status of a state language in Ukraine? </vt:lpstr>
      <vt:lpstr>With what countries do you mostly associate yourself as to cultural and spiritual orientations?</vt:lpstr>
      <vt:lpstr>  With what particular Orthodox Church do you identify yourself? </vt:lpstr>
      <vt:lpstr> Primarily, do you consider yourself the resident of what? </vt:lpstr>
      <vt:lpstr>Are there irreconcilable differences between different regions in Ukraine that could possibly lead to separation of territories?, %</vt:lpstr>
      <vt:lpstr>If the referendum on Ukraine’s independence took place today, how would you vote?, %</vt:lpstr>
      <vt:lpstr>Do you feel that the Ukrainian society is split in two hostile groups, based on regional affiliation?, %</vt:lpstr>
      <vt:lpstr>How should Ukraine co-exist with the uncontrolled territories of Donbas, %?</vt:lpstr>
      <vt:lpstr>What is “DNR” and “LNR”?, %</vt:lpstr>
      <vt:lpstr>Legitimacy of the Ukrainian state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Kateryna</dc:creator>
  <cp:lastModifiedBy>Kateryna</cp:lastModifiedBy>
  <cp:revision>90</cp:revision>
  <cp:lastPrinted>1601-01-01T00:00:00Z</cp:lastPrinted>
  <dcterms:created xsi:type="dcterms:W3CDTF">1601-01-01T00:00:00Z</dcterms:created>
  <dcterms:modified xsi:type="dcterms:W3CDTF">2016-05-20T12:54:16Z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