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5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J:\OECD\Data\Replacement%20needs%202013-2025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J:\OECD\Data\Replacement%20needs%202013-2025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2000" dirty="0" err="1"/>
              <a:t>Dopyt</a:t>
            </a:r>
            <a:r>
              <a:rPr lang="en-US" sz="2000" dirty="0"/>
              <a:t> </a:t>
            </a:r>
            <a:r>
              <a:rPr lang="en-US" sz="2000" dirty="0" err="1"/>
              <a:t>po</a:t>
            </a:r>
            <a:r>
              <a:rPr lang="en-US" sz="2000" dirty="0"/>
              <a:t> </a:t>
            </a:r>
            <a:r>
              <a:rPr lang="en-US" sz="2000" dirty="0" err="1"/>
              <a:t>pracovnej</a:t>
            </a:r>
            <a:r>
              <a:rPr lang="en-US" sz="2000" dirty="0"/>
              <a:t> </a:t>
            </a:r>
            <a:r>
              <a:rPr lang="en-US" sz="2000" dirty="0" err="1"/>
              <a:t>sile</a:t>
            </a:r>
            <a:r>
              <a:rPr lang="en-US" sz="2000" dirty="0"/>
              <a:t> </a:t>
            </a:r>
            <a:r>
              <a:rPr lang="sk-SK" sz="2000" dirty="0" smtClean="0"/>
              <a:t>podľa kvalifikácie </a:t>
            </a:r>
            <a:r>
              <a:rPr lang="en-US" sz="2000" dirty="0" smtClean="0"/>
              <a:t>2013-2025 </a:t>
            </a:r>
            <a:r>
              <a:rPr lang="en-US" sz="1600" b="0" dirty="0"/>
              <a:t>(</a:t>
            </a:r>
            <a:r>
              <a:rPr lang="en-US" sz="1600" b="0" dirty="0" smtClean="0"/>
              <a:t>CEDEFOP 2014, </a:t>
            </a:r>
            <a:r>
              <a:rPr lang="en-US" sz="1600" b="0" dirty="0" err="1"/>
              <a:t>základný</a:t>
            </a:r>
            <a:r>
              <a:rPr lang="en-US" sz="1600" b="0" dirty="0"/>
              <a:t> </a:t>
            </a:r>
            <a:r>
              <a:rPr lang="en-US" sz="1600" b="0" dirty="0" err="1"/>
              <a:t>scenár</a:t>
            </a:r>
            <a:r>
              <a:rPr lang="en-US" sz="1600" b="0" dirty="0"/>
              <a:t>)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'Worksheet 1'!$O$10</c:f>
              <c:strCache>
                <c:ptCount val="1"/>
                <c:pt idx="0">
                  <c:v>Rast</c:v>
                </c:pt>
              </c:strCache>
            </c:strRef>
          </c:tx>
          <c:invertIfNegative val="0"/>
          <c:cat>
            <c:strRef>
              <c:f>'Worksheet 1'!$N$11:$N$14</c:f>
              <c:strCache>
                <c:ptCount val="4"/>
                <c:pt idx="0">
                  <c:v>Nízkokvalifikovaní</c:v>
                </c:pt>
                <c:pt idx="1">
                  <c:v>Strednekvalifikovaní</c:v>
                </c:pt>
                <c:pt idx="2">
                  <c:v>Vysokokvalifikovaní</c:v>
                </c:pt>
                <c:pt idx="3">
                  <c:v>Celkom</c:v>
                </c:pt>
              </c:strCache>
            </c:strRef>
          </c:cat>
          <c:val>
            <c:numRef>
              <c:f>'Worksheet 1'!$O$11:$O$14</c:f>
              <c:numCache>
                <c:formatCode>0.00</c:formatCode>
                <c:ptCount val="4"/>
                <c:pt idx="0">
                  <c:v>-10462.184595168816</c:v>
                </c:pt>
                <c:pt idx="1">
                  <c:v>3575.8487322902843</c:v>
                </c:pt>
                <c:pt idx="2">
                  <c:v>14364.90368902648</c:v>
                </c:pt>
                <c:pt idx="3">
                  <c:v>7478.5678261479497</c:v>
                </c:pt>
              </c:numCache>
            </c:numRef>
          </c:val>
        </c:ser>
        <c:ser>
          <c:idx val="1"/>
          <c:order val="1"/>
          <c:tx>
            <c:strRef>
              <c:f>'Worksheet 1'!$P$10</c:f>
              <c:strCache>
                <c:ptCount val="1"/>
                <c:pt idx="0">
                  <c:v>Nahrádzanie</c:v>
                </c:pt>
              </c:strCache>
            </c:strRef>
          </c:tx>
          <c:invertIfNegative val="0"/>
          <c:cat>
            <c:strRef>
              <c:f>'Worksheet 1'!$N$11:$N$14</c:f>
              <c:strCache>
                <c:ptCount val="4"/>
                <c:pt idx="0">
                  <c:v>Nízkokvalifikovaní</c:v>
                </c:pt>
                <c:pt idx="1">
                  <c:v>Strednekvalifikovaní</c:v>
                </c:pt>
                <c:pt idx="2">
                  <c:v>Vysokokvalifikovaní</c:v>
                </c:pt>
                <c:pt idx="3">
                  <c:v>Celkom</c:v>
                </c:pt>
              </c:strCache>
            </c:strRef>
          </c:cat>
          <c:val>
            <c:numRef>
              <c:f>'Worksheet 1'!$P$11:$P$14</c:f>
              <c:numCache>
                <c:formatCode>0.00</c:formatCode>
                <c:ptCount val="4"/>
                <c:pt idx="0">
                  <c:v>22068.295335444061</c:v>
                </c:pt>
                <c:pt idx="1">
                  <c:v>42920.182642407643</c:v>
                </c:pt>
                <c:pt idx="2">
                  <c:v>31818.283920018395</c:v>
                </c:pt>
                <c:pt idx="3">
                  <c:v>96806.761897870107</c:v>
                </c:pt>
              </c:numCache>
            </c:numRef>
          </c:val>
        </c:ser>
        <c:ser>
          <c:idx val="2"/>
          <c:order val="2"/>
          <c:tx>
            <c:strRef>
              <c:f>'Worksheet 1'!$Q$10</c:f>
              <c:strCache>
                <c:ptCount val="1"/>
                <c:pt idx="0">
                  <c:v>Celkom</c:v>
                </c:pt>
              </c:strCache>
            </c:strRef>
          </c:tx>
          <c:invertIfNegative val="0"/>
          <c:cat>
            <c:strRef>
              <c:f>'Worksheet 1'!$N$11:$N$14</c:f>
              <c:strCache>
                <c:ptCount val="4"/>
                <c:pt idx="0">
                  <c:v>Nízkokvalifikovaní</c:v>
                </c:pt>
                <c:pt idx="1">
                  <c:v>Strednekvalifikovaní</c:v>
                </c:pt>
                <c:pt idx="2">
                  <c:v>Vysokokvalifikovaní</c:v>
                </c:pt>
                <c:pt idx="3">
                  <c:v>Celkom</c:v>
                </c:pt>
              </c:strCache>
            </c:strRef>
          </c:cat>
          <c:val>
            <c:numRef>
              <c:f>'Worksheet 1'!$Q$11:$Q$14</c:f>
              <c:numCache>
                <c:formatCode>0.00</c:formatCode>
                <c:ptCount val="4"/>
                <c:pt idx="0">
                  <c:v>11606.110740275248</c:v>
                </c:pt>
                <c:pt idx="1">
                  <c:v>46496.031374697952</c:v>
                </c:pt>
                <c:pt idx="2">
                  <c:v>46183.187609044871</c:v>
                </c:pt>
                <c:pt idx="3">
                  <c:v>104285.32972401804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854016"/>
        <c:axId val="36859904"/>
      </c:barChart>
      <c:catAx>
        <c:axId val="36854016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100" b="1"/>
            </a:pPr>
            <a:endParaRPr lang="sk-SK"/>
          </a:p>
        </c:txPr>
        <c:crossAx val="36859904"/>
        <c:crosses val="autoZero"/>
        <c:auto val="1"/>
        <c:lblAlgn val="ctr"/>
        <c:lblOffset val="100"/>
        <c:noMultiLvlLbl val="0"/>
      </c:catAx>
      <c:valAx>
        <c:axId val="36859904"/>
        <c:scaling>
          <c:orientation val="minMax"/>
        </c:scaling>
        <c:delete val="0"/>
        <c:axPos val="l"/>
        <c:majorGridlines/>
        <c:numFmt formatCode="0" sourceLinked="0"/>
        <c:majorTickMark val="none"/>
        <c:minorTickMark val="none"/>
        <c:tickLblPos val="nextTo"/>
        <c:crossAx val="3685401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050" b="1"/>
          </a:pPr>
          <a:endParaRPr lang="sk-SK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err="1"/>
              <a:t>Dopyt</a:t>
            </a:r>
            <a:r>
              <a:rPr lang="en-US" dirty="0"/>
              <a:t> </a:t>
            </a:r>
            <a:r>
              <a:rPr lang="en-US" dirty="0" err="1"/>
              <a:t>po</a:t>
            </a:r>
            <a:r>
              <a:rPr lang="en-US" dirty="0"/>
              <a:t> </a:t>
            </a:r>
            <a:r>
              <a:rPr lang="en-US" dirty="0" err="1"/>
              <a:t>pracovnej</a:t>
            </a:r>
            <a:r>
              <a:rPr lang="en-US" dirty="0"/>
              <a:t> </a:t>
            </a:r>
            <a:r>
              <a:rPr lang="en-US" dirty="0" err="1"/>
              <a:t>sile</a:t>
            </a:r>
            <a:r>
              <a:rPr lang="en-US" dirty="0"/>
              <a:t> </a:t>
            </a:r>
            <a:r>
              <a:rPr lang="sk-SK" dirty="0" smtClean="0"/>
              <a:t>podľ</a:t>
            </a:r>
            <a:r>
              <a:rPr lang="sk-SK" baseline="0" dirty="0" smtClean="0"/>
              <a:t>a klasifikácie zamestnaní </a:t>
            </a:r>
            <a:r>
              <a:rPr lang="en-US" dirty="0" smtClean="0"/>
              <a:t>(2013-2025</a:t>
            </a:r>
            <a:r>
              <a:rPr lang="en-US" dirty="0"/>
              <a:t>) </a:t>
            </a:r>
            <a:endParaRPr lang="sk-SK" dirty="0"/>
          </a:p>
          <a:p>
            <a:pPr>
              <a:defRPr/>
            </a:pPr>
            <a:r>
              <a:rPr lang="en-US" sz="1400" b="0" dirty="0"/>
              <a:t>(CEDEFOP 2014, </a:t>
            </a:r>
            <a:r>
              <a:rPr lang="en-US" sz="1400" b="0" dirty="0" err="1"/>
              <a:t>základný</a:t>
            </a:r>
            <a:r>
              <a:rPr lang="en-US" sz="1400" b="0" dirty="0"/>
              <a:t> </a:t>
            </a:r>
            <a:r>
              <a:rPr lang="en-US" sz="1400" b="0" dirty="0" err="1"/>
              <a:t>scenár</a:t>
            </a:r>
            <a:r>
              <a:rPr lang="en-US" sz="1400" b="0" dirty="0"/>
              <a:t>)</a:t>
            </a:r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'Worksheet 1'!$J$105</c:f>
              <c:strCache>
                <c:ptCount val="1"/>
                <c:pt idx="0">
                  <c:v>Rast</c:v>
                </c:pt>
              </c:strCache>
            </c:strRef>
          </c:tx>
          <c:invertIfNegative val="0"/>
          <c:cat>
            <c:strRef>
              <c:f>'Worksheet 1'!$I$106:$I$114</c:f>
              <c:strCache>
                <c:ptCount val="9"/>
                <c:pt idx="0">
                  <c:v>Riadiaci pracovníci</c:v>
                </c:pt>
                <c:pt idx="1">
                  <c:v>Špecialisti</c:v>
                </c:pt>
                <c:pt idx="2">
                  <c:v>Technici a odborní pracovníci</c:v>
                </c:pt>
                <c:pt idx="3">
                  <c:v>Administratívni pracovníci</c:v>
                </c:pt>
                <c:pt idx="4">
                  <c:v>Pracovníci v službách a obchode</c:v>
                </c:pt>
                <c:pt idx="5">
                  <c:v>Kvalifik. pracovníci v poľnohospodár, lesníc., rybárstve</c:v>
                </c:pt>
                <c:pt idx="6">
                  <c:v>Kvalif. pracovníci a remeselníci</c:v>
                </c:pt>
                <c:pt idx="7">
                  <c:v>Operátori a montéri</c:v>
                </c:pt>
                <c:pt idx="8">
                  <c:v>Pomocní nekvalifikovaný</c:v>
                </c:pt>
              </c:strCache>
            </c:strRef>
          </c:cat>
          <c:val>
            <c:numRef>
              <c:f>'Worksheet 1'!$J$106:$J$114</c:f>
              <c:numCache>
                <c:formatCode>0.00</c:formatCode>
                <c:ptCount val="9"/>
                <c:pt idx="0">
                  <c:v>2193.1503779522573</c:v>
                </c:pt>
                <c:pt idx="1">
                  <c:v>3083.9355806294789</c:v>
                </c:pt>
                <c:pt idx="2">
                  <c:v>5276.714032502794</c:v>
                </c:pt>
                <c:pt idx="3">
                  <c:v>-1961.9200858589229</c:v>
                </c:pt>
                <c:pt idx="4">
                  <c:v>162.71149433731267</c:v>
                </c:pt>
                <c:pt idx="5">
                  <c:v>-1205.1725110474094</c:v>
                </c:pt>
                <c:pt idx="6">
                  <c:v>-2023.4953124177421</c:v>
                </c:pt>
                <c:pt idx="7">
                  <c:v>-417.66581658089916</c:v>
                </c:pt>
                <c:pt idx="8">
                  <c:v>2490.1759679412298</c:v>
                </c:pt>
              </c:numCache>
            </c:numRef>
          </c:val>
        </c:ser>
        <c:ser>
          <c:idx val="1"/>
          <c:order val="1"/>
          <c:tx>
            <c:strRef>
              <c:f>'Worksheet 1'!$K$105</c:f>
              <c:strCache>
                <c:ptCount val="1"/>
                <c:pt idx="0">
                  <c:v>Nahrádzanie</c:v>
                </c:pt>
              </c:strCache>
            </c:strRef>
          </c:tx>
          <c:invertIfNegative val="0"/>
          <c:cat>
            <c:strRef>
              <c:f>'Worksheet 1'!$I$106:$I$114</c:f>
              <c:strCache>
                <c:ptCount val="9"/>
                <c:pt idx="0">
                  <c:v>Riadiaci pracovníci</c:v>
                </c:pt>
                <c:pt idx="1">
                  <c:v>Špecialisti</c:v>
                </c:pt>
                <c:pt idx="2">
                  <c:v>Technici a odborní pracovníci</c:v>
                </c:pt>
                <c:pt idx="3">
                  <c:v>Administratívni pracovníci</c:v>
                </c:pt>
                <c:pt idx="4">
                  <c:v>Pracovníci v službách a obchode</c:v>
                </c:pt>
                <c:pt idx="5">
                  <c:v>Kvalifik. pracovníci v poľnohospodár, lesníc., rybárstve</c:v>
                </c:pt>
                <c:pt idx="6">
                  <c:v>Kvalif. pracovníci a remeselníci</c:v>
                </c:pt>
                <c:pt idx="7">
                  <c:v>Operátori a montéri</c:v>
                </c:pt>
                <c:pt idx="8">
                  <c:v>Pomocní nekvalifikovaný</c:v>
                </c:pt>
              </c:strCache>
            </c:strRef>
          </c:cat>
          <c:val>
            <c:numRef>
              <c:f>'Worksheet 1'!$K$106:$K$114</c:f>
              <c:numCache>
                <c:formatCode>0.00</c:formatCode>
                <c:ptCount val="9"/>
                <c:pt idx="0">
                  <c:v>8170.0221199560801</c:v>
                </c:pt>
                <c:pt idx="1">
                  <c:v>18505.700623328645</c:v>
                </c:pt>
                <c:pt idx="2">
                  <c:v>14224.907231689594</c:v>
                </c:pt>
                <c:pt idx="3">
                  <c:v>8706.31374614796</c:v>
                </c:pt>
                <c:pt idx="4">
                  <c:v>13640.508189077656</c:v>
                </c:pt>
                <c:pt idx="5">
                  <c:v>7595.4491887309759</c:v>
                </c:pt>
                <c:pt idx="6">
                  <c:v>9011.9981630187176</c:v>
                </c:pt>
                <c:pt idx="7">
                  <c:v>6206.5044820885278</c:v>
                </c:pt>
                <c:pt idx="8">
                  <c:v>10561.541557540259</c:v>
                </c:pt>
              </c:numCache>
            </c:numRef>
          </c:val>
        </c:ser>
        <c:ser>
          <c:idx val="2"/>
          <c:order val="2"/>
          <c:tx>
            <c:strRef>
              <c:f>'Worksheet 1'!$L$105</c:f>
              <c:strCache>
                <c:ptCount val="1"/>
                <c:pt idx="0">
                  <c:v>Celkom</c:v>
                </c:pt>
              </c:strCache>
            </c:strRef>
          </c:tx>
          <c:invertIfNegative val="0"/>
          <c:cat>
            <c:strRef>
              <c:f>'Worksheet 1'!$I$106:$I$114</c:f>
              <c:strCache>
                <c:ptCount val="9"/>
                <c:pt idx="0">
                  <c:v>Riadiaci pracovníci</c:v>
                </c:pt>
                <c:pt idx="1">
                  <c:v>Špecialisti</c:v>
                </c:pt>
                <c:pt idx="2">
                  <c:v>Technici a odborní pracovníci</c:v>
                </c:pt>
                <c:pt idx="3">
                  <c:v>Administratívni pracovníci</c:v>
                </c:pt>
                <c:pt idx="4">
                  <c:v>Pracovníci v službách a obchode</c:v>
                </c:pt>
                <c:pt idx="5">
                  <c:v>Kvalifik. pracovníci v poľnohospodár, lesníc., rybárstve</c:v>
                </c:pt>
                <c:pt idx="6">
                  <c:v>Kvalif. pracovníci a remeselníci</c:v>
                </c:pt>
                <c:pt idx="7">
                  <c:v>Operátori a montéri</c:v>
                </c:pt>
                <c:pt idx="8">
                  <c:v>Pomocní nekvalifikovaný</c:v>
                </c:pt>
              </c:strCache>
            </c:strRef>
          </c:cat>
          <c:val>
            <c:numRef>
              <c:f>'Worksheet 1'!$L$106:$L$114</c:f>
              <c:numCache>
                <c:formatCode>0.00</c:formatCode>
                <c:ptCount val="9"/>
                <c:pt idx="0">
                  <c:v>10363.172497908337</c:v>
                </c:pt>
                <c:pt idx="1">
                  <c:v>21589.636203958136</c:v>
                </c:pt>
                <c:pt idx="2">
                  <c:v>19501.621264192385</c:v>
                </c:pt>
                <c:pt idx="3">
                  <c:v>6744.3936602890381</c:v>
                </c:pt>
                <c:pt idx="4">
                  <c:v>13803.219683414965</c:v>
                </c:pt>
                <c:pt idx="5">
                  <c:v>6390.276677683567</c:v>
                </c:pt>
                <c:pt idx="6">
                  <c:v>6988.5028506009758</c:v>
                </c:pt>
                <c:pt idx="7">
                  <c:v>5788.8386655076283</c:v>
                </c:pt>
                <c:pt idx="8">
                  <c:v>13051.717525481487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2667904"/>
        <c:axId val="32694272"/>
      </c:barChart>
      <c:catAx>
        <c:axId val="32667904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sk-SK"/>
          </a:p>
        </c:txPr>
        <c:crossAx val="32694272"/>
        <c:crosses val="autoZero"/>
        <c:auto val="1"/>
        <c:lblAlgn val="ctr"/>
        <c:lblOffset val="100"/>
        <c:noMultiLvlLbl val="0"/>
      </c:catAx>
      <c:valAx>
        <c:axId val="32694272"/>
        <c:scaling>
          <c:orientation val="minMax"/>
        </c:scaling>
        <c:delete val="1"/>
        <c:axPos val="b"/>
        <c:numFmt formatCode="0.00" sourceLinked="1"/>
        <c:majorTickMark val="none"/>
        <c:minorTickMark val="none"/>
        <c:tickLblPos val="nextTo"/>
        <c:crossAx val="32667904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sk-SK"/>
        </a:p>
      </c:txPr>
    </c:legend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73261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63640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2704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17133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10499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3520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31178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58478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48215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8371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7394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C5DD0-BB7A-440C-84EB-B8DA42C251A5}" type="datetimeFigureOut">
              <a:rPr lang="sk-SK" smtClean="0"/>
              <a:t>20. 4. 2016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2C2E4B-C533-4FF9-8AE4-06A8037112B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84252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51911408"/>
              </p:ext>
            </p:extLst>
          </p:nvPr>
        </p:nvGraphicFramePr>
        <p:xfrm>
          <a:off x="467544" y="764704"/>
          <a:ext cx="822960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20329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42209170"/>
              </p:ext>
            </p:extLst>
          </p:nvPr>
        </p:nvGraphicFramePr>
        <p:xfrm>
          <a:off x="611560" y="548680"/>
          <a:ext cx="8229600" cy="5616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3878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31</Words>
  <Application>Microsoft Office PowerPoint</Application>
  <PresentationFormat>On-screen Show (4:3)</PresentationFormat>
  <Paragraphs>3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Lucia Kurekova</dc:creator>
  <cp:lastModifiedBy>Lucia Kurekova</cp:lastModifiedBy>
  <cp:revision>3</cp:revision>
  <dcterms:created xsi:type="dcterms:W3CDTF">2016-04-20T14:17:49Z</dcterms:created>
  <dcterms:modified xsi:type="dcterms:W3CDTF">2016-04-20T14:42:27Z</dcterms:modified>
</cp:coreProperties>
</file>