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notesMasterIdLst>
    <p:notesMasterId r:id="rId27"/>
  </p:notesMasterIdLst>
  <p:sldIdLst>
    <p:sldId id="450" r:id="rId2"/>
    <p:sldId id="376" r:id="rId3"/>
    <p:sldId id="424" r:id="rId4"/>
    <p:sldId id="300" r:id="rId5"/>
    <p:sldId id="304" r:id="rId6"/>
    <p:sldId id="422" r:id="rId7"/>
    <p:sldId id="425" r:id="rId8"/>
    <p:sldId id="410" r:id="rId9"/>
    <p:sldId id="448" r:id="rId10"/>
    <p:sldId id="413" r:id="rId11"/>
    <p:sldId id="449" r:id="rId12"/>
    <p:sldId id="426" r:id="rId13"/>
    <p:sldId id="418" r:id="rId14"/>
    <p:sldId id="378" r:id="rId15"/>
    <p:sldId id="379" r:id="rId16"/>
    <p:sldId id="380" r:id="rId17"/>
    <p:sldId id="381" r:id="rId18"/>
    <p:sldId id="382" r:id="rId19"/>
    <p:sldId id="390" r:id="rId20"/>
    <p:sldId id="371" r:id="rId21"/>
    <p:sldId id="387" r:id="rId22"/>
    <p:sldId id="451" r:id="rId23"/>
    <p:sldId id="453" r:id="rId24"/>
    <p:sldId id="452" r:id="rId25"/>
    <p:sldId id="352" r:id="rId26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08" autoAdjust="0"/>
    <p:restoredTop sz="86475" autoAdjust="0"/>
  </p:normalViewPr>
  <p:slideViewPr>
    <p:cSldViewPr>
      <p:cViewPr varScale="1">
        <p:scale>
          <a:sx n="85" d="100"/>
          <a:sy n="85" d="100"/>
        </p:scale>
        <p:origin x="-1728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7854"/>
    </p:cViewPr>
  </p:outlin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96399-28D8-4323-B061-116BD20E2C31}" type="datetimeFigureOut">
              <a:rPr lang="en-US" smtClean="0"/>
              <a:pPr/>
              <a:t>20/04/16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36017-D587-44BC-B14A-AE73CDB78A0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2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36017-D587-44BC-B14A-AE73CDB78A0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077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D9CD8AA-D46B-49F4-AB01-62F6A8892010}" type="slidenum">
              <a:rPr lang="en-US"/>
              <a:pPr eaLnBrk="1" hangingPunct="1"/>
              <a:t>16</a:t>
            </a:fld>
            <a:endParaRPr lang="en-US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EA9DA61-0D31-499C-B21B-5BA61FCA228A}" type="slidenum">
              <a:rPr lang="en-US"/>
              <a:pPr eaLnBrk="1" hangingPunct="1"/>
              <a:t>17</a:t>
            </a:fld>
            <a:endParaRPr lang="en-US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C0E86D-094D-47D3-8311-96D1CDC02492}" type="slidenum">
              <a:rPr lang="en-US"/>
              <a:pPr eaLnBrk="1" hangingPunct="1"/>
              <a:t>18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0CDEEC-94FA-4591-921C-579D0815D6B4}" type="slidenum">
              <a:rPr lang="en-US" altLang="en-US"/>
              <a:pPr eaLnBrk="1" hangingPunct="1"/>
              <a:t>19</a:t>
            </a:fld>
            <a:endParaRPr lang="en-US" altLang="en-US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973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02756" indent="-270291" defTabSz="903973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081164" indent="-216233" defTabSz="903973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513629" indent="-216233" defTabSz="903973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1946095" indent="-216233" defTabSz="903973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378560" indent="-216233" defTabSz="90397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811026" indent="-216233" defTabSz="90397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243491" indent="-216233" defTabSz="90397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675957" indent="-216233" defTabSz="90397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B3B0AFAE-691F-4DCD-97A5-86927923B0FA}" type="slidenum">
              <a:rPr lang="da-DK" smtClean="0">
                <a:latin typeface="Arial" charset="0"/>
              </a:rPr>
              <a:pPr/>
              <a:t>20</a:t>
            </a:fld>
            <a:endParaRPr lang="da-DK" smtClean="0">
              <a:latin typeface="Arial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3973"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02756" indent="-270291" defTabSz="903973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081164" indent="-216233" defTabSz="903973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513629" indent="-216233" defTabSz="903973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1946095" indent="-216233" defTabSz="903973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378560" indent="-216233" defTabSz="90397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811026" indent="-216233" defTabSz="90397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243491" indent="-216233" defTabSz="90397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675957" indent="-216233" defTabSz="90397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B3B0AFAE-691F-4DCD-97A5-86927923B0FA}" type="slidenum">
              <a:rPr lang="da-DK" smtClean="0">
                <a:latin typeface="Arial" charset="0"/>
              </a:rPr>
              <a:pPr/>
              <a:t>21</a:t>
            </a:fld>
            <a:endParaRPr lang="da-DK" smtClean="0">
              <a:latin typeface="Arial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510E3FD-55CD-4173-882C-74F5FDB6DB8E}" type="slidenum">
              <a:rPr lang="en-US" altLang="en-US" smtClean="0"/>
              <a:pPr eaLnBrk="1" hangingPunct="1"/>
              <a:t>22</a:t>
            </a:fld>
            <a:endParaRPr lang="en-US" altLang="en-US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510E3FD-55CD-4173-882C-74F5FDB6DB8E}" type="slidenum">
              <a:rPr lang="en-US" altLang="en-US" smtClean="0"/>
              <a:pPr eaLnBrk="1" hangingPunct="1"/>
              <a:t>23</a:t>
            </a:fld>
            <a:endParaRPr lang="en-US" altLang="en-US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510E3FD-55CD-4173-882C-74F5FDB6DB8E}" type="slidenum">
              <a:rPr lang="en-US" altLang="en-US" smtClean="0"/>
              <a:pPr eaLnBrk="1" hangingPunct="1"/>
              <a:t>24</a:t>
            </a:fld>
            <a:endParaRPr lang="en-US" altLang="en-US" smtClean="0"/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F1E45-BE96-4AF1-9E39-4B8E5695F480}" type="datetimeFigureOut">
              <a:rPr lang="sk-SK" smtClean="0"/>
              <a:pPr/>
              <a:t>20/04/16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72DDB-E5DC-42A6-A8BC-128C78FD1803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jpeg"/><Relationship Id="rId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emf"/><Relationship Id="rId3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emf"/><Relationship Id="rId3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858280" y="1214422"/>
            <a:ext cx="45719" cy="542928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3568" y="1340768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The Myths and Realities of the European Migration Challenge</a:t>
            </a:r>
            <a:endParaRPr lang="sk-SK" sz="3600" b="1" dirty="0"/>
          </a:p>
        </p:txBody>
      </p:sp>
      <p:sp>
        <p:nvSpPr>
          <p:cNvPr id="9" name="Rectangle 8"/>
          <p:cNvSpPr/>
          <p:nvPr/>
        </p:nvSpPr>
        <p:spPr>
          <a:xfrm>
            <a:off x="755576" y="3284984"/>
            <a:ext cx="7848872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Martin Kahanec </a:t>
            </a:r>
          </a:p>
          <a:p>
            <a:r>
              <a:rPr lang="en-US" dirty="0" smtClean="0"/>
              <a:t>EU BA; Central </a:t>
            </a:r>
            <a:r>
              <a:rPr lang="en-US" dirty="0"/>
              <a:t>European </a:t>
            </a:r>
            <a:r>
              <a:rPr lang="en-US" dirty="0" smtClean="0"/>
              <a:t>University (CEU); CELSI and IZA 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Bratislava, 21/</a:t>
            </a:r>
            <a:r>
              <a:rPr lang="en-US" dirty="0"/>
              <a:t>4</a:t>
            </a:r>
            <a:r>
              <a:rPr lang="en-US" dirty="0" smtClean="0"/>
              <a:t>/2016</a:t>
            </a:r>
            <a:endParaRPr lang="sk-SK" dirty="0"/>
          </a:p>
        </p:txBody>
      </p:sp>
      <p:sp>
        <p:nvSpPr>
          <p:cNvPr id="10" name="Rectangle 9"/>
          <p:cNvSpPr/>
          <p:nvPr/>
        </p:nvSpPr>
        <p:spPr>
          <a:xfrm>
            <a:off x="323528" y="116632"/>
            <a:ext cx="2736304" cy="10081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 descr="Ho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55" y="211137"/>
            <a:ext cx="2533650" cy="8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16632"/>
            <a:ext cx="1957387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C:\MARTIN\3 INSTITUTES\CELSI\SOCIAL\CELSIblog_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576" y="44624"/>
            <a:ext cx="1401688" cy="140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116632"/>
            <a:ext cx="1906409" cy="132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45104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3600" dirty="0" smtClean="0">
                <a:solidFill>
                  <a:srgbClr val="000000"/>
                </a:solidFill>
              </a:rPr>
              <a:t>Migrants/refugees as potential workers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784"/>
            <a:ext cx="8458200" cy="452596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b="1" dirty="0" smtClean="0">
                <a:solidFill>
                  <a:srgbClr val="000000"/>
                </a:solidFill>
              </a:rPr>
              <a:t>Many perspectives on immigration</a:t>
            </a:r>
          </a:p>
          <a:p>
            <a:pPr lvl="1"/>
            <a:r>
              <a:rPr lang="en-US" sz="2400" b="1" dirty="0" smtClean="0">
                <a:solidFill>
                  <a:srgbClr val="000000"/>
                </a:solidFill>
              </a:rPr>
              <a:t>humanitarian </a:t>
            </a:r>
          </a:p>
          <a:p>
            <a:pPr lvl="1"/>
            <a:r>
              <a:rPr lang="en-US" sz="2400" b="1" dirty="0" smtClean="0">
                <a:solidFill>
                  <a:srgbClr val="000000"/>
                </a:solidFill>
              </a:rPr>
              <a:t>economic</a:t>
            </a:r>
          </a:p>
          <a:p>
            <a:pPr lvl="1"/>
            <a:r>
              <a:rPr lang="en-US" sz="2400" b="1" dirty="0">
                <a:solidFill>
                  <a:srgbClr val="000000"/>
                </a:solidFill>
              </a:rPr>
              <a:t>p</a:t>
            </a:r>
            <a:r>
              <a:rPr lang="en-US" sz="2400" b="1" dirty="0" smtClean="0">
                <a:solidFill>
                  <a:srgbClr val="000000"/>
                </a:solidFill>
              </a:rPr>
              <a:t>olitical</a:t>
            </a:r>
          </a:p>
          <a:p>
            <a:pPr lvl="1"/>
            <a:r>
              <a:rPr lang="en-US" sz="2400" b="1" dirty="0" smtClean="0">
                <a:solidFill>
                  <a:srgbClr val="000000"/>
                </a:solidFill>
              </a:rPr>
              <a:t>…</a:t>
            </a:r>
          </a:p>
          <a:p>
            <a:pPr eaLnBrk="1" hangingPunct="1"/>
            <a:endParaRPr lang="en-US" sz="2800" b="1" dirty="0">
              <a:solidFill>
                <a:srgbClr val="000000"/>
              </a:solidFill>
            </a:endParaRPr>
          </a:p>
          <a:p>
            <a:pPr eaLnBrk="1" hangingPunct="1"/>
            <a:r>
              <a:rPr lang="en-US" sz="2800" b="1" dirty="0" smtClean="0">
                <a:solidFill>
                  <a:srgbClr val="000000"/>
                </a:solidFill>
              </a:rPr>
              <a:t>My focus: labor market/economic</a:t>
            </a:r>
          </a:p>
        </p:txBody>
      </p:sp>
    </p:spTree>
    <p:extLst>
      <p:ext uri="{BB962C8B-B14F-4D97-AF65-F5344CB8AC3E}">
        <p14:creationId xmlns:p14="http://schemas.microsoft.com/office/powerpoint/2010/main" val="3075941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Do we need migration/mobility </a:t>
            </a:r>
            <a:br>
              <a:rPr lang="en-US" dirty="0" smtClean="0"/>
            </a:br>
            <a:r>
              <a:rPr lang="en-US" dirty="0" smtClean="0"/>
              <a:t>in the EU?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912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784"/>
            <a:ext cx="8229600" cy="854968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3200" dirty="0" smtClean="0">
                <a:solidFill>
                  <a:srgbClr val="000000"/>
                </a:solidFill>
              </a:rPr>
              <a:t>The demographic background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784"/>
            <a:ext cx="8458200" cy="4525962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2400" b="1" dirty="0" smtClean="0">
                <a:solidFill>
                  <a:srgbClr val="000000"/>
                </a:solidFill>
              </a:rPr>
              <a:t>Demographic change presents nearly all EU states with formidable challenges:</a:t>
            </a:r>
          </a:p>
          <a:p>
            <a:pPr lvl="1" eaLnBrk="1" hangingPunct="1"/>
            <a:r>
              <a:rPr lang="en-US" sz="2000" dirty="0" smtClean="0">
                <a:solidFill>
                  <a:srgbClr val="000000"/>
                </a:solidFill>
              </a:rPr>
              <a:t>Ageing populations</a:t>
            </a:r>
          </a:p>
          <a:p>
            <a:pPr lvl="1" eaLnBrk="1" hangingPunct="1"/>
            <a:r>
              <a:rPr lang="en-US" sz="2000" dirty="0" smtClean="0">
                <a:solidFill>
                  <a:srgbClr val="000000"/>
                </a:solidFill>
              </a:rPr>
              <a:t>Scarcity of skilled labor</a:t>
            </a:r>
          </a:p>
          <a:p>
            <a:pPr lvl="1" eaLnBrk="1" hangingPunct="1"/>
            <a:r>
              <a:rPr lang="en-US" sz="2000" dirty="0" smtClean="0">
                <a:solidFill>
                  <a:srgbClr val="000000"/>
                </a:solidFill>
              </a:rPr>
              <a:t>Dynamic loss in the economy (innovation deficits)</a:t>
            </a:r>
          </a:p>
          <a:p>
            <a:pPr lvl="1" eaLnBrk="1" hangingPunct="1"/>
            <a:r>
              <a:rPr lang="en-US" sz="2000" dirty="0" smtClean="0">
                <a:solidFill>
                  <a:srgbClr val="000000"/>
                </a:solidFill>
              </a:rPr>
              <a:t>Financial risks in social security systems</a:t>
            </a:r>
          </a:p>
          <a:p>
            <a:pPr eaLnBrk="1" hangingPunct="1"/>
            <a:r>
              <a:rPr lang="en-US" sz="2400" b="1" dirty="0" smtClean="0">
                <a:solidFill>
                  <a:srgbClr val="000000"/>
                </a:solidFill>
              </a:rPr>
              <a:t>Financial and economic crisis added to the difficulties:</a:t>
            </a:r>
          </a:p>
          <a:p>
            <a:pPr lvl="1" eaLnBrk="1" hangingPunct="1"/>
            <a:r>
              <a:rPr lang="en-US" sz="2000" dirty="0" smtClean="0">
                <a:solidFill>
                  <a:srgbClr val="000000"/>
                </a:solidFill>
              </a:rPr>
              <a:t>Rising risk aversion</a:t>
            </a:r>
          </a:p>
          <a:p>
            <a:pPr lvl="1" eaLnBrk="1" hangingPunct="1"/>
            <a:r>
              <a:rPr lang="en-US" sz="2000" dirty="0" smtClean="0">
                <a:solidFill>
                  <a:srgbClr val="000000"/>
                </a:solidFill>
              </a:rPr>
              <a:t>Economic decline</a:t>
            </a:r>
          </a:p>
          <a:p>
            <a:pPr lvl="1" eaLnBrk="1" hangingPunct="1"/>
            <a:r>
              <a:rPr lang="en-US" sz="2000" dirty="0" smtClean="0">
                <a:solidFill>
                  <a:srgbClr val="000000"/>
                </a:solidFill>
              </a:rPr>
              <a:t>Negative attitudes toward immigration and new Fortress Europe</a:t>
            </a:r>
          </a:p>
          <a:p>
            <a:r>
              <a:rPr lang="en-US" sz="2400" b="1" dirty="0" smtClean="0">
                <a:solidFill>
                  <a:srgbClr val="000000"/>
                </a:solidFill>
              </a:rPr>
              <a:t>And the immigration crisis has added xenophobic/nationalistic/racist fuel to the debates</a:t>
            </a:r>
          </a:p>
        </p:txBody>
      </p:sp>
    </p:spTree>
    <p:extLst>
      <p:ext uri="{BB962C8B-B14F-4D97-AF65-F5344CB8AC3E}">
        <p14:creationId xmlns:p14="http://schemas.microsoft.com/office/powerpoint/2010/main" val="12942806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75" y="188640"/>
            <a:ext cx="8229600" cy="879475"/>
          </a:xfrm>
          <a:noFill/>
        </p:spPr>
        <p:txBody>
          <a:bodyPr>
            <a:noAutofit/>
          </a:bodyPr>
          <a:lstStyle/>
          <a:p>
            <a:pPr algn="l" eaLnBrk="1" hangingPunct="1"/>
            <a:r>
              <a:rPr lang="en-US" sz="3200" dirty="0" smtClean="0">
                <a:solidFill>
                  <a:srgbClr val="000000"/>
                </a:solidFill>
                <a:cs typeface="Times New Roman" pitchFamily="18" charset="0"/>
              </a:rPr>
              <a:t>Skill gaps and demand for migrants in the EU</a:t>
            </a: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04800" y="1015603"/>
            <a:ext cx="8562975" cy="4933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vl="0" algn="just">
              <a:spcBef>
                <a:spcPct val="20000"/>
              </a:spcBef>
            </a:pPr>
            <a:r>
              <a:rPr lang="en-US" sz="2400" b="1" dirty="0" smtClean="0">
                <a:solidFill>
                  <a:srgbClr val="000000"/>
                </a:solidFill>
                <a:cs typeface="Arial" charset="0"/>
              </a:rPr>
              <a:t>Mobility and immigration are needed</a:t>
            </a:r>
          </a:p>
          <a:p>
            <a:pPr marL="342900" lvl="0" indent="-342900" algn="just">
              <a:spcBef>
                <a:spcPct val="20000"/>
              </a:spcBef>
              <a:buFontTx/>
              <a:buChar char="•"/>
            </a:pPr>
            <a:r>
              <a:rPr lang="en-US" sz="2400" dirty="0" smtClean="0">
                <a:solidFill>
                  <a:srgbClr val="000000"/>
                </a:solidFill>
                <a:cs typeface="Arial" charset="0"/>
              </a:rPr>
              <a:t>R</a:t>
            </a:r>
            <a:r>
              <a:rPr lang="en-GB" sz="2400" dirty="0" err="1" smtClean="0"/>
              <a:t>eplacement</a:t>
            </a:r>
            <a:r>
              <a:rPr lang="en-GB" sz="2400" dirty="0" smtClean="0"/>
              <a:t> and newly emerging jobs (both high skilled and low skilled) </a:t>
            </a:r>
          </a:p>
          <a:p>
            <a:pPr marL="342900" lvl="0" indent="-342900" algn="just">
              <a:spcBef>
                <a:spcPct val="20000"/>
              </a:spcBef>
              <a:buFontTx/>
              <a:buChar char="•"/>
            </a:pPr>
            <a:r>
              <a:rPr lang="en-GB" sz="2400" dirty="0" smtClean="0"/>
              <a:t>Fill in shortages and skill gaps</a:t>
            </a:r>
          </a:p>
          <a:p>
            <a:pPr marL="342900" indent="-342900" algn="just">
              <a:spcBef>
                <a:spcPct val="20000"/>
              </a:spcBef>
            </a:pPr>
            <a:endParaRPr lang="en-US" sz="1400" b="1" dirty="0">
              <a:solidFill>
                <a:srgbClr val="000000"/>
              </a:solidFill>
              <a:cs typeface="Times New Roman" pitchFamily="18" charset="0"/>
            </a:endParaRPr>
          </a:p>
          <a:p>
            <a:pPr marL="342900" indent="-342900" algn="just">
              <a:spcBef>
                <a:spcPct val="20000"/>
              </a:spcBef>
            </a:pPr>
            <a:r>
              <a:rPr lang="en-US" sz="2400" b="1" dirty="0" smtClean="0">
                <a:solidFill>
                  <a:srgbClr val="000000"/>
                </a:solidFill>
                <a:cs typeface="Times New Roman" pitchFamily="18" charset="0"/>
              </a:rPr>
              <a:t>IZA Expert Survey on High-Skilled Labor Immigration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: </a:t>
            </a: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A </a:t>
            </a:r>
            <a:r>
              <a:rPr lang="en-US" sz="2400" dirty="0">
                <a:solidFill>
                  <a:srgbClr val="000000"/>
                </a:solidFill>
                <a:cs typeface="Times New Roman" pitchFamily="18" charset="0"/>
              </a:rPr>
              <a:t>survey of 234 labor market experts from 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Europe;</a:t>
            </a:r>
            <a:endParaRPr lang="en-US" sz="2400" dirty="0">
              <a:solidFill>
                <a:srgbClr val="000000"/>
              </a:solidFill>
              <a:cs typeface="Times New Roman" pitchFamily="18" charset="0"/>
            </a:endParaRP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cs typeface="Times New Roman" pitchFamily="18" charset="0"/>
              </a:rPr>
              <a:t>89.0% - the EU needs at least as many immigrants as it has now, and 57.7% - the EU needs more or many more 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immigrants</a:t>
            </a: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Less </a:t>
            </a:r>
            <a:r>
              <a:rPr lang="en-US" sz="2400" dirty="0">
                <a:solidFill>
                  <a:srgbClr val="000000"/>
                </a:solidFill>
                <a:cs typeface="Times New Roman" pitchFamily="18" charset="0"/>
              </a:rPr>
              <a:t>conviction that the EU needs 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additional low-skilled </a:t>
            </a:r>
            <a:r>
              <a:rPr lang="en-US" sz="2400" dirty="0">
                <a:solidFill>
                  <a:srgbClr val="000000"/>
                </a:solidFill>
                <a:cs typeface="Times New Roman" pitchFamily="18" charset="0"/>
              </a:rPr>
              <a:t>immigration (60.7 and 27.3%)</a:t>
            </a:r>
          </a:p>
          <a:p>
            <a:pPr marL="342900" indent="-342900" algn="just"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rgbClr val="000000"/>
                </a:solidFill>
                <a:cs typeface="Times New Roman" pitchFamily="18" charset="0"/>
              </a:rPr>
              <a:t>However, 96.7% - the EU needs at least as many high-skilled migrants, and 80.3 % - the EU needs more or many more high-skilled </a:t>
            </a:r>
            <a:r>
              <a:rPr lang="en-US" sz="2400" dirty="0" smtClean="0">
                <a:solidFill>
                  <a:srgbClr val="000000"/>
                </a:solidFill>
                <a:cs typeface="Times New Roman" pitchFamily="18" charset="0"/>
              </a:rPr>
              <a:t>migrants</a:t>
            </a:r>
            <a:endParaRPr lang="en-US" sz="2400" dirty="0">
              <a:solidFill>
                <a:srgbClr val="000000"/>
              </a:solidFill>
              <a:cs typeface="Times New Roman" pitchFamily="18" charset="0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847472" y="6269250"/>
            <a:ext cx="4034408" cy="40011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latin typeface="+mn-lt"/>
              </a:rPr>
              <a:t>The EU needs migrants from outside</a:t>
            </a:r>
            <a:endParaRPr lang="en-US" sz="2000" dirty="0">
              <a:solidFill>
                <a:srgbClr val="FF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5310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9875"/>
            <a:ext cx="8229600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en-US" sz="3600" dirty="0" smtClean="0">
                <a:solidFill>
                  <a:srgbClr val="000000"/>
                </a:solidFill>
              </a:rPr>
              <a:t>Great Recession in the EU and EMU: </a:t>
            </a:r>
            <a:br>
              <a:rPr lang="en-US" altLang="en-US" sz="3600" dirty="0" smtClean="0">
                <a:solidFill>
                  <a:srgbClr val="000000"/>
                </a:solidFill>
              </a:rPr>
            </a:br>
            <a:r>
              <a:rPr lang="en-US" altLang="en-US" sz="3600" dirty="0" smtClean="0">
                <a:solidFill>
                  <a:srgbClr val="000000"/>
                </a:solidFill>
              </a:rPr>
              <a:t>Migration as an antidote?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0375" y="1656928"/>
            <a:ext cx="8683625" cy="4724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800" b="1" dirty="0" smtClean="0">
                <a:solidFill>
                  <a:srgbClr val="000000"/>
                </a:solidFill>
              </a:rPr>
              <a:t>Asymmetric shocks</a:t>
            </a:r>
          </a:p>
          <a:p>
            <a:pPr lvl="1" indent="-342900"/>
            <a:r>
              <a:rPr lang="en-US" altLang="en-US" sz="2400" dirty="0" smtClean="0">
                <a:solidFill>
                  <a:srgbClr val="000000"/>
                </a:solidFill>
              </a:rPr>
              <a:t>Deep recession (e.g. EL, ES) </a:t>
            </a:r>
            <a:r>
              <a:rPr lang="is-IS" altLang="en-US" sz="2400" dirty="0" smtClean="0">
                <a:solidFill>
                  <a:srgbClr val="000000"/>
                </a:solidFill>
              </a:rPr>
              <a:t>….to.... </a:t>
            </a:r>
            <a:r>
              <a:rPr lang="en-US" altLang="en-US" sz="2400" dirty="0">
                <a:solidFill>
                  <a:srgbClr val="000000"/>
                </a:solidFill>
              </a:rPr>
              <a:t>n</a:t>
            </a:r>
            <a:r>
              <a:rPr lang="is-IS" altLang="en-US" sz="2400" dirty="0" smtClean="0">
                <a:solidFill>
                  <a:srgbClr val="000000"/>
                </a:solidFill>
              </a:rPr>
              <a:t>o recession (PL)</a:t>
            </a:r>
            <a:endParaRPr lang="en-US" altLang="en-US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altLang="en-US" sz="1100" b="1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en-US" sz="2800" b="1" dirty="0" smtClean="0">
                <a:solidFill>
                  <a:srgbClr val="000000"/>
                </a:solidFill>
              </a:rPr>
              <a:t>Policy responses?</a:t>
            </a:r>
          </a:p>
          <a:p>
            <a:pPr marL="400050" lvl="1" indent="0">
              <a:buNone/>
            </a:pPr>
            <a:r>
              <a:rPr lang="en-US" altLang="en-US" sz="2400" b="1" dirty="0" smtClean="0">
                <a:solidFill>
                  <a:srgbClr val="000000"/>
                </a:solidFill>
              </a:rPr>
              <a:t>Fiscal </a:t>
            </a:r>
            <a:r>
              <a:rPr lang="en-US" altLang="en-US" sz="2400" b="1" dirty="0">
                <a:solidFill>
                  <a:srgbClr val="000000"/>
                </a:solidFill>
              </a:rPr>
              <a:t>policy</a:t>
            </a:r>
          </a:p>
          <a:p>
            <a:pPr lvl="2" indent="-342900"/>
            <a:r>
              <a:rPr lang="en-US" altLang="en-US" sz="2000" dirty="0">
                <a:solidFill>
                  <a:srgbClr val="000000"/>
                </a:solidFill>
              </a:rPr>
              <a:t>No fiscal union, tiny fiscal capacity. </a:t>
            </a:r>
          </a:p>
          <a:p>
            <a:pPr lvl="2" indent="-342900"/>
            <a:r>
              <a:rPr lang="en-US" altLang="en-US" sz="2000" dirty="0">
                <a:solidFill>
                  <a:srgbClr val="000000"/>
                </a:solidFill>
              </a:rPr>
              <a:t>Unilateral responses led to sovereign debt crisis and </a:t>
            </a:r>
            <a:r>
              <a:rPr lang="en-US" altLang="en-US" sz="2000" dirty="0" smtClean="0">
                <a:solidFill>
                  <a:srgbClr val="000000"/>
                </a:solidFill>
              </a:rPr>
              <a:t>austerity</a:t>
            </a:r>
            <a:endParaRPr lang="en-US" altLang="en-US" sz="2000" dirty="0">
              <a:solidFill>
                <a:srgbClr val="000000"/>
              </a:solidFill>
            </a:endParaRPr>
          </a:p>
          <a:p>
            <a:pPr marL="400050" lvl="1" indent="0">
              <a:buNone/>
            </a:pPr>
            <a:r>
              <a:rPr lang="en-US" altLang="en-US" sz="2400" b="1" dirty="0">
                <a:solidFill>
                  <a:srgbClr val="000000"/>
                </a:solidFill>
              </a:rPr>
              <a:t>Monetary policy</a:t>
            </a:r>
          </a:p>
          <a:p>
            <a:pPr lvl="2" indent="-342900"/>
            <a:r>
              <a:rPr lang="en-US" altLang="en-US" sz="2000" dirty="0">
                <a:solidFill>
                  <a:srgbClr val="000000"/>
                </a:solidFill>
              </a:rPr>
              <a:t>not available to EMU members </a:t>
            </a:r>
            <a:r>
              <a:rPr lang="en-US" altLang="en-US" sz="2000" dirty="0" smtClean="0">
                <a:solidFill>
                  <a:srgbClr val="000000"/>
                </a:solidFill>
              </a:rPr>
              <a:t>individually</a:t>
            </a:r>
          </a:p>
          <a:p>
            <a:pPr lvl="2" indent="-342900"/>
            <a:r>
              <a:rPr lang="en-US" altLang="en-US" sz="2000" dirty="0" smtClean="0">
                <a:solidFill>
                  <a:srgbClr val="000000"/>
                </a:solidFill>
              </a:rPr>
              <a:t>internal </a:t>
            </a:r>
            <a:r>
              <a:rPr lang="en-US" altLang="en-US" sz="2000" dirty="0">
                <a:solidFill>
                  <a:srgbClr val="000000"/>
                </a:solidFill>
              </a:rPr>
              <a:t>depreciation – painful, risk of deflationary </a:t>
            </a:r>
            <a:r>
              <a:rPr lang="en-US" altLang="en-US" sz="2000" dirty="0" smtClean="0">
                <a:solidFill>
                  <a:srgbClr val="000000"/>
                </a:solidFill>
              </a:rPr>
              <a:t>spiral</a:t>
            </a:r>
            <a:endParaRPr lang="en-US" altLang="en-US" sz="2800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altLang="en-US" sz="1600" b="1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en-US" sz="2800" b="1" dirty="0" smtClean="0">
                <a:solidFill>
                  <a:srgbClr val="000000"/>
                </a:solidFill>
              </a:rPr>
              <a:t>Mobility </a:t>
            </a:r>
            <a:r>
              <a:rPr lang="en-US" altLang="en-US" sz="2800" b="1" dirty="0">
                <a:solidFill>
                  <a:srgbClr val="000000"/>
                </a:solidFill>
              </a:rPr>
              <a:t>of labor and other factors is crucial!</a:t>
            </a:r>
          </a:p>
          <a:p>
            <a:pPr marL="0" indent="0">
              <a:buNone/>
            </a:pPr>
            <a:endParaRPr lang="en-US" altLang="en-US" sz="2800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altLang="en-US" sz="2800" b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altLang="en-US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9475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What mobility do we have </a:t>
            </a:r>
            <a:br>
              <a:rPr lang="en-US" dirty="0" smtClean="0"/>
            </a:br>
            <a:r>
              <a:rPr lang="en-US" dirty="0" smtClean="0"/>
              <a:t>in the EU?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561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altLang="en-US" sz="3600" dirty="0" smtClean="0">
                <a:solidFill>
                  <a:srgbClr val="000000"/>
                </a:solidFill>
              </a:rPr>
              <a:t>Mobility and migration in the EU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0375" y="1073150"/>
            <a:ext cx="8378825" cy="5164138"/>
          </a:xfrm>
        </p:spPr>
        <p:txBody>
          <a:bodyPr/>
          <a:lstStyle/>
          <a:p>
            <a:pPr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Relatively well educated:</a:t>
            </a:r>
          </a:p>
          <a:p>
            <a:pPr eaLnBrk="1" hangingPunct="1"/>
            <a:endParaRPr lang="en-US" altLang="en-US" sz="2400" dirty="0" smtClean="0">
              <a:solidFill>
                <a:srgbClr val="000000"/>
              </a:solidFill>
            </a:endParaRPr>
          </a:p>
          <a:p>
            <a:pPr eaLnBrk="1" hangingPunct="1"/>
            <a:endParaRPr lang="en-US" altLang="en-US" sz="2400" dirty="0" smtClean="0">
              <a:solidFill>
                <a:srgbClr val="000000"/>
              </a:solidFill>
            </a:endParaRP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1692275" y="6096000"/>
            <a:ext cx="6718300" cy="646113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800" b="1"/>
              <a:t>EU12 migrants relatively well educated, EU15 migrants more educated than natives (EU LFS, 2010).</a:t>
            </a:r>
          </a:p>
        </p:txBody>
      </p:sp>
      <p:pic>
        <p:nvPicPr>
          <p:cNvPr id="8197" name="Picture 7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864147"/>
            <a:ext cx="4524375" cy="322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9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844824"/>
            <a:ext cx="4535488" cy="322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Box 1"/>
          <p:cNvSpPr txBox="1">
            <a:spLocks noChangeArrowheads="1"/>
          </p:cNvSpPr>
          <p:nvPr/>
        </p:nvSpPr>
        <p:spPr bwMode="auto">
          <a:xfrm>
            <a:off x="183939" y="1495847"/>
            <a:ext cx="7207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/>
              <a:t>EU15</a:t>
            </a:r>
          </a:p>
        </p:txBody>
      </p:sp>
      <p:sp>
        <p:nvSpPr>
          <p:cNvPr id="8200" name="TextBox 10"/>
          <p:cNvSpPr txBox="1">
            <a:spLocks noChangeArrowheads="1"/>
          </p:cNvSpPr>
          <p:nvPr/>
        </p:nvSpPr>
        <p:spPr bwMode="auto">
          <a:xfrm>
            <a:off x="4643438" y="1504745"/>
            <a:ext cx="720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/>
              <a:t>EU12</a:t>
            </a:r>
          </a:p>
        </p:txBody>
      </p:sp>
    </p:spTree>
    <p:extLst>
      <p:ext uri="{BB962C8B-B14F-4D97-AF65-F5344CB8AC3E}">
        <p14:creationId xmlns:p14="http://schemas.microsoft.com/office/powerpoint/2010/main" val="1592325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75" y="188640"/>
            <a:ext cx="8378825" cy="879475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sz="3200" dirty="0" smtClean="0">
                <a:solidFill>
                  <a:srgbClr val="000000"/>
                </a:solidFill>
              </a:rPr>
              <a:t>Unskilled immigrants? No, rather skilled!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896244" y="5670540"/>
            <a:ext cx="5351512" cy="36933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latin typeface="+mn-lt"/>
              </a:rPr>
              <a:t>Non-EU immigrants well-educated, especially in NMSs. 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268760"/>
            <a:ext cx="8837613" cy="386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304800" y="6572250"/>
            <a:ext cx="85344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000">
                <a:solidFill>
                  <a:srgbClr val="000000"/>
                </a:solidFill>
              </a:rPr>
              <a:t>Tertiary education.  Source: Kahanec, 2012. EU LFS 2010</a:t>
            </a:r>
          </a:p>
        </p:txBody>
      </p:sp>
    </p:spTree>
    <p:extLst>
      <p:ext uri="{BB962C8B-B14F-4D97-AF65-F5344CB8AC3E}">
        <p14:creationId xmlns:p14="http://schemas.microsoft.com/office/powerpoint/2010/main" val="15393977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en-US" sz="3600" dirty="0" smtClean="0">
                <a:solidFill>
                  <a:srgbClr val="000000"/>
                </a:solidFill>
              </a:rPr>
              <a:t>Want to work, but difficulties in finding a job …and even if in a job, skill mismatch - downskilling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339975" y="5876925"/>
            <a:ext cx="6264275" cy="369888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en-US" sz="1800" b="1"/>
              <a:t>EU15 migrants doing well, but EU12 migrants downskilling </a:t>
            </a:r>
          </a:p>
        </p:txBody>
      </p:sp>
      <p:pic>
        <p:nvPicPr>
          <p:cNvPr id="11268" name="Picture 2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060575"/>
            <a:ext cx="4356100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7"/>
          <p:cNvSpPr txBox="1">
            <a:spLocks noChangeArrowheads="1"/>
          </p:cNvSpPr>
          <p:nvPr/>
        </p:nvSpPr>
        <p:spPr bwMode="auto">
          <a:xfrm>
            <a:off x="107950" y="1763713"/>
            <a:ext cx="7191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/>
              <a:t>EU15</a:t>
            </a:r>
          </a:p>
        </p:txBody>
      </p:sp>
      <p:sp>
        <p:nvSpPr>
          <p:cNvPr id="11270" name="TextBox 8"/>
          <p:cNvSpPr txBox="1">
            <a:spLocks noChangeArrowheads="1"/>
          </p:cNvSpPr>
          <p:nvPr/>
        </p:nvSpPr>
        <p:spPr bwMode="auto">
          <a:xfrm>
            <a:off x="4716463" y="1692275"/>
            <a:ext cx="7191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/>
              <a:t>EU12</a:t>
            </a:r>
          </a:p>
        </p:txBody>
      </p:sp>
      <p:pic>
        <p:nvPicPr>
          <p:cNvPr id="11271" name="Picture 5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060575"/>
            <a:ext cx="4608513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2727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0375" y="317277"/>
            <a:ext cx="8378825" cy="879475"/>
          </a:xfrm>
        </p:spPr>
        <p:txBody>
          <a:bodyPr/>
          <a:lstStyle/>
          <a:p>
            <a:pPr algn="l" eaLnBrk="1" hangingPunct="1"/>
            <a:r>
              <a:rPr lang="en-US" sz="3600" dirty="0" smtClean="0">
                <a:solidFill>
                  <a:srgbClr val="000000"/>
                </a:solidFill>
              </a:rPr>
              <a:t>Educated…but brain waste!</a:t>
            </a: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28600" y="5301208"/>
            <a:ext cx="8915400" cy="666750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latin typeface="+mn-lt"/>
              </a:rPr>
              <a:t>Non-EU immigrants more often work in less-skilled occupations (especially ES, IT, AT, </a:t>
            </a:r>
            <a:r>
              <a:rPr lang="en-US" dirty="0" smtClean="0">
                <a:latin typeface="+mn-lt"/>
              </a:rPr>
              <a:t>DE, SE</a:t>
            </a:r>
            <a:r>
              <a:rPr lang="en-US" dirty="0">
                <a:latin typeface="+mn-lt"/>
              </a:rPr>
              <a:t>, NL), except for some NMSs.</a:t>
            </a:r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1300138"/>
            <a:ext cx="8990012" cy="3929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04800" y="6505575"/>
            <a:ext cx="85344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000">
                <a:solidFill>
                  <a:srgbClr val="000000"/>
                </a:solidFill>
              </a:rPr>
              <a:t>ISCO 1-3. Source: Kahanec, 2012. EU LFS 2010</a:t>
            </a:r>
          </a:p>
        </p:txBody>
      </p:sp>
    </p:spTree>
    <p:extLst>
      <p:ext uri="{BB962C8B-B14F-4D97-AF65-F5344CB8AC3E}">
        <p14:creationId xmlns:p14="http://schemas.microsoft.com/office/powerpoint/2010/main" val="26940230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29600" cy="1143000"/>
          </a:xfrm>
        </p:spPr>
        <p:txBody>
          <a:bodyPr/>
          <a:lstStyle/>
          <a:p>
            <a:r>
              <a:rPr lang="en-US" dirty="0" smtClean="0"/>
              <a:t>What effects of EU mobility?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803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sz="3600" dirty="0" smtClean="0">
                <a:solidFill>
                  <a:srgbClr val="000000"/>
                </a:solidFill>
              </a:rPr>
              <a:t>Educated but </a:t>
            </a:r>
            <a:r>
              <a:rPr lang="en-US" sz="3600" dirty="0" err="1" smtClean="0">
                <a:solidFill>
                  <a:srgbClr val="000000"/>
                </a:solidFill>
              </a:rPr>
              <a:t>downskilled</a:t>
            </a:r>
            <a:r>
              <a:rPr lang="en-US" sz="3600" dirty="0" smtClean="0">
                <a:solidFill>
                  <a:srgbClr val="000000"/>
                </a:solidFill>
              </a:rPr>
              <a:t>? Inefficient. 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84784"/>
            <a:ext cx="8458200" cy="4525962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000000"/>
                </a:solidFill>
              </a:rPr>
              <a:t>But perhaps even:</a:t>
            </a:r>
          </a:p>
          <a:p>
            <a:pPr eaLnBrk="1" hangingPunct="1"/>
            <a:r>
              <a:rPr lang="en-US" sz="2800" b="1" dirty="0" smtClean="0">
                <a:solidFill>
                  <a:srgbClr val="000000"/>
                </a:solidFill>
              </a:rPr>
              <a:t>Take our jobs!</a:t>
            </a:r>
          </a:p>
          <a:p>
            <a:pPr eaLnBrk="1" hangingPunct="1"/>
            <a:r>
              <a:rPr lang="en-US" sz="2800" b="1" dirty="0" smtClean="0">
                <a:solidFill>
                  <a:srgbClr val="000000"/>
                </a:solidFill>
              </a:rPr>
              <a:t>Lower the wages!</a:t>
            </a:r>
          </a:p>
          <a:p>
            <a:pPr eaLnBrk="1" hangingPunct="1"/>
            <a:r>
              <a:rPr lang="en-US" sz="2800" b="1" dirty="0" smtClean="0">
                <a:solidFill>
                  <a:srgbClr val="000000"/>
                </a:solidFill>
              </a:rPr>
              <a:t>Abuse welfare systems!</a:t>
            </a:r>
          </a:p>
          <a:p>
            <a:pPr eaLnBrk="1" hangingPunct="1"/>
            <a:r>
              <a:rPr lang="en-US" sz="2800" b="1" dirty="0" smtClean="0">
                <a:solidFill>
                  <a:srgbClr val="000000"/>
                </a:solidFill>
              </a:rPr>
              <a:t>Welfare tourism!</a:t>
            </a:r>
          </a:p>
          <a:p>
            <a:pPr eaLnBrk="1" hangingPunct="1"/>
            <a:r>
              <a:rPr lang="en-US" sz="2800" b="1" dirty="0" smtClean="0">
                <a:solidFill>
                  <a:srgbClr val="000000"/>
                </a:solidFill>
              </a:rPr>
              <a:t>Increase crime!</a:t>
            </a:r>
          </a:p>
          <a:p>
            <a:pPr eaLnBrk="1" hangingPunct="1"/>
            <a:endParaRPr lang="en-US" sz="2800" b="1" dirty="0">
              <a:solidFill>
                <a:srgbClr val="000000"/>
              </a:solidFill>
            </a:endParaRPr>
          </a:p>
          <a:p>
            <a:pPr marL="0" indent="0" eaLnBrk="1" hangingPunct="1">
              <a:buNone/>
            </a:pPr>
            <a:r>
              <a:rPr lang="en-US" sz="2800" b="1" dirty="0" smtClean="0">
                <a:solidFill>
                  <a:srgbClr val="000000"/>
                </a:solidFill>
              </a:rPr>
              <a:t>Well ….. and how about evidence?</a:t>
            </a:r>
          </a:p>
          <a:p>
            <a:pPr eaLnBrk="1" hangingPunct="1"/>
            <a:endParaRPr lang="en-US" sz="2800" b="1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9605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dirty="0" smtClean="0"/>
              <a:t>Take “our” jobs? No, they help to create jobs!</a:t>
            </a:r>
            <a:br>
              <a:rPr lang="en-US" sz="3600" dirty="0" smtClean="0"/>
            </a:br>
            <a:r>
              <a:rPr lang="en-US" sz="3600" dirty="0" smtClean="0"/>
              <a:t>Lower “our” wages? Not really.</a:t>
            </a:r>
            <a:endParaRPr lang="sk-SK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968552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smtClean="0">
                <a:solidFill>
                  <a:srgbClr val="000000"/>
                </a:solidFill>
              </a:rPr>
              <a:t>Mariel boatlift</a:t>
            </a:r>
            <a:r>
              <a:rPr lang="en-US" sz="2800" dirty="0">
                <a:solidFill>
                  <a:srgbClr val="000000"/>
                </a:solidFill>
              </a:rPr>
              <a:t>, within 2-3 </a:t>
            </a:r>
            <a:r>
              <a:rPr lang="en-US" sz="2800" dirty="0" smtClean="0">
                <a:solidFill>
                  <a:srgbClr val="000000"/>
                </a:solidFill>
              </a:rPr>
              <a:t>months circa 125,000 Cuban refugees sailed to Miami. Unemployment up, wages down? No! (Card, 1990)</a:t>
            </a:r>
          </a:p>
          <a:p>
            <a:r>
              <a:rPr lang="en-US" sz="2800" dirty="0" smtClean="0">
                <a:solidFill>
                  <a:srgbClr val="000000"/>
                </a:solidFill>
              </a:rPr>
              <a:t>Post-enlargement mobility in the EU, circa 3 million migrants 2004-2009. Same lessons: no negative impacts on unemployment rates or wages. (Kahanec and Zimmermann, 2016)</a:t>
            </a:r>
          </a:p>
          <a:p>
            <a:r>
              <a:rPr lang="en-US" sz="2800" dirty="0" smtClean="0">
                <a:solidFill>
                  <a:srgbClr val="000000"/>
                </a:solidFill>
              </a:rPr>
              <a:t>300 million immigrants in the US, 20 million in Australia, etc. No jobs at all? Low wages?</a:t>
            </a:r>
          </a:p>
          <a:p>
            <a:endParaRPr lang="en-US" sz="2800" dirty="0" smtClean="0">
              <a:solidFill>
                <a:srgbClr val="000000"/>
              </a:solidFill>
            </a:endParaRPr>
          </a:p>
          <a:p>
            <a:r>
              <a:rPr lang="en-US" sz="2800" dirty="0" smtClean="0">
                <a:solidFill>
                  <a:srgbClr val="000000"/>
                </a:solidFill>
              </a:rPr>
              <a:t>Constant (2014) summarizes evidence, in the long run job creation</a:t>
            </a:r>
            <a:endParaRPr lang="en-GB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66DAF9-DCB5-4A75-B134-049B198ECF78}" type="slidenum">
              <a:rPr lang="sk-SK" smtClean="0"/>
              <a:pPr>
                <a:defRPr/>
              </a:pPr>
              <a:t>14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817555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US" sz="3600" dirty="0" smtClean="0"/>
              <a:t>Abuse the welfare state? </a:t>
            </a:r>
            <a:endParaRPr lang="sk-SK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66DAF9-DCB5-4A75-B134-049B198ECF78}" type="slidenum">
              <a:rPr lang="sk-SK" smtClean="0"/>
              <a:pPr>
                <a:defRPr/>
              </a:pPr>
              <a:t>15</a:t>
            </a:fld>
            <a:endParaRPr lang="sk-SK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7527925" cy="482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1607257" y="6153361"/>
            <a:ext cx="5413015" cy="36933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>
                <a:latin typeface="+mn-lt"/>
              </a:rPr>
              <a:t>In most EU member states lower or similar take up rates 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04316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620688"/>
            <a:ext cx="8568952" cy="655638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sz="3200" dirty="0" smtClean="0">
                <a:solidFill>
                  <a:srgbClr val="000000"/>
                </a:solidFill>
              </a:rPr>
              <a:t>Let us now expose them! Ratio of proportions of immigrants and natives in unemployment support </a:t>
            </a:r>
          </a:p>
        </p:txBody>
      </p:sp>
      <p:pic>
        <p:nvPicPr>
          <p:cNvPr id="35843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1844824"/>
            <a:ext cx="7943850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12807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8680"/>
            <a:ext cx="8579296" cy="655638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sz="3200" dirty="0" smtClean="0">
                <a:solidFill>
                  <a:srgbClr val="000000"/>
                </a:solidFill>
              </a:rPr>
              <a:t>Estimated impact of immigrant status on support receipt: unemployment, sickness and disability</a:t>
            </a:r>
          </a:p>
        </p:txBody>
      </p:sp>
      <p:pic>
        <p:nvPicPr>
          <p:cNvPr id="3686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" y="1700808"/>
            <a:ext cx="8067675" cy="4202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6536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48680"/>
            <a:ext cx="8229600" cy="655638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sz="3200" dirty="0" smtClean="0">
                <a:solidFill>
                  <a:srgbClr val="000000"/>
                </a:solidFill>
              </a:rPr>
              <a:t>Ratio of proportions of immigrants and natives: Unemployment support </a:t>
            </a:r>
            <a:r>
              <a:rPr lang="sk-SK" sz="3200" dirty="0" smtClean="0">
                <a:solidFill>
                  <a:srgbClr val="000000"/>
                </a:solidFill>
              </a:rPr>
              <a:t>for </a:t>
            </a:r>
            <a:r>
              <a:rPr lang="en-US" sz="3200" dirty="0" smtClean="0">
                <a:solidFill>
                  <a:srgbClr val="000000"/>
                </a:solidFill>
              </a:rPr>
              <a:t>the </a:t>
            </a:r>
            <a:r>
              <a:rPr lang="sk-SK" sz="3200" dirty="0" smtClean="0">
                <a:solidFill>
                  <a:srgbClr val="000000"/>
                </a:solidFill>
              </a:rPr>
              <a:t>unemployed</a:t>
            </a:r>
            <a:endParaRPr lang="en-US" sz="3200" dirty="0" smtClean="0">
              <a:solidFill>
                <a:srgbClr val="000000"/>
              </a:solidFill>
            </a:endParaRPr>
          </a:p>
        </p:txBody>
      </p:sp>
      <p:pic>
        <p:nvPicPr>
          <p:cNvPr id="3789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692622"/>
            <a:ext cx="7997825" cy="418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892" name="Text Box 5"/>
          <p:cNvSpPr txBox="1">
            <a:spLocks noChangeArrowheads="1"/>
          </p:cNvSpPr>
          <p:nvPr/>
        </p:nvSpPr>
        <p:spPr bwMode="auto">
          <a:xfrm>
            <a:off x="5292080" y="2348880"/>
            <a:ext cx="2479675" cy="727075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000" dirty="0"/>
              <a:t>So NOT abuse, but </a:t>
            </a:r>
          </a:p>
          <a:p>
            <a:pPr eaLnBrk="1" hangingPunct="1"/>
            <a:r>
              <a:rPr lang="en-US" sz="2000" b="1" dirty="0"/>
              <a:t>LACK OF ACCESS</a:t>
            </a:r>
          </a:p>
        </p:txBody>
      </p:sp>
    </p:spTree>
    <p:extLst>
      <p:ext uri="{BB962C8B-B14F-4D97-AF65-F5344CB8AC3E}">
        <p14:creationId xmlns:p14="http://schemas.microsoft.com/office/powerpoint/2010/main" val="11176138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76672"/>
            <a:ext cx="8229600" cy="655638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solidFill>
                  <a:srgbClr val="000000"/>
                </a:solidFill>
              </a:rPr>
              <a:t>Welfare shoppers? </a:t>
            </a:r>
            <a:endParaRPr lang="en-US" altLang="en-US" sz="3200" b="1" dirty="0" smtClean="0">
              <a:solidFill>
                <a:srgbClr val="0000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61045"/>
            <a:ext cx="8229600" cy="3840163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Theory - possibly</a:t>
            </a:r>
          </a:p>
          <a:p>
            <a:pPr lvl="1" eaLnBrk="1" hangingPunct="1"/>
            <a:r>
              <a:rPr lang="en-US" altLang="en-US" sz="2000" dirty="0" smtClean="0">
                <a:solidFill>
                  <a:srgbClr val="000000"/>
                </a:solidFill>
              </a:rPr>
              <a:t>Welfare reduces the volatility and increases the level of expected income of migrants, this in theory leading to the welfare magnet hypothesis (e.g. </a:t>
            </a:r>
            <a:r>
              <a:rPr lang="en-US" altLang="en-US" sz="2000" dirty="0" err="1" smtClean="0">
                <a:solidFill>
                  <a:srgbClr val="000000"/>
                </a:solidFill>
              </a:rPr>
              <a:t>Heitmueller</a:t>
            </a:r>
            <a:r>
              <a:rPr lang="en-US" altLang="en-US" sz="2000" dirty="0" smtClean="0">
                <a:solidFill>
                  <a:srgbClr val="000000"/>
                </a:solidFill>
              </a:rPr>
              <a:t> 2005)</a:t>
            </a:r>
          </a:p>
          <a:p>
            <a:pPr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Empirics – rather not</a:t>
            </a:r>
          </a:p>
          <a:p>
            <a:pPr lvl="1" eaLnBrk="1" hangingPunct="1"/>
            <a:r>
              <a:rPr lang="en-US" altLang="en-US" sz="2000" dirty="0" smtClean="0">
                <a:solidFill>
                  <a:srgbClr val="000000"/>
                </a:solidFill>
              </a:rPr>
              <a:t>Borjas (1999): welfare magnet marginally significant among the US states</a:t>
            </a:r>
          </a:p>
          <a:p>
            <a:pPr lvl="1" eaLnBrk="1" hangingPunct="1"/>
            <a:r>
              <a:rPr lang="en-US" altLang="en-US" sz="2000" dirty="0" smtClean="0">
                <a:solidFill>
                  <a:srgbClr val="000000"/>
                </a:solidFill>
              </a:rPr>
              <a:t>De Giorgi and </a:t>
            </a:r>
            <a:r>
              <a:rPr lang="en-US" altLang="en-US" sz="2000" dirty="0" err="1" smtClean="0">
                <a:solidFill>
                  <a:srgbClr val="000000"/>
                </a:solidFill>
              </a:rPr>
              <a:t>Pellizzari</a:t>
            </a:r>
            <a:r>
              <a:rPr lang="en-US" altLang="en-US" sz="2000" dirty="0" smtClean="0">
                <a:solidFill>
                  <a:srgbClr val="000000"/>
                </a:solidFill>
              </a:rPr>
              <a:t> (2009): not too large but statistically significant welfare magnet in EU15</a:t>
            </a:r>
          </a:p>
          <a:p>
            <a:pPr lvl="1" eaLnBrk="1" hangingPunct="1"/>
            <a:r>
              <a:rPr lang="en-US" altLang="en-US" sz="2000" dirty="0" smtClean="0">
                <a:solidFill>
                  <a:srgbClr val="000000"/>
                </a:solidFill>
              </a:rPr>
              <a:t>Pedersen, </a:t>
            </a:r>
            <a:r>
              <a:rPr lang="en-US" altLang="en-US" sz="2000" dirty="0" err="1" smtClean="0">
                <a:solidFill>
                  <a:srgbClr val="000000"/>
                </a:solidFill>
              </a:rPr>
              <a:t>Pytlikova</a:t>
            </a:r>
            <a:r>
              <a:rPr lang="en-US" altLang="en-US" sz="2000" dirty="0" smtClean="0">
                <a:solidFill>
                  <a:srgbClr val="000000"/>
                </a:solidFill>
              </a:rPr>
              <a:t> and Smith (2008): Social expenditures/GDP not significant within countries</a:t>
            </a:r>
          </a:p>
          <a:p>
            <a:pPr lvl="1" eaLnBrk="1" hangingPunct="1"/>
            <a:r>
              <a:rPr lang="en-US" altLang="en-US" sz="2000" dirty="0" smtClean="0">
                <a:solidFill>
                  <a:srgbClr val="000000"/>
                </a:solidFill>
              </a:rPr>
              <a:t>Kahanec et al (2013) – no effects if </a:t>
            </a:r>
            <a:r>
              <a:rPr lang="en-US" altLang="en-US" sz="2000" dirty="0" err="1" smtClean="0">
                <a:solidFill>
                  <a:srgbClr val="000000"/>
                </a:solidFill>
              </a:rPr>
              <a:t>endogenity</a:t>
            </a:r>
            <a:r>
              <a:rPr lang="en-US" altLang="en-US" sz="2000" dirty="0" smtClean="0">
                <a:solidFill>
                  <a:srgbClr val="000000"/>
                </a:solidFill>
              </a:rPr>
              <a:t> accounted for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00"/>
                </a:solidFill>
              </a:rPr>
              <a:t>Rather:</a:t>
            </a:r>
          </a:p>
          <a:p>
            <a:r>
              <a:rPr lang="en-US" sz="2400" dirty="0">
                <a:solidFill>
                  <a:srgbClr val="000000"/>
                </a:solidFill>
              </a:rPr>
              <a:t>Contribute to public finances (</a:t>
            </a:r>
            <a:r>
              <a:rPr lang="en-US" sz="2400" dirty="0" err="1">
                <a:solidFill>
                  <a:srgbClr val="000000"/>
                </a:solidFill>
              </a:rPr>
              <a:t>Dustmann</a:t>
            </a:r>
            <a:r>
              <a:rPr lang="en-US" sz="2400" dirty="0">
                <a:solidFill>
                  <a:srgbClr val="000000"/>
                </a:solidFill>
              </a:rPr>
              <a:t> and </a:t>
            </a:r>
            <a:r>
              <a:rPr lang="en-US" sz="2400" dirty="0" err="1">
                <a:solidFill>
                  <a:srgbClr val="000000"/>
                </a:solidFill>
              </a:rPr>
              <a:t>Frattini</a:t>
            </a:r>
            <a:r>
              <a:rPr lang="en-US" sz="2400" dirty="0">
                <a:solidFill>
                  <a:srgbClr val="000000"/>
                </a:solidFill>
              </a:rPr>
              <a:t>, 2013)</a:t>
            </a:r>
          </a:p>
          <a:p>
            <a:pPr marL="590550" indent="-533400"/>
            <a:endParaRPr lang="en-US" altLang="en-US" sz="2400" dirty="0">
              <a:solidFill>
                <a:srgbClr val="000000"/>
              </a:solidFill>
            </a:endParaRPr>
          </a:p>
          <a:p>
            <a:pPr lvl="1" eaLnBrk="1" hangingPunct="1"/>
            <a:endParaRPr lang="en-US" altLang="en-US" sz="20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962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24744"/>
            <a:ext cx="8496300" cy="5472608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109537" indent="0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sz="1200" dirty="0" smtClean="0"/>
          </a:p>
          <a:p>
            <a:pPr marL="365125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r>
              <a:rPr lang="en-US" sz="2800" dirty="0" smtClean="0"/>
              <a:t>For post-enlargement migration we find positive effects on</a:t>
            </a:r>
          </a:p>
          <a:p>
            <a:pPr marL="765175" lvl="1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r>
              <a:rPr lang="en-US" sz="2000" dirty="0" smtClean="0"/>
              <a:t>GDP</a:t>
            </a:r>
          </a:p>
          <a:p>
            <a:pPr marL="765175" lvl="1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r>
              <a:rPr lang="en-US" sz="2000" dirty="0" smtClean="0"/>
              <a:t>GDP per capita</a:t>
            </a:r>
          </a:p>
          <a:p>
            <a:pPr marL="765175" lvl="1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r>
              <a:rPr lang="en-US" sz="2000" dirty="0" smtClean="0"/>
              <a:t>Employment rate</a:t>
            </a:r>
          </a:p>
          <a:p>
            <a:pPr marL="365125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r>
              <a:rPr lang="en-US" sz="2800" dirty="0" smtClean="0"/>
              <a:t>And negative effects on </a:t>
            </a:r>
          </a:p>
          <a:p>
            <a:pPr marL="765175" lvl="1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r>
              <a:rPr lang="en-US" sz="2400" dirty="0" smtClean="0"/>
              <a:t>output per worker</a:t>
            </a:r>
          </a:p>
          <a:p>
            <a:pPr marL="765175" lvl="1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endParaRPr lang="en-US" sz="2400" dirty="0"/>
          </a:p>
          <a:p>
            <a:pPr marL="109537" indent="0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None/>
            </a:pPr>
            <a:r>
              <a:rPr lang="en-US" sz="2200" dirty="0" smtClean="0"/>
              <a:t>(Kahanec and </a:t>
            </a:r>
            <a:r>
              <a:rPr lang="en-US" sz="2200" dirty="0" err="1" smtClean="0"/>
              <a:t>Pytlikova</a:t>
            </a:r>
            <a:r>
              <a:rPr lang="en-US" sz="2200" dirty="0" smtClean="0"/>
              <a:t>, 2016)</a:t>
            </a:r>
            <a:endParaRPr lang="en-US" sz="2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a-DK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en-US" sz="3200" dirty="0" smtClean="0"/>
              <a:t>Any macro impacts </a:t>
            </a:r>
            <a:r>
              <a:rPr lang="en-US" sz="3200" dirty="0"/>
              <a:t>o</a:t>
            </a:r>
            <a:r>
              <a:rPr lang="en-US" sz="3200" dirty="0" smtClean="0"/>
              <a:t>f migration?</a:t>
            </a:r>
            <a:endParaRPr lang="sk-SK" sz="3200" dirty="0"/>
          </a:p>
        </p:txBody>
      </p:sp>
    </p:spTree>
    <p:extLst>
      <p:ext uri="{BB962C8B-B14F-4D97-AF65-F5344CB8AC3E}">
        <p14:creationId xmlns:p14="http://schemas.microsoft.com/office/powerpoint/2010/main" val="37203116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24744"/>
            <a:ext cx="8496300" cy="5472608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109537" indent="0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sz="1200" dirty="0" smtClean="0"/>
          </a:p>
          <a:p>
            <a:pPr marL="365125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r>
              <a:rPr lang="en-US" sz="2800" dirty="0" smtClean="0"/>
              <a:t>Immigration does not increase crime (Bell, 2014)</a:t>
            </a:r>
          </a:p>
          <a:p>
            <a:pPr marL="365125" indent="-255588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FontTx/>
              <a:buChar char="•"/>
            </a:pPr>
            <a:r>
              <a:rPr lang="en-US" sz="2800" dirty="0" smtClean="0"/>
              <a:t>Lack of labor market integration may increase property crime – but equally for immigrants and natives! (Bell, 2014)</a:t>
            </a:r>
          </a:p>
          <a:p>
            <a:pPr marL="109537" indent="0" algn="just">
              <a:lnSpc>
                <a:spcPct val="90000"/>
              </a:lnSpc>
              <a:spcBef>
                <a:spcPct val="30000"/>
              </a:spcBef>
              <a:spcAft>
                <a:spcPct val="30000"/>
              </a:spcAft>
              <a:buNone/>
            </a:pPr>
            <a:endParaRPr lang="en-US" sz="2400" dirty="0" smtClean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a-DK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 fontScale="90000"/>
          </a:bodyPr>
          <a:lstStyle/>
          <a:p>
            <a:pPr algn="l"/>
            <a:r>
              <a:rPr lang="en-US" sz="3200" dirty="0" smtClean="0"/>
              <a:t>But they are criminals! No, not more than the natives</a:t>
            </a:r>
            <a:endParaRPr lang="sk-SK" sz="3200" dirty="0"/>
          </a:p>
        </p:txBody>
      </p:sp>
    </p:spTree>
    <p:extLst>
      <p:ext uri="{BB962C8B-B14F-4D97-AF65-F5344CB8AC3E}">
        <p14:creationId xmlns:p14="http://schemas.microsoft.com/office/powerpoint/2010/main" val="42493148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4704"/>
            <a:ext cx="8229600" cy="655638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altLang="en-US" sz="3200" dirty="0" smtClean="0">
                <a:solidFill>
                  <a:srgbClr val="000000"/>
                </a:solidFill>
              </a:rPr>
              <a:t>Conclusions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808"/>
            <a:ext cx="8229600" cy="4824536"/>
          </a:xfrm>
        </p:spPr>
        <p:txBody>
          <a:bodyPr>
            <a:normAutofit/>
          </a:bodyPr>
          <a:lstStyle/>
          <a:p>
            <a:pPr marL="609600" indent="-609600"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Europe/Slovakia needs immigrants, mainly qualified ones</a:t>
            </a:r>
          </a:p>
          <a:p>
            <a:pPr marL="609600" indent="-609600"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We have some, but we are also losing the best</a:t>
            </a:r>
          </a:p>
          <a:p>
            <a:pPr marL="609600" indent="-609600"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Our migration and integration policies are problematic</a:t>
            </a:r>
          </a:p>
          <a:p>
            <a:pPr marL="609600" indent="-609600"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In spite of this, immigrants in the EU contribute </a:t>
            </a:r>
            <a:r>
              <a:rPr lang="en-US" altLang="en-US" sz="2400" dirty="0">
                <a:solidFill>
                  <a:srgbClr val="000000"/>
                </a:solidFill>
              </a:rPr>
              <a:t>to GDP, </a:t>
            </a:r>
            <a:r>
              <a:rPr lang="en-US" altLang="en-US" sz="2400" dirty="0" smtClean="0">
                <a:solidFill>
                  <a:srgbClr val="000000"/>
                </a:solidFill>
              </a:rPr>
              <a:t>taxes, labor market efficiency, no negative effects on wages or employment</a:t>
            </a:r>
            <a:endParaRPr lang="en-US" altLang="en-US" sz="2400" dirty="0">
              <a:solidFill>
                <a:srgbClr val="000000"/>
              </a:solidFill>
            </a:endParaRPr>
          </a:p>
          <a:p>
            <a:pPr marL="609600" indent="-609600"/>
            <a:r>
              <a:rPr lang="en-US" altLang="en-US" sz="2400" dirty="0" smtClean="0">
                <a:solidFill>
                  <a:srgbClr val="000000"/>
                </a:solidFill>
              </a:rPr>
              <a:t>Migrants </a:t>
            </a:r>
            <a:r>
              <a:rPr lang="en-US" altLang="en-US" sz="2400" dirty="0">
                <a:solidFill>
                  <a:srgbClr val="000000"/>
                </a:solidFill>
              </a:rPr>
              <a:t>respond to labor market skill gaps </a:t>
            </a:r>
            <a:r>
              <a:rPr lang="en-US" altLang="en-US" sz="2400" dirty="0" smtClean="0">
                <a:solidFill>
                  <a:srgbClr val="000000"/>
                </a:solidFill>
              </a:rPr>
              <a:t>more fluidly </a:t>
            </a:r>
            <a:r>
              <a:rPr lang="en-US" altLang="en-US" sz="2400" dirty="0">
                <a:solidFill>
                  <a:srgbClr val="000000"/>
                </a:solidFill>
              </a:rPr>
              <a:t>than </a:t>
            </a:r>
            <a:r>
              <a:rPr lang="en-US" altLang="en-US" sz="2400" dirty="0" smtClean="0">
                <a:solidFill>
                  <a:srgbClr val="000000"/>
                </a:solidFill>
              </a:rPr>
              <a:t>the natives</a:t>
            </a:r>
            <a:endParaRPr lang="en-US" altLang="en-US" sz="2400" dirty="0">
              <a:solidFill>
                <a:srgbClr val="000000"/>
              </a:solidFill>
            </a:endParaRPr>
          </a:p>
          <a:p>
            <a:pPr marL="609600" indent="-609600"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So we need more, and not less mobility; we need more and not less integration</a:t>
            </a:r>
          </a:p>
        </p:txBody>
      </p:sp>
    </p:spTree>
    <p:extLst>
      <p:ext uri="{BB962C8B-B14F-4D97-AF65-F5344CB8AC3E}">
        <p14:creationId xmlns:p14="http://schemas.microsoft.com/office/powerpoint/2010/main" val="18248968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4704"/>
            <a:ext cx="8229600" cy="655638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altLang="en-US" sz="3200" dirty="0" smtClean="0">
                <a:solidFill>
                  <a:srgbClr val="000000"/>
                </a:solidFill>
              </a:rPr>
              <a:t>Migration policy options</a:t>
            </a:r>
            <a:endParaRPr lang="en-US" altLang="en-US" sz="3200" dirty="0" smtClean="0">
              <a:solidFill>
                <a:srgbClr val="000000"/>
              </a:solidFill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808"/>
            <a:ext cx="8229600" cy="4824536"/>
          </a:xfrm>
        </p:spPr>
        <p:txBody>
          <a:bodyPr>
            <a:normAutofit lnSpcReduction="10000"/>
          </a:bodyPr>
          <a:lstStyle/>
          <a:p>
            <a:pPr marL="609600" indent="-609600"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Demand-driven employer-led systems (re-active, s</a:t>
            </a:r>
            <a:r>
              <a:rPr lang="en-US" altLang="en-US" sz="2400" dirty="0" smtClean="0">
                <a:solidFill>
                  <a:srgbClr val="000000"/>
                </a:solidFill>
              </a:rPr>
              <a:t>hort-term needs</a:t>
            </a:r>
            <a:r>
              <a:rPr lang="en-US" altLang="en-US" sz="2400" dirty="0" smtClean="0">
                <a:solidFill>
                  <a:srgbClr val="000000"/>
                </a:solidFill>
              </a:rPr>
              <a:t>)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Free movement</a:t>
            </a:r>
          </a:p>
          <a:p>
            <a:pPr marL="1009650" lvl="1" indent="-609600"/>
            <a:r>
              <a:rPr lang="en-US" altLang="en-US" sz="2000" dirty="0">
                <a:solidFill>
                  <a:srgbClr val="000000"/>
                </a:solidFill>
              </a:rPr>
              <a:t>Sectors/</a:t>
            </a:r>
            <a:r>
              <a:rPr lang="en-US" altLang="en-US" sz="2000" dirty="0" smtClean="0">
                <a:solidFill>
                  <a:srgbClr val="000000"/>
                </a:solidFill>
              </a:rPr>
              <a:t>occupations </a:t>
            </a:r>
            <a:r>
              <a:rPr lang="en-US" altLang="en-US" sz="2000" dirty="0">
                <a:solidFill>
                  <a:srgbClr val="000000"/>
                </a:solidFill>
              </a:rPr>
              <a:t>clearance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Labor market tests</a:t>
            </a:r>
          </a:p>
          <a:p>
            <a:pPr marL="609600" indent="-609600" eaLnBrk="1" hangingPunct="1"/>
            <a:r>
              <a:rPr lang="en-US" altLang="en-US" sz="2400" dirty="0" smtClean="0">
                <a:solidFill>
                  <a:srgbClr val="000000"/>
                </a:solidFill>
              </a:rPr>
              <a:t>Human-capital-accumulation focused, government-led (pro-active, win </a:t>
            </a:r>
            <a:r>
              <a:rPr lang="en-US" altLang="en-US" sz="2400" smtClean="0">
                <a:solidFill>
                  <a:srgbClr val="000000"/>
                </a:solidFill>
              </a:rPr>
              <a:t>talents, but </a:t>
            </a:r>
            <a:r>
              <a:rPr lang="en-US" altLang="en-US" sz="2400" dirty="0" smtClean="0">
                <a:solidFill>
                  <a:srgbClr val="000000"/>
                </a:solidFill>
              </a:rPr>
              <a:t>possibly </a:t>
            </a:r>
            <a:r>
              <a:rPr lang="en-US" altLang="en-US" sz="2400" dirty="0" err="1" smtClean="0">
                <a:solidFill>
                  <a:srgbClr val="000000"/>
                </a:solidFill>
              </a:rPr>
              <a:t>mis</a:t>
            </a:r>
            <a:r>
              <a:rPr lang="en-US" altLang="en-US" sz="2400" dirty="0" smtClean="0">
                <a:solidFill>
                  <a:srgbClr val="000000"/>
                </a:solidFill>
              </a:rPr>
              <a:t>-matched)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Points-based systems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Provisions for graduates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Intergovernmental agreements</a:t>
            </a:r>
          </a:p>
          <a:p>
            <a:pPr marL="609600" indent="-609600"/>
            <a:r>
              <a:rPr lang="en-US" altLang="en-US" sz="2400" dirty="0" smtClean="0">
                <a:solidFill>
                  <a:srgbClr val="000000"/>
                </a:solidFill>
              </a:rPr>
              <a:t>Hybrid systems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Combine best of the two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e.g. points-based with heavy weight on existing job offer</a:t>
            </a:r>
            <a:endParaRPr lang="en-US" altLang="en-US" sz="20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5425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4704"/>
            <a:ext cx="8229600" cy="655638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altLang="en-US" sz="3200" dirty="0" smtClean="0">
                <a:solidFill>
                  <a:srgbClr val="000000"/>
                </a:solidFill>
              </a:rPr>
              <a:t>Bottom line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808"/>
            <a:ext cx="8229600" cy="4824536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en-US" altLang="en-US" sz="2400" dirty="0" smtClean="0">
                <a:solidFill>
                  <a:srgbClr val="000000"/>
                </a:solidFill>
              </a:rPr>
              <a:t>The current migration crisis in Europe offers a potential for a triple win: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Provide humanitarian help to refugees - a moral victory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Revamp our migration, asylum, and integration policies</a:t>
            </a:r>
          </a:p>
          <a:p>
            <a:pPr marL="1009650" lvl="1" indent="-609600"/>
            <a:r>
              <a:rPr lang="en-US" altLang="en-US" sz="2000" dirty="0" smtClean="0">
                <a:solidFill>
                  <a:srgbClr val="000000"/>
                </a:solidFill>
              </a:rPr>
              <a:t>Benefit from the new hands and brains that can boost our labor markets</a:t>
            </a:r>
          </a:p>
          <a:p>
            <a:pPr marL="0" indent="0">
              <a:buNone/>
            </a:pPr>
            <a:endParaRPr lang="en-US" altLang="en-US" sz="2400" dirty="0" smtClean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altLang="en-US" sz="24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US" altLang="en-US" sz="2400" dirty="0" smtClean="0">
                <a:solidFill>
                  <a:srgbClr val="000000"/>
                </a:solidFill>
              </a:rPr>
              <a:t>Otherwise </a:t>
            </a:r>
            <a:r>
              <a:rPr lang="en-US" altLang="en-US" sz="2400" smtClean="0">
                <a:solidFill>
                  <a:srgbClr val="000000"/>
                </a:solidFill>
              </a:rPr>
              <a:t>we risk a triple loss</a:t>
            </a:r>
            <a:endParaRPr lang="en-US" altLang="en-US" sz="2400" dirty="0" smtClean="0">
              <a:solidFill>
                <a:srgbClr val="000000"/>
              </a:solidFill>
            </a:endParaRPr>
          </a:p>
          <a:p>
            <a:pPr marL="609600" indent="-609600" eaLnBrk="1" hangingPunct="1"/>
            <a:endParaRPr lang="en-US" altLang="en-US" sz="24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172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724400" y="2514600"/>
            <a:ext cx="3886200" cy="3352800"/>
          </a:xfrm>
        </p:spPr>
        <p:txBody>
          <a:bodyPr/>
          <a:lstStyle/>
          <a:p>
            <a:pPr algn="l" eaLnBrk="1" hangingPunct="1"/>
            <a:r>
              <a:rPr lang="sk-SK" sz="1400" b="1" dirty="0" smtClean="0">
                <a:solidFill>
                  <a:srgbClr val="000000"/>
                </a:solidFill>
              </a:rPr>
              <a:t/>
            </a:r>
            <a:br>
              <a:rPr lang="sk-SK" sz="1400" b="1" dirty="0" smtClean="0">
                <a:solidFill>
                  <a:srgbClr val="000000"/>
                </a:solidFill>
              </a:rPr>
            </a:br>
            <a:r>
              <a:rPr lang="sk-SK" sz="1600" b="1" dirty="0" smtClean="0">
                <a:solidFill>
                  <a:srgbClr val="000000"/>
                </a:solidFill>
              </a:rPr>
              <a:t>Martin Kahanec</a:t>
            </a:r>
            <a:r>
              <a:rPr lang="en-US" sz="1400" b="1" dirty="0" smtClean="0">
                <a:solidFill>
                  <a:srgbClr val="000000"/>
                </a:solidFill>
              </a:rPr>
              <a:t/>
            </a:r>
            <a:br>
              <a:rPr lang="en-US" sz="1400" b="1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>  </a:t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sk-SK" sz="1400" dirty="0" smtClean="0">
                <a:solidFill>
                  <a:srgbClr val="000000"/>
                </a:solidFill>
              </a:rPr>
              <a:t>Tel</a:t>
            </a:r>
            <a:r>
              <a:rPr lang="en-US" sz="1400" dirty="0" smtClean="0">
                <a:solidFill>
                  <a:srgbClr val="000000"/>
                </a:solidFill>
              </a:rPr>
              <a:t>/Fax: +36 1 235 3097</a:t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>Email: </a:t>
            </a:r>
            <a:r>
              <a:rPr lang="sk-SK" sz="1400" dirty="0" smtClean="0">
                <a:solidFill>
                  <a:srgbClr val="000000"/>
                </a:solidFill>
              </a:rPr>
              <a:t>kahanecm</a:t>
            </a:r>
            <a:r>
              <a:rPr lang="en-US" sz="1400" dirty="0" smtClean="0">
                <a:solidFill>
                  <a:srgbClr val="000000"/>
                </a:solidFill>
              </a:rPr>
              <a:t>@</a:t>
            </a:r>
            <a:r>
              <a:rPr lang="en-US" sz="1400" dirty="0" err="1" smtClean="0">
                <a:solidFill>
                  <a:srgbClr val="000000"/>
                </a:solidFill>
              </a:rPr>
              <a:t>spp.ceu.edu</a:t>
            </a:r>
            <a:r>
              <a:rPr lang="en-US" sz="1400" dirty="0" smtClean="0">
                <a:solidFill>
                  <a:srgbClr val="000000"/>
                </a:solidFill>
              </a:rPr>
              <a:t/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/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/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>School of Public Policy</a:t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>Central European University</a:t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dirty="0" err="1" smtClean="0">
                <a:solidFill>
                  <a:srgbClr val="000000"/>
                </a:solidFill>
              </a:rPr>
              <a:t>Nador</a:t>
            </a:r>
            <a:r>
              <a:rPr lang="en-US" sz="1400" dirty="0" smtClean="0">
                <a:solidFill>
                  <a:srgbClr val="000000"/>
                </a:solidFill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</a:rPr>
              <a:t>utca</a:t>
            </a:r>
            <a:r>
              <a:rPr lang="en-US" sz="1400" dirty="0" smtClean="0">
                <a:solidFill>
                  <a:srgbClr val="000000"/>
                </a:solidFill>
              </a:rPr>
              <a:t> 9</a:t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>Budapest 1051</a:t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dirty="0" smtClean="0">
                <a:solidFill>
                  <a:srgbClr val="000000"/>
                </a:solidFill>
              </a:rPr>
              <a:t>Hungary</a:t>
            </a:r>
            <a:br>
              <a:rPr lang="en-US" sz="1400" dirty="0" smtClean="0">
                <a:solidFill>
                  <a:srgbClr val="000000"/>
                </a:solidFill>
              </a:rPr>
            </a:br>
            <a:r>
              <a:rPr lang="en-US" sz="1400" b="1" dirty="0" err="1" smtClean="0">
                <a:solidFill>
                  <a:srgbClr val="000000"/>
                </a:solidFill>
              </a:rPr>
              <a:t>publicpolicy.ceu.hu</a:t>
            </a:r>
            <a:r>
              <a:rPr lang="en-US" sz="1400" b="1" dirty="0" smtClean="0">
                <a:solidFill>
                  <a:srgbClr val="000000"/>
                </a:solidFill>
              </a:rPr>
              <a:t/>
            </a:r>
            <a:br>
              <a:rPr lang="en-US" sz="1400" b="1" dirty="0" smtClean="0">
                <a:solidFill>
                  <a:srgbClr val="000000"/>
                </a:solidFill>
              </a:rPr>
            </a:br>
            <a:endParaRPr lang="en-US" sz="1400" b="1" dirty="0" smtClean="0">
              <a:solidFill>
                <a:srgbClr val="000000"/>
              </a:solidFill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4" eaLnBrk="1" hangingPunct="1">
              <a:lnSpc>
                <a:spcPct val="80000"/>
              </a:lnSpc>
              <a:buFontTx/>
              <a:buNone/>
            </a:pPr>
            <a:endParaRPr lang="en-US" sz="1200" dirty="0" smtClean="0">
              <a:solidFill>
                <a:schemeClr val="bg1"/>
              </a:solidFill>
            </a:endParaRPr>
          </a:p>
          <a:p>
            <a:pPr lvl="4" eaLnBrk="1" hangingPunct="1">
              <a:lnSpc>
                <a:spcPct val="80000"/>
              </a:lnSpc>
              <a:buFontTx/>
              <a:buNone/>
            </a:pPr>
            <a:endParaRPr lang="en-US" sz="1200" dirty="0" smtClean="0">
              <a:solidFill>
                <a:schemeClr val="bg1"/>
              </a:solidFill>
            </a:endParaRPr>
          </a:p>
          <a:p>
            <a:pPr lvl="4" eaLnBrk="1" hangingPunct="1">
              <a:lnSpc>
                <a:spcPct val="80000"/>
              </a:lnSpc>
              <a:buFontTx/>
              <a:buNone/>
            </a:pPr>
            <a:endParaRPr lang="en-US" sz="1200" dirty="0" smtClean="0">
              <a:solidFill>
                <a:schemeClr val="bg1"/>
              </a:solidFill>
            </a:endParaRPr>
          </a:p>
          <a:p>
            <a:pPr lvl="4" eaLnBrk="1" hangingPunct="1">
              <a:lnSpc>
                <a:spcPct val="80000"/>
              </a:lnSpc>
              <a:buFontTx/>
              <a:buNone/>
            </a:pPr>
            <a:endParaRPr lang="en-US" sz="1200" dirty="0" smtClean="0">
              <a:solidFill>
                <a:schemeClr val="bg1"/>
              </a:solidFill>
            </a:endParaRPr>
          </a:p>
          <a:p>
            <a:pPr lvl="4" eaLnBrk="1" hangingPunct="1">
              <a:lnSpc>
                <a:spcPct val="80000"/>
              </a:lnSpc>
              <a:buFontTx/>
              <a:buNone/>
            </a:pPr>
            <a:r>
              <a:rPr lang="en-US" sz="1200" dirty="0" smtClean="0">
                <a:solidFill>
                  <a:schemeClr val="bg1"/>
                </a:solidFill>
              </a:rPr>
              <a:t>Spp.</a:t>
            </a:r>
          </a:p>
        </p:txBody>
      </p:sp>
      <p:pic>
        <p:nvPicPr>
          <p:cNvPr id="58372" name="Picture 5" descr="csigalepcs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14600"/>
            <a:ext cx="3962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840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14967</TotalTime>
  <Words>1145</Words>
  <Application>Microsoft Macintosh PowerPoint</Application>
  <PresentationFormat>On-screen Show (4:3)</PresentationFormat>
  <Paragraphs>161</Paragraphs>
  <Slides>25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Migrants/refugees as potential workers</vt:lpstr>
      <vt:lpstr>Do we need migration/mobility  in the EU?</vt:lpstr>
      <vt:lpstr>The demographic background</vt:lpstr>
      <vt:lpstr>Skill gaps and demand for migrants in the EU</vt:lpstr>
      <vt:lpstr>Great Recession in the EU and EMU:  Migration as an antidote?</vt:lpstr>
      <vt:lpstr>What mobility do we have  in the EU?</vt:lpstr>
      <vt:lpstr>Mobility and migration in the EU</vt:lpstr>
      <vt:lpstr>Unskilled immigrants? No, rather skilled!</vt:lpstr>
      <vt:lpstr>Want to work, but difficulties in finding a job …and even if in a job, skill mismatch - downskilling</vt:lpstr>
      <vt:lpstr>Educated…but brain waste!</vt:lpstr>
      <vt:lpstr>What effects of EU mobility?</vt:lpstr>
      <vt:lpstr>Educated but downskilled? Inefficient.  </vt:lpstr>
      <vt:lpstr>Take “our” jobs? No, they help to create jobs! Lower “our” wages? Not really.</vt:lpstr>
      <vt:lpstr>Abuse the welfare state? </vt:lpstr>
      <vt:lpstr>Let us now expose them! Ratio of proportions of immigrants and natives in unemployment support </vt:lpstr>
      <vt:lpstr>Estimated impact of immigrant status on support receipt: unemployment, sickness and disability</vt:lpstr>
      <vt:lpstr>Ratio of proportions of immigrants and natives: Unemployment support for the unemployed</vt:lpstr>
      <vt:lpstr>Welfare shoppers? </vt:lpstr>
      <vt:lpstr>Any macro impacts of migration?</vt:lpstr>
      <vt:lpstr>But they are criminals! No, not more than the natives</vt:lpstr>
      <vt:lpstr>Conclusions</vt:lpstr>
      <vt:lpstr>Migration policy options</vt:lpstr>
      <vt:lpstr>Bottom line</vt:lpstr>
      <vt:lpstr> Martin Kahanec    Tel/Fax: +36 1 235 3097 Email: kahanecm@spp.ceu.edu   School of Public Policy Central European University Nador utca 9 Budapest 1051 Hungary publicpolicy.ceu.hu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Post-enlargement free mobility of labor: view from the sending countries</dc:title>
  <dc:creator>Lucia Kurekova</dc:creator>
  <cp:lastModifiedBy>Martin Kahanec</cp:lastModifiedBy>
  <cp:revision>357</cp:revision>
  <dcterms:created xsi:type="dcterms:W3CDTF">2012-10-15T13:36:42Z</dcterms:created>
  <dcterms:modified xsi:type="dcterms:W3CDTF">2016-04-20T20:49:16Z</dcterms:modified>
</cp:coreProperties>
</file>