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5" r:id="rId3"/>
    <p:sldId id="291" r:id="rId4"/>
    <p:sldId id="260" r:id="rId5"/>
    <p:sldId id="261" r:id="rId6"/>
    <p:sldId id="262" r:id="rId7"/>
    <p:sldId id="263" r:id="rId8"/>
    <p:sldId id="264" r:id="rId9"/>
    <p:sldId id="296" r:id="rId10"/>
    <p:sldId id="265" r:id="rId11"/>
    <p:sldId id="266" r:id="rId12"/>
    <p:sldId id="297" r:id="rId13"/>
    <p:sldId id="267" r:id="rId14"/>
    <p:sldId id="268" r:id="rId15"/>
    <p:sldId id="270" r:id="rId16"/>
    <p:sldId id="283" r:id="rId17"/>
    <p:sldId id="284" r:id="rId18"/>
    <p:sldId id="285" r:id="rId19"/>
    <p:sldId id="298" r:id="rId20"/>
    <p:sldId id="286" r:id="rId21"/>
    <p:sldId id="287" r:id="rId22"/>
    <p:sldId id="273" r:id="rId23"/>
    <p:sldId id="275" r:id="rId24"/>
    <p:sldId id="299" r:id="rId25"/>
    <p:sldId id="257" r:id="rId26"/>
    <p:sldId id="258" r:id="rId27"/>
    <p:sldId id="259" r:id="rId28"/>
    <p:sldId id="300" r:id="rId29"/>
    <p:sldId id="294" r:id="rId30"/>
    <p:sldId id="278" r:id="rId31"/>
    <p:sldId id="279" r:id="rId32"/>
    <p:sldId id="280" r:id="rId33"/>
    <p:sldId id="282" r:id="rId34"/>
    <p:sldId id="281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2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Immigration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Cudzinci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Cudzinci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cudzinci_1602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Cudzinci_feb2016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Cudzinci_feb2016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Zo&#353;it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VPM_UPSVAR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Population%20change_Final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Population%20change_Final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Population%20change_Final.xls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Pomer%20zahranicnych%20studentov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Studenti%20v%20zahranici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Pomer%20zahranicnych%20studentov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Immigra</a:t>
            </a:r>
            <a:r>
              <a:rPr lang="sk-SK"/>
              <a:t>n</a:t>
            </a:r>
            <a:r>
              <a:rPr lang="en-US"/>
              <a:t>ts by country of citizenship</a:t>
            </a:r>
            <a:r>
              <a:rPr lang="sk-SK"/>
              <a:t> - Slovakia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Data!$A$94</c:f>
              <c:strCache>
                <c:ptCount val="1"/>
                <c:pt idx="0">
                  <c:v>Slovakia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Data!$E$94:$Q$94</c:f>
              <c:numCache>
                <c:formatCode>#,##0</c:formatCode>
                <c:ptCount val="13"/>
                <c:pt idx="0">
                  <c:v>1492</c:v>
                </c:pt>
                <c:pt idx="1">
                  <c:v>1854</c:v>
                </c:pt>
                <c:pt idx="2">
                  <c:v>1989</c:v>
                </c:pt>
                <c:pt idx="3">
                  <c:v>2471</c:v>
                </c:pt>
                <c:pt idx="4">
                  <c:v>1745</c:v>
                </c:pt>
                <c:pt idx="5">
                  <c:v>1302</c:v>
                </c:pt>
                <c:pt idx="6">
                  <c:v>1417</c:v>
                </c:pt>
                <c:pt idx="7">
                  <c:v>1350</c:v>
                </c:pt>
                <c:pt idx="8">
                  <c:v>1205</c:v>
                </c:pt>
                <c:pt idx="9">
                  <c:v>1111</c:v>
                </c:pt>
                <c:pt idx="10">
                  <c:v>1078</c:v>
                </c:pt>
                <c:pt idx="11">
                  <c:v>2479</c:v>
                </c:pt>
                <c:pt idx="12">
                  <c:v>2674</c:v>
                </c:pt>
              </c:numCache>
            </c:numRef>
          </c:val>
        </c:ser>
        <c:ser>
          <c:idx val="2"/>
          <c:order val="1"/>
          <c:tx>
            <c:strRef>
              <c:f>Data!$B$634</c:f>
              <c:strCache>
                <c:ptCount val="1"/>
                <c:pt idx="0">
                  <c:v>Czech Republic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Data!$E$664:$Q$664</c:f>
              <c:numCache>
                <c:formatCode>#,##0</c:formatCode>
                <c:ptCount val="13"/>
                <c:pt idx="0">
                  <c:v>135</c:v>
                </c:pt>
                <c:pt idx="1">
                  <c:v>77</c:v>
                </c:pt>
                <c:pt idx="2">
                  <c:v>638</c:v>
                </c:pt>
                <c:pt idx="3">
                  <c:v>1631</c:v>
                </c:pt>
                <c:pt idx="4">
                  <c:v>1147</c:v>
                </c:pt>
                <c:pt idx="5">
                  <c:v>1294</c:v>
                </c:pt>
                <c:pt idx="6">
                  <c:v>1239</c:v>
                </c:pt>
                <c:pt idx="7">
                  <c:v>1400</c:v>
                </c:pt>
                <c:pt idx="8">
                  <c:v>1633</c:v>
                </c:pt>
                <c:pt idx="9">
                  <c:v>1214</c:v>
                </c:pt>
                <c:pt idx="10">
                  <c:v>600</c:v>
                </c:pt>
                <c:pt idx="11">
                  <c:v>462</c:v>
                </c:pt>
                <c:pt idx="12">
                  <c:v>402</c:v>
                </c:pt>
              </c:numCache>
            </c:numRef>
          </c:val>
        </c:ser>
        <c:ser>
          <c:idx val="6"/>
          <c:order val="2"/>
          <c:tx>
            <c:strRef>
              <c:f>Data!$B$1774</c:f>
              <c:strCache>
                <c:ptCount val="1"/>
                <c:pt idx="0">
                  <c:v>Romania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Data!$E$1804:$Q$1804</c:f>
              <c:numCache>
                <c:formatCode>#,##0</c:formatCode>
                <c:ptCount val="13"/>
                <c:pt idx="0">
                  <c:v>30</c:v>
                </c:pt>
                <c:pt idx="1">
                  <c:v>10</c:v>
                </c:pt>
                <c:pt idx="2">
                  <c:v>40</c:v>
                </c:pt>
                <c:pt idx="3">
                  <c:v>73</c:v>
                </c:pt>
                <c:pt idx="4">
                  <c:v>93</c:v>
                </c:pt>
                <c:pt idx="5">
                  <c:v>396</c:v>
                </c:pt>
                <c:pt idx="6">
                  <c:v>3029</c:v>
                </c:pt>
                <c:pt idx="7">
                  <c:v>2300</c:v>
                </c:pt>
                <c:pt idx="8">
                  <c:v>840</c:v>
                </c:pt>
                <c:pt idx="9">
                  <c:v>915</c:v>
                </c:pt>
                <c:pt idx="10">
                  <c:v>458</c:v>
                </c:pt>
                <c:pt idx="11">
                  <c:v>275</c:v>
                </c:pt>
                <c:pt idx="12">
                  <c:v>274</c:v>
                </c:pt>
              </c:numCache>
            </c:numRef>
          </c:val>
        </c:ser>
        <c:ser>
          <c:idx val="8"/>
          <c:order val="3"/>
          <c:tx>
            <c:strRef>
              <c:f>Data!$B$3370</c:f>
              <c:strCache>
                <c:ptCount val="1"/>
                <c:pt idx="0">
                  <c:v>Ukraine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Data!$E$3400:$Q$3400</c:f>
              <c:numCache>
                <c:formatCode>#,##0</c:formatCode>
                <c:ptCount val="13"/>
                <c:pt idx="0">
                  <c:v>101</c:v>
                </c:pt>
                <c:pt idx="1">
                  <c:v>90</c:v>
                </c:pt>
                <c:pt idx="2">
                  <c:v>652</c:v>
                </c:pt>
                <c:pt idx="3">
                  <c:v>657</c:v>
                </c:pt>
                <c:pt idx="4">
                  <c:v>597</c:v>
                </c:pt>
                <c:pt idx="5">
                  <c:v>1007</c:v>
                </c:pt>
                <c:pt idx="6">
                  <c:v>1210</c:v>
                </c:pt>
                <c:pt idx="7">
                  <c:v>1765</c:v>
                </c:pt>
                <c:pt idx="8">
                  <c:v>1575</c:v>
                </c:pt>
                <c:pt idx="9">
                  <c:v>1336</c:v>
                </c:pt>
                <c:pt idx="10">
                  <c:v>105</c:v>
                </c:pt>
                <c:pt idx="11">
                  <c:v>92</c:v>
                </c:pt>
                <c:pt idx="12">
                  <c:v>77</c:v>
                </c:pt>
              </c:numCache>
            </c:numRef>
          </c:val>
        </c:ser>
        <c:ser>
          <c:idx val="4"/>
          <c:order val="4"/>
          <c:tx>
            <c:strRef>
              <c:f>Data!$B$1432</c:f>
              <c:strCache>
                <c:ptCount val="1"/>
                <c:pt idx="0">
                  <c:v>Hungary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Data!$E$1462:$Q$1462</c:f>
              <c:numCache>
                <c:formatCode>#,##0</c:formatCode>
                <c:ptCount val="13"/>
                <c:pt idx="0">
                  <c:v>11</c:v>
                </c:pt>
                <c:pt idx="1">
                  <c:v>12</c:v>
                </c:pt>
                <c:pt idx="2">
                  <c:v>81</c:v>
                </c:pt>
                <c:pt idx="3">
                  <c:v>309</c:v>
                </c:pt>
                <c:pt idx="4">
                  <c:v>384</c:v>
                </c:pt>
                <c:pt idx="5">
                  <c:v>533</c:v>
                </c:pt>
                <c:pt idx="6">
                  <c:v>815</c:v>
                </c:pt>
                <c:pt idx="7">
                  <c:v>1108</c:v>
                </c:pt>
                <c:pt idx="8">
                  <c:v>1065</c:v>
                </c:pt>
                <c:pt idx="9">
                  <c:v>1082</c:v>
                </c:pt>
                <c:pt idx="10">
                  <c:v>662</c:v>
                </c:pt>
                <c:pt idx="11">
                  <c:v>706</c:v>
                </c:pt>
                <c:pt idx="12">
                  <c:v>379</c:v>
                </c:pt>
              </c:numCache>
            </c:numRef>
          </c:val>
        </c:ser>
        <c:ser>
          <c:idx val="7"/>
          <c:order val="5"/>
          <c:tx>
            <c:strRef>
              <c:f>Data!$B$3199</c:f>
              <c:strCache>
                <c:ptCount val="1"/>
                <c:pt idx="0">
                  <c:v>Serbia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Data!$E$3229:$Q$3229</c:f>
              <c:numCache>
                <c:formatCode>General</c:formatCode>
                <c:ptCount val="1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 formatCode="#,##0">
                  <c:v>640</c:v>
                </c:pt>
                <c:pt idx="6" formatCode="#,##0">
                  <c:v>790</c:v>
                </c:pt>
                <c:pt idx="7" formatCode="#,##0">
                  <c:v>1295</c:v>
                </c:pt>
                <c:pt idx="8" formatCode="#,##0">
                  <c:v>1101</c:v>
                </c:pt>
                <c:pt idx="9" formatCode="#,##0">
                  <c:v>677</c:v>
                </c:pt>
                <c:pt idx="10" formatCode="#,##0">
                  <c:v>15</c:v>
                </c:pt>
                <c:pt idx="11" formatCode="#,##0">
                  <c:v>20</c:v>
                </c:pt>
                <c:pt idx="12" formatCode="#,##0">
                  <c:v>27</c:v>
                </c:pt>
              </c:numCache>
            </c:numRef>
          </c:val>
        </c:ser>
        <c:ser>
          <c:idx val="11"/>
          <c:order val="6"/>
          <c:tx>
            <c:strRef>
              <c:f>Data!$B$11578</c:f>
              <c:strCache>
                <c:ptCount val="1"/>
                <c:pt idx="0">
                  <c:v>Vietnam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Data!$E$11608:$Q$11608</c:f>
              <c:numCache>
                <c:formatCode>#,##0</c:formatCode>
                <c:ptCount val="13"/>
                <c:pt idx="0">
                  <c:v>8</c:v>
                </c:pt>
                <c:pt idx="1">
                  <c:v>48</c:v>
                </c:pt>
                <c:pt idx="2">
                  <c:v>337</c:v>
                </c:pt>
                <c:pt idx="3">
                  <c:v>180</c:v>
                </c:pt>
                <c:pt idx="4">
                  <c:v>212</c:v>
                </c:pt>
                <c:pt idx="5">
                  <c:v>466</c:v>
                </c:pt>
                <c:pt idx="6">
                  <c:v>568</c:v>
                </c:pt>
                <c:pt idx="7">
                  <c:v>1293</c:v>
                </c:pt>
                <c:pt idx="8">
                  <c:v>873</c:v>
                </c:pt>
                <c:pt idx="9">
                  <c:v>529</c:v>
                </c:pt>
                <c:pt idx="10">
                  <c:v>63</c:v>
                </c:pt>
                <c:pt idx="11">
                  <c:v>55</c:v>
                </c:pt>
                <c:pt idx="12">
                  <c:v>86</c:v>
                </c:pt>
              </c:numCache>
            </c:numRef>
          </c:val>
        </c:ser>
        <c:ser>
          <c:idx val="3"/>
          <c:order val="7"/>
          <c:tx>
            <c:strRef>
              <c:f>Data!$B$748</c:f>
              <c:strCache>
                <c:ptCount val="1"/>
                <c:pt idx="0">
                  <c:v>Germany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Data!$E$778:$Q$778</c:f>
              <c:numCache>
                <c:formatCode>#,##0</c:formatCode>
                <c:ptCount val="13"/>
                <c:pt idx="0">
                  <c:v>24</c:v>
                </c:pt>
                <c:pt idx="1">
                  <c:v>6</c:v>
                </c:pt>
                <c:pt idx="2">
                  <c:v>252</c:v>
                </c:pt>
                <c:pt idx="3">
                  <c:v>595</c:v>
                </c:pt>
                <c:pt idx="4">
                  <c:v>888</c:v>
                </c:pt>
                <c:pt idx="5">
                  <c:v>913</c:v>
                </c:pt>
                <c:pt idx="6">
                  <c:v>896</c:v>
                </c:pt>
                <c:pt idx="7">
                  <c:v>1146</c:v>
                </c:pt>
                <c:pt idx="8">
                  <c:v>594</c:v>
                </c:pt>
                <c:pt idx="9">
                  <c:v>452</c:v>
                </c:pt>
                <c:pt idx="10">
                  <c:v>191</c:v>
                </c:pt>
                <c:pt idx="11">
                  <c:v>129</c:v>
                </c:pt>
                <c:pt idx="12">
                  <c:v>90</c:v>
                </c:pt>
              </c:numCache>
            </c:numRef>
          </c:val>
        </c:ser>
        <c:ser>
          <c:idx val="10"/>
          <c:order val="8"/>
          <c:tx>
            <c:strRef>
              <c:f>Data!$B$10780</c:f>
              <c:strCache>
                <c:ptCount val="1"/>
                <c:pt idx="0">
                  <c:v>South Korea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Data!$E$10810:$Q$10810</c:f>
              <c:numCache>
                <c:formatCode>#,##0</c:formatCode>
                <c:ptCount val="13"/>
                <c:pt idx="0">
                  <c:v>0</c:v>
                </c:pt>
                <c:pt idx="1">
                  <c:v>0</c:v>
                </c:pt>
                <c:pt idx="2">
                  <c:v>38</c:v>
                </c:pt>
                <c:pt idx="3">
                  <c:v>145</c:v>
                </c:pt>
                <c:pt idx="4">
                  <c:v>339</c:v>
                </c:pt>
                <c:pt idx="5">
                  <c:v>503</c:v>
                </c:pt>
                <c:pt idx="6">
                  <c:v>580</c:v>
                </c:pt>
                <c:pt idx="7">
                  <c:v>760</c:v>
                </c:pt>
                <c:pt idx="8">
                  <c:v>663</c:v>
                </c:pt>
                <c:pt idx="9">
                  <c:v>671</c:v>
                </c:pt>
                <c:pt idx="10">
                  <c:v>34</c:v>
                </c:pt>
                <c:pt idx="11">
                  <c:v>22</c:v>
                </c:pt>
                <c:pt idx="12">
                  <c:v>14</c:v>
                </c:pt>
              </c:numCache>
            </c:numRef>
          </c:val>
        </c:ser>
        <c:ser>
          <c:idx val="5"/>
          <c:order val="9"/>
          <c:tx>
            <c:strRef>
              <c:f>Data!$B$1660</c:f>
              <c:strCache>
                <c:ptCount val="1"/>
                <c:pt idx="0">
                  <c:v>Poland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Data!$E$1690:$Q$1690</c:f>
              <c:numCache>
                <c:formatCode>#,##0</c:formatCode>
                <c:ptCount val="13"/>
                <c:pt idx="0">
                  <c:v>20</c:v>
                </c:pt>
                <c:pt idx="1">
                  <c:v>18</c:v>
                </c:pt>
                <c:pt idx="2">
                  <c:v>139</c:v>
                </c:pt>
                <c:pt idx="3">
                  <c:v>942</c:v>
                </c:pt>
                <c:pt idx="4">
                  <c:v>545</c:v>
                </c:pt>
                <c:pt idx="5">
                  <c:v>1132</c:v>
                </c:pt>
                <c:pt idx="6">
                  <c:v>659</c:v>
                </c:pt>
                <c:pt idx="7">
                  <c:v>573</c:v>
                </c:pt>
                <c:pt idx="8">
                  <c:v>700</c:v>
                </c:pt>
                <c:pt idx="9">
                  <c:v>498</c:v>
                </c:pt>
                <c:pt idx="10">
                  <c:v>190</c:v>
                </c:pt>
                <c:pt idx="11">
                  <c:v>115</c:v>
                </c:pt>
                <c:pt idx="12">
                  <c:v>158</c:v>
                </c:pt>
              </c:numCache>
            </c:numRef>
          </c:val>
        </c:ser>
        <c:ser>
          <c:idx val="9"/>
          <c:order val="10"/>
          <c:tx>
            <c:strRef>
              <c:f>Data!$B$10609</c:f>
              <c:strCache>
                <c:ptCount val="1"/>
                <c:pt idx="0">
                  <c:v>China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Data!$E$10639:$Q$10639</c:f>
              <c:numCache>
                <c:formatCode>#,##0</c:formatCode>
                <c:ptCount val="13"/>
                <c:pt idx="0" formatCode="General">
                  <c:v>0</c:v>
                </c:pt>
                <c:pt idx="1">
                  <c:v>1</c:v>
                </c:pt>
                <c:pt idx="2">
                  <c:v>171</c:v>
                </c:pt>
                <c:pt idx="3">
                  <c:v>182</c:v>
                </c:pt>
                <c:pt idx="4">
                  <c:v>202</c:v>
                </c:pt>
                <c:pt idx="5">
                  <c:v>593</c:v>
                </c:pt>
                <c:pt idx="6">
                  <c:v>452</c:v>
                </c:pt>
                <c:pt idx="7">
                  <c:v>469</c:v>
                </c:pt>
                <c:pt idx="8">
                  <c:v>635</c:v>
                </c:pt>
                <c:pt idx="9">
                  <c:v>616</c:v>
                </c:pt>
                <c:pt idx="10">
                  <c:v>64</c:v>
                </c:pt>
                <c:pt idx="11">
                  <c:v>71</c:v>
                </c:pt>
                <c:pt idx="12">
                  <c:v>36</c:v>
                </c:pt>
              </c:numCache>
            </c:numRef>
          </c:val>
        </c:ser>
        <c:ser>
          <c:idx val="1"/>
          <c:order val="11"/>
          <c:tx>
            <c:strRef>
              <c:f>Data!$B$577</c:f>
              <c:strCache>
                <c:ptCount val="1"/>
                <c:pt idx="0">
                  <c:v>Bulgaria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Data!$E$607:$Q$607</c:f>
              <c:numCache>
                <c:formatCode>#,##0</c:formatCode>
                <c:ptCount val="13"/>
                <c:pt idx="0">
                  <c:v>9</c:v>
                </c:pt>
                <c:pt idx="1">
                  <c:v>9</c:v>
                </c:pt>
                <c:pt idx="2">
                  <c:v>59</c:v>
                </c:pt>
                <c:pt idx="3">
                  <c:v>52</c:v>
                </c:pt>
                <c:pt idx="4">
                  <c:v>60</c:v>
                </c:pt>
                <c:pt idx="5">
                  <c:v>76</c:v>
                </c:pt>
                <c:pt idx="6">
                  <c:v>756</c:v>
                </c:pt>
                <c:pt idx="7">
                  <c:v>450</c:v>
                </c:pt>
                <c:pt idx="8">
                  <c:v>208</c:v>
                </c:pt>
                <c:pt idx="9">
                  <c:v>248</c:v>
                </c:pt>
                <c:pt idx="10">
                  <c:v>205</c:v>
                </c:pt>
                <c:pt idx="11">
                  <c:v>177</c:v>
                </c:pt>
                <c:pt idx="12">
                  <c:v>51</c:v>
                </c:pt>
              </c:numCache>
            </c:numRef>
          </c:val>
        </c:ser>
        <c:ser>
          <c:idx val="12"/>
          <c:order val="12"/>
          <c:tx>
            <c:strRef>
              <c:f>Data!$R$63</c:f>
              <c:strCache>
                <c:ptCount val="1"/>
                <c:pt idx="0">
                  <c:v>Other countries</c:v>
                </c:pt>
              </c:strCache>
            </c:strRef>
          </c:tx>
          <c:invertIfNegative val="0"/>
          <c:val>
            <c:numRef>
              <c:f>Data!$S$63:$AE$63</c:f>
              <c:numCache>
                <c:formatCode>#,##0</c:formatCode>
                <c:ptCount val="13"/>
                <c:pt idx="0">
                  <c:v>193</c:v>
                </c:pt>
                <c:pt idx="1">
                  <c:v>187</c:v>
                </c:pt>
                <c:pt idx="2">
                  <c:v>2155</c:v>
                </c:pt>
                <c:pt idx="3">
                  <c:v>3153</c:v>
                </c:pt>
                <c:pt idx="4">
                  <c:v>3198</c:v>
                </c:pt>
                <c:pt idx="5">
                  <c:v>3756</c:v>
                </c:pt>
                <c:pt idx="6">
                  <c:v>3854</c:v>
                </c:pt>
                <c:pt idx="7">
                  <c:v>3911</c:v>
                </c:pt>
                <c:pt idx="8">
                  <c:v>4551</c:v>
                </c:pt>
                <c:pt idx="9">
                  <c:v>4421</c:v>
                </c:pt>
                <c:pt idx="10">
                  <c:v>1164</c:v>
                </c:pt>
                <c:pt idx="11">
                  <c:v>816</c:v>
                </c:pt>
                <c:pt idx="12">
                  <c:v>881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0937856"/>
        <c:axId val="121107584"/>
      </c:barChart>
      <c:catAx>
        <c:axId val="120937856"/>
        <c:scaling>
          <c:orientation val="minMax"/>
        </c:scaling>
        <c:delete val="0"/>
        <c:axPos val="b"/>
        <c:majorTickMark val="out"/>
        <c:minorTickMark val="none"/>
        <c:tickLblPos val="nextTo"/>
        <c:crossAx val="121107584"/>
        <c:crosses val="autoZero"/>
        <c:auto val="1"/>
        <c:lblAlgn val="ctr"/>
        <c:lblOffset val="100"/>
        <c:noMultiLvlLbl val="0"/>
      </c:catAx>
      <c:valAx>
        <c:axId val="121107584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2093785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Cudzinci pracujúci v SR</a:t>
            </a:r>
          </a:p>
          <a:p>
            <a:pPr>
              <a:defRPr/>
            </a:pPr>
            <a:r>
              <a:rPr lang="sk-SK" sz="1400"/>
              <a:t>(február daného roka)</a:t>
            </a:r>
            <a:endParaRPr lang="en-US" sz="1400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2"/>
          <c:order val="0"/>
          <c:tx>
            <c:strRef>
              <c:f>Hárok2!$A$5</c:f>
              <c:strCache>
                <c:ptCount val="1"/>
                <c:pt idx="0">
                  <c:v>Infokarty EU/EHP</c:v>
                </c:pt>
              </c:strCache>
            </c:strRef>
          </c:tx>
          <c:invertIfNegative val="0"/>
          <c:cat>
            <c:numRef>
              <c:f>Hárok2!$B$2:$J$2</c:f>
              <c:numCache>
                <c:formatCode>General</c:formatCode>
                <c:ptCount val="9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</c:numCache>
            </c:numRef>
          </c:cat>
          <c:val>
            <c:numRef>
              <c:f>Hárok2!$B$5:$J$5</c:f>
              <c:numCache>
                <c:formatCode>General</c:formatCode>
                <c:ptCount val="9"/>
                <c:pt idx="0">
                  <c:v>8904</c:v>
                </c:pt>
                <c:pt idx="1">
                  <c:v>10504</c:v>
                </c:pt>
                <c:pt idx="2">
                  <c:v>11525</c:v>
                </c:pt>
                <c:pt idx="3">
                  <c:v>13929</c:v>
                </c:pt>
                <c:pt idx="4">
                  <c:v>16176</c:v>
                </c:pt>
                <c:pt idx="7">
                  <c:v>15875</c:v>
                </c:pt>
                <c:pt idx="8">
                  <c:v>19947</c:v>
                </c:pt>
              </c:numCache>
            </c:numRef>
          </c:val>
        </c:ser>
        <c:ser>
          <c:idx val="1"/>
          <c:order val="1"/>
          <c:tx>
            <c:strRef>
              <c:f>Hárok2!$A$4</c:f>
              <c:strCache>
                <c:ptCount val="1"/>
                <c:pt idx="0">
                  <c:v>Povolenia na zamestnanie (non-EU)</c:v>
                </c:pt>
              </c:strCache>
            </c:strRef>
          </c:tx>
          <c:invertIfNegative val="0"/>
          <c:cat>
            <c:numRef>
              <c:f>Hárok2!$B$2:$J$2</c:f>
              <c:numCache>
                <c:formatCode>General</c:formatCode>
                <c:ptCount val="9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</c:numCache>
            </c:numRef>
          </c:cat>
          <c:val>
            <c:numRef>
              <c:f>Hárok2!$B$4:$J$4</c:f>
              <c:numCache>
                <c:formatCode>General</c:formatCode>
                <c:ptCount val="9"/>
                <c:pt idx="0">
                  <c:v>1047</c:v>
                </c:pt>
                <c:pt idx="1">
                  <c:v>3319</c:v>
                </c:pt>
                <c:pt idx="2">
                  <c:v>2662</c:v>
                </c:pt>
                <c:pt idx="3">
                  <c:v>2970</c:v>
                </c:pt>
                <c:pt idx="4">
                  <c:v>3346</c:v>
                </c:pt>
                <c:pt idx="7">
                  <c:v>2566</c:v>
                </c:pt>
                <c:pt idx="8">
                  <c:v>2928</c:v>
                </c:pt>
              </c:numCache>
            </c:numRef>
          </c:val>
        </c:ser>
        <c:ser>
          <c:idx val="3"/>
          <c:order val="2"/>
          <c:tx>
            <c:strRef>
              <c:f>Hárok2!$A$6</c:f>
              <c:strCache>
                <c:ptCount val="1"/>
                <c:pt idx="0">
                  <c:v>Infokarty non-EU</c:v>
                </c:pt>
              </c:strCache>
            </c:strRef>
          </c:tx>
          <c:invertIfNegative val="0"/>
          <c:cat>
            <c:numRef>
              <c:f>Hárok2!$B$2:$J$2</c:f>
              <c:numCache>
                <c:formatCode>General</c:formatCode>
                <c:ptCount val="9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</c:numCache>
            </c:numRef>
          </c:cat>
          <c:val>
            <c:numRef>
              <c:f>Hárok2!$B$6:$J$6</c:f>
              <c:numCache>
                <c:formatCode>General</c:formatCode>
                <c:ptCount val="9"/>
                <c:pt idx="0">
                  <c:v>794</c:v>
                </c:pt>
                <c:pt idx="1">
                  <c:v>1098</c:v>
                </c:pt>
                <c:pt idx="2">
                  <c:v>1335</c:v>
                </c:pt>
                <c:pt idx="3">
                  <c:v>1589</c:v>
                </c:pt>
                <c:pt idx="4">
                  <c:v>1836</c:v>
                </c:pt>
                <c:pt idx="7">
                  <c:v>2221</c:v>
                </c:pt>
                <c:pt idx="8">
                  <c:v>3725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9658112"/>
        <c:axId val="207065856"/>
      </c:barChart>
      <c:catAx>
        <c:axId val="1996581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7065856"/>
        <c:crosses val="autoZero"/>
        <c:auto val="1"/>
        <c:lblAlgn val="ctr"/>
        <c:lblOffset val="100"/>
        <c:noMultiLvlLbl val="0"/>
      </c:catAx>
      <c:valAx>
        <c:axId val="2070658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9965811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Cudzinci pracujúci v SR podľa krajiny</a:t>
            </a:r>
            <a:r>
              <a:rPr lang="sk-SK" baseline="0"/>
              <a:t> pôvodu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Hárok3!$B$21</c:f>
              <c:strCache>
                <c:ptCount val="1"/>
                <c:pt idx="0">
                  <c:v>Feb_2016</c:v>
                </c:pt>
              </c:strCache>
            </c:strRef>
          </c:tx>
          <c:invertIfNegative val="0"/>
          <c:cat>
            <c:strRef>
              <c:f>Hárok3!$A$22:$A$34</c:f>
              <c:strCache>
                <c:ptCount val="13"/>
                <c:pt idx="0">
                  <c:v>Rumunsko</c:v>
                </c:pt>
                <c:pt idx="1">
                  <c:v>Česko</c:v>
                </c:pt>
                <c:pt idx="2">
                  <c:v>Poľsko</c:v>
                </c:pt>
                <c:pt idx="3">
                  <c:v>Maďarsko</c:v>
                </c:pt>
                <c:pt idx="4">
                  <c:v>Srbsko</c:v>
                </c:pt>
                <c:pt idx="5">
                  <c:v>Ukrajina</c:v>
                </c:pt>
                <c:pt idx="6">
                  <c:v>Bulharsko</c:v>
                </c:pt>
                <c:pt idx="7">
                  <c:v>Chorvátsko</c:v>
                </c:pt>
                <c:pt idx="8">
                  <c:v>Kórejská republika</c:v>
                </c:pt>
                <c:pt idx="9">
                  <c:v>Taliansko</c:v>
                </c:pt>
                <c:pt idx="10">
                  <c:v>Nemecko</c:v>
                </c:pt>
                <c:pt idx="11">
                  <c:v>Rusko</c:v>
                </c:pt>
                <c:pt idx="12">
                  <c:v>Francúzsko</c:v>
                </c:pt>
              </c:strCache>
            </c:strRef>
          </c:cat>
          <c:val>
            <c:numRef>
              <c:f>Hárok3!$B$22:$B$34</c:f>
              <c:numCache>
                <c:formatCode>#0</c:formatCode>
                <c:ptCount val="13"/>
                <c:pt idx="0">
                  <c:v>6279</c:v>
                </c:pt>
                <c:pt idx="1">
                  <c:v>3300</c:v>
                </c:pt>
                <c:pt idx="2">
                  <c:v>3062</c:v>
                </c:pt>
                <c:pt idx="3">
                  <c:v>2957</c:v>
                </c:pt>
                <c:pt idx="4">
                  <c:v>2147</c:v>
                </c:pt>
                <c:pt idx="5">
                  <c:v>1575</c:v>
                </c:pt>
                <c:pt idx="6">
                  <c:v>871</c:v>
                </c:pt>
                <c:pt idx="7">
                  <c:v>657</c:v>
                </c:pt>
                <c:pt idx="8">
                  <c:v>622</c:v>
                </c:pt>
                <c:pt idx="9">
                  <c:v>542</c:v>
                </c:pt>
                <c:pt idx="10">
                  <c:v>510</c:v>
                </c:pt>
                <c:pt idx="11">
                  <c:v>309</c:v>
                </c:pt>
                <c:pt idx="12">
                  <c:v>288</c:v>
                </c:pt>
              </c:numCache>
            </c:numRef>
          </c:val>
        </c:ser>
        <c:ser>
          <c:idx val="0"/>
          <c:order val="1"/>
          <c:tx>
            <c:strRef>
              <c:f>Hárok3!$C$21</c:f>
              <c:strCache>
                <c:ptCount val="1"/>
                <c:pt idx="0">
                  <c:v>Feb_2008</c:v>
                </c:pt>
              </c:strCache>
            </c:strRef>
          </c:tx>
          <c:invertIfNegative val="0"/>
          <c:cat>
            <c:strRef>
              <c:f>Hárok3!$A$22:$A$34</c:f>
              <c:strCache>
                <c:ptCount val="13"/>
                <c:pt idx="0">
                  <c:v>Rumunsko</c:v>
                </c:pt>
                <c:pt idx="1">
                  <c:v>Česko</c:v>
                </c:pt>
                <c:pt idx="2">
                  <c:v>Poľsko</c:v>
                </c:pt>
                <c:pt idx="3">
                  <c:v>Maďarsko</c:v>
                </c:pt>
                <c:pt idx="4">
                  <c:v>Srbsko</c:v>
                </c:pt>
                <c:pt idx="5">
                  <c:v>Ukrajina</c:v>
                </c:pt>
                <c:pt idx="6">
                  <c:v>Bulharsko</c:v>
                </c:pt>
                <c:pt idx="7">
                  <c:v>Chorvátsko</c:v>
                </c:pt>
                <c:pt idx="8">
                  <c:v>Kórejská republika</c:v>
                </c:pt>
                <c:pt idx="9">
                  <c:v>Taliansko</c:v>
                </c:pt>
                <c:pt idx="10">
                  <c:v>Nemecko</c:v>
                </c:pt>
                <c:pt idx="11">
                  <c:v>Rusko</c:v>
                </c:pt>
                <c:pt idx="12">
                  <c:v>Francúzsko</c:v>
                </c:pt>
              </c:strCache>
            </c:strRef>
          </c:cat>
          <c:val>
            <c:numRef>
              <c:f>Hárok3!$C$22:$C$34</c:f>
              <c:numCache>
                <c:formatCode>General</c:formatCode>
                <c:ptCount val="13"/>
                <c:pt idx="0">
                  <c:v>2310</c:v>
                </c:pt>
                <c:pt idx="1">
                  <c:v>1626</c:v>
                </c:pt>
                <c:pt idx="2">
                  <c:v>984</c:v>
                </c:pt>
                <c:pt idx="3">
                  <c:v>807</c:v>
                </c:pt>
                <c:pt idx="4">
                  <c:v>94</c:v>
                </c:pt>
                <c:pt idx="5">
                  <c:v>503</c:v>
                </c:pt>
                <c:pt idx="6">
                  <c:v>369</c:v>
                </c:pt>
                <c:pt idx="7">
                  <c:v>40</c:v>
                </c:pt>
                <c:pt idx="8">
                  <c:v>410</c:v>
                </c:pt>
                <c:pt idx="9">
                  <c:v>239</c:v>
                </c:pt>
                <c:pt idx="10">
                  <c:v>578</c:v>
                </c:pt>
                <c:pt idx="11">
                  <c:v>90</c:v>
                </c:pt>
                <c:pt idx="12">
                  <c:v>815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5623552"/>
        <c:axId val="195645824"/>
      </c:barChart>
      <c:catAx>
        <c:axId val="195623552"/>
        <c:scaling>
          <c:orientation val="minMax"/>
        </c:scaling>
        <c:delete val="0"/>
        <c:axPos val="b"/>
        <c:majorTickMark val="out"/>
        <c:minorTickMark val="none"/>
        <c:tickLblPos val="nextTo"/>
        <c:crossAx val="195645824"/>
        <c:crosses val="autoZero"/>
        <c:auto val="1"/>
        <c:lblAlgn val="ctr"/>
        <c:lblOffset val="100"/>
        <c:noMultiLvlLbl val="0"/>
      </c:catAx>
      <c:valAx>
        <c:axId val="195645824"/>
        <c:scaling>
          <c:orientation val="minMax"/>
        </c:scaling>
        <c:delete val="0"/>
        <c:axPos val="l"/>
        <c:majorGridlines/>
        <c:numFmt formatCode="#0" sourceLinked="1"/>
        <c:majorTickMark val="out"/>
        <c:minorTickMark val="none"/>
        <c:tickLblPos val="nextTo"/>
        <c:crossAx val="19562355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Pracujúci cudzinci v SR podľa profesie (2/2016)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5"/>
          <c:order val="0"/>
          <c:tx>
            <c:strRef>
              <c:f>'[cudzinci_1602.xlsx]Tab4'!$K$15</c:f>
              <c:strCache>
                <c:ptCount val="1"/>
                <c:pt idx="0">
                  <c:v>Operátori a montéri strojov a zariadení</c:v>
                </c:pt>
              </c:strCache>
            </c:strRef>
          </c:tx>
          <c:invertIfNegative val="0"/>
          <c:val>
            <c:numRef>
              <c:f>'[cudzinci_1602.xlsx]Tab4'!$K$249</c:f>
              <c:numCache>
                <c:formatCode>#0</c:formatCode>
                <c:ptCount val="1"/>
                <c:pt idx="0">
                  <c:v>6667</c:v>
                </c:pt>
              </c:numCache>
            </c:numRef>
          </c:val>
        </c:ser>
        <c:ser>
          <c:idx val="6"/>
          <c:order val="1"/>
          <c:tx>
            <c:strRef>
              <c:f>'[cudzinci_1602.xlsx]Tab4'!$L$15</c:f>
              <c:strCache>
                <c:ptCount val="1"/>
                <c:pt idx="0">
                  <c:v>Pomocní a nekvalifikovaní pracovníci</c:v>
                </c:pt>
              </c:strCache>
            </c:strRef>
          </c:tx>
          <c:invertIfNegative val="0"/>
          <c:val>
            <c:numRef>
              <c:f>'[cudzinci_1602.xlsx]Tab4'!$L$249</c:f>
              <c:numCache>
                <c:formatCode>#0</c:formatCode>
                <c:ptCount val="1"/>
                <c:pt idx="0">
                  <c:v>3873</c:v>
                </c:pt>
              </c:numCache>
            </c:numRef>
          </c:val>
        </c:ser>
        <c:ser>
          <c:idx val="1"/>
          <c:order val="2"/>
          <c:tx>
            <c:strRef>
              <c:f>'[cudzinci_1602.xlsx]Tab4'!$E$15</c:f>
              <c:strCache>
                <c:ptCount val="1"/>
                <c:pt idx="0">
                  <c:v>Špecialisti</c:v>
                </c:pt>
              </c:strCache>
            </c:strRef>
          </c:tx>
          <c:invertIfNegative val="0"/>
          <c:val>
            <c:numRef>
              <c:f>'[cudzinci_1602.xlsx]Tab4'!$E$249</c:f>
              <c:numCache>
                <c:formatCode>#0</c:formatCode>
                <c:ptCount val="1"/>
                <c:pt idx="0">
                  <c:v>3312</c:v>
                </c:pt>
              </c:numCache>
            </c:numRef>
          </c:val>
        </c:ser>
        <c:ser>
          <c:idx val="4"/>
          <c:order val="3"/>
          <c:tx>
            <c:strRef>
              <c:f>'[cudzinci_1602.xlsx]Tab4'!$J$15</c:f>
              <c:strCache>
                <c:ptCount val="1"/>
                <c:pt idx="0">
                  <c:v>Kvalifikovaní pracovníci a remeselníci</c:v>
                </c:pt>
              </c:strCache>
            </c:strRef>
          </c:tx>
          <c:invertIfNegative val="0"/>
          <c:val>
            <c:numRef>
              <c:f>'[cudzinci_1602.xlsx]Tab4'!$J$249</c:f>
              <c:numCache>
                <c:formatCode>#0</c:formatCode>
                <c:ptCount val="1"/>
                <c:pt idx="0">
                  <c:v>2899</c:v>
                </c:pt>
              </c:numCache>
            </c:numRef>
          </c:val>
        </c:ser>
        <c:ser>
          <c:idx val="2"/>
          <c:order val="4"/>
          <c:tx>
            <c:strRef>
              <c:f>'[cudzinci_1602.xlsx]Tab4'!$F$15</c:f>
              <c:strCache>
                <c:ptCount val="1"/>
                <c:pt idx="0">
                  <c:v>Technici a odborní pracovníci</c:v>
                </c:pt>
              </c:strCache>
            </c:strRef>
          </c:tx>
          <c:invertIfNegative val="0"/>
          <c:val>
            <c:numRef>
              <c:f>'[cudzinci_1602.xlsx]Tab4'!$F$249</c:f>
              <c:numCache>
                <c:formatCode>#0</c:formatCode>
                <c:ptCount val="1"/>
                <c:pt idx="0">
                  <c:v>2332</c:v>
                </c:pt>
              </c:numCache>
            </c:numRef>
          </c:val>
        </c:ser>
        <c:ser>
          <c:idx val="3"/>
          <c:order val="5"/>
          <c:tx>
            <c:strRef>
              <c:f>'[cudzinci_1602.xlsx]Tab4'!$H$15</c:f>
              <c:strCache>
                <c:ptCount val="1"/>
                <c:pt idx="0">
                  <c:v>Pracovníci v službách a obchode</c:v>
                </c:pt>
              </c:strCache>
            </c:strRef>
          </c:tx>
          <c:invertIfNegative val="0"/>
          <c:val>
            <c:numRef>
              <c:f>'[cudzinci_1602.xlsx]Tab4'!$H$249</c:f>
              <c:numCache>
                <c:formatCode>#0</c:formatCode>
                <c:ptCount val="1"/>
                <c:pt idx="0">
                  <c:v>2161</c:v>
                </c:pt>
              </c:numCache>
            </c:numRef>
          </c:val>
        </c:ser>
        <c:ser>
          <c:idx val="0"/>
          <c:order val="6"/>
          <c:tx>
            <c:strRef>
              <c:f>'[cudzinci_1602.xlsx]Tab4'!$D$15</c:f>
              <c:strCache>
                <c:ptCount val="1"/>
                <c:pt idx="0">
                  <c:v>Zákonodarcovia, riadiaci pracovníci</c:v>
                </c:pt>
              </c:strCache>
            </c:strRef>
          </c:tx>
          <c:invertIfNegative val="0"/>
          <c:val>
            <c:numRef>
              <c:f>'[cudzinci_1602.xlsx]Tab4'!$D$249</c:f>
              <c:numCache>
                <c:formatCode>#0</c:formatCode>
                <c:ptCount val="1"/>
                <c:pt idx="0">
                  <c:v>1963</c:v>
                </c:pt>
              </c:numCache>
            </c:numRef>
          </c:val>
        </c:ser>
        <c:ser>
          <c:idx val="7"/>
          <c:order val="7"/>
          <c:tx>
            <c:strRef>
              <c:f>'[cudzinci_1602.xlsx]Tab4'!$G$15</c:f>
              <c:strCache>
                <c:ptCount val="1"/>
                <c:pt idx="0">
                  <c:v>Administratívni pracovníci</c:v>
                </c:pt>
              </c:strCache>
            </c:strRef>
          </c:tx>
          <c:invertIfNegative val="0"/>
          <c:val>
            <c:numRef>
              <c:f>'[cudzinci_1602.xlsx]Tab4'!$G$249</c:f>
              <c:numCache>
                <c:formatCode>#0</c:formatCode>
                <c:ptCount val="1"/>
                <c:pt idx="0">
                  <c:v>979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9666304"/>
        <c:axId val="199672192"/>
      </c:barChart>
      <c:catAx>
        <c:axId val="199666304"/>
        <c:scaling>
          <c:orientation val="minMax"/>
        </c:scaling>
        <c:delete val="1"/>
        <c:axPos val="b"/>
        <c:majorTickMark val="out"/>
        <c:minorTickMark val="none"/>
        <c:tickLblPos val="nextTo"/>
        <c:crossAx val="199672192"/>
        <c:crosses val="autoZero"/>
        <c:auto val="1"/>
        <c:lblAlgn val="ctr"/>
        <c:lblOffset val="100"/>
        <c:noMultiLvlLbl val="0"/>
      </c:catAx>
      <c:valAx>
        <c:axId val="199672192"/>
        <c:scaling>
          <c:orientation val="minMax"/>
        </c:scaling>
        <c:delete val="0"/>
        <c:axPos val="l"/>
        <c:majorGridlines/>
        <c:numFmt formatCode="#0" sourceLinked="1"/>
        <c:majorTickMark val="out"/>
        <c:minorTickMark val="none"/>
        <c:tickLblPos val="nextTo"/>
        <c:crossAx val="19966630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Pracujúci cudzinci v SR podľa krajov </a:t>
            </a:r>
            <a:r>
              <a:rPr lang="sk-SK" sz="1400"/>
              <a:t>(2/2016)</a:t>
            </a:r>
            <a:endParaRPr lang="en-US" sz="140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dLbls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'Tab2'!$B$24:$B$102</c:f>
              <c:strCache>
                <c:ptCount val="8"/>
                <c:pt idx="0">
                  <c:v>Bratislavský kraj</c:v>
                </c:pt>
                <c:pt idx="1">
                  <c:v>Trnavský kraj</c:v>
                </c:pt>
                <c:pt idx="2">
                  <c:v>Nitriansky kraj</c:v>
                </c:pt>
                <c:pt idx="3">
                  <c:v>Žilinský kraj</c:v>
                </c:pt>
                <c:pt idx="4">
                  <c:v>Prešovský kraj</c:v>
                </c:pt>
                <c:pt idx="5">
                  <c:v>Banskobystrický kraj</c:v>
                </c:pt>
                <c:pt idx="6">
                  <c:v>Košický kraj</c:v>
                </c:pt>
                <c:pt idx="7">
                  <c:v>Trenčiansky kraj</c:v>
                </c:pt>
              </c:strCache>
            </c:strRef>
          </c:cat>
          <c:val>
            <c:numRef>
              <c:f>'Tab2'!$I$24:$I$102</c:f>
              <c:numCache>
                <c:formatCode>#0</c:formatCode>
                <c:ptCount val="8"/>
                <c:pt idx="0">
                  <c:v>11069</c:v>
                </c:pt>
                <c:pt idx="1">
                  <c:v>4554</c:v>
                </c:pt>
                <c:pt idx="2">
                  <c:v>3454</c:v>
                </c:pt>
                <c:pt idx="3">
                  <c:v>2929</c:v>
                </c:pt>
                <c:pt idx="4">
                  <c:v>2375</c:v>
                </c:pt>
                <c:pt idx="5">
                  <c:v>1800</c:v>
                </c:pt>
                <c:pt idx="6">
                  <c:v>1729</c:v>
                </c:pt>
                <c:pt idx="7">
                  <c:v>1618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Pracujúci cudzinci v SR podľa vzdelania (2/2016)</a:t>
            </a:r>
            <a:endParaRPr lang="en-US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8"/>
              <c:layout>
                <c:manualLayout>
                  <c:x val="-2.9327046547037168E-2"/>
                  <c:y val="-2.348008075668721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6.28436711722225E-3"/>
                  <c:y val="-3.018867525859784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'Tab5'!$C$251:$C$261</c:f>
              <c:strCache>
                <c:ptCount val="11"/>
                <c:pt idx="0">
                  <c:v>Úplné stredné odborné vzdelanie</c:v>
                </c:pt>
                <c:pt idx="1">
                  <c:v>Úplné stredné všeobecné vzdelanie</c:v>
                </c:pt>
                <c:pt idx="2">
                  <c:v>Vysokoškolské vzdelanie tretieho stupňa</c:v>
                </c:pt>
                <c:pt idx="3">
                  <c:v>Vyššie odborné vzdelanie</c:v>
                </c:pt>
                <c:pt idx="4">
                  <c:v>Základné vzdelanie</c:v>
                </c:pt>
                <c:pt idx="5">
                  <c:v>Stredné odborné vzdelanie</c:v>
                </c:pt>
                <c:pt idx="6">
                  <c:v>Vysokoškolské vzdelanie druhého stupňa</c:v>
                </c:pt>
                <c:pt idx="7">
                  <c:v>Nižšie stredné odborné vzdelanie</c:v>
                </c:pt>
                <c:pt idx="8">
                  <c:v>Vysokoškolské vzdelanie prvého stupňa</c:v>
                </c:pt>
                <c:pt idx="9">
                  <c:v>Neukončené základné vzdelanie</c:v>
                </c:pt>
                <c:pt idx="10">
                  <c:v>N/A -  neurčené</c:v>
                </c:pt>
              </c:strCache>
            </c:strRef>
          </c:cat>
          <c:val>
            <c:numRef>
              <c:f>'Tab5'!$D$251:$D$261</c:f>
              <c:numCache>
                <c:formatCode>#0</c:formatCode>
                <c:ptCount val="11"/>
                <c:pt idx="0">
                  <c:v>5865</c:v>
                </c:pt>
                <c:pt idx="1">
                  <c:v>5467</c:v>
                </c:pt>
                <c:pt idx="2">
                  <c:v>5373</c:v>
                </c:pt>
                <c:pt idx="3">
                  <c:v>2430</c:v>
                </c:pt>
                <c:pt idx="4">
                  <c:v>1770</c:v>
                </c:pt>
                <c:pt idx="5">
                  <c:v>1626</c:v>
                </c:pt>
                <c:pt idx="6">
                  <c:v>686</c:v>
                </c:pt>
                <c:pt idx="7">
                  <c:v>120</c:v>
                </c:pt>
                <c:pt idx="8">
                  <c:v>58</c:v>
                </c:pt>
                <c:pt idx="9">
                  <c:v>14</c:v>
                </c:pt>
                <c:pt idx="10">
                  <c:v>3191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 sz="8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Počet voľných pracovných miest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Hárok1!$A$1:$A$7</c:f>
              <c:strCache>
                <c:ptCount val="7"/>
                <c:pt idx="0">
                  <c:v>II/2010</c:v>
                </c:pt>
                <c:pt idx="1">
                  <c:v>II/2011</c:v>
                </c:pt>
                <c:pt idx="2">
                  <c:v>II/2012</c:v>
                </c:pt>
                <c:pt idx="3">
                  <c:v>II/2013</c:v>
                </c:pt>
                <c:pt idx="4">
                  <c:v>II/2014</c:v>
                </c:pt>
                <c:pt idx="5">
                  <c:v>II/2015</c:v>
                </c:pt>
                <c:pt idx="6">
                  <c:v>II/2016</c:v>
                </c:pt>
              </c:strCache>
            </c:strRef>
          </c:cat>
          <c:val>
            <c:numRef>
              <c:f>Hárok1!$B$1:$B$7</c:f>
              <c:numCache>
                <c:formatCode>General</c:formatCode>
                <c:ptCount val="7"/>
                <c:pt idx="0">
                  <c:v>4752</c:v>
                </c:pt>
                <c:pt idx="1">
                  <c:v>7258</c:v>
                </c:pt>
                <c:pt idx="2">
                  <c:v>5911</c:v>
                </c:pt>
                <c:pt idx="3">
                  <c:v>4279</c:v>
                </c:pt>
                <c:pt idx="4">
                  <c:v>4510</c:v>
                </c:pt>
                <c:pt idx="5">
                  <c:v>11674</c:v>
                </c:pt>
                <c:pt idx="6">
                  <c:v>34128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9488896"/>
        <c:axId val="119490432"/>
      </c:barChart>
      <c:catAx>
        <c:axId val="119488896"/>
        <c:scaling>
          <c:orientation val="minMax"/>
        </c:scaling>
        <c:delete val="0"/>
        <c:axPos val="b"/>
        <c:majorTickMark val="out"/>
        <c:minorTickMark val="none"/>
        <c:tickLblPos val="nextTo"/>
        <c:crossAx val="119490432"/>
        <c:crosses val="autoZero"/>
        <c:auto val="1"/>
        <c:lblAlgn val="ctr"/>
        <c:lblOffset val="100"/>
        <c:noMultiLvlLbl val="0"/>
      </c:catAx>
      <c:valAx>
        <c:axId val="1194904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94888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Štruktúra voľných pracovných miest</a:t>
            </a:r>
            <a:endParaRPr lang="en-US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Hárok3!$C$97:$L$97</c:f>
              <c:strCache>
                <c:ptCount val="1"/>
                <c:pt idx="0">
                  <c:v>9 618 2340 2447 2715 5823 227 6045 9263 4641</c:v>
                </c:pt>
              </c:strCache>
            </c:strRef>
          </c:tx>
          <c:dLbls>
            <c:dLbl>
              <c:idx val="8"/>
              <c:layout>
                <c:manualLayout>
                  <c:x val="2.0117345904298419E-2"/>
                  <c:y val="1.6209656540715109E-17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Hárok3!$Q$9:$Q$18</c:f>
              <c:strCache>
                <c:ptCount val="9"/>
                <c:pt idx="0">
                  <c:v>Operátori a montéri strojov a zariadení</c:v>
                </c:pt>
                <c:pt idx="1">
                  <c:v>Kvalifikovaní pracovníci a remeselníci</c:v>
                </c:pt>
                <c:pt idx="2">
                  <c:v>Pracovníci v službách a obchode</c:v>
                </c:pt>
                <c:pt idx="3">
                  <c:v>Pomocní a nekvalifikovaní pracovníci</c:v>
                </c:pt>
                <c:pt idx="4">
                  <c:v>Administratívni pracovníci</c:v>
                </c:pt>
                <c:pt idx="5">
                  <c:v>Technici a odborní pracovníci</c:v>
                </c:pt>
                <c:pt idx="6">
                  <c:v>Špecialisti</c:v>
                </c:pt>
                <c:pt idx="7">
                  <c:v>Zákonodarcovia, riadiaci pracovníci</c:v>
                </c:pt>
                <c:pt idx="8">
                  <c:v>Kvalifikovaní pracovníci v poľnohospodárstve, lesníctve a rybárstve</c:v>
                </c:pt>
              </c:strCache>
            </c:strRef>
          </c:cat>
          <c:val>
            <c:numRef>
              <c:f>Hárok3!$R$9:$R$18</c:f>
              <c:numCache>
                <c:formatCode>General</c:formatCode>
                <c:ptCount val="10"/>
                <c:pt idx="0">
                  <c:v>9263</c:v>
                </c:pt>
                <c:pt idx="1">
                  <c:v>6045</c:v>
                </c:pt>
                <c:pt idx="2">
                  <c:v>5823</c:v>
                </c:pt>
                <c:pt idx="3">
                  <c:v>4641</c:v>
                </c:pt>
                <c:pt idx="4">
                  <c:v>2715</c:v>
                </c:pt>
                <c:pt idx="5">
                  <c:v>2447</c:v>
                </c:pt>
                <c:pt idx="6">
                  <c:v>2340</c:v>
                </c:pt>
                <c:pt idx="7">
                  <c:v>618</c:v>
                </c:pt>
                <c:pt idx="8">
                  <c:v>227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 sz="8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Slovakia</a:t>
            </a:r>
          </a:p>
          <a:p>
            <a:pPr>
              <a:defRPr/>
            </a:pPr>
            <a:r>
              <a:rPr lang="sk-SK" sz="1400"/>
              <a:t>(Population change, number of people)</a:t>
            </a:r>
            <a:endParaRPr lang="en-US" sz="1400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Data!$B$137</c:f>
              <c:strCache>
                <c:ptCount val="1"/>
                <c:pt idx="0">
                  <c:v>Natural change of population</c:v>
                </c:pt>
              </c:strCache>
            </c:strRef>
          </c:tx>
          <c:invertIfNegative val="0"/>
          <c:cat>
            <c:strRef>
              <c:f>Data!$B$139:$Z$139</c:f>
              <c:strCach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strCache>
            </c:strRef>
          </c:cat>
          <c:val>
            <c:numRef>
              <c:f>Data!$B$170:$Z$170</c:f>
              <c:numCache>
                <c:formatCode>#,##0</c:formatCode>
                <c:ptCount val="25"/>
                <c:pt idx="0">
                  <c:v>25370</c:v>
                </c:pt>
                <c:pt idx="1">
                  <c:v>23951</c:v>
                </c:pt>
                <c:pt idx="2">
                  <c:v>21217</c:v>
                </c:pt>
                <c:pt idx="3">
                  <c:v>20549</c:v>
                </c:pt>
                <c:pt idx="4">
                  <c:v>14984</c:v>
                </c:pt>
                <c:pt idx="5">
                  <c:v>8741</c:v>
                </c:pt>
                <c:pt idx="6">
                  <c:v>8887</c:v>
                </c:pt>
                <c:pt idx="7">
                  <c:v>6987</c:v>
                </c:pt>
                <c:pt idx="8">
                  <c:v>4426</c:v>
                </c:pt>
                <c:pt idx="9">
                  <c:v>3821</c:v>
                </c:pt>
                <c:pt idx="10">
                  <c:v>2427</c:v>
                </c:pt>
                <c:pt idx="11">
                  <c:v>-844</c:v>
                </c:pt>
                <c:pt idx="12">
                  <c:v>-691</c:v>
                </c:pt>
                <c:pt idx="13">
                  <c:v>-517</c:v>
                </c:pt>
                <c:pt idx="14">
                  <c:v>1895</c:v>
                </c:pt>
                <c:pt idx="15">
                  <c:v>955</c:v>
                </c:pt>
                <c:pt idx="16">
                  <c:v>603</c:v>
                </c:pt>
                <c:pt idx="17">
                  <c:v>568</c:v>
                </c:pt>
                <c:pt idx="18">
                  <c:v>4196</c:v>
                </c:pt>
                <c:pt idx="19">
                  <c:v>8304</c:v>
                </c:pt>
                <c:pt idx="20">
                  <c:v>6965</c:v>
                </c:pt>
                <c:pt idx="21">
                  <c:v>8910</c:v>
                </c:pt>
                <c:pt idx="22">
                  <c:v>3098</c:v>
                </c:pt>
                <c:pt idx="23">
                  <c:v>2734</c:v>
                </c:pt>
                <c:pt idx="24">
                  <c:v>3687</c:v>
                </c:pt>
              </c:numCache>
            </c:numRef>
          </c:val>
        </c:ser>
        <c:ser>
          <c:idx val="1"/>
          <c:order val="1"/>
          <c:tx>
            <c:strRef>
              <c:f>Data!$B$202</c:f>
              <c:strCache>
                <c:ptCount val="1"/>
                <c:pt idx="0">
                  <c:v>Net migration plus statistical adjustment</c:v>
                </c:pt>
              </c:strCache>
            </c:strRef>
          </c:tx>
          <c:invertIfNegative val="0"/>
          <c:cat>
            <c:strRef>
              <c:f>Data!$B$139:$Z$139</c:f>
              <c:strCach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strCache>
            </c:strRef>
          </c:cat>
          <c:val>
            <c:numRef>
              <c:f>Data!$B$235:$Z$235</c:f>
              <c:numCache>
                <c:formatCode>#,##0</c:formatCode>
                <c:ptCount val="25"/>
                <c:pt idx="0">
                  <c:v>-2322</c:v>
                </c:pt>
                <c:pt idx="1">
                  <c:v>-38785</c:v>
                </c:pt>
                <c:pt idx="2">
                  <c:v>-2939</c:v>
                </c:pt>
                <c:pt idx="3">
                  <c:v>1751</c:v>
                </c:pt>
                <c:pt idx="4">
                  <c:v>4768</c:v>
                </c:pt>
                <c:pt idx="5">
                  <c:v>2842</c:v>
                </c:pt>
                <c:pt idx="6">
                  <c:v>2255</c:v>
                </c:pt>
                <c:pt idx="7">
                  <c:v>1731</c:v>
                </c:pt>
                <c:pt idx="8">
                  <c:v>1306</c:v>
                </c:pt>
                <c:pt idx="9">
                  <c:v>1454</c:v>
                </c:pt>
                <c:pt idx="10">
                  <c:v>-22301</c:v>
                </c:pt>
                <c:pt idx="11">
                  <c:v>1012</c:v>
                </c:pt>
                <c:pt idx="12">
                  <c:v>-3387</c:v>
                </c:pt>
                <c:pt idx="13">
                  <c:v>-2481</c:v>
                </c:pt>
                <c:pt idx="14">
                  <c:v>-1085</c:v>
                </c:pt>
                <c:pt idx="15">
                  <c:v>-712</c:v>
                </c:pt>
                <c:pt idx="16">
                  <c:v>-351</c:v>
                </c:pt>
                <c:pt idx="17">
                  <c:v>2316</c:v>
                </c:pt>
                <c:pt idx="18">
                  <c:v>2141</c:v>
                </c:pt>
                <c:pt idx="19">
                  <c:v>-295</c:v>
                </c:pt>
                <c:pt idx="20">
                  <c:v>-4929</c:v>
                </c:pt>
                <c:pt idx="21">
                  <c:v>2966</c:v>
                </c:pt>
                <c:pt idx="22">
                  <c:v>3416</c:v>
                </c:pt>
                <c:pt idx="23">
                  <c:v>2379</c:v>
                </c:pt>
                <c:pt idx="24">
                  <c:v>1713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098176"/>
        <c:axId val="119447936"/>
      </c:barChart>
      <c:catAx>
        <c:axId val="120981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crossAx val="119447936"/>
        <c:crosses val="autoZero"/>
        <c:auto val="1"/>
        <c:lblAlgn val="ctr"/>
        <c:lblOffset val="100"/>
        <c:noMultiLvlLbl val="0"/>
      </c:catAx>
      <c:valAx>
        <c:axId val="119447936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209817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Germany</a:t>
            </a:r>
          </a:p>
          <a:p>
            <a:pPr>
              <a:defRPr/>
            </a:pPr>
            <a:r>
              <a:rPr lang="sk-SK" sz="1400"/>
              <a:t>(Population change, number of people)</a:t>
            </a:r>
            <a:endParaRPr lang="en-US" sz="1400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Data!$B$137</c:f>
              <c:strCache>
                <c:ptCount val="1"/>
                <c:pt idx="0">
                  <c:v>Natural change of population</c:v>
                </c:pt>
              </c:strCache>
            </c:strRef>
          </c:tx>
          <c:invertIfNegative val="0"/>
          <c:cat>
            <c:strRef>
              <c:f>Data!$B$139:$Z$139</c:f>
              <c:strCach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strCache>
            </c:strRef>
          </c:cat>
          <c:val>
            <c:numRef>
              <c:f>Data!$B$149:$Z$149</c:f>
              <c:numCache>
                <c:formatCode>#,##0</c:formatCode>
                <c:ptCount val="25"/>
                <c:pt idx="0">
                  <c:v>-15770</c:v>
                </c:pt>
                <c:pt idx="1">
                  <c:v>-81226</c:v>
                </c:pt>
                <c:pt idx="2">
                  <c:v>-76329</c:v>
                </c:pt>
                <c:pt idx="3">
                  <c:v>-98823</c:v>
                </c:pt>
                <c:pt idx="4">
                  <c:v>-115058</c:v>
                </c:pt>
                <c:pt idx="5">
                  <c:v>-119367</c:v>
                </c:pt>
                <c:pt idx="6">
                  <c:v>-86830</c:v>
                </c:pt>
                <c:pt idx="7">
                  <c:v>-48216</c:v>
                </c:pt>
                <c:pt idx="8">
                  <c:v>-67348</c:v>
                </c:pt>
                <c:pt idx="9">
                  <c:v>-75586</c:v>
                </c:pt>
                <c:pt idx="10">
                  <c:v>-71798</c:v>
                </c:pt>
                <c:pt idx="11">
                  <c:v>-94066</c:v>
                </c:pt>
                <c:pt idx="12">
                  <c:v>-122436</c:v>
                </c:pt>
                <c:pt idx="13">
                  <c:v>-147225</c:v>
                </c:pt>
                <c:pt idx="14">
                  <c:v>-112649</c:v>
                </c:pt>
                <c:pt idx="15">
                  <c:v>-144432</c:v>
                </c:pt>
                <c:pt idx="16">
                  <c:v>-148903</c:v>
                </c:pt>
                <c:pt idx="17">
                  <c:v>-142293</c:v>
                </c:pt>
                <c:pt idx="18">
                  <c:v>-161925</c:v>
                </c:pt>
                <c:pt idx="19">
                  <c:v>-189418</c:v>
                </c:pt>
                <c:pt idx="20">
                  <c:v>-180821</c:v>
                </c:pt>
                <c:pt idx="21">
                  <c:v>-189643</c:v>
                </c:pt>
                <c:pt idx="22">
                  <c:v>-196038</c:v>
                </c:pt>
                <c:pt idx="23">
                  <c:v>-211756</c:v>
                </c:pt>
                <c:pt idx="24">
                  <c:v>-175000</c:v>
                </c:pt>
              </c:numCache>
            </c:numRef>
          </c:val>
        </c:ser>
        <c:ser>
          <c:idx val="1"/>
          <c:order val="1"/>
          <c:tx>
            <c:strRef>
              <c:f>Data!$B$202</c:f>
              <c:strCache>
                <c:ptCount val="1"/>
                <c:pt idx="0">
                  <c:v>Net migration plus statistical adjustment</c:v>
                </c:pt>
              </c:strCache>
            </c:strRef>
          </c:tx>
          <c:invertIfNegative val="0"/>
          <c:cat>
            <c:strRef>
              <c:f>Data!$B$139:$Z$139</c:f>
              <c:strCach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strCache>
            </c:strRef>
          </c:cat>
          <c:val>
            <c:numRef>
              <c:f>Data!$B$214:$Z$214</c:f>
              <c:numCache>
                <c:formatCode>#,##0</c:formatCode>
                <c:ptCount val="25"/>
                <c:pt idx="0">
                  <c:v>656166</c:v>
                </c:pt>
                <c:pt idx="1">
                  <c:v>602563</c:v>
                </c:pt>
                <c:pt idx="2">
                  <c:v>776397</c:v>
                </c:pt>
                <c:pt idx="3">
                  <c:v>462284</c:v>
                </c:pt>
                <c:pt idx="4">
                  <c:v>315568</c:v>
                </c:pt>
                <c:pt idx="5">
                  <c:v>398263</c:v>
                </c:pt>
                <c:pt idx="6">
                  <c:v>281493</c:v>
                </c:pt>
                <c:pt idx="7">
                  <c:v>93433</c:v>
                </c:pt>
                <c:pt idx="8">
                  <c:v>46980</c:v>
                </c:pt>
                <c:pt idx="9">
                  <c:v>202050</c:v>
                </c:pt>
                <c:pt idx="10">
                  <c:v>167863</c:v>
                </c:pt>
                <c:pt idx="11">
                  <c:v>274835</c:v>
                </c:pt>
                <c:pt idx="12">
                  <c:v>218807</c:v>
                </c:pt>
                <c:pt idx="13">
                  <c:v>142216</c:v>
                </c:pt>
                <c:pt idx="14">
                  <c:v>81827</c:v>
                </c:pt>
                <c:pt idx="15">
                  <c:v>81578</c:v>
                </c:pt>
                <c:pt idx="16">
                  <c:v>25814</c:v>
                </c:pt>
                <c:pt idx="17">
                  <c:v>45224</c:v>
                </c:pt>
                <c:pt idx="18">
                  <c:v>-53556</c:v>
                </c:pt>
                <c:pt idx="19">
                  <c:v>-10681</c:v>
                </c:pt>
                <c:pt idx="20">
                  <c:v>130166</c:v>
                </c:pt>
                <c:pt idx="21">
                  <c:v>281784</c:v>
                </c:pt>
                <c:pt idx="22">
                  <c:v>391884</c:v>
                </c:pt>
                <c:pt idx="23">
                  <c:v>455473</c:v>
                </c:pt>
                <c:pt idx="24">
                  <c:v>581537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0091520"/>
        <c:axId val="200093056"/>
      </c:barChart>
      <c:catAx>
        <c:axId val="200091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crossAx val="200093056"/>
        <c:crosses val="autoZero"/>
        <c:auto val="1"/>
        <c:lblAlgn val="ctr"/>
        <c:lblOffset val="100"/>
        <c:noMultiLvlLbl val="0"/>
      </c:catAx>
      <c:valAx>
        <c:axId val="200093056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20009152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600"/>
              <a:t>Crude rate of net migration plus statistical adjustment</a:t>
            </a:r>
            <a:endParaRPr lang="sk-SK" sz="1600"/>
          </a:p>
          <a:p>
            <a:pPr>
              <a:defRPr/>
            </a:pPr>
            <a:r>
              <a:rPr lang="sk-SK" sz="1400"/>
              <a:t>(Average</a:t>
            </a:r>
            <a:r>
              <a:rPr lang="sk-SK" sz="1400" baseline="0"/>
              <a:t> for 1990-2014)</a:t>
            </a:r>
            <a:endParaRPr lang="en-US" sz="140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Data!$B$397</c:f>
              <c:strCache>
                <c:ptCount val="1"/>
                <c:pt idx="0">
                  <c:v>Crude rate of net migration plus statistical adjustment</c:v>
                </c:pt>
              </c:strCache>
            </c:strRef>
          </c:tx>
          <c:invertIfNegative val="0"/>
          <c:cat>
            <c:strRef>
              <c:f>Data!$A$400:$A$439</c:f>
              <c:strCache>
                <c:ptCount val="40"/>
                <c:pt idx="0">
                  <c:v>Switzerland</c:v>
                </c:pt>
                <c:pt idx="1">
                  <c:v>Spain</c:v>
                </c:pt>
                <c:pt idx="2">
                  <c:v>Norway</c:v>
                </c:pt>
                <c:pt idx="3">
                  <c:v>Austria</c:v>
                </c:pt>
                <c:pt idx="4">
                  <c:v>Sweden</c:v>
                </c:pt>
                <c:pt idx="5">
                  <c:v>Ireland</c:v>
                </c:pt>
                <c:pt idx="6">
                  <c:v>Germany</c:v>
                </c:pt>
                <c:pt idx="7">
                  <c:v>Russia</c:v>
                </c:pt>
                <c:pt idx="8">
                  <c:v>Belgium</c:v>
                </c:pt>
                <c:pt idx="9">
                  <c:v>Italy</c:v>
                </c:pt>
                <c:pt idx="10">
                  <c:v>Denmark</c:v>
                </c:pt>
                <c:pt idx="11">
                  <c:v>Greece</c:v>
                </c:pt>
                <c:pt idx="12">
                  <c:v>United Kingdom</c:v>
                </c:pt>
                <c:pt idx="13">
                  <c:v>EU (28 countries)</c:v>
                </c:pt>
                <c:pt idx="14">
                  <c:v>Finland</c:v>
                </c:pt>
                <c:pt idx="15">
                  <c:v>Netherlands</c:v>
                </c:pt>
                <c:pt idx="16">
                  <c:v>France</c:v>
                </c:pt>
                <c:pt idx="17">
                  <c:v>Iceland</c:v>
                </c:pt>
                <c:pt idx="18">
                  <c:v>Hungary</c:v>
                </c:pt>
                <c:pt idx="19">
                  <c:v>Portugal</c:v>
                </c:pt>
                <c:pt idx="20">
                  <c:v>Slovenia</c:v>
                </c:pt>
                <c:pt idx="21">
                  <c:v>Czech Republic</c:v>
                </c:pt>
                <c:pt idx="22">
                  <c:v>Azerbaijan</c:v>
                </c:pt>
                <c:pt idx="23">
                  <c:v>Serbia</c:v>
                </c:pt>
                <c:pt idx="24">
                  <c:v>Belarus</c:v>
                </c:pt>
                <c:pt idx="25">
                  <c:v>Poland</c:v>
                </c:pt>
                <c:pt idx="26">
                  <c:v>Slovakia</c:v>
                </c:pt>
                <c:pt idx="27">
                  <c:v>Ukraine</c:v>
                </c:pt>
                <c:pt idx="28">
                  <c:v>Turkey</c:v>
                </c:pt>
                <c:pt idx="29">
                  <c:v>Croatia</c:v>
                </c:pt>
                <c:pt idx="30">
                  <c:v>Bulgaria</c:v>
                </c:pt>
                <c:pt idx="31">
                  <c:v>Bosnia and Herzegovina</c:v>
                </c:pt>
                <c:pt idx="32">
                  <c:v>Armenia</c:v>
                </c:pt>
                <c:pt idx="33">
                  <c:v>Georgia</c:v>
                </c:pt>
                <c:pt idx="34">
                  <c:v>Romania</c:v>
                </c:pt>
                <c:pt idx="35">
                  <c:v>Estonia</c:v>
                </c:pt>
                <c:pt idx="36">
                  <c:v>Latvia</c:v>
                </c:pt>
                <c:pt idx="37">
                  <c:v>Lithuania</c:v>
                </c:pt>
                <c:pt idx="38">
                  <c:v>Moldova</c:v>
                </c:pt>
                <c:pt idx="39">
                  <c:v>Albania</c:v>
                </c:pt>
              </c:strCache>
            </c:strRef>
          </c:cat>
          <c:val>
            <c:numRef>
              <c:f>Data!$AB$400:$AB$439</c:f>
              <c:numCache>
                <c:formatCode>#,##0.0</c:formatCode>
                <c:ptCount val="40"/>
                <c:pt idx="0">
                  <c:v>6.0719999999999992</c:v>
                </c:pt>
                <c:pt idx="1">
                  <c:v>5.8159999999999998</c:v>
                </c:pt>
                <c:pt idx="2">
                  <c:v>4.484</c:v>
                </c:pt>
                <c:pt idx="3">
                  <c:v>4.1160000000000005</c:v>
                </c:pt>
                <c:pt idx="4">
                  <c:v>3.8840000000000003</c:v>
                </c:pt>
                <c:pt idx="5">
                  <c:v>3.6480000000000006</c:v>
                </c:pt>
                <c:pt idx="6">
                  <c:v>3.2720000000000002</c:v>
                </c:pt>
                <c:pt idx="7">
                  <c:v>3.2470588235294118</c:v>
                </c:pt>
                <c:pt idx="8">
                  <c:v>3.2119999999999993</c:v>
                </c:pt>
                <c:pt idx="9">
                  <c:v>3.1680000000000001</c:v>
                </c:pt>
                <c:pt idx="10">
                  <c:v>2.6479999999999997</c:v>
                </c:pt>
                <c:pt idx="11">
                  <c:v>2.6279999999999988</c:v>
                </c:pt>
                <c:pt idx="12">
                  <c:v>2.5920000000000001</c:v>
                </c:pt>
                <c:pt idx="13">
                  <c:v>1.9799999999999998</c:v>
                </c:pt>
                <c:pt idx="14">
                  <c:v>1.8039999999999998</c:v>
                </c:pt>
                <c:pt idx="15">
                  <c:v>1.6439999999999997</c:v>
                </c:pt>
                <c:pt idx="16">
                  <c:v>1.6235294117647059</c:v>
                </c:pt>
                <c:pt idx="17">
                  <c:v>1.5519999999999996</c:v>
                </c:pt>
                <c:pt idx="18">
                  <c:v>1.484</c:v>
                </c:pt>
                <c:pt idx="19">
                  <c:v>1.26</c:v>
                </c:pt>
                <c:pt idx="20">
                  <c:v>1.24</c:v>
                </c:pt>
                <c:pt idx="21">
                  <c:v>1.224</c:v>
                </c:pt>
                <c:pt idx="22">
                  <c:v>0.77894736842105261</c:v>
                </c:pt>
                <c:pt idx="23">
                  <c:v>0.51</c:v>
                </c:pt>
                <c:pt idx="24">
                  <c:v>-0.16111111111111112</c:v>
                </c:pt>
                <c:pt idx="25">
                  <c:v>-0.36400000000000005</c:v>
                </c:pt>
                <c:pt idx="26">
                  <c:v>-0.36799999999999988</c:v>
                </c:pt>
                <c:pt idx="27">
                  <c:v>-0.54999999999999971</c:v>
                </c:pt>
                <c:pt idx="28">
                  <c:v>-1.3699999999999997</c:v>
                </c:pt>
                <c:pt idx="29">
                  <c:v>-2.1079999999999997</c:v>
                </c:pt>
                <c:pt idx="30">
                  <c:v>-3.1920000000000006</c:v>
                </c:pt>
                <c:pt idx="31">
                  <c:v>-3.414285714285715</c:v>
                </c:pt>
                <c:pt idx="32">
                  <c:v>-3.9529411764705875</c:v>
                </c:pt>
                <c:pt idx="33">
                  <c:v>-4.493333333333335</c:v>
                </c:pt>
                <c:pt idx="34">
                  <c:v>-4.6560000000000006</c:v>
                </c:pt>
                <c:pt idx="35">
                  <c:v>-4.7279999999999998</c:v>
                </c:pt>
                <c:pt idx="36">
                  <c:v>-7.3680000000000003</c:v>
                </c:pt>
                <c:pt idx="37">
                  <c:v>-7.5159999999999982</c:v>
                </c:pt>
                <c:pt idx="38">
                  <c:v>-9.6473684210526329</c:v>
                </c:pt>
                <c:pt idx="39">
                  <c:v>-13.238095238095237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0077696"/>
        <c:axId val="200079232"/>
      </c:barChart>
      <c:catAx>
        <c:axId val="2000776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/>
          <a:lstStyle/>
          <a:p>
            <a:pPr>
              <a:defRPr sz="800"/>
            </a:pPr>
            <a:endParaRPr lang="en-US"/>
          </a:p>
        </c:txPr>
        <c:crossAx val="200079232"/>
        <c:crosses val="autoZero"/>
        <c:auto val="1"/>
        <c:lblAlgn val="ctr"/>
        <c:lblOffset val="100"/>
        <c:noMultiLvlLbl val="0"/>
      </c:catAx>
      <c:valAx>
        <c:axId val="20007923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2000776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'[Pomer zahranicnych studentov.xlsx]Int. students comparison'!$D$2</c:f>
          <c:strCache>
            <c:ptCount val="1"/>
            <c:pt idx="0">
              <c:v>Share of international students in tertiary education (%, 2013)</c:v>
            </c:pt>
          </c:strCache>
        </c:strRef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'[Pomer zahranicnych studentov.xlsx]Int. students comparison'!$D$2</c:f>
              <c:strCache>
                <c:ptCount val="1"/>
                <c:pt idx="0">
                  <c:v>Share of international students in tertiary education (%, 2013)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'[Pomer zahranicnych studentov.xlsx]Int. students comparison'!$A$3:$A$23</c:f>
              <c:strCache>
                <c:ptCount val="21"/>
                <c:pt idx="0">
                  <c:v>Australia</c:v>
                </c:pt>
                <c:pt idx="1">
                  <c:v>UK</c:v>
                </c:pt>
                <c:pt idx="2">
                  <c:v>Austria</c:v>
                </c:pt>
                <c:pt idx="3">
                  <c:v>New Zealand</c:v>
                </c:pt>
                <c:pt idx="4">
                  <c:v>Netherlands</c:v>
                </c:pt>
                <c:pt idx="5">
                  <c:v>Denmark</c:v>
                </c:pt>
                <c:pt idx="6">
                  <c:v>Czech Republic</c:v>
                </c:pt>
                <c:pt idx="7">
                  <c:v>Belgium</c:v>
                </c:pt>
                <c:pt idx="8">
                  <c:v>Canada</c:v>
                </c:pt>
                <c:pt idx="9">
                  <c:v>Finland</c:v>
                </c:pt>
                <c:pt idx="10">
                  <c:v>Germany</c:v>
                </c:pt>
                <c:pt idx="11">
                  <c:v>Sweden</c:v>
                </c:pt>
                <c:pt idx="12">
                  <c:v>Hungary</c:v>
                </c:pt>
                <c:pt idx="13">
                  <c:v>Slovak Republic</c:v>
                </c:pt>
                <c:pt idx="14">
                  <c:v>Italy</c:v>
                </c:pt>
                <c:pt idx="15">
                  <c:v>USA</c:v>
                </c:pt>
                <c:pt idx="16">
                  <c:v>Norway</c:v>
                </c:pt>
                <c:pt idx="17">
                  <c:v>Japan</c:v>
                </c:pt>
                <c:pt idx="18">
                  <c:v>SK except Czech students</c:v>
                </c:pt>
                <c:pt idx="19">
                  <c:v>Korea</c:v>
                </c:pt>
                <c:pt idx="20">
                  <c:v>Poland</c:v>
                </c:pt>
              </c:strCache>
            </c:strRef>
          </c:cat>
          <c:val>
            <c:numRef>
              <c:f>'[Pomer zahranicnych studentov.xlsx]Int. students comparison'!$D$3:$D$23</c:f>
              <c:numCache>
                <c:formatCode>0.0</c:formatCode>
                <c:ptCount val="21"/>
                <c:pt idx="0">
                  <c:v>17.969935518577067</c:v>
                </c:pt>
                <c:pt idx="1">
                  <c:v>17.46262570724403</c:v>
                </c:pt>
                <c:pt idx="2">
                  <c:v>16.758677130787316</c:v>
                </c:pt>
                <c:pt idx="3">
                  <c:v>16.11524192542711</c:v>
                </c:pt>
                <c:pt idx="4">
                  <c:v>10.2175317746372</c:v>
                </c:pt>
                <c:pt idx="5">
                  <c:v>10.125469264666989</c:v>
                </c:pt>
                <c:pt idx="6">
                  <c:v>9.3903018194323895</c:v>
                </c:pt>
                <c:pt idx="7">
                  <c:v>9.1553937865413264</c:v>
                </c:pt>
                <c:pt idx="8">
                  <c:v>8.9799950047295649</c:v>
                </c:pt>
                <c:pt idx="9">
                  <c:v>7.0739039963237316</c:v>
                </c:pt>
                <c:pt idx="10">
                  <c:v>7.0725928260047697</c:v>
                </c:pt>
                <c:pt idx="11">
                  <c:v>5.8261166322723392</c:v>
                </c:pt>
                <c:pt idx="12">
                  <c:v>5.7637032085561497</c:v>
                </c:pt>
                <c:pt idx="13">
                  <c:v>4.8596230845220312</c:v>
                </c:pt>
                <c:pt idx="14">
                  <c:v>4.4027504775208754</c:v>
                </c:pt>
                <c:pt idx="15">
                  <c:v>3.9275111736700783</c:v>
                </c:pt>
                <c:pt idx="16">
                  <c:v>3.6152786043160958</c:v>
                </c:pt>
                <c:pt idx="17">
                  <c:v>3.5157086313400123</c:v>
                </c:pt>
                <c:pt idx="18">
                  <c:v>2.2339090306046967</c:v>
                </c:pt>
                <c:pt idx="19">
                  <c:v>1.6616281658181402</c:v>
                </c:pt>
                <c:pt idx="20">
                  <c:v>1.4594911069322936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299200"/>
        <c:axId val="5318528"/>
      </c:barChart>
      <c:catAx>
        <c:axId val="5299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18528"/>
        <c:crosses val="autoZero"/>
        <c:auto val="1"/>
        <c:lblAlgn val="ctr"/>
        <c:lblOffset val="100"/>
        <c:noMultiLvlLbl val="0"/>
      </c:catAx>
      <c:valAx>
        <c:axId val="5318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99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N</a:t>
            </a:r>
            <a:r>
              <a:rPr lang="sk-SK"/>
              <a:t>ationals studying abroad</a:t>
            </a:r>
          </a:p>
          <a:p>
            <a:pPr>
              <a:defRPr/>
            </a:pPr>
            <a:r>
              <a:rPr lang="sk-SK" sz="1200" b="0"/>
              <a:t>(As a percentage of student population in the country of origin, 2013)</a:t>
            </a:r>
            <a:endParaRPr lang="en-US" sz="1200" b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'[Studenti v zahranici.xlsx]Hárok1'!$A$4:$A$32</c:f>
              <c:strCache>
                <c:ptCount val="29"/>
                <c:pt idx="0">
                  <c:v>Slovakia</c:v>
                </c:pt>
                <c:pt idx="1">
                  <c:v>Ireland</c:v>
                </c:pt>
                <c:pt idx="2">
                  <c:v>Bulgaria</c:v>
                </c:pt>
                <c:pt idx="3">
                  <c:v>Lithuania</c:v>
                </c:pt>
                <c:pt idx="4">
                  <c:v>Latvia</c:v>
                </c:pt>
                <c:pt idx="5">
                  <c:v>Estonia</c:v>
                </c:pt>
                <c:pt idx="6">
                  <c:v>Croatia</c:v>
                </c:pt>
                <c:pt idx="7">
                  <c:v>Norway</c:v>
                </c:pt>
                <c:pt idx="8">
                  <c:v>Greece</c:v>
                </c:pt>
                <c:pt idx="9">
                  <c:v>Romania</c:v>
                </c:pt>
                <c:pt idx="10">
                  <c:v>Portugal</c:v>
                </c:pt>
                <c:pt idx="11">
                  <c:v>Slovakia (except cz)</c:v>
                </c:pt>
                <c:pt idx="12">
                  <c:v>Austria</c:v>
                </c:pt>
                <c:pt idx="13">
                  <c:v>Slovakia (except CZ&amp;HU)</c:v>
                </c:pt>
                <c:pt idx="14">
                  <c:v>Germany</c:v>
                </c:pt>
                <c:pt idx="15">
                  <c:v>Switzerland</c:v>
                </c:pt>
                <c:pt idx="16">
                  <c:v>Sweden</c:v>
                </c:pt>
                <c:pt idx="17">
                  <c:v>Czech Republic</c:v>
                </c:pt>
                <c:pt idx="18">
                  <c:v>Italy</c:v>
                </c:pt>
                <c:pt idx="19">
                  <c:v>Finland</c:v>
                </c:pt>
                <c:pt idx="20">
                  <c:v>Belgium</c:v>
                </c:pt>
                <c:pt idx="21">
                  <c:v>Hungary</c:v>
                </c:pt>
                <c:pt idx="22">
                  <c:v>Slovenia</c:v>
                </c:pt>
                <c:pt idx="23">
                  <c:v>France</c:v>
                </c:pt>
                <c:pt idx="24">
                  <c:v>Netherlands</c:v>
                </c:pt>
                <c:pt idx="25">
                  <c:v>Poland</c:v>
                </c:pt>
                <c:pt idx="26">
                  <c:v>Denmark</c:v>
                </c:pt>
                <c:pt idx="27">
                  <c:v>Spain</c:v>
                </c:pt>
                <c:pt idx="28">
                  <c:v>United Kingdom</c:v>
                </c:pt>
              </c:strCache>
            </c:strRef>
          </c:cat>
          <c:val>
            <c:numRef>
              <c:f>'[Studenti v zahranici.xlsx]Hárok1'!$C$4:$C$32</c:f>
              <c:numCache>
                <c:formatCode>0.0</c:formatCode>
                <c:ptCount val="29"/>
                <c:pt idx="0">
                  <c:v>15.93</c:v>
                </c:pt>
                <c:pt idx="1">
                  <c:v>13.13</c:v>
                </c:pt>
                <c:pt idx="2">
                  <c:v>9.06</c:v>
                </c:pt>
                <c:pt idx="3">
                  <c:v>8.68</c:v>
                </c:pt>
                <c:pt idx="4">
                  <c:v>7.33</c:v>
                </c:pt>
                <c:pt idx="5">
                  <c:v>6.81</c:v>
                </c:pt>
                <c:pt idx="6">
                  <c:v>6.32</c:v>
                </c:pt>
                <c:pt idx="7">
                  <c:v>6.05</c:v>
                </c:pt>
                <c:pt idx="8">
                  <c:v>5.75</c:v>
                </c:pt>
                <c:pt idx="9">
                  <c:v>5.28</c:v>
                </c:pt>
                <c:pt idx="10">
                  <c:v>4.8499999999999996</c:v>
                </c:pt>
                <c:pt idx="11">
                  <c:v>4.7</c:v>
                </c:pt>
                <c:pt idx="12">
                  <c:v>3.9</c:v>
                </c:pt>
                <c:pt idx="13">
                  <c:v>3.6</c:v>
                </c:pt>
                <c:pt idx="14">
                  <c:v>3.55</c:v>
                </c:pt>
                <c:pt idx="15">
                  <c:v>3.52</c:v>
                </c:pt>
                <c:pt idx="16">
                  <c:v>2.97</c:v>
                </c:pt>
                <c:pt idx="17">
                  <c:v>2.93</c:v>
                </c:pt>
                <c:pt idx="18">
                  <c:v>2.82</c:v>
                </c:pt>
                <c:pt idx="19">
                  <c:v>2.81</c:v>
                </c:pt>
                <c:pt idx="20">
                  <c:v>2.6</c:v>
                </c:pt>
                <c:pt idx="21">
                  <c:v>2.5099999999999998</c:v>
                </c:pt>
                <c:pt idx="22">
                  <c:v>2.48</c:v>
                </c:pt>
                <c:pt idx="23">
                  <c:v>2.38</c:v>
                </c:pt>
                <c:pt idx="24">
                  <c:v>2.33</c:v>
                </c:pt>
                <c:pt idx="25">
                  <c:v>2.14</c:v>
                </c:pt>
                <c:pt idx="26">
                  <c:v>1.78</c:v>
                </c:pt>
                <c:pt idx="27">
                  <c:v>1.49</c:v>
                </c:pt>
                <c:pt idx="28">
                  <c:v>0.67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518080"/>
        <c:axId val="5519616"/>
      </c:barChart>
      <c:catAx>
        <c:axId val="5518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519616"/>
        <c:crosses val="autoZero"/>
        <c:auto val="1"/>
        <c:lblAlgn val="ctr"/>
        <c:lblOffset val="100"/>
        <c:noMultiLvlLbl val="0"/>
      </c:catAx>
      <c:valAx>
        <c:axId val="551961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5518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'[Pomer zahranicnych studentov.xlsx]Int. students in SK'!$A$1</c:f>
          <c:strCache>
            <c:ptCount val="1"/>
            <c:pt idx="0">
              <c:v>Number of foreign students (tertiary) in Slovakia in 2013 by country of origin (OECD)</c:v>
            </c:pt>
          </c:strCache>
        </c:strRef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'[Pomer zahranicnych studentov.xlsx]Int. students in SK'!$A$6:$A$17</c:f>
              <c:strCache>
                <c:ptCount val="12"/>
                <c:pt idx="0">
                  <c:v>Czech Repblic</c:v>
                </c:pt>
                <c:pt idx="1">
                  <c:v>Greece</c:v>
                </c:pt>
                <c:pt idx="2">
                  <c:v>Norway</c:v>
                </c:pt>
                <c:pt idx="3">
                  <c:v>Germany</c:v>
                </c:pt>
                <c:pt idx="4">
                  <c:v>Serbia</c:v>
                </c:pt>
                <c:pt idx="5">
                  <c:v>Poland</c:v>
                </c:pt>
                <c:pt idx="6">
                  <c:v>Ukraine</c:v>
                </c:pt>
                <c:pt idx="7">
                  <c:v>UK</c:v>
                </c:pt>
                <c:pt idx="8">
                  <c:v>Africa</c:v>
                </c:pt>
                <c:pt idx="9">
                  <c:v>Spain</c:v>
                </c:pt>
                <c:pt idx="10">
                  <c:v>Latin America </c:v>
                </c:pt>
                <c:pt idx="11">
                  <c:v>North America</c:v>
                </c:pt>
              </c:strCache>
            </c:strRef>
          </c:cat>
          <c:val>
            <c:numRef>
              <c:f>'[Pomer zahranicnych studentov.xlsx]Int. students in SK'!$B$6:$B$17</c:f>
              <c:numCache>
                <c:formatCode>_-* #,##0_-;\-* #,##0_-;_-* "-"??_-;_-@_-</c:formatCode>
                <c:ptCount val="12"/>
                <c:pt idx="0">
                  <c:v>5502</c:v>
                </c:pt>
                <c:pt idx="1">
                  <c:v>1058</c:v>
                </c:pt>
                <c:pt idx="2">
                  <c:v>445</c:v>
                </c:pt>
                <c:pt idx="3">
                  <c:v>433</c:v>
                </c:pt>
                <c:pt idx="4">
                  <c:v>400</c:v>
                </c:pt>
                <c:pt idx="5">
                  <c:v>264</c:v>
                </c:pt>
                <c:pt idx="6">
                  <c:v>237</c:v>
                </c:pt>
                <c:pt idx="7">
                  <c:v>124</c:v>
                </c:pt>
                <c:pt idx="8">
                  <c:v>116</c:v>
                </c:pt>
                <c:pt idx="9">
                  <c:v>110</c:v>
                </c:pt>
                <c:pt idx="10">
                  <c:v>43</c:v>
                </c:pt>
                <c:pt idx="11">
                  <c:v>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8059392"/>
        <c:axId val="208065280"/>
      </c:barChart>
      <c:catAx>
        <c:axId val="208059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065280"/>
        <c:crosses val="autoZero"/>
        <c:auto val="1"/>
        <c:lblAlgn val="ctr"/>
        <c:lblOffset val="100"/>
        <c:noMultiLvlLbl val="0"/>
      </c:catAx>
      <c:valAx>
        <c:axId val="208065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059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757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328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94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20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376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410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304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596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680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672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73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B6CB0-69C2-4F42-9E86-672F425F86D9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33292-5522-4509-A095-3D887F7610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27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sk-SK" b="1" dirty="0" smtClean="0"/>
              <a:t>Potrebuje slovenský pracovný trh migráciu?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riaditeľ INEKO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21. apríla 2016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Spoločný seminár INEKO a Zastúpenia EK v SR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48680"/>
            <a:ext cx="2986624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074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solidFill>
                  <a:srgbClr val="FF0000"/>
                </a:solidFill>
              </a:rPr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/>
              <a:t>Demografia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09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362817604"/>
              </p:ext>
            </p:extLst>
          </p:nvPr>
        </p:nvGraphicFramePr>
        <p:xfrm>
          <a:off x="755576" y="836712"/>
          <a:ext cx="7632848" cy="5040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467544" y="5887996"/>
            <a:ext cx="7585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  <a:p>
            <a:r>
              <a:rPr lang="sk-SK" sz="1200" dirty="0"/>
              <a:t>Poznámka: Za imigranta sa považuje človek, ktorý si prihlásil zvyčajný pobyt v danom štáte na dobu aspoň 12 mesiacov.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8068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857005594"/>
              </p:ext>
            </p:extLst>
          </p:nvPr>
        </p:nvGraphicFramePr>
        <p:xfrm>
          <a:off x="971600" y="764704"/>
          <a:ext cx="734481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BlokTextu 6"/>
          <p:cNvSpPr txBox="1"/>
          <p:nvPr/>
        </p:nvSpPr>
        <p:spPr>
          <a:xfrm>
            <a:off x="467544" y="6021288"/>
            <a:ext cx="5223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  <a:p>
            <a:r>
              <a:rPr lang="sk-SK" sz="1200" dirty="0"/>
              <a:t>Poznámka: Údaje za rok 2013 a 2014 sme na internetovej stránke ÚPSVR nenašli.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42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84982337"/>
              </p:ext>
            </p:extLst>
          </p:nvPr>
        </p:nvGraphicFramePr>
        <p:xfrm>
          <a:off x="755576" y="836712"/>
          <a:ext cx="7704856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71530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1938222609"/>
              </p:ext>
            </p:extLst>
          </p:nvPr>
        </p:nvGraphicFramePr>
        <p:xfrm>
          <a:off x="899592" y="908720"/>
          <a:ext cx="7416824" cy="4896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23141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895252483"/>
              </p:ext>
            </p:extLst>
          </p:nvPr>
        </p:nvGraphicFramePr>
        <p:xfrm>
          <a:off x="971600" y="980728"/>
          <a:ext cx="734481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8761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623360563"/>
              </p:ext>
            </p:extLst>
          </p:nvPr>
        </p:nvGraphicFramePr>
        <p:xfrm>
          <a:off x="899592" y="980728"/>
          <a:ext cx="734481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34379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>
                <a:solidFill>
                  <a:srgbClr val="FF0000"/>
                </a:solidFill>
              </a:rPr>
              <a:t>Voľné pracovné </a:t>
            </a:r>
            <a:r>
              <a:rPr lang="sk-SK" dirty="0" smtClean="0">
                <a:solidFill>
                  <a:srgbClr val="FF0000"/>
                </a:solidFill>
              </a:rPr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/>
              <a:t>Demografia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25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4261716093"/>
              </p:ext>
            </p:extLst>
          </p:nvPr>
        </p:nvGraphicFramePr>
        <p:xfrm>
          <a:off x="827584" y="908720"/>
          <a:ext cx="7488832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33440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2263947538"/>
              </p:ext>
            </p:extLst>
          </p:nvPr>
        </p:nvGraphicFramePr>
        <p:xfrm>
          <a:off x="755576" y="908720"/>
          <a:ext cx="7560839" cy="4896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9976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>
                <a:solidFill>
                  <a:srgbClr val="FF0000"/>
                </a:solidFill>
              </a:rPr>
              <a:t>Migrácia </a:t>
            </a:r>
            <a:r>
              <a:rPr lang="sk-SK" dirty="0" smtClean="0">
                <a:solidFill>
                  <a:srgbClr val="FF0000"/>
                </a:solidFill>
              </a:rPr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/>
              <a:t>Demografia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88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193389770"/>
              </p:ext>
            </p:extLst>
          </p:nvPr>
        </p:nvGraphicFramePr>
        <p:xfrm>
          <a:off x="827584" y="836712"/>
          <a:ext cx="7560840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41841" y="5872006"/>
            <a:ext cx="1101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5041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550170692"/>
              </p:ext>
            </p:extLst>
          </p:nvPr>
        </p:nvGraphicFramePr>
        <p:xfrm>
          <a:off x="755576" y="980728"/>
          <a:ext cx="7632848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41841" y="5872006"/>
            <a:ext cx="1101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66995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839526877"/>
              </p:ext>
            </p:extLst>
          </p:nvPr>
        </p:nvGraphicFramePr>
        <p:xfrm>
          <a:off x="827584" y="1052736"/>
          <a:ext cx="756084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6093296"/>
            <a:ext cx="1101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66228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/>
          <a:stretch>
            <a:fillRect/>
          </a:stretch>
        </p:blipFill>
        <p:spPr>
          <a:xfrm>
            <a:off x="755576" y="908720"/>
            <a:ext cx="7704856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53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/>
          <a:stretch>
            <a:fillRect/>
          </a:stretch>
        </p:blipFill>
        <p:spPr>
          <a:xfrm>
            <a:off x="827584" y="980728"/>
            <a:ext cx="7704856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17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/>
          <a:stretch>
            <a:fillRect/>
          </a:stretch>
        </p:blipFill>
        <p:spPr>
          <a:xfrm>
            <a:off x="1259632" y="677227"/>
            <a:ext cx="6840760" cy="592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47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>
                <a:solidFill>
                  <a:srgbClr val="FF0000"/>
                </a:solidFill>
              </a:rPr>
              <a:t>Zahraniční </a:t>
            </a:r>
            <a:r>
              <a:rPr lang="sk-SK" dirty="0" smtClean="0">
                <a:solidFill>
                  <a:srgbClr val="FF0000"/>
                </a:solidFill>
              </a:rPr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/>
              <a:t>Demografia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77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2982326137"/>
              </p:ext>
            </p:extLst>
          </p:nvPr>
        </p:nvGraphicFramePr>
        <p:xfrm>
          <a:off x="827584" y="1196752"/>
          <a:ext cx="7416824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99592" y="6165304"/>
            <a:ext cx="9340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OECD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24127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250901099"/>
              </p:ext>
            </p:extLst>
          </p:nvPr>
        </p:nvGraphicFramePr>
        <p:xfrm>
          <a:off x="827584" y="1052736"/>
          <a:ext cx="748883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99592" y="6093296"/>
            <a:ext cx="1101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62681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2839589604"/>
              </p:ext>
            </p:extLst>
          </p:nvPr>
        </p:nvGraphicFramePr>
        <p:xfrm>
          <a:off x="827584" y="980728"/>
          <a:ext cx="7416824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99592" y="6165304"/>
            <a:ext cx="9340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OECD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4033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/>
          <a:stretch>
            <a:fillRect/>
          </a:stretch>
        </p:blipFill>
        <p:spPr>
          <a:xfrm>
            <a:off x="971600" y="980728"/>
            <a:ext cx="7344816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80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Migračné politiky</a:t>
            </a:r>
          </a:p>
          <a:p>
            <a:r>
              <a:rPr lang="sk-SK" dirty="0" smtClean="0"/>
              <a:t>Demografia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75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85595" y="501650"/>
            <a:ext cx="5972810" cy="585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67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/>
          <p:nvPr/>
        </p:nvPicPr>
        <p:blipFill>
          <a:blip r:embed="rId2"/>
          <a:stretch>
            <a:fillRect/>
          </a:stretch>
        </p:blipFill>
        <p:spPr>
          <a:xfrm>
            <a:off x="899592" y="908720"/>
            <a:ext cx="7488832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7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/>
          <p:nvPr/>
        </p:nvPicPr>
        <p:blipFill>
          <a:blip r:embed="rId2"/>
          <a:stretch>
            <a:fillRect/>
          </a:stretch>
        </p:blipFill>
        <p:spPr>
          <a:xfrm>
            <a:off x="827584" y="260648"/>
            <a:ext cx="7560840" cy="4896544"/>
          </a:xfrm>
          <a:prstGeom prst="rect">
            <a:avLst/>
          </a:prstGeom>
        </p:spPr>
      </p:pic>
      <p:pic>
        <p:nvPicPr>
          <p:cNvPr id="4" name="Obrázok 3"/>
          <p:cNvPicPr/>
          <p:nvPr/>
        </p:nvPicPr>
        <p:blipFill>
          <a:blip r:embed="rId3"/>
          <a:stretch>
            <a:fillRect/>
          </a:stretch>
        </p:blipFill>
        <p:spPr>
          <a:xfrm>
            <a:off x="796394" y="5013176"/>
            <a:ext cx="7560840" cy="141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3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Demografia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1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/>
          <a:lstStyle/>
          <a:p>
            <a:r>
              <a:rPr lang="sk-SK" b="1" dirty="0" smtClean="0"/>
              <a:t>Demografia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0341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ľ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281877"/>
              </p:ext>
            </p:extLst>
          </p:nvPr>
        </p:nvGraphicFramePr>
        <p:xfrm>
          <a:off x="1366009" y="1844824"/>
          <a:ext cx="6480720" cy="20162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9526"/>
                <a:gridCol w="1620398"/>
                <a:gridCol w="1620398"/>
                <a:gridCol w="1620398"/>
              </a:tblGrid>
              <a:tr h="493451">
                <a:tc rowSpan="2"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Rok</a:t>
                      </a:r>
                      <a:endParaRPr lang="en-US" sz="1800" dirty="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Počet obyvateľov vo veku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Upravený index závislosti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58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18-DV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DV+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93451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2016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3,39 milióna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1,05 milióna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3,22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93451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2068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2,35 milióna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1,41 milióna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1,67</a:t>
                      </a:r>
                      <a:endParaRPr lang="en-US" sz="1800" dirty="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366009" y="1340768"/>
            <a:ext cx="44334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Odhad vývoja upraveného indexu závislosti</a:t>
            </a: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1366009" y="4149080"/>
            <a:ext cx="2345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k-SK" altLang="en-US" sz="1200" dirty="0">
                <a:latin typeface="Cambria" pitchFamily="18" charset="0"/>
                <a:ea typeface="Calibri" pitchFamily="34" charset="0"/>
                <a:cs typeface="Arial" pitchFamily="34" charset="0"/>
              </a:rPr>
              <a:t>Zdroj: INEKO</a:t>
            </a:r>
            <a:endParaRPr lang="en-US" altLang="en-US" sz="12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k-SK" altLang="en-US" sz="1200" dirty="0">
                <a:latin typeface="Cambria" pitchFamily="18" charset="0"/>
                <a:ea typeface="Calibri" pitchFamily="34" charset="0"/>
                <a:cs typeface="Arial" pitchFamily="34" charset="0"/>
              </a:rPr>
              <a:t>Poznámka: DV = dôchodkový vek</a:t>
            </a:r>
            <a:endParaRPr lang="sk-SK" altLang="en-US" sz="1200" dirty="0">
              <a:latin typeface="Arial" pitchFamily="34" charset="0"/>
              <a:cs typeface="Arial" pitchFamily="34" charset="0"/>
            </a:endParaRP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49802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556792"/>
            <a:ext cx="7488831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BlokTextu 2"/>
          <p:cNvSpPr txBox="1"/>
          <p:nvPr/>
        </p:nvSpPr>
        <p:spPr>
          <a:xfrm>
            <a:off x="899592" y="836712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/>
              <a:t>Demografická prognóza pre SR do roku 2068 (s rozdelením na vekové kategórie 0-17, 18-DV a DV+) doplnená o počet chýbajúcich ľudí v aktívnom veku (18-DV) tak, aby UIZ bol na celom časovom horizonte rovnaký ako v súčasnosti</a:t>
            </a:r>
            <a:endParaRPr lang="en-US" sz="1600" dirty="0"/>
          </a:p>
        </p:txBody>
      </p:sp>
      <p:sp>
        <p:nvSpPr>
          <p:cNvPr id="4" name="BlokTextu 3"/>
          <p:cNvSpPr txBox="1"/>
          <p:nvPr/>
        </p:nvSpPr>
        <p:spPr>
          <a:xfrm>
            <a:off x="970515" y="5449129"/>
            <a:ext cx="970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INEKO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214601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848871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BlokTextu 2"/>
          <p:cNvSpPr txBox="1"/>
          <p:nvPr/>
        </p:nvSpPr>
        <p:spPr>
          <a:xfrm>
            <a:off x="899592" y="476672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/>
              <a:t>Ako sa zmení vynormovaný UIZ, ak by sme na vysoké školy pustili toľko záujemcov zo zahraničia, že by celkový podiel zahraničných študentov na všetkých VŠ študentoch narástol zo 6 % na 20 % (a tí by tu po skončení VŠ ostali žiť)?</a:t>
            </a:r>
            <a:endParaRPr lang="en-US" sz="1600" dirty="0"/>
          </a:p>
        </p:txBody>
      </p:sp>
      <p:sp>
        <p:nvSpPr>
          <p:cNvPr id="4" name="BlokTextu 3"/>
          <p:cNvSpPr txBox="1"/>
          <p:nvPr/>
        </p:nvSpPr>
        <p:spPr>
          <a:xfrm>
            <a:off x="899592" y="5608871"/>
            <a:ext cx="970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INEKO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3510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683568" y="1196752"/>
            <a:ext cx="77048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b="1" dirty="0" smtClean="0"/>
              <a:t>INEKO: V</a:t>
            </a:r>
            <a:r>
              <a:rPr lang="sk-SK" sz="3200" b="1" dirty="0"/>
              <a:t> prípade scenára s dodatočnými imigrantmi </a:t>
            </a:r>
            <a:r>
              <a:rPr lang="sk-SK" sz="3200" b="1" dirty="0" smtClean="0"/>
              <a:t>(zahraničnými absolventmi VŠ) by </a:t>
            </a:r>
            <a:r>
              <a:rPr lang="sk-SK" sz="3200" b="1" dirty="0"/>
              <a:t>bolo možné v roku 2068 vyplácať až o 13,5 % vyššie starobné dôchodky z 1. piliera (oproti prípadu, ak by sme dodatočných imigrantov k sebe nepúšťali</a:t>
            </a:r>
            <a:r>
              <a:rPr lang="sk-SK" sz="3200" b="1" dirty="0" smtClean="0"/>
              <a:t>).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00017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7920879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BlokTextu 2"/>
          <p:cNvSpPr txBox="1"/>
          <p:nvPr/>
        </p:nvSpPr>
        <p:spPr>
          <a:xfrm>
            <a:off x="971600" y="764704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/>
              <a:t>Aký bude podiel (dodatočných) imigrantov (a ich potomkov), ak by sme na vysoké školy pustili toľko záujemcov zo zahraničia, že by celkový podiel zahraničných študentov na všetkých VŠ študentoch narástol z 6 % na 20 % (a tí by tu po skončení VŠ ostali žiť)?</a:t>
            </a:r>
            <a:endParaRPr lang="en-US" sz="1600" dirty="0"/>
          </a:p>
        </p:txBody>
      </p:sp>
      <p:sp>
        <p:nvSpPr>
          <p:cNvPr id="4" name="BlokTextu 3"/>
          <p:cNvSpPr txBox="1"/>
          <p:nvPr/>
        </p:nvSpPr>
        <p:spPr>
          <a:xfrm>
            <a:off x="899592" y="5888830"/>
            <a:ext cx="970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INEKO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4749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482</Words>
  <Application>Microsoft Office PowerPoint</Application>
  <PresentationFormat>Prezentácia na obrazovke (4:3)</PresentationFormat>
  <Paragraphs>107</Paragraphs>
  <Slides>34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34</vt:i4>
      </vt:variant>
    </vt:vector>
  </HeadingPairs>
  <TitlesOfParts>
    <vt:vector size="35" baseType="lpstr">
      <vt:lpstr>Motív Office</vt:lpstr>
      <vt:lpstr>Potrebuje slovenský pracovný trh migráciu?</vt:lpstr>
      <vt:lpstr>Obsah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Obsah</vt:lpstr>
      <vt:lpstr>Prezentácia programu PowerPoint</vt:lpstr>
      <vt:lpstr>Prezentácia programu PowerPoint</vt:lpstr>
      <vt:lpstr>Obsah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Obsah</vt:lpstr>
      <vt:lpstr>Prezentácia programu PowerPoint</vt:lpstr>
      <vt:lpstr>Prezentácia programu PowerPoint</vt:lpstr>
      <vt:lpstr>Prezentácia programu PowerPoint</vt:lpstr>
      <vt:lpstr>Prezentácia programu PowerPoint</vt:lpstr>
      <vt:lpstr>Obsah</vt:lpstr>
      <vt:lpstr>Prezentácia programu PowerPoint</vt:lpstr>
      <vt:lpstr>Prezentácia programu PowerPoint</vt:lpstr>
      <vt:lpstr>Prezentácia programu PowerPoint</vt:lpstr>
      <vt:lpstr>Obsah</vt:lpstr>
      <vt:lpstr>Demografia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Potrebuje slovenský pracovný trh migráciu?</dc:title>
  <dc:creator>Peter Golias</dc:creator>
  <cp:lastModifiedBy>Peter Golias</cp:lastModifiedBy>
  <cp:revision>20</cp:revision>
  <dcterms:created xsi:type="dcterms:W3CDTF">2016-04-18T09:45:20Z</dcterms:created>
  <dcterms:modified xsi:type="dcterms:W3CDTF">2016-04-20T12:02:26Z</dcterms:modified>
</cp:coreProperties>
</file>