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xlsx" ContentType="application/vnd.openxmlformats-officedocument.spreadsheetml.sheet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notesMasterIdLst>
    <p:notesMasterId r:id="rId24"/>
  </p:notesMasterIdLst>
  <p:handoutMasterIdLst>
    <p:handoutMasterId r:id="rId25"/>
  </p:handoutMasterIdLst>
  <p:sldIdLst>
    <p:sldId id="257" r:id="rId2"/>
    <p:sldId id="330" r:id="rId3"/>
    <p:sldId id="328" r:id="rId4"/>
    <p:sldId id="316" r:id="rId5"/>
    <p:sldId id="329" r:id="rId6"/>
    <p:sldId id="305" r:id="rId7"/>
    <p:sldId id="333" r:id="rId8"/>
    <p:sldId id="327" r:id="rId9"/>
    <p:sldId id="322" r:id="rId10"/>
    <p:sldId id="315" r:id="rId11"/>
    <p:sldId id="331" r:id="rId12"/>
    <p:sldId id="325" r:id="rId13"/>
    <p:sldId id="291" r:id="rId14"/>
    <p:sldId id="290" r:id="rId15"/>
    <p:sldId id="326" r:id="rId16"/>
    <p:sldId id="294" r:id="rId17"/>
    <p:sldId id="308" r:id="rId18"/>
    <p:sldId id="309" r:id="rId19"/>
    <p:sldId id="311" r:id="rId20"/>
    <p:sldId id="312" r:id="rId21"/>
    <p:sldId id="314" r:id="rId22"/>
    <p:sldId id="332" r:id="rId23"/>
  </p:sldIdLst>
  <p:sldSz cx="9906000" cy="6858000" type="A4"/>
  <p:notesSz cx="6858000" cy="9144000"/>
  <p:defaultTextStyle>
    <a:defPPr>
      <a:defRPr lang="cs-CZ"/>
    </a:defPPr>
    <a:lvl1pPr algn="l" rtl="0" fontAlgn="base">
      <a:spcBef>
        <a:spcPct val="20000"/>
      </a:spcBef>
      <a:spcAft>
        <a:spcPct val="0"/>
      </a:spcAft>
      <a:defRPr sz="2700" b="1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20000"/>
      </a:spcBef>
      <a:spcAft>
        <a:spcPct val="0"/>
      </a:spcAft>
      <a:defRPr sz="2700" b="1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20000"/>
      </a:spcBef>
      <a:spcAft>
        <a:spcPct val="0"/>
      </a:spcAft>
      <a:defRPr sz="2700" b="1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20000"/>
      </a:spcBef>
      <a:spcAft>
        <a:spcPct val="0"/>
      </a:spcAft>
      <a:defRPr sz="2700" b="1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20000"/>
      </a:spcBef>
      <a:spcAft>
        <a:spcPct val="0"/>
      </a:spcAft>
      <a:defRPr sz="2700" b="1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700" b="1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700" b="1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700" b="1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700" b="1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21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2" scaleToFitPaper="1" frameSlides="1"/>
  <p:clrMru>
    <a:srgbClr val="191919"/>
    <a:srgbClr val="0085C8"/>
    <a:srgbClr val="DDDDDD"/>
    <a:srgbClr val="666666"/>
    <a:srgbClr val="00B1B5"/>
    <a:srgbClr val="00B1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02" autoAdjust="0"/>
    <p:restoredTop sz="94618" autoAdjust="0"/>
  </p:normalViewPr>
  <p:slideViewPr>
    <p:cSldViewPr>
      <p:cViewPr varScale="1">
        <p:scale>
          <a:sx n="111" d="100"/>
          <a:sy n="111" d="100"/>
        </p:scale>
        <p:origin x="-936" y="-104"/>
      </p:cViewPr>
      <p:guideLst>
        <p:guide orient="horz" pos="2160"/>
        <p:guide pos="3119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0" d="100"/>
          <a:sy n="80" d="100"/>
        </p:scale>
        <p:origin x="-1974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notesMaster" Target="notesMasters/notesMaster1.xml"/><Relationship Id="rId25" Type="http://schemas.openxmlformats.org/officeDocument/2006/relationships/handoutMaster" Target="handoutMasters/handoutMaster1.xml"/><Relationship Id="rId26" Type="http://schemas.openxmlformats.org/officeDocument/2006/relationships/printerSettings" Target="printerSettings/printerSettings1.bin"/><Relationship Id="rId27" Type="http://schemas.openxmlformats.org/officeDocument/2006/relationships/presProps" Target="presProps.xml"/><Relationship Id="rId28" Type="http://schemas.openxmlformats.org/officeDocument/2006/relationships/viewProps" Target="viewProps.xml"/><Relationship Id="rId29" Type="http://schemas.openxmlformats.org/officeDocument/2006/relationships/theme" Target="theme/theme1.xml"/><Relationship Id="rId30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jirka_mb:Documents:Pracovn&#237;:Conferences:2016:INEKO%20Bratislava%2021_4_2016:Workbook1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jirka_mb:Documents:Pracovn&#237;:Conferences:2016:INEKO%20Bratislava%2021_4_2016:Workbook1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</c:spPr>
          <c:invertIfNegative val="0"/>
          <c:dLbls>
            <c:txPr>
              <a:bodyPr/>
              <a:lstStyle/>
              <a:p>
                <a:pPr>
                  <a:defRPr sz="1200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Sheet2!$A$100:$A$104</c:f>
              <c:strCache>
                <c:ptCount val="5"/>
                <c:pt idx="0">
                  <c:v>průměr EU</c:v>
                </c:pt>
                <c:pt idx="1">
                  <c:v>Česko</c:v>
                </c:pt>
                <c:pt idx="2">
                  <c:v>Maďarsko</c:v>
                </c:pt>
                <c:pt idx="3">
                  <c:v>Slovensko</c:v>
                </c:pt>
                <c:pt idx="4">
                  <c:v>Polsko</c:v>
                </c:pt>
              </c:strCache>
            </c:strRef>
          </c:cat>
          <c:val>
            <c:numRef>
              <c:f>Sheet2!$B$100:$B$104</c:f>
              <c:numCache>
                <c:formatCode>0.0</c:formatCode>
                <c:ptCount val="5"/>
                <c:pt idx="0">
                  <c:v>8.0</c:v>
                </c:pt>
                <c:pt idx="1">
                  <c:v>4.1</c:v>
                </c:pt>
                <c:pt idx="2">
                  <c:v>1.4</c:v>
                </c:pt>
                <c:pt idx="3">
                  <c:v>1.1</c:v>
                </c:pt>
                <c:pt idx="4">
                  <c:v>0.3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124186360"/>
        <c:axId val="2124188728"/>
      </c:barChart>
      <c:catAx>
        <c:axId val="2124186360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en-US"/>
          </a:p>
        </c:txPr>
        <c:crossAx val="2124188728"/>
        <c:crosses val="autoZero"/>
        <c:auto val="1"/>
        <c:lblAlgn val="ctr"/>
        <c:lblOffset val="100"/>
        <c:noMultiLvlLbl val="0"/>
      </c:catAx>
      <c:valAx>
        <c:axId val="2124188728"/>
        <c:scaling>
          <c:orientation val="minMax"/>
        </c:scaling>
        <c:delete val="0"/>
        <c:axPos val="l"/>
        <c:majorGridlines/>
        <c:numFmt formatCode="0.0" sourceLinked="1"/>
        <c:majorTickMark val="out"/>
        <c:minorTickMark val="none"/>
        <c:tickLblPos val="nextTo"/>
        <c:crossAx val="2124186360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Sheet2!$A$8</c:f>
              <c:strCache>
                <c:ptCount val="1"/>
                <c:pt idx="0">
                  <c:v>cizinci s platným živnostenským oprávněním</c:v>
                </c:pt>
              </c:strCache>
            </c:strRef>
          </c:tx>
          <c:invertIfNegative val="0"/>
          <c:dLbls>
            <c:numFmt formatCode="#\ ##0_ ;\-#\ ##0\ " sourceLinked="0"/>
            <c:txPr>
              <a:bodyPr/>
              <a:lstStyle/>
              <a:p>
                <a:pPr>
                  <a:defRPr sz="1100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Sheet2!$B$6:$S$6</c:f>
              <c:numCache>
                <c:formatCode>General</c:formatCode>
                <c:ptCount val="18"/>
                <c:pt idx="0">
                  <c:v>1997.0</c:v>
                </c:pt>
                <c:pt idx="1">
                  <c:v>1998.0</c:v>
                </c:pt>
                <c:pt idx="2">
                  <c:v>1999.0</c:v>
                </c:pt>
                <c:pt idx="3">
                  <c:v>2000.0</c:v>
                </c:pt>
                <c:pt idx="4">
                  <c:v>2001.0</c:v>
                </c:pt>
                <c:pt idx="5">
                  <c:v>2002.0</c:v>
                </c:pt>
                <c:pt idx="6">
                  <c:v>2003.0</c:v>
                </c:pt>
                <c:pt idx="7">
                  <c:v>2004.0</c:v>
                </c:pt>
                <c:pt idx="8">
                  <c:v>2005.0</c:v>
                </c:pt>
                <c:pt idx="9">
                  <c:v>2006.0</c:v>
                </c:pt>
                <c:pt idx="10">
                  <c:v>2007.0</c:v>
                </c:pt>
                <c:pt idx="11">
                  <c:v>2008.0</c:v>
                </c:pt>
                <c:pt idx="12">
                  <c:v>2009.0</c:v>
                </c:pt>
                <c:pt idx="13">
                  <c:v>2010.0</c:v>
                </c:pt>
                <c:pt idx="14">
                  <c:v>2011.0</c:v>
                </c:pt>
                <c:pt idx="15">
                  <c:v>2012.0</c:v>
                </c:pt>
                <c:pt idx="16">
                  <c:v>2013.0</c:v>
                </c:pt>
                <c:pt idx="17">
                  <c:v>2014.0</c:v>
                </c:pt>
              </c:numCache>
            </c:numRef>
          </c:cat>
          <c:val>
            <c:numRef>
              <c:f>Sheet2!$B$8:$S$8</c:f>
              <c:numCache>
                <c:formatCode>#,##0</c:formatCode>
                <c:ptCount val="18"/>
                <c:pt idx="0">
                  <c:v>63191.0</c:v>
                </c:pt>
                <c:pt idx="1">
                  <c:v>44201.0</c:v>
                </c:pt>
                <c:pt idx="2">
                  <c:v>57415.0</c:v>
                </c:pt>
                <c:pt idx="3">
                  <c:v>61340.0</c:v>
                </c:pt>
                <c:pt idx="4">
                  <c:v>64000.0</c:v>
                </c:pt>
                <c:pt idx="5">
                  <c:v>60532.0</c:v>
                </c:pt>
                <c:pt idx="6">
                  <c:v>62293.0</c:v>
                </c:pt>
                <c:pt idx="7">
                  <c:v>65219.0</c:v>
                </c:pt>
                <c:pt idx="8">
                  <c:v>67246.0</c:v>
                </c:pt>
                <c:pt idx="9">
                  <c:v>65722.0</c:v>
                </c:pt>
                <c:pt idx="10">
                  <c:v>68785.0</c:v>
                </c:pt>
                <c:pt idx="11">
                  <c:v>77158.0</c:v>
                </c:pt>
                <c:pt idx="12">
                  <c:v>87753.0</c:v>
                </c:pt>
                <c:pt idx="13">
                  <c:v>90983.0</c:v>
                </c:pt>
                <c:pt idx="14">
                  <c:v>93059.0</c:v>
                </c:pt>
                <c:pt idx="15">
                  <c:v>91040.0</c:v>
                </c:pt>
                <c:pt idx="16">
                  <c:v>85887.0</c:v>
                </c:pt>
                <c:pt idx="17">
                  <c:v>83569.0</c:v>
                </c:pt>
              </c:numCache>
            </c:numRef>
          </c:val>
        </c:ser>
        <c:ser>
          <c:idx val="1"/>
          <c:order val="1"/>
          <c:tx>
            <c:strRef>
              <c:f>Sheet2!$A$7</c:f>
              <c:strCache>
                <c:ptCount val="1"/>
                <c:pt idx="0">
                  <c:v>cizinci evidovaní ÚP</c:v>
                </c:pt>
              </c:strCache>
            </c:strRef>
          </c:tx>
          <c:invertIfNegative val="0"/>
          <c:dLbls>
            <c:numFmt formatCode="#\ ##0_ ;\-#\ ##0\ " sourceLinked="0"/>
            <c:txPr>
              <a:bodyPr/>
              <a:lstStyle/>
              <a:p>
                <a:pPr>
                  <a:defRPr sz="1100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Sheet2!$B$6:$S$6</c:f>
              <c:numCache>
                <c:formatCode>General</c:formatCode>
                <c:ptCount val="18"/>
                <c:pt idx="0">
                  <c:v>1997.0</c:v>
                </c:pt>
                <c:pt idx="1">
                  <c:v>1998.0</c:v>
                </c:pt>
                <c:pt idx="2">
                  <c:v>1999.0</c:v>
                </c:pt>
                <c:pt idx="3">
                  <c:v>2000.0</c:v>
                </c:pt>
                <c:pt idx="4">
                  <c:v>2001.0</c:v>
                </c:pt>
                <c:pt idx="5">
                  <c:v>2002.0</c:v>
                </c:pt>
                <c:pt idx="6">
                  <c:v>2003.0</c:v>
                </c:pt>
                <c:pt idx="7">
                  <c:v>2004.0</c:v>
                </c:pt>
                <c:pt idx="8">
                  <c:v>2005.0</c:v>
                </c:pt>
                <c:pt idx="9">
                  <c:v>2006.0</c:v>
                </c:pt>
                <c:pt idx="10">
                  <c:v>2007.0</c:v>
                </c:pt>
                <c:pt idx="11">
                  <c:v>2008.0</c:v>
                </c:pt>
                <c:pt idx="12">
                  <c:v>2009.0</c:v>
                </c:pt>
                <c:pt idx="13">
                  <c:v>2010.0</c:v>
                </c:pt>
                <c:pt idx="14">
                  <c:v>2011.0</c:v>
                </c:pt>
                <c:pt idx="15">
                  <c:v>2012.0</c:v>
                </c:pt>
                <c:pt idx="16">
                  <c:v>2013.0</c:v>
                </c:pt>
                <c:pt idx="17">
                  <c:v>2014.0</c:v>
                </c:pt>
              </c:numCache>
            </c:numRef>
          </c:cat>
          <c:val>
            <c:numRef>
              <c:f>Sheet2!$B$7:$S$7</c:f>
              <c:numCache>
                <c:formatCode>#,##0</c:formatCode>
                <c:ptCount val="18"/>
                <c:pt idx="0">
                  <c:v>130767.0</c:v>
                </c:pt>
                <c:pt idx="1">
                  <c:v>111247.0</c:v>
                </c:pt>
                <c:pt idx="2" formatCode="#\ ##0_ ;\-#\ ##0\ ">
                  <c:v>93466.0</c:v>
                </c:pt>
                <c:pt idx="3">
                  <c:v>103647.0</c:v>
                </c:pt>
                <c:pt idx="4">
                  <c:v>103652.0</c:v>
                </c:pt>
                <c:pt idx="5" formatCode="#\ ##0_ ;\-#\ ##0\ ">
                  <c:v>101179.0</c:v>
                </c:pt>
                <c:pt idx="6" formatCode="#\ ##0_ ;\-#\ ##0\ ">
                  <c:v>105738.0</c:v>
                </c:pt>
                <c:pt idx="7" formatCode="#\ ##0_ ;\-#\ ##0\ ">
                  <c:v>107984.0</c:v>
                </c:pt>
                <c:pt idx="8" formatCode="#\ ##0_ ;\-#\ ##0\ ">
                  <c:v>151736.0</c:v>
                </c:pt>
                <c:pt idx="9" formatCode="#\ ##0_ ;[Red]\-#\ ##0\ ">
                  <c:v>185075.0</c:v>
                </c:pt>
                <c:pt idx="10" formatCode="#\ ##0_ ;[Red]\-#\ ##0\ ">
                  <c:v>240242.0</c:v>
                </c:pt>
                <c:pt idx="11" formatCode="#\ ##0_ ;[Red]\-#\ ##0\ ">
                  <c:v>284551.0</c:v>
                </c:pt>
                <c:pt idx="12" formatCode="#\ ##0_ ;[Red]\-#\ ##0\ ">
                  <c:v>230709.0</c:v>
                </c:pt>
                <c:pt idx="13" formatCode="#\ ##0_ ;[Red]\-#\ ##0\ ">
                  <c:v>215367.0</c:v>
                </c:pt>
                <c:pt idx="14" formatCode="#\ ##0_ ;[Red]\-#\ ##0\ ">
                  <c:v>217862.0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124278440"/>
        <c:axId val="2124281464"/>
      </c:barChart>
      <c:catAx>
        <c:axId val="2124278440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en-US"/>
          </a:p>
        </c:txPr>
        <c:crossAx val="2124281464"/>
        <c:crosses val="autoZero"/>
        <c:auto val="1"/>
        <c:lblAlgn val="ctr"/>
        <c:lblOffset val="100"/>
        <c:noMultiLvlLbl val="0"/>
      </c:catAx>
      <c:valAx>
        <c:axId val="2124281464"/>
        <c:scaling>
          <c:orientation val="minMax"/>
        </c:scaling>
        <c:delete val="0"/>
        <c:axPos val="b"/>
        <c:majorGridlines/>
        <c:numFmt formatCode="#,##0" sourceLinked="1"/>
        <c:majorTickMark val="out"/>
        <c:minorTickMark val="none"/>
        <c:tickLblPos val="nextTo"/>
        <c:crossAx val="2124278440"/>
        <c:crosses val="autoZero"/>
        <c:crossBetween val="between"/>
      </c:valAx>
    </c:plotArea>
    <c:legend>
      <c:legendPos val="b"/>
      <c:layout/>
      <c:overlay val="0"/>
      <c:txPr>
        <a:bodyPr/>
        <a:lstStyle/>
        <a:p>
          <a:pPr>
            <a:defRPr sz="1200"/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0831306555228781"/>
          <c:y val="0.0358221209299258"/>
          <c:w val="0.897440987690118"/>
          <c:h val="0.746001852075253"/>
        </c:manualLayout>
      </c:layout>
      <c:lineChart>
        <c:grouping val="standar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cizinci celkem</c:v>
                </c:pt>
              </c:strCache>
            </c:strRef>
          </c:tx>
          <c:spPr>
            <a:ln>
              <a:solidFill>
                <a:srgbClr val="3366FF"/>
              </a:solidFill>
            </a:ln>
          </c:spPr>
          <c:marker>
            <c:spPr>
              <a:solidFill>
                <a:srgbClr val="0000FF"/>
              </a:solidFill>
              <a:ln>
                <a:solidFill>
                  <a:srgbClr val="3366FF"/>
                </a:solidFill>
              </a:ln>
            </c:spPr>
          </c:marker>
          <c:dLbls>
            <c:dLbl>
              <c:idx val="0"/>
              <c:layout>
                <c:manualLayout>
                  <c:x val="-0.0256880297786932"/>
                  <c:y val="-0.0611731603572579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200"/>
                </a:pPr>
                <a:endParaRPr lang="en-US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Sheet1!$B$1:$I$1</c:f>
              <c:strCache>
                <c:ptCount val="8"/>
                <c:pt idx="0">
                  <c:v>2004</c:v>
                </c:pt>
                <c:pt idx="1">
                  <c:v>2005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  <c:pt idx="5">
                  <c:v>2009</c:v>
                </c:pt>
                <c:pt idx="6">
                  <c:v>2010</c:v>
                </c:pt>
                <c:pt idx="7">
                  <c:v>2011</c:v>
                </c:pt>
              </c:strCache>
            </c:strRef>
          </c:cat>
          <c:val>
            <c:numRef>
              <c:f>Sheet1!$B$2:$I$2</c:f>
              <c:numCache>
                <c:formatCode>#\ ##0_ ;\-#\ ##0\ </c:formatCode>
                <c:ptCount val="8"/>
                <c:pt idx="0">
                  <c:v>107984.0</c:v>
                </c:pt>
                <c:pt idx="1">
                  <c:v>151736.0</c:v>
                </c:pt>
                <c:pt idx="2" formatCode="#\ ##0_ ;[Red]\-#\ ##0\ ">
                  <c:v>185075.0</c:v>
                </c:pt>
                <c:pt idx="3" formatCode="#\ ##0_ ;[Red]\-#\ ##0\ ">
                  <c:v>240242.0</c:v>
                </c:pt>
                <c:pt idx="4" formatCode="#\ ##0_ ;[Red]\-#\ ##0\ ">
                  <c:v>284551.0</c:v>
                </c:pt>
                <c:pt idx="5" formatCode="#\ ##0_ ;[Red]\-#\ ##0\ ">
                  <c:v>230709.0</c:v>
                </c:pt>
                <c:pt idx="6" formatCode="#\ ##0_ ;[Red]\-#\ ##0\ ">
                  <c:v>215367.0</c:v>
                </c:pt>
                <c:pt idx="7" formatCode="#\ ##0_ ;[Red]\-#\ ##0\ ">
                  <c:v>217862.0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cizinci EU/EHP</c:v>
                </c:pt>
              </c:strCache>
            </c:strRef>
          </c:tx>
          <c:dLbls>
            <c:dLbl>
              <c:idx val="0"/>
              <c:layout>
                <c:manualLayout>
                  <c:x val="-0.0162175589981887"/>
                  <c:y val="-0.0501511862741609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200" baseline="0"/>
                </a:pPr>
                <a:endParaRPr lang="en-US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Sheet1!$B$1:$I$1</c:f>
              <c:strCache>
                <c:ptCount val="8"/>
                <c:pt idx="0">
                  <c:v>2004</c:v>
                </c:pt>
                <c:pt idx="1">
                  <c:v>2005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  <c:pt idx="5">
                  <c:v>2009</c:v>
                </c:pt>
                <c:pt idx="6">
                  <c:v>2010</c:v>
                </c:pt>
                <c:pt idx="7">
                  <c:v>2011</c:v>
                </c:pt>
              </c:strCache>
            </c:strRef>
          </c:cat>
          <c:val>
            <c:numRef>
              <c:f>Sheet1!$B$3:$I$3</c:f>
              <c:numCache>
                <c:formatCode>#,##0</c:formatCode>
                <c:ptCount val="8"/>
                <c:pt idx="0">
                  <c:v>72840.0</c:v>
                </c:pt>
                <c:pt idx="1">
                  <c:v>93867.0</c:v>
                </c:pt>
                <c:pt idx="2">
                  <c:v>116846.0</c:v>
                </c:pt>
                <c:pt idx="3">
                  <c:v>144751.0</c:v>
                </c:pt>
                <c:pt idx="4">
                  <c:v>141101.0</c:v>
                </c:pt>
                <c:pt idx="5">
                  <c:v>139315.0</c:v>
                </c:pt>
                <c:pt idx="6">
                  <c:v>143997.0</c:v>
                </c:pt>
                <c:pt idx="7">
                  <c:v>154560.0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cizinci ze 3.zemí s volným vstupem na TP</c:v>
                </c:pt>
              </c:strCache>
            </c:strRef>
          </c:tx>
          <c:spPr>
            <a:ln>
              <a:solidFill>
                <a:srgbClr val="660066"/>
              </a:solidFill>
            </a:ln>
          </c:spPr>
          <c:marker>
            <c:spPr>
              <a:solidFill>
                <a:srgbClr val="660066"/>
              </a:solidFill>
              <a:ln>
                <a:solidFill>
                  <a:srgbClr val="660066"/>
                </a:solidFill>
              </a:ln>
            </c:spPr>
          </c:marker>
          <c:dLbls>
            <c:dLbl>
              <c:idx val="0"/>
              <c:layout>
                <c:manualLayout>
                  <c:x val="-0.00823569338640379"/>
                  <c:y val="-0.0501509693018961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-0.0431183607032712"/>
                  <c:y val="0.0462932024325193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7"/>
              <c:layout>
                <c:manualLayout>
                  <c:x val="-0.0119559118689254"/>
                  <c:y val="0.0407821069048386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200"/>
                </a:pPr>
                <a:endParaRPr lang="en-US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Sheet1!$B$1:$I$1</c:f>
              <c:strCache>
                <c:ptCount val="8"/>
                <c:pt idx="0">
                  <c:v>2004</c:v>
                </c:pt>
                <c:pt idx="1">
                  <c:v>2005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  <c:pt idx="5">
                  <c:v>2009</c:v>
                </c:pt>
                <c:pt idx="6">
                  <c:v>2010</c:v>
                </c:pt>
                <c:pt idx="7">
                  <c:v>2011</c:v>
                </c:pt>
              </c:strCache>
            </c:strRef>
          </c:cat>
          <c:val>
            <c:numRef>
              <c:f>Sheet1!$B$4:$I$4</c:f>
              <c:numCache>
                <c:formatCode>#,##0</c:formatCode>
                <c:ptCount val="8"/>
                <c:pt idx="0" formatCode="General">
                  <c:v>747.0</c:v>
                </c:pt>
                <c:pt idx="1">
                  <c:v>2659.0</c:v>
                </c:pt>
                <c:pt idx="2">
                  <c:v>6777.0</c:v>
                </c:pt>
                <c:pt idx="3">
                  <c:v>10140.0</c:v>
                </c:pt>
                <c:pt idx="4">
                  <c:v>14516.0</c:v>
                </c:pt>
                <c:pt idx="5">
                  <c:v>17680.0</c:v>
                </c:pt>
                <c:pt idx="6">
                  <c:v>22126.0</c:v>
                </c:pt>
                <c:pt idx="7">
                  <c:v>26510.0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Sheet1!$A$5</c:f>
              <c:strCache>
                <c:ptCount val="1"/>
                <c:pt idx="0">
                  <c:v>cizinci ze 3. zemí s povolením k zaměstnání</c:v>
                </c:pt>
              </c:strCache>
            </c:strRef>
          </c:tx>
          <c:dLbls>
            <c:dLbl>
              <c:idx val="0"/>
              <c:layout>
                <c:manualLayout>
                  <c:x val="-0.0162175589981887"/>
                  <c:y val="-0.0473954215380557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0.0525888314837757"/>
                  <c:y val="0.0655820367794026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200"/>
                </a:pPr>
                <a:endParaRPr lang="en-US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Sheet1!$B$1:$I$1</c:f>
              <c:strCache>
                <c:ptCount val="8"/>
                <c:pt idx="0">
                  <c:v>2004</c:v>
                </c:pt>
                <c:pt idx="1">
                  <c:v>2005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  <c:pt idx="5">
                  <c:v>2009</c:v>
                </c:pt>
                <c:pt idx="6">
                  <c:v>2010</c:v>
                </c:pt>
                <c:pt idx="7">
                  <c:v>2011</c:v>
                </c:pt>
              </c:strCache>
            </c:strRef>
          </c:cat>
          <c:val>
            <c:numRef>
              <c:f>Sheet1!$B$5:$I$5</c:f>
              <c:numCache>
                <c:formatCode>#,##0</c:formatCode>
                <c:ptCount val="8"/>
                <c:pt idx="0">
                  <c:v>34397.0</c:v>
                </c:pt>
                <c:pt idx="1">
                  <c:v>55210.0</c:v>
                </c:pt>
                <c:pt idx="2">
                  <c:v>61452.0</c:v>
                </c:pt>
                <c:pt idx="3">
                  <c:v>85351.0</c:v>
                </c:pt>
                <c:pt idx="4">
                  <c:v>128934.0</c:v>
                </c:pt>
                <c:pt idx="5">
                  <c:v>73663.0</c:v>
                </c:pt>
                <c:pt idx="6">
                  <c:v>49118.0</c:v>
                </c:pt>
                <c:pt idx="7">
                  <c:v>36640.0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123482088"/>
        <c:axId val="2124171000"/>
      </c:lineChart>
      <c:catAx>
        <c:axId val="2123482088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+mn-lt"/>
              </a:defRPr>
            </a:pPr>
            <a:endParaRPr lang="en-US"/>
          </a:p>
        </c:txPr>
        <c:crossAx val="2124171000"/>
        <c:crosses val="autoZero"/>
        <c:auto val="1"/>
        <c:lblAlgn val="ctr"/>
        <c:lblOffset val="100"/>
        <c:noMultiLvlLbl val="0"/>
      </c:catAx>
      <c:valAx>
        <c:axId val="2124171000"/>
        <c:scaling>
          <c:orientation val="minMax"/>
        </c:scaling>
        <c:delete val="0"/>
        <c:axPos val="l"/>
        <c:majorGridlines/>
        <c:numFmt formatCode="#\ ##0_ ;\-#\ ##0\ 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+mn-lt"/>
              </a:defRPr>
            </a:pPr>
            <a:endParaRPr lang="en-US"/>
          </a:p>
        </c:txPr>
        <c:crossAx val="2123482088"/>
        <c:crosses val="autoZero"/>
        <c:crossBetween val="midCat"/>
      </c:valAx>
    </c:plotArea>
    <c:legend>
      <c:legendPos val="b"/>
      <c:layout>
        <c:manualLayout>
          <c:xMode val="edge"/>
          <c:yMode val="edge"/>
          <c:x val="0.0672403543092119"/>
          <c:y val="0.858602429568633"/>
          <c:w val="0.871497247316039"/>
          <c:h val="0.128094349955434"/>
        </c:manualLayout>
      </c:layout>
      <c:overlay val="0"/>
      <c:txPr>
        <a:bodyPr/>
        <a:lstStyle/>
        <a:p>
          <a:pPr>
            <a:defRPr sz="1200">
              <a:latin typeface="+mn-lt"/>
            </a:defRPr>
          </a:pPr>
          <a:endParaRPr lang="en-US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200" b="0"/>
            </a:lvl1pPr>
          </a:lstStyle>
          <a:p>
            <a:endParaRPr lang="cs-CZ" altLang="cs-CZ"/>
          </a:p>
        </p:txBody>
      </p:sp>
      <p:sp>
        <p:nvSpPr>
          <p:cNvPr id="44032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 b="0"/>
            </a:lvl1pPr>
          </a:lstStyle>
          <a:p>
            <a:endParaRPr lang="cs-CZ" altLang="cs-CZ"/>
          </a:p>
        </p:txBody>
      </p:sp>
      <p:sp>
        <p:nvSpPr>
          <p:cNvPr id="44032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200" b="0"/>
            </a:lvl1pPr>
          </a:lstStyle>
          <a:p>
            <a:endParaRPr lang="cs-CZ" altLang="cs-CZ"/>
          </a:p>
        </p:txBody>
      </p:sp>
      <p:sp>
        <p:nvSpPr>
          <p:cNvPr id="44032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 b="0"/>
            </a:lvl1pPr>
          </a:lstStyle>
          <a:p>
            <a:fld id="{544ADB51-B73C-46C6-AAFE-D5F2CAA93472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54431505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2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200" b="0"/>
            </a:lvl1pPr>
          </a:lstStyle>
          <a:p>
            <a:endParaRPr lang="cs-CZ" altLang="cs-CZ"/>
          </a:p>
        </p:txBody>
      </p:sp>
      <p:sp>
        <p:nvSpPr>
          <p:cNvPr id="2222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 b="0"/>
            </a:lvl1pPr>
          </a:lstStyle>
          <a:p>
            <a:endParaRPr lang="cs-CZ" altLang="cs-CZ"/>
          </a:p>
        </p:txBody>
      </p:sp>
      <p:sp>
        <p:nvSpPr>
          <p:cNvPr id="2222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52500" y="685800"/>
            <a:ext cx="4953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222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2222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200" b="0"/>
            </a:lvl1pPr>
          </a:lstStyle>
          <a:p>
            <a:endParaRPr lang="cs-CZ" altLang="cs-CZ"/>
          </a:p>
        </p:txBody>
      </p:sp>
      <p:sp>
        <p:nvSpPr>
          <p:cNvPr id="2222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 b="0"/>
            </a:lvl1pPr>
          </a:lstStyle>
          <a:p>
            <a:fld id="{282CBF02-DF50-4FA2-9491-5C4B86E99238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87906011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6938" name="Picture 26" descr="prezentace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12"/>
          <a:stretch/>
        </p:blipFill>
        <p:spPr bwMode="auto">
          <a:xfrm>
            <a:off x="1" y="-70330"/>
            <a:ext cx="9900841" cy="6593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 userDrawn="1"/>
        </p:nvSpPr>
        <p:spPr>
          <a:xfrm>
            <a:off x="1131239" y="6494076"/>
            <a:ext cx="764352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0" indent="0" algn="ctr" defTabSz="877888" rtl="0" fontAlgn="base">
              <a:spcBef>
                <a:spcPct val="20000"/>
              </a:spcBef>
              <a:spcAft>
                <a:spcPct val="0"/>
              </a:spcAft>
            </a:pPr>
            <a:r>
              <a:rPr lang="cs-CZ" altLang="en-US" sz="1000" b="1" baseline="0" noProof="0" dirty="0" smtClean="0">
                <a:solidFill>
                  <a:srgbClr val="191919"/>
                </a:solidFill>
                <a:latin typeface="Myriad Pro" pitchFamily="34" charset="0"/>
                <a:ea typeface="+mn-ea"/>
                <a:cs typeface="+mn-cs"/>
              </a:rPr>
              <a:t>VÚPSV, </a:t>
            </a:r>
            <a:r>
              <a:rPr lang="cs-CZ" altLang="en-US" sz="1000" b="1" baseline="0" noProof="0" dirty="0" err="1" smtClean="0">
                <a:solidFill>
                  <a:srgbClr val="191919"/>
                </a:solidFill>
                <a:latin typeface="Myriad Pro" pitchFamily="34" charset="0"/>
                <a:ea typeface="+mn-ea"/>
                <a:cs typeface="+mn-cs"/>
              </a:rPr>
              <a:t>v.v.i</a:t>
            </a:r>
            <a:r>
              <a:rPr lang="cs-CZ" altLang="en-US" sz="1000" b="1" baseline="0" noProof="0" dirty="0" smtClean="0">
                <a:solidFill>
                  <a:srgbClr val="191919"/>
                </a:solidFill>
                <a:latin typeface="Myriad Pro" pitchFamily="34" charset="0"/>
                <a:ea typeface="+mn-ea"/>
                <a:cs typeface="+mn-cs"/>
              </a:rPr>
              <a:t>., Karlovo nám. 1, 128 00  Praha 2, tel.: +420 211 152 711, www.vupsv.cz</a:t>
            </a:r>
            <a:endParaRPr lang="cs-CZ" sz="1000" b="1" baseline="0" dirty="0">
              <a:solidFill>
                <a:srgbClr val="191919"/>
              </a:solidFill>
              <a:latin typeface="Myriad Pro" pitchFamily="34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481923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82370" y="4406610"/>
            <a:ext cx="8420357" cy="136291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82370" y="2907247"/>
            <a:ext cx="8420357" cy="1499363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38967380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50776" y="1811021"/>
            <a:ext cx="4518828" cy="407944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034676" y="1811021"/>
            <a:ext cx="4520548" cy="407944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38613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5214" y="274445"/>
            <a:ext cx="8915572" cy="1142741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95214" y="1535026"/>
            <a:ext cx="4376110" cy="64037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95214" y="2175396"/>
            <a:ext cx="4376110" cy="395075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5032957" y="1535026"/>
            <a:ext cx="4377829" cy="64037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5032957" y="2175396"/>
            <a:ext cx="4377829" cy="395075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94725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31245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464305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5214" y="272894"/>
            <a:ext cx="3258440" cy="116289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872298" y="272894"/>
            <a:ext cx="5538488" cy="585325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95214" y="1435792"/>
            <a:ext cx="3258440" cy="469035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41096361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941309" y="4800445"/>
            <a:ext cx="5944287" cy="567494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941309" y="612461"/>
            <a:ext cx="5944287" cy="411511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941309" y="5367940"/>
            <a:ext cx="5944287" cy="80472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39357613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906075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254542" y="953577"/>
            <a:ext cx="2300682" cy="4936891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50777" y="953577"/>
            <a:ext cx="6738694" cy="4936891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05447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64" name="Picture 16" descr="prezentace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846"/>
          <a:stretch>
            <a:fillRect/>
          </a:stretch>
        </p:blipFill>
        <p:spPr bwMode="auto">
          <a:xfrm>
            <a:off x="1" y="0"/>
            <a:ext cx="9900841" cy="6178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88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50777" y="953577"/>
            <a:ext cx="9204447" cy="7876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7957" tIns="43980" rIns="87957" bIns="4398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předlohy nadpisů.</a:t>
            </a:r>
          </a:p>
        </p:txBody>
      </p:sp>
      <p:sp>
        <p:nvSpPr>
          <p:cNvPr id="78857" name="Rectangle 9"/>
          <p:cNvSpPr>
            <a:spLocks noGrp="1" noChangeArrowheads="1"/>
          </p:cNvSpPr>
          <p:nvPr>
            <p:ph type="body" idx="1"/>
          </p:nvPr>
        </p:nvSpPr>
        <p:spPr bwMode="auto">
          <a:xfrm>
            <a:off x="350777" y="1811021"/>
            <a:ext cx="9204447" cy="40794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373" tIns="46187" rIns="92373" bIns="4618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en-US" smtClean="0"/>
              <a:t>Klepnutím lze upravit styly</a:t>
            </a:r>
            <a:r>
              <a:rPr lang="en-US" altLang="en-US" smtClean="0"/>
              <a:t> </a:t>
            </a:r>
            <a:r>
              <a:rPr lang="cs-CZ" altLang="en-US" smtClean="0"/>
              <a:t>předlohy textu.</a:t>
            </a:r>
            <a:endParaRPr lang="en-US" altLang="en-US" smtClean="0"/>
          </a:p>
          <a:p>
            <a:pPr lvl="1"/>
            <a:r>
              <a:rPr lang="cs-CZ" altLang="en-US" smtClean="0"/>
              <a:t>Druhá úroveň</a:t>
            </a:r>
          </a:p>
          <a:p>
            <a:pPr lvl="1"/>
            <a:r>
              <a:rPr lang="cs-CZ" altLang="en-US" smtClean="0"/>
              <a:t>Třetí úroveň</a:t>
            </a:r>
          </a:p>
          <a:p>
            <a:pPr lvl="1"/>
            <a:r>
              <a:rPr lang="cs-CZ" altLang="en-US" smtClean="0"/>
              <a:t>Čtvrtá úroveň</a:t>
            </a:r>
          </a:p>
          <a:p>
            <a:pPr lvl="1"/>
            <a:r>
              <a:rPr lang="cs-CZ" altLang="en-US" smtClean="0"/>
              <a:t>Pátá úroveň</a:t>
            </a:r>
          </a:p>
        </p:txBody>
      </p:sp>
      <p:sp>
        <p:nvSpPr>
          <p:cNvPr id="78858" name="Text Box 10"/>
          <p:cNvSpPr txBox="1">
            <a:spLocks noChangeArrowheads="1"/>
          </p:cNvSpPr>
          <p:nvPr/>
        </p:nvSpPr>
        <p:spPr bwMode="auto">
          <a:xfrm>
            <a:off x="6363845" y="1028003"/>
            <a:ext cx="2451997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877888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1pPr>
            <a:lvl2pPr marL="439738" defTabSz="877888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2pPr>
            <a:lvl3pPr marL="879475" defTabSz="877888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3pPr>
            <a:lvl4pPr marL="1319213" defTabSz="877888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4pPr>
            <a:lvl5pPr marL="1758950" defTabSz="877888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5pPr>
            <a:lvl6pPr marL="2216150" defTabSz="8778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673350" defTabSz="8778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130550" defTabSz="8778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587750" defTabSz="8778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endParaRPr lang="cs-CZ" alt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</p:sldLayoutIdLst>
  <p:timing>
    <p:tnLst>
      <p:par>
        <p:cTn xmlns:p14="http://schemas.microsoft.com/office/powerpoint/2010/main" id="1" dur="indefinite" restart="never" nodeType="tmRoot"/>
      </p:par>
    </p:tnLst>
  </p:timing>
  <p:txStyles>
    <p:titleStyle>
      <a:lvl1pPr algn="l" defTabSz="877888" rtl="0" fontAlgn="base">
        <a:spcBef>
          <a:spcPct val="0"/>
        </a:spcBef>
        <a:spcAft>
          <a:spcPct val="0"/>
        </a:spcAft>
        <a:defRPr sz="3100" b="1">
          <a:solidFill>
            <a:schemeClr val="tx1"/>
          </a:solidFill>
          <a:latin typeface="+mj-lt"/>
          <a:ea typeface="+mj-ea"/>
          <a:cs typeface="+mj-cs"/>
        </a:defRPr>
      </a:lvl1pPr>
      <a:lvl2pPr algn="l" defTabSz="877888" rtl="0" fontAlgn="base">
        <a:spcBef>
          <a:spcPct val="0"/>
        </a:spcBef>
        <a:spcAft>
          <a:spcPct val="0"/>
        </a:spcAft>
        <a:defRPr sz="3100" b="1">
          <a:solidFill>
            <a:schemeClr val="tx1"/>
          </a:solidFill>
          <a:latin typeface="Arial" charset="0"/>
        </a:defRPr>
      </a:lvl2pPr>
      <a:lvl3pPr algn="l" defTabSz="877888" rtl="0" fontAlgn="base">
        <a:spcBef>
          <a:spcPct val="0"/>
        </a:spcBef>
        <a:spcAft>
          <a:spcPct val="0"/>
        </a:spcAft>
        <a:defRPr sz="3100" b="1">
          <a:solidFill>
            <a:schemeClr val="tx1"/>
          </a:solidFill>
          <a:latin typeface="Arial" charset="0"/>
        </a:defRPr>
      </a:lvl3pPr>
      <a:lvl4pPr algn="l" defTabSz="877888" rtl="0" fontAlgn="base">
        <a:spcBef>
          <a:spcPct val="0"/>
        </a:spcBef>
        <a:spcAft>
          <a:spcPct val="0"/>
        </a:spcAft>
        <a:defRPr sz="3100" b="1">
          <a:solidFill>
            <a:schemeClr val="tx1"/>
          </a:solidFill>
          <a:latin typeface="Arial" charset="0"/>
        </a:defRPr>
      </a:lvl4pPr>
      <a:lvl5pPr algn="l" defTabSz="877888" rtl="0" fontAlgn="base">
        <a:spcBef>
          <a:spcPct val="0"/>
        </a:spcBef>
        <a:spcAft>
          <a:spcPct val="0"/>
        </a:spcAft>
        <a:defRPr sz="3100" b="1">
          <a:solidFill>
            <a:schemeClr val="tx1"/>
          </a:solidFill>
          <a:latin typeface="Arial" charset="0"/>
        </a:defRPr>
      </a:lvl5pPr>
      <a:lvl6pPr marL="457200" algn="l" defTabSz="877888" rtl="0" fontAlgn="base">
        <a:spcBef>
          <a:spcPct val="0"/>
        </a:spcBef>
        <a:spcAft>
          <a:spcPct val="0"/>
        </a:spcAft>
        <a:defRPr sz="3100" b="1">
          <a:solidFill>
            <a:schemeClr val="tx1"/>
          </a:solidFill>
          <a:latin typeface="Arial" charset="0"/>
        </a:defRPr>
      </a:lvl6pPr>
      <a:lvl7pPr marL="914400" algn="l" defTabSz="877888" rtl="0" fontAlgn="base">
        <a:spcBef>
          <a:spcPct val="0"/>
        </a:spcBef>
        <a:spcAft>
          <a:spcPct val="0"/>
        </a:spcAft>
        <a:defRPr sz="3100" b="1">
          <a:solidFill>
            <a:schemeClr val="tx1"/>
          </a:solidFill>
          <a:latin typeface="Arial" charset="0"/>
        </a:defRPr>
      </a:lvl7pPr>
      <a:lvl8pPr marL="1371600" algn="l" defTabSz="877888" rtl="0" fontAlgn="base">
        <a:spcBef>
          <a:spcPct val="0"/>
        </a:spcBef>
        <a:spcAft>
          <a:spcPct val="0"/>
        </a:spcAft>
        <a:defRPr sz="3100" b="1">
          <a:solidFill>
            <a:schemeClr val="tx1"/>
          </a:solidFill>
          <a:latin typeface="Arial" charset="0"/>
        </a:defRPr>
      </a:lvl8pPr>
      <a:lvl9pPr marL="1828800" algn="l" defTabSz="877888" rtl="0" fontAlgn="base">
        <a:spcBef>
          <a:spcPct val="0"/>
        </a:spcBef>
        <a:spcAft>
          <a:spcPct val="0"/>
        </a:spcAft>
        <a:defRPr sz="3100" b="1">
          <a:solidFill>
            <a:schemeClr val="tx1"/>
          </a:solidFill>
          <a:latin typeface="Arial" charset="0"/>
        </a:defRPr>
      </a:lvl9pPr>
    </p:titleStyle>
    <p:bodyStyle>
      <a:lvl1pPr marL="330200" indent="-330200" algn="l" defTabSz="877888" rtl="0" fontAlgn="base">
        <a:spcBef>
          <a:spcPct val="20000"/>
        </a:spcBef>
        <a:spcAft>
          <a:spcPct val="0"/>
        </a:spcAft>
        <a:defRPr sz="2100" b="1">
          <a:solidFill>
            <a:schemeClr val="tx1"/>
          </a:solidFill>
          <a:latin typeface="+mn-lt"/>
          <a:ea typeface="+mn-ea"/>
          <a:cs typeface="+mn-cs"/>
        </a:defRPr>
      </a:lvl1pPr>
      <a:lvl2pPr marL="714375" indent="-274638" algn="l" defTabSz="877888" rtl="0" fontAlgn="base">
        <a:spcBef>
          <a:spcPct val="20000"/>
        </a:spcBef>
        <a:spcAft>
          <a:spcPct val="0"/>
        </a:spcAft>
        <a:buSzPct val="25000"/>
        <a:buFont typeface="Arial" charset="0"/>
        <a:defRPr sz="1700" b="1">
          <a:solidFill>
            <a:schemeClr val="tx1"/>
          </a:solidFill>
          <a:latin typeface="+mn-lt"/>
        </a:defRPr>
      </a:lvl2pPr>
      <a:lvl3pPr marL="1100138" indent="-222250" algn="l" defTabSz="877888" rtl="0" fontAlgn="base">
        <a:spcBef>
          <a:spcPct val="20000"/>
        </a:spcBef>
        <a:spcAft>
          <a:spcPct val="0"/>
        </a:spcAft>
        <a:defRPr sz="2700">
          <a:solidFill>
            <a:schemeClr val="bg1"/>
          </a:solidFill>
          <a:latin typeface="+mn-lt"/>
        </a:defRPr>
      </a:lvl3pPr>
      <a:lvl4pPr marL="1539875" indent="-220663" algn="l" defTabSz="877888" rtl="0" fontAlgn="base">
        <a:spcBef>
          <a:spcPct val="20000"/>
        </a:spcBef>
        <a:spcAft>
          <a:spcPct val="0"/>
        </a:spcAft>
        <a:defRPr sz="2700">
          <a:solidFill>
            <a:schemeClr val="bg1"/>
          </a:solidFill>
          <a:latin typeface="+mn-lt"/>
        </a:defRPr>
      </a:lvl4pPr>
      <a:lvl5pPr marL="1979613" indent="-220663" algn="l" defTabSz="877888" rtl="0" fontAlgn="base">
        <a:spcBef>
          <a:spcPct val="20000"/>
        </a:spcBef>
        <a:spcAft>
          <a:spcPct val="0"/>
        </a:spcAft>
        <a:defRPr sz="2700">
          <a:solidFill>
            <a:schemeClr val="bg1"/>
          </a:solidFill>
          <a:latin typeface="+mn-lt"/>
        </a:defRPr>
      </a:lvl5pPr>
      <a:lvl6pPr marL="2436813" indent="-220663" algn="l" defTabSz="877888" rtl="0" fontAlgn="base">
        <a:spcBef>
          <a:spcPct val="20000"/>
        </a:spcBef>
        <a:spcAft>
          <a:spcPct val="0"/>
        </a:spcAft>
        <a:defRPr sz="2700">
          <a:solidFill>
            <a:schemeClr val="bg1"/>
          </a:solidFill>
          <a:latin typeface="+mn-lt"/>
        </a:defRPr>
      </a:lvl6pPr>
      <a:lvl7pPr marL="2894013" indent="-220663" algn="l" defTabSz="877888" rtl="0" fontAlgn="base">
        <a:spcBef>
          <a:spcPct val="20000"/>
        </a:spcBef>
        <a:spcAft>
          <a:spcPct val="0"/>
        </a:spcAft>
        <a:defRPr sz="2700">
          <a:solidFill>
            <a:schemeClr val="bg1"/>
          </a:solidFill>
          <a:latin typeface="+mn-lt"/>
        </a:defRPr>
      </a:lvl7pPr>
      <a:lvl8pPr marL="3351213" indent="-220663" algn="l" defTabSz="877888" rtl="0" fontAlgn="base">
        <a:spcBef>
          <a:spcPct val="20000"/>
        </a:spcBef>
        <a:spcAft>
          <a:spcPct val="0"/>
        </a:spcAft>
        <a:defRPr sz="2700">
          <a:solidFill>
            <a:schemeClr val="bg1"/>
          </a:solidFill>
          <a:latin typeface="+mn-lt"/>
        </a:defRPr>
      </a:lvl8pPr>
      <a:lvl9pPr marL="3808413" indent="-220663" algn="l" defTabSz="877888" rtl="0" fontAlgn="base">
        <a:spcBef>
          <a:spcPct val="20000"/>
        </a:spcBef>
        <a:spcAft>
          <a:spcPct val="0"/>
        </a:spcAft>
        <a:defRPr sz="2700">
          <a:solidFill>
            <a:schemeClr val="bg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975249" y="1459729"/>
            <a:ext cx="7955502" cy="45735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cs-CZ" sz="4000" dirty="0" smtClean="0">
              <a:latin typeface="Calibri"/>
              <a:cs typeface="Calibri"/>
            </a:endParaRPr>
          </a:p>
          <a:p>
            <a:pPr algn="ctr"/>
            <a:r>
              <a:rPr lang="cs-CZ" sz="4000" dirty="0" smtClean="0">
                <a:latin typeface="Calibri"/>
                <a:cs typeface="Calibri"/>
              </a:rPr>
              <a:t>Zkušenosti s p</a:t>
            </a:r>
            <a:r>
              <a:rPr lang="cs-CZ" sz="4000" dirty="0" smtClean="0">
                <a:latin typeface="Calibri"/>
                <a:cs typeface="Calibri"/>
              </a:rPr>
              <a:t>racovní imigrací v </a:t>
            </a:r>
            <a:r>
              <a:rPr lang="cs-CZ" sz="4000" dirty="0" smtClean="0">
                <a:latin typeface="Calibri"/>
                <a:cs typeface="Calibri"/>
              </a:rPr>
              <a:t>České republice</a:t>
            </a:r>
            <a:endParaRPr lang="cs-CZ" sz="4000" dirty="0" smtClean="0">
              <a:latin typeface="Calibri"/>
              <a:cs typeface="Calibri"/>
            </a:endParaRPr>
          </a:p>
          <a:p>
            <a:pPr algn="ctr"/>
            <a:endParaRPr lang="cs-CZ" sz="2000" dirty="0" smtClean="0">
              <a:latin typeface="Calibri"/>
              <a:cs typeface="Calibri"/>
            </a:endParaRPr>
          </a:p>
          <a:p>
            <a:pPr algn="ctr"/>
            <a:endParaRPr lang="cs-CZ" sz="2000" dirty="0" smtClean="0">
              <a:latin typeface="Calibri"/>
              <a:cs typeface="Calibri"/>
            </a:endParaRPr>
          </a:p>
          <a:p>
            <a:pPr algn="ctr"/>
            <a:endParaRPr lang="cs-CZ" sz="1600" dirty="0" smtClean="0">
              <a:latin typeface="Calibri"/>
              <a:cs typeface="Calibri"/>
            </a:endParaRPr>
          </a:p>
          <a:p>
            <a:pPr algn="ctr"/>
            <a:r>
              <a:rPr lang="cs-CZ" sz="1800" dirty="0" smtClean="0">
                <a:latin typeface="Calibri"/>
                <a:cs typeface="Calibri"/>
              </a:rPr>
              <a:t>Jiří </a:t>
            </a:r>
            <a:r>
              <a:rPr lang="cs-CZ" sz="1800" dirty="0" smtClean="0">
                <a:latin typeface="Calibri"/>
                <a:cs typeface="Calibri"/>
              </a:rPr>
              <a:t>Vyhlídal</a:t>
            </a:r>
            <a:endParaRPr lang="cs-CZ" sz="1800" dirty="0">
              <a:latin typeface="Calibri"/>
              <a:cs typeface="Calibri"/>
            </a:endParaRPr>
          </a:p>
          <a:p>
            <a:pPr algn="ctr"/>
            <a:r>
              <a:rPr lang="cs-CZ" sz="1800" dirty="0" smtClean="0">
                <a:latin typeface="Calibri"/>
                <a:cs typeface="Calibri"/>
              </a:rPr>
              <a:t>VÚPSV </a:t>
            </a:r>
            <a:r>
              <a:rPr lang="cs-CZ" sz="1800" dirty="0" smtClean="0">
                <a:latin typeface="Calibri"/>
                <a:cs typeface="Calibri"/>
              </a:rPr>
              <a:t>Brno</a:t>
            </a:r>
            <a:endParaRPr lang="cs-CZ" sz="1800" dirty="0" smtClean="0">
              <a:latin typeface="Calibri"/>
              <a:cs typeface="Calibri"/>
            </a:endParaRPr>
          </a:p>
          <a:p>
            <a:pPr algn="ctr"/>
            <a:endParaRPr lang="cs-CZ" sz="2400" dirty="0">
              <a:latin typeface="Calibri"/>
              <a:cs typeface="Calibri"/>
            </a:endParaRPr>
          </a:p>
          <a:p>
            <a:pPr algn="ctr"/>
            <a:r>
              <a:rPr lang="cs-CZ" sz="2000" dirty="0" smtClean="0">
                <a:latin typeface="Calibri"/>
                <a:cs typeface="Calibri"/>
              </a:rPr>
              <a:t>Bratislava, 21. 4. 2016</a:t>
            </a:r>
            <a:endParaRPr lang="cs-CZ" sz="2000" dirty="0">
              <a:latin typeface="Calibri"/>
              <a:cs typeface="Calibri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85273" y="1319066"/>
            <a:ext cx="8735454" cy="50413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charset="2"/>
              <a:buChar char="Ø"/>
            </a:pPr>
            <a:r>
              <a:rPr lang="cs-CZ" sz="2400" dirty="0">
                <a:latin typeface="Calibri"/>
                <a:cs typeface="Calibri"/>
              </a:rPr>
              <a:t>Pozitivní a negativní efekty </a:t>
            </a:r>
            <a:r>
              <a:rPr lang="cs-CZ" sz="2400" dirty="0" smtClean="0">
                <a:latin typeface="Calibri"/>
                <a:cs typeface="Calibri"/>
              </a:rPr>
              <a:t>legální pracovní imigrace poměřovány </a:t>
            </a:r>
            <a:r>
              <a:rPr lang="cs-CZ" sz="2400" dirty="0">
                <a:latin typeface="Calibri"/>
                <a:cs typeface="Calibri"/>
              </a:rPr>
              <a:t>ve vztahu k veřejným </a:t>
            </a:r>
            <a:r>
              <a:rPr lang="cs-CZ" sz="2400" dirty="0" smtClean="0">
                <a:latin typeface="Calibri"/>
                <a:cs typeface="Calibri"/>
              </a:rPr>
              <a:t>rozpočtům</a:t>
            </a:r>
          </a:p>
          <a:p>
            <a:r>
              <a:rPr lang="cs-CZ" sz="2400" dirty="0">
                <a:latin typeface="Calibri"/>
                <a:cs typeface="Calibri"/>
              </a:rPr>
              <a:t>	</a:t>
            </a:r>
            <a:r>
              <a:rPr lang="cs-CZ" sz="2400" dirty="0" smtClean="0">
                <a:latin typeface="Calibri"/>
                <a:cs typeface="Calibri"/>
              </a:rPr>
              <a:t>(</a:t>
            </a:r>
            <a:r>
              <a:rPr lang="cs-CZ" sz="2400" dirty="0" smtClean="0">
                <a:solidFill>
                  <a:srgbClr val="FF0000"/>
                </a:solidFill>
                <a:latin typeface="Calibri"/>
                <a:cs typeface="Calibri"/>
              </a:rPr>
              <a:t>okamžité vs. dlouhodobé efekty</a:t>
            </a:r>
            <a:r>
              <a:rPr lang="cs-CZ" sz="2400" dirty="0" smtClean="0">
                <a:latin typeface="Calibri"/>
                <a:cs typeface="Calibri"/>
              </a:rPr>
              <a:t>)</a:t>
            </a:r>
            <a:endParaRPr lang="cs-CZ" sz="2400" dirty="0">
              <a:latin typeface="Calibri"/>
              <a:cs typeface="Calibri"/>
            </a:endParaRPr>
          </a:p>
          <a:p>
            <a:pPr marL="342900" indent="-342900">
              <a:buFont typeface="Wingdings" charset="2"/>
              <a:buChar char="Ø"/>
            </a:pPr>
            <a:endParaRPr lang="cs-CZ" sz="2400" dirty="0">
              <a:latin typeface="Calibri"/>
              <a:cs typeface="Calibri"/>
            </a:endParaRPr>
          </a:p>
          <a:p>
            <a:pPr marL="342900" indent="-342900">
              <a:buFont typeface="Wingdings" charset="2"/>
              <a:buChar char="Ø"/>
            </a:pPr>
            <a:r>
              <a:rPr lang="cs-CZ" sz="2400" dirty="0">
                <a:latin typeface="Calibri"/>
                <a:cs typeface="Calibri"/>
              </a:rPr>
              <a:t>Obecně platí, že přispěvateli do veřejných rozpočtů jsou spíše vzdělanější </a:t>
            </a:r>
            <a:r>
              <a:rPr lang="cs-CZ" sz="2400" dirty="0" smtClean="0">
                <a:latin typeface="Calibri"/>
                <a:cs typeface="Calibri"/>
              </a:rPr>
              <a:t>imigranti</a:t>
            </a:r>
          </a:p>
          <a:p>
            <a:pPr marL="342900" indent="-342900">
              <a:buFont typeface="Wingdings" charset="2"/>
              <a:buChar char="Ø"/>
            </a:pPr>
            <a:endParaRPr lang="cs-CZ" sz="2400" dirty="0">
              <a:latin typeface="Calibri"/>
              <a:cs typeface="Calibri"/>
            </a:endParaRPr>
          </a:p>
          <a:p>
            <a:pPr marL="342900" indent="-342900">
              <a:buFont typeface="Wingdings" charset="2"/>
              <a:buChar char="Ø"/>
            </a:pPr>
            <a:r>
              <a:rPr lang="cs-CZ" sz="2400" dirty="0" smtClean="0">
                <a:latin typeface="Calibri"/>
                <a:cs typeface="Calibri"/>
              </a:rPr>
              <a:t>Jen </a:t>
            </a:r>
            <a:r>
              <a:rPr lang="cs-CZ" sz="2400" dirty="0">
                <a:latin typeface="Calibri"/>
                <a:cs typeface="Calibri"/>
              </a:rPr>
              <a:t>z malé části jde </a:t>
            </a:r>
            <a:r>
              <a:rPr lang="cs-CZ" sz="2400" dirty="0" smtClean="0">
                <a:latin typeface="Calibri"/>
                <a:cs typeface="Calibri"/>
              </a:rPr>
              <a:t>v současnosti v </a:t>
            </a:r>
            <a:r>
              <a:rPr lang="cs-CZ" sz="2400" dirty="0" smtClean="0">
                <a:latin typeface="Calibri"/>
                <a:cs typeface="Calibri"/>
              </a:rPr>
              <a:t>ČR </a:t>
            </a:r>
            <a:r>
              <a:rPr lang="cs-CZ" sz="2400" dirty="0" smtClean="0">
                <a:latin typeface="Calibri"/>
                <a:cs typeface="Calibri"/>
              </a:rPr>
              <a:t>o </a:t>
            </a:r>
            <a:r>
              <a:rPr lang="cs-CZ" sz="2400" dirty="0">
                <a:solidFill>
                  <a:srgbClr val="EE3224"/>
                </a:solidFill>
                <a:latin typeface="Calibri"/>
                <a:cs typeface="Calibri"/>
              </a:rPr>
              <a:t>řízenou</a:t>
            </a:r>
            <a:r>
              <a:rPr lang="cs-CZ" sz="2400" dirty="0">
                <a:latin typeface="Calibri"/>
                <a:cs typeface="Calibri"/>
              </a:rPr>
              <a:t> pracovní </a:t>
            </a:r>
            <a:r>
              <a:rPr lang="cs-CZ" sz="2400" dirty="0" smtClean="0">
                <a:latin typeface="Calibri"/>
                <a:cs typeface="Calibri"/>
              </a:rPr>
              <a:t>imigraci</a:t>
            </a:r>
            <a:endParaRPr lang="cs-CZ" sz="2400" dirty="0">
              <a:solidFill>
                <a:srgbClr val="FF0000"/>
              </a:solidFill>
              <a:latin typeface="Calibri"/>
              <a:cs typeface="Calibri"/>
            </a:endParaRPr>
          </a:p>
          <a:p>
            <a:endParaRPr lang="cs-CZ" sz="2400" dirty="0">
              <a:latin typeface="Calibri"/>
              <a:cs typeface="Calibri"/>
            </a:endParaRPr>
          </a:p>
          <a:p>
            <a:pPr marL="342900" indent="-342900">
              <a:buFont typeface="Wingdings" charset="2"/>
              <a:buChar char="Ø"/>
            </a:pPr>
            <a:r>
              <a:rPr lang="cs-CZ" sz="2400" dirty="0" smtClean="0">
                <a:latin typeface="Calibri"/>
                <a:cs typeface="Calibri"/>
              </a:rPr>
              <a:t>Koncentrace imigrace - Praha, Plze</a:t>
            </a:r>
            <a:r>
              <a:rPr lang="cs-CZ" sz="2400" dirty="0" smtClean="0">
                <a:latin typeface="Calibri"/>
                <a:cs typeface="Calibri"/>
              </a:rPr>
              <a:t>ň, Mladá Boleslav, Pardubice, Brno </a:t>
            </a:r>
            <a:r>
              <a:rPr lang="cs-CZ" sz="2400" dirty="0" smtClean="0">
                <a:latin typeface="Wingdings"/>
                <a:ea typeface="Wingdings"/>
                <a:cs typeface="Wingdings"/>
                <a:sym typeface="Wingdings"/>
              </a:rPr>
              <a:t></a:t>
            </a:r>
            <a:r>
              <a:rPr lang="cs-CZ" sz="2400" dirty="0" smtClean="0">
                <a:latin typeface="Calibri"/>
                <a:cs typeface="Calibri"/>
                <a:sym typeface="Wingdings"/>
              </a:rPr>
              <a:t> n</a:t>
            </a:r>
            <a:r>
              <a:rPr lang="cs-CZ" sz="2400" dirty="0" smtClean="0">
                <a:latin typeface="Calibri"/>
                <a:cs typeface="Calibri"/>
              </a:rPr>
              <a:t>edostatečná </a:t>
            </a:r>
            <a:r>
              <a:rPr lang="cs-CZ" sz="2400" dirty="0" smtClean="0">
                <a:solidFill>
                  <a:srgbClr val="FF0000"/>
                </a:solidFill>
                <a:latin typeface="Calibri"/>
                <a:cs typeface="Calibri"/>
              </a:rPr>
              <a:t>integrace </a:t>
            </a:r>
            <a:r>
              <a:rPr lang="cs-CZ" sz="2400" dirty="0">
                <a:solidFill>
                  <a:srgbClr val="FF0000"/>
                </a:solidFill>
                <a:latin typeface="Calibri"/>
                <a:cs typeface="Calibri"/>
              </a:rPr>
              <a:t>imigrantů</a:t>
            </a:r>
            <a:endParaRPr lang="cs-CZ" sz="2400" dirty="0">
              <a:solidFill>
                <a:srgbClr val="FF0000"/>
              </a:solidFill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53820999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1264" y="1952047"/>
            <a:ext cx="8420357" cy="1362917"/>
          </a:xfrm>
        </p:spPr>
        <p:txBody>
          <a:bodyPr anchor="ctr"/>
          <a:lstStyle/>
          <a:p>
            <a:pPr algn="ctr"/>
            <a:r>
              <a:rPr lang="cs-CZ" sz="3200" dirty="0" smtClean="0">
                <a:latin typeface="Calibri"/>
                <a:cs typeface="Calibri"/>
              </a:rPr>
              <a:t>Cizinci a pracující cizinci v </a:t>
            </a:r>
            <a:r>
              <a:rPr lang="cs-CZ" sz="3200" dirty="0" smtClean="0">
                <a:latin typeface="Calibri"/>
                <a:cs typeface="Calibri"/>
              </a:rPr>
              <a:t>České republice</a:t>
            </a:r>
            <a:endParaRPr lang="cs-CZ" sz="3200" dirty="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7360436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1288" y="967410"/>
            <a:ext cx="9204447" cy="632980"/>
          </a:xfrm>
        </p:spPr>
        <p:txBody>
          <a:bodyPr anchor="ctr"/>
          <a:lstStyle/>
          <a:p>
            <a:pPr algn="ctr"/>
            <a:r>
              <a:rPr lang="cs-CZ" sz="2400" dirty="0" smtClean="0">
                <a:latin typeface="Calibri"/>
                <a:cs typeface="Calibri"/>
              </a:rPr>
              <a:t>Podíl cizinců na obyvatelstvu (k 1. 1. 2014, </a:t>
            </a:r>
            <a:r>
              <a:rPr lang="cs-CZ" sz="2400" dirty="0" err="1" smtClean="0">
                <a:latin typeface="Calibri"/>
                <a:cs typeface="Calibri"/>
              </a:rPr>
              <a:t>Eurostat</a:t>
            </a:r>
            <a:r>
              <a:rPr lang="cs-CZ" sz="2400" dirty="0" smtClean="0">
                <a:latin typeface="Calibri"/>
                <a:cs typeface="Calibri"/>
              </a:rPr>
              <a:t>)</a:t>
            </a:r>
            <a:endParaRPr lang="cs-CZ" sz="2400" dirty="0">
              <a:latin typeface="Calibri"/>
              <a:cs typeface="Calibri"/>
            </a:endParaRP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67631092"/>
              </p:ext>
            </p:extLst>
          </p:nvPr>
        </p:nvGraphicFramePr>
        <p:xfrm>
          <a:off x="351288" y="1811384"/>
          <a:ext cx="9204447" cy="44311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87150683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0777" y="953578"/>
            <a:ext cx="9204447" cy="576482"/>
          </a:xfrm>
        </p:spPr>
        <p:txBody>
          <a:bodyPr anchor="ctr"/>
          <a:lstStyle/>
          <a:p>
            <a:pPr algn="ctr"/>
            <a:r>
              <a:rPr lang="cs-CZ" sz="2400" dirty="0">
                <a:latin typeface="Calibri"/>
                <a:cs typeface="Calibri"/>
              </a:rPr>
              <a:t>Zaměstnaní cizinci v ČR (k 31. 12. 2011, </a:t>
            </a:r>
            <a:r>
              <a:rPr lang="cs-CZ" sz="2400" dirty="0" smtClean="0">
                <a:latin typeface="Calibri"/>
                <a:cs typeface="Calibri"/>
              </a:rPr>
              <a:t>ČSÚ, </a:t>
            </a:r>
            <a:r>
              <a:rPr lang="cs-CZ" sz="2400" dirty="0" smtClean="0">
                <a:latin typeface="Calibri"/>
                <a:cs typeface="Calibri"/>
              </a:rPr>
              <a:t>ÚP ČR</a:t>
            </a:r>
            <a:r>
              <a:rPr lang="cs-CZ" sz="2400" dirty="0" smtClean="0">
                <a:latin typeface="Calibri"/>
                <a:cs typeface="Calibri"/>
              </a:rPr>
              <a:t>)</a:t>
            </a:r>
            <a:endParaRPr lang="en-GB" sz="24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00974214"/>
              </p:ext>
            </p:extLst>
          </p:nvPr>
        </p:nvGraphicFramePr>
        <p:xfrm>
          <a:off x="351288" y="1530059"/>
          <a:ext cx="9204448" cy="49314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01112"/>
                <a:gridCol w="2301112"/>
                <a:gridCol w="2301112"/>
                <a:gridCol w="2301112"/>
              </a:tblGrid>
              <a:tr h="240037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Cizinci celkem</a:t>
                      </a:r>
                      <a:endParaRPr lang="cs-CZ" sz="1600" b="1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Pracující cizinci</a:t>
                      </a:r>
                      <a:endParaRPr lang="cs-CZ" sz="1600" b="1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cs-CZ" sz="1200" b="1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v tom:</a:t>
                      </a:r>
                      <a:endParaRPr lang="cs-CZ" sz="1200" b="1" i="0" u="none" strike="noStrike" noProof="0">
                        <a:solidFill>
                          <a:srgbClr val="000000"/>
                        </a:solidFill>
                        <a:effectLst/>
                        <a:latin typeface="Verdana"/>
                      </a:endParaRPr>
                    </a:p>
                  </a:txBody>
                  <a:tcPr marL="13756" marR="13756" marT="12404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74839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evidovaní na úřadech práce</a:t>
                      </a:r>
                      <a:endParaRPr lang="cs-CZ" sz="1600" b="1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noProof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 platným živnostenským oprávněním</a:t>
                      </a:r>
                      <a:endParaRPr lang="cs-CZ" sz="1600" b="1" i="0" u="none" strike="noStrike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</a:tr>
              <a:tr h="25798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noProof="0" smtClean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434 153</a:t>
                      </a:r>
                      <a:endParaRPr lang="cs-CZ" sz="1600" b="1" i="0" u="none" strike="noStrike" noProof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noProof="0" smtClean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310 921</a:t>
                      </a:r>
                      <a:endParaRPr lang="cs-CZ" sz="1600" b="1" i="0" u="none" strike="noStrike" noProof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noProof="0" smtClean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217 862</a:t>
                      </a:r>
                      <a:endParaRPr lang="cs-CZ" sz="1600" b="1" i="0" u="none" strike="noStrike" noProof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noProof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93 059</a:t>
                      </a:r>
                    </a:p>
                  </a:txBody>
                  <a:tcPr marL="13756" marR="13756" marT="12404" marB="0" anchor="ctr"/>
                </a:tc>
              </a:tr>
              <a:tr h="257980">
                <a:tc>
                  <a:txBody>
                    <a:bodyPr/>
                    <a:lstStyle/>
                    <a:p>
                      <a:pPr algn="l" fontAlgn="ctr"/>
                      <a:r>
                        <a:rPr lang="cs-CZ" sz="1600" b="1" i="0" u="none" strike="noStrike" noProof="0" smtClean="0">
                          <a:solidFill>
                            <a:srgbClr val="008000"/>
                          </a:solidFill>
                          <a:effectLst/>
                          <a:latin typeface="Calibri"/>
                        </a:rPr>
                        <a:t>Členské státy EU/EHP</a:t>
                      </a:r>
                      <a:endParaRPr lang="cs-CZ" sz="1600" b="1" i="0" u="none" strike="noStrike" noProof="0">
                        <a:solidFill>
                          <a:srgbClr val="008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noProof="0" smtClean="0">
                          <a:solidFill>
                            <a:srgbClr val="008000"/>
                          </a:solidFill>
                          <a:effectLst/>
                          <a:latin typeface="Calibri"/>
                        </a:rPr>
                        <a:t>174 241</a:t>
                      </a:r>
                      <a:endParaRPr lang="cs-CZ" sz="1600" b="1" i="0" u="none" strike="noStrike" noProof="0">
                        <a:solidFill>
                          <a:srgbClr val="008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noProof="0" smtClean="0">
                          <a:solidFill>
                            <a:srgbClr val="008000"/>
                          </a:solidFill>
                          <a:effectLst/>
                          <a:latin typeface="Calibri"/>
                        </a:rPr>
                        <a:t>154 327</a:t>
                      </a:r>
                      <a:endParaRPr lang="cs-CZ" sz="1600" b="1" i="0" u="none" strike="noStrike" noProof="0">
                        <a:solidFill>
                          <a:srgbClr val="008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noProof="0" smtClean="0">
                          <a:solidFill>
                            <a:srgbClr val="008000"/>
                          </a:solidFill>
                          <a:effectLst/>
                          <a:latin typeface="Calibri"/>
                        </a:rPr>
                        <a:t>19 914</a:t>
                      </a:r>
                      <a:endParaRPr lang="cs-CZ" sz="1600" b="1" i="0" u="none" strike="noStrike" noProof="0">
                        <a:solidFill>
                          <a:srgbClr val="008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</a:tr>
              <a:tr h="257980">
                <a:tc gridSpan="4">
                  <a:txBody>
                    <a:bodyPr/>
                    <a:lstStyle/>
                    <a:p>
                      <a:pPr algn="l" fontAlgn="b"/>
                      <a:r>
                        <a:rPr lang="cs-CZ" sz="16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z toho nejčastěji:</a:t>
                      </a:r>
                      <a:endParaRPr lang="cs-CZ" sz="16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b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257980">
                <a:tc>
                  <a:txBody>
                    <a:bodyPr/>
                    <a:lstStyle/>
                    <a:p>
                      <a:pPr algn="l" fontAlgn="ctr"/>
                      <a:r>
                        <a:rPr lang="cs-CZ" sz="16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Slovensko</a:t>
                      </a:r>
                      <a:endParaRPr lang="cs-CZ" sz="16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65071" marR="13756" marT="1240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noProof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117 831</a:t>
                      </a:r>
                    </a:p>
                  </a:txBody>
                  <a:tcPr marL="13756" marR="13756" marT="1240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106 425</a:t>
                      </a:r>
                      <a:endParaRPr lang="cs-CZ" sz="16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11 406</a:t>
                      </a:r>
                      <a:endParaRPr lang="cs-CZ" sz="16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</a:tr>
              <a:tr h="257980">
                <a:tc>
                  <a:txBody>
                    <a:bodyPr/>
                    <a:lstStyle/>
                    <a:p>
                      <a:pPr algn="l" fontAlgn="ctr"/>
                      <a:r>
                        <a:rPr lang="cs-CZ" sz="16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Polsko</a:t>
                      </a:r>
                      <a:endParaRPr lang="cs-CZ" sz="16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65071" marR="13756" marT="1240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21 430</a:t>
                      </a:r>
                      <a:endParaRPr lang="cs-CZ" sz="16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19 718</a:t>
                      </a:r>
                      <a:endParaRPr lang="cs-CZ" sz="16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1 712</a:t>
                      </a:r>
                      <a:endParaRPr lang="cs-CZ" sz="16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</a:tr>
              <a:tr h="257980">
                <a:tc>
                  <a:txBody>
                    <a:bodyPr/>
                    <a:lstStyle/>
                    <a:p>
                      <a:pPr algn="l" fontAlgn="ctr"/>
                      <a:r>
                        <a:rPr lang="cs-CZ" sz="16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Bulharsko</a:t>
                      </a:r>
                      <a:endParaRPr lang="cs-CZ" sz="16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65071" marR="13756" marT="1240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8 148</a:t>
                      </a:r>
                      <a:endParaRPr lang="cs-CZ" sz="16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noProof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7 007</a:t>
                      </a:r>
                    </a:p>
                  </a:txBody>
                  <a:tcPr marL="13756" marR="13756" marT="1240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1 141</a:t>
                      </a:r>
                      <a:endParaRPr lang="cs-CZ" sz="16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</a:tr>
              <a:tr h="257980">
                <a:tc>
                  <a:txBody>
                    <a:bodyPr/>
                    <a:lstStyle/>
                    <a:p>
                      <a:pPr algn="l" fontAlgn="ctr"/>
                      <a:r>
                        <a:rPr lang="cs-CZ" sz="16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Rumunsko</a:t>
                      </a:r>
                      <a:endParaRPr lang="cs-CZ" sz="16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65071" marR="13756" marT="1240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6 817</a:t>
                      </a:r>
                      <a:endParaRPr lang="cs-CZ" sz="16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6 372</a:t>
                      </a:r>
                      <a:endParaRPr lang="cs-CZ" sz="16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445</a:t>
                      </a:r>
                      <a:endParaRPr lang="cs-CZ" sz="16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</a:tr>
              <a:tr h="257980">
                <a:tc>
                  <a:txBody>
                    <a:bodyPr/>
                    <a:lstStyle/>
                    <a:p>
                      <a:pPr algn="l" fontAlgn="ctr"/>
                      <a:r>
                        <a:rPr lang="cs-CZ" sz="16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Německo</a:t>
                      </a:r>
                      <a:endParaRPr lang="cs-CZ" sz="16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65071" marR="13756" marT="1240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noProof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4 830</a:t>
                      </a:r>
                    </a:p>
                  </a:txBody>
                  <a:tcPr marL="13756" marR="13756" marT="1240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3 194</a:t>
                      </a:r>
                      <a:endParaRPr lang="cs-CZ" sz="16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1 636</a:t>
                      </a:r>
                      <a:endParaRPr lang="cs-CZ" sz="16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</a:tr>
              <a:tr h="71945">
                <a:tc>
                  <a:txBody>
                    <a:bodyPr/>
                    <a:lstStyle/>
                    <a:p>
                      <a:pPr algn="l" fontAlgn="b"/>
                      <a:r>
                        <a:rPr lang="cs-CZ" sz="4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endParaRPr lang="cs-CZ" sz="4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endParaRPr lang="cs-CZ" sz="4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endParaRPr lang="cs-CZ" sz="4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endParaRPr lang="cs-CZ" sz="4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b"/>
                </a:tc>
              </a:tr>
              <a:tr h="257980">
                <a:tc>
                  <a:txBody>
                    <a:bodyPr/>
                    <a:lstStyle/>
                    <a:p>
                      <a:pPr algn="l" fontAlgn="ctr"/>
                      <a:r>
                        <a:rPr lang="cs-CZ" sz="1600" b="1" i="0" u="none" strike="noStrike" noProof="0" smtClean="0">
                          <a:solidFill>
                            <a:srgbClr val="008000"/>
                          </a:solidFill>
                          <a:effectLst/>
                          <a:latin typeface="Calibri"/>
                        </a:rPr>
                        <a:t>Třetí země</a:t>
                      </a:r>
                      <a:endParaRPr lang="cs-CZ" sz="1600" b="1" i="0" u="none" strike="noStrike" noProof="0">
                        <a:solidFill>
                          <a:srgbClr val="008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noProof="0" smtClean="0">
                          <a:solidFill>
                            <a:srgbClr val="008000"/>
                          </a:solidFill>
                          <a:effectLst/>
                          <a:latin typeface="Calibri"/>
                        </a:rPr>
                        <a:t>136 680</a:t>
                      </a:r>
                      <a:endParaRPr lang="cs-CZ" sz="1600" b="1" i="0" u="none" strike="noStrike" noProof="0">
                        <a:solidFill>
                          <a:srgbClr val="008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noProof="0" smtClean="0">
                          <a:solidFill>
                            <a:srgbClr val="008000"/>
                          </a:solidFill>
                          <a:effectLst/>
                          <a:latin typeface="Calibri"/>
                        </a:rPr>
                        <a:t>63 535</a:t>
                      </a:r>
                      <a:endParaRPr lang="cs-CZ" sz="1600" b="1" i="0" u="none" strike="noStrike" noProof="0">
                        <a:solidFill>
                          <a:srgbClr val="008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noProof="0" smtClean="0">
                          <a:solidFill>
                            <a:srgbClr val="008000"/>
                          </a:solidFill>
                          <a:effectLst/>
                          <a:latin typeface="Calibri"/>
                        </a:rPr>
                        <a:t>73 145</a:t>
                      </a:r>
                      <a:endParaRPr lang="cs-CZ" sz="1600" b="1" i="0" u="none" strike="noStrike" noProof="0">
                        <a:solidFill>
                          <a:srgbClr val="008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</a:tr>
              <a:tr h="257980">
                <a:tc gridSpan="4">
                  <a:txBody>
                    <a:bodyPr/>
                    <a:lstStyle/>
                    <a:p>
                      <a:pPr algn="l" fontAlgn="ctr"/>
                      <a:r>
                        <a:rPr lang="cs-CZ" sz="16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z toho nejčastěji:</a:t>
                      </a:r>
                      <a:endParaRPr lang="cs-CZ" sz="16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257980">
                <a:tc>
                  <a:txBody>
                    <a:bodyPr/>
                    <a:lstStyle/>
                    <a:p>
                      <a:pPr algn="l" fontAlgn="ctr"/>
                      <a:r>
                        <a:rPr lang="cs-CZ" sz="16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Ukrajina</a:t>
                      </a:r>
                      <a:endParaRPr lang="cs-CZ" sz="16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65071" marR="13756" marT="1240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68 950</a:t>
                      </a:r>
                      <a:endParaRPr lang="cs-CZ" sz="16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35 250</a:t>
                      </a:r>
                      <a:endParaRPr lang="cs-CZ" sz="16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33 700</a:t>
                      </a:r>
                      <a:endParaRPr lang="cs-CZ" sz="16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</a:tr>
              <a:tr h="257980">
                <a:tc>
                  <a:txBody>
                    <a:bodyPr/>
                    <a:lstStyle/>
                    <a:p>
                      <a:pPr algn="l" fontAlgn="ctr"/>
                      <a:r>
                        <a:rPr lang="cs-CZ" sz="16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Vietnam</a:t>
                      </a:r>
                      <a:endParaRPr lang="cs-CZ" sz="16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65071" marR="13756" marT="1240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32 145</a:t>
                      </a:r>
                      <a:endParaRPr lang="cs-CZ" sz="16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2 776</a:t>
                      </a:r>
                      <a:endParaRPr lang="cs-CZ" sz="16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29 369</a:t>
                      </a:r>
                      <a:endParaRPr lang="cs-CZ" sz="16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</a:tr>
              <a:tr h="257980">
                <a:tc>
                  <a:txBody>
                    <a:bodyPr/>
                    <a:lstStyle/>
                    <a:p>
                      <a:pPr algn="l" fontAlgn="ctr"/>
                      <a:r>
                        <a:rPr lang="cs-CZ" sz="16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Ruská federace</a:t>
                      </a:r>
                      <a:endParaRPr lang="cs-CZ" sz="16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65071" marR="13756" marT="1240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5 644</a:t>
                      </a:r>
                      <a:endParaRPr lang="cs-CZ" sz="16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3 931</a:t>
                      </a:r>
                      <a:endParaRPr lang="cs-CZ" sz="16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1 713</a:t>
                      </a:r>
                      <a:endParaRPr lang="cs-CZ" sz="16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</a:tr>
              <a:tr h="257980">
                <a:tc>
                  <a:txBody>
                    <a:bodyPr/>
                    <a:lstStyle/>
                    <a:p>
                      <a:pPr algn="l" fontAlgn="ctr"/>
                      <a:r>
                        <a:rPr lang="cs-CZ" sz="16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Moldavská republika</a:t>
                      </a:r>
                      <a:endParaRPr lang="cs-CZ" sz="16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65071" marR="13756" marT="1240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4 228</a:t>
                      </a:r>
                      <a:endParaRPr lang="cs-CZ" sz="16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2 643</a:t>
                      </a:r>
                      <a:endParaRPr lang="cs-CZ" sz="16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1 585</a:t>
                      </a:r>
                      <a:endParaRPr lang="cs-CZ" sz="16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</a:tr>
              <a:tr h="257980">
                <a:tc>
                  <a:txBody>
                    <a:bodyPr/>
                    <a:lstStyle/>
                    <a:p>
                      <a:pPr algn="l" fontAlgn="ctr"/>
                      <a:r>
                        <a:rPr lang="cs-CZ" sz="16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Mongolsko</a:t>
                      </a:r>
                      <a:endParaRPr lang="cs-CZ" sz="16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65071" marR="13756" marT="1240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3 116</a:t>
                      </a:r>
                      <a:endParaRPr lang="cs-CZ" sz="16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2 827</a:t>
                      </a:r>
                      <a:endParaRPr lang="cs-CZ" sz="16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289</a:t>
                      </a:r>
                    </a:p>
                  </a:txBody>
                  <a:tcPr marL="13756" marR="13756" marT="12404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1565075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0777" y="953578"/>
            <a:ext cx="9204447" cy="787475"/>
          </a:xfrm>
        </p:spPr>
        <p:txBody>
          <a:bodyPr anchor="ctr"/>
          <a:lstStyle/>
          <a:p>
            <a:pPr algn="ctr"/>
            <a:r>
              <a:rPr lang="cs-CZ" sz="2400" dirty="0" smtClean="0">
                <a:latin typeface="Calibri"/>
                <a:cs typeface="Calibri"/>
              </a:rPr>
              <a:t>Zaměstnanost cizinců v ČR podle postavení v zaměstnání </a:t>
            </a:r>
            <a:r>
              <a:rPr lang="cs-CZ" sz="2400" dirty="0" smtClean="0">
                <a:latin typeface="Calibri"/>
                <a:cs typeface="Calibri"/>
              </a:rPr>
              <a:t/>
            </a:r>
            <a:br>
              <a:rPr lang="cs-CZ" sz="2400" dirty="0" smtClean="0">
                <a:latin typeface="Calibri"/>
                <a:cs typeface="Calibri"/>
              </a:rPr>
            </a:br>
            <a:r>
              <a:rPr lang="cs-CZ" sz="2400" dirty="0" smtClean="0">
                <a:latin typeface="Calibri"/>
                <a:cs typeface="Calibri"/>
              </a:rPr>
              <a:t>(</a:t>
            </a:r>
            <a:r>
              <a:rPr lang="cs-CZ" sz="2400" dirty="0" smtClean="0">
                <a:latin typeface="Calibri"/>
                <a:cs typeface="Calibri"/>
              </a:rPr>
              <a:t>1997 – 2014)</a:t>
            </a:r>
            <a:endParaRPr lang="cs-CZ" sz="2400" dirty="0">
              <a:latin typeface="Calibri"/>
              <a:cs typeface="Calibri"/>
            </a:endParaRPr>
          </a:p>
        </p:txBody>
      </p:sp>
      <p:graphicFrame>
        <p:nvGraphicFramePr>
          <p:cNvPr id="4" name="Content Placeholder 3" title="Zaměstnanost cizinců v ČR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63820178"/>
              </p:ext>
            </p:extLst>
          </p:nvPr>
        </p:nvGraphicFramePr>
        <p:xfrm>
          <a:off x="351288" y="1741053"/>
          <a:ext cx="9204447" cy="46422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81852768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1288" y="1037742"/>
            <a:ext cx="9204447" cy="857807"/>
          </a:xfrm>
        </p:spPr>
        <p:txBody>
          <a:bodyPr anchor="ctr"/>
          <a:lstStyle/>
          <a:p>
            <a:pPr algn="ctr"/>
            <a:r>
              <a:rPr lang="cs-CZ" sz="2800" dirty="0" smtClean="0">
                <a:latin typeface="Calibri"/>
                <a:cs typeface="Calibri"/>
              </a:rPr>
              <a:t>Projekt „Výběr kvalifikovaných zahraničních pracovníků“</a:t>
            </a:r>
            <a:endParaRPr lang="cs-CZ" sz="2800" dirty="0">
              <a:latin typeface="Calibri"/>
              <a:cs typeface="Calibri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1288" y="2163040"/>
            <a:ext cx="9204447" cy="4079448"/>
          </a:xfrm>
        </p:spPr>
        <p:txBody>
          <a:bodyPr/>
          <a:lstStyle/>
          <a:p>
            <a:pPr marL="342900" indent="-342900">
              <a:buFont typeface="Wingdings" charset="2"/>
              <a:buChar char="Ø"/>
            </a:pPr>
            <a:r>
              <a:rPr lang="cs-CZ" sz="2400" dirty="0" smtClean="0">
                <a:latin typeface="Calibri"/>
                <a:cs typeface="Calibri"/>
              </a:rPr>
              <a:t>Projekt spuštěn v roce 2003 pro občany Bulharska, Chorvatska a Kazachstánu</a:t>
            </a:r>
          </a:p>
          <a:p>
            <a:pPr marL="342900" indent="-342900">
              <a:buFont typeface="Wingdings" charset="2"/>
              <a:buChar char="Ø"/>
            </a:pPr>
            <a:endParaRPr lang="cs-CZ" sz="800" dirty="0">
              <a:latin typeface="Calibri"/>
              <a:cs typeface="Calibri"/>
            </a:endParaRPr>
          </a:p>
          <a:p>
            <a:pPr marL="342900" indent="-342900">
              <a:buFont typeface="Wingdings" charset="2"/>
              <a:buChar char="Ø"/>
            </a:pPr>
            <a:r>
              <a:rPr lang="cs-CZ" sz="2400" dirty="0" smtClean="0">
                <a:latin typeface="Calibri"/>
                <a:cs typeface="Calibri"/>
              </a:rPr>
              <a:t>V roce 2006 projekt otevřen pro občany Ukrajiny</a:t>
            </a:r>
          </a:p>
          <a:p>
            <a:pPr marL="342900" indent="-342900">
              <a:buFont typeface="Wingdings" charset="2"/>
              <a:buChar char="Ø"/>
            </a:pPr>
            <a:endParaRPr lang="cs-CZ" sz="800" dirty="0">
              <a:latin typeface="Calibri"/>
              <a:cs typeface="Calibri"/>
            </a:endParaRPr>
          </a:p>
          <a:p>
            <a:pPr marL="342900" indent="-342900">
              <a:buFont typeface="Wingdings" charset="2"/>
              <a:buChar char="Ø"/>
            </a:pPr>
            <a:r>
              <a:rPr lang="cs-CZ" sz="2400" dirty="0" smtClean="0">
                <a:latin typeface="Calibri"/>
                <a:cs typeface="Calibri"/>
              </a:rPr>
              <a:t>Předpokládal se příchod 300 imigrantů ročně</a:t>
            </a:r>
          </a:p>
          <a:p>
            <a:pPr marL="342900" indent="-342900">
              <a:buFont typeface="Wingdings" charset="2"/>
              <a:buChar char="Ø"/>
            </a:pPr>
            <a:endParaRPr lang="cs-CZ" sz="800" dirty="0">
              <a:latin typeface="Calibri"/>
              <a:cs typeface="Calibri"/>
            </a:endParaRPr>
          </a:p>
          <a:p>
            <a:pPr marL="342900" indent="-342900">
              <a:buFont typeface="Wingdings" charset="2"/>
              <a:buChar char="Ø"/>
            </a:pPr>
            <a:r>
              <a:rPr lang="cs-CZ" sz="2400" dirty="0" smtClean="0">
                <a:latin typeface="Calibri"/>
                <a:cs typeface="Calibri"/>
              </a:rPr>
              <a:t>Mezi lety 2003 a 2010 prostřednictvím programu přišlo </a:t>
            </a:r>
            <a:r>
              <a:rPr lang="cs-CZ" sz="2400" dirty="0" smtClean="0">
                <a:solidFill>
                  <a:srgbClr val="FF0000"/>
                </a:solidFill>
                <a:latin typeface="Calibri"/>
                <a:cs typeface="Calibri"/>
              </a:rPr>
              <a:t>1.766 osob</a:t>
            </a:r>
          </a:p>
          <a:p>
            <a:pPr marL="342900" indent="-342900">
              <a:buFont typeface="Wingdings" charset="2"/>
              <a:buChar char="Ø"/>
            </a:pPr>
            <a:endParaRPr lang="cs-CZ" sz="800" dirty="0">
              <a:latin typeface="Calibri"/>
              <a:cs typeface="Calibri"/>
            </a:endParaRPr>
          </a:p>
          <a:p>
            <a:pPr marL="342900" indent="-342900">
              <a:buFont typeface="Wingdings" charset="2"/>
              <a:buChar char="Ø"/>
            </a:pPr>
            <a:r>
              <a:rPr lang="cs-CZ" sz="2400" dirty="0" smtClean="0">
                <a:latin typeface="Calibri"/>
                <a:cs typeface="Calibri"/>
              </a:rPr>
              <a:t>Významný benefit </a:t>
            </a:r>
            <a:r>
              <a:rPr lang="cs-CZ" sz="2400" dirty="0" smtClean="0">
                <a:latin typeface="Calibri"/>
                <a:ea typeface="Wingdings"/>
                <a:cs typeface="Calibri"/>
                <a:sym typeface="Wingdings"/>
              </a:rPr>
              <a:t> zrychlené získání trvalého pobytu (za 2,5 roku)</a:t>
            </a:r>
            <a:endParaRPr lang="cs-CZ" sz="2400" dirty="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51946719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1264" y="1952047"/>
            <a:ext cx="8420357" cy="1362917"/>
          </a:xfrm>
        </p:spPr>
        <p:txBody>
          <a:bodyPr anchor="ctr"/>
          <a:lstStyle/>
          <a:p>
            <a:pPr algn="ctr"/>
            <a:r>
              <a:rPr lang="cs-CZ" sz="3200" dirty="0" smtClean="0">
                <a:latin typeface="Calibri"/>
                <a:cs typeface="Calibri"/>
              </a:rPr>
              <a:t>Funkce pracovní migrace</a:t>
            </a:r>
            <a:endParaRPr lang="cs-CZ" sz="3200" dirty="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7360436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0777" y="953578"/>
            <a:ext cx="9204447" cy="646813"/>
          </a:xfrm>
        </p:spPr>
        <p:txBody>
          <a:bodyPr anchor="ctr"/>
          <a:lstStyle/>
          <a:p>
            <a:pPr algn="ctr"/>
            <a:r>
              <a:rPr lang="cs-CZ" sz="2800" dirty="0" smtClean="0">
                <a:latin typeface="Calibri"/>
                <a:cs typeface="Calibri"/>
              </a:rPr>
              <a:t>Stabilní a fluktuující poptávka</a:t>
            </a:r>
            <a:endParaRPr lang="en-GB" sz="2800" dirty="0"/>
          </a:p>
        </p:txBody>
      </p:sp>
      <p:pic>
        <p:nvPicPr>
          <p:cNvPr id="5" name="Content Placeholder 4" descr="demand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04" b="5104"/>
          <a:stretch>
            <a:fillRect/>
          </a:stretch>
        </p:blipFill>
        <p:spPr>
          <a:xfrm>
            <a:off x="663269" y="1811021"/>
            <a:ext cx="8579463" cy="4220230"/>
          </a:xfrm>
        </p:spPr>
      </p:pic>
    </p:spTree>
    <p:extLst>
      <p:ext uri="{BB962C8B-B14F-4D97-AF65-F5344CB8AC3E}">
        <p14:creationId xmlns:p14="http://schemas.microsoft.com/office/powerpoint/2010/main" val="23667678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0777" y="953578"/>
            <a:ext cx="9204447" cy="717144"/>
          </a:xfrm>
        </p:spPr>
        <p:txBody>
          <a:bodyPr anchor="ctr"/>
          <a:lstStyle/>
          <a:p>
            <a:pPr algn="ctr"/>
            <a:r>
              <a:rPr lang="cs-CZ" sz="2800" dirty="0" smtClean="0">
                <a:latin typeface="Calibri"/>
                <a:cs typeface="Calibri"/>
              </a:rPr>
              <a:t>Zaměstnanost </a:t>
            </a:r>
            <a:r>
              <a:rPr lang="cs-CZ" sz="2800" dirty="0">
                <a:latin typeface="Calibri"/>
                <a:cs typeface="Calibri"/>
              </a:rPr>
              <a:t>cizinců v ČR </a:t>
            </a:r>
            <a:r>
              <a:rPr lang="cs-CZ" sz="2800" dirty="0" smtClean="0">
                <a:latin typeface="Calibri"/>
                <a:cs typeface="Calibri"/>
              </a:rPr>
              <a:t>2004 </a:t>
            </a:r>
            <a:r>
              <a:rPr lang="cs-CZ" sz="2800" dirty="0" smtClean="0">
                <a:latin typeface="Calibri"/>
                <a:cs typeface="Calibri"/>
              </a:rPr>
              <a:t>– 2011 </a:t>
            </a:r>
            <a:r>
              <a:rPr lang="cs-CZ" sz="2800" dirty="0" smtClean="0">
                <a:latin typeface="Calibri"/>
                <a:cs typeface="Calibri"/>
              </a:rPr>
              <a:t>(</a:t>
            </a:r>
            <a:r>
              <a:rPr lang="cs-CZ" sz="2800" dirty="0" smtClean="0">
                <a:latin typeface="Calibri"/>
                <a:cs typeface="Calibri"/>
              </a:rPr>
              <a:t>k 31. 12.)</a:t>
            </a:r>
            <a:endParaRPr lang="en-GB" sz="2800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61282932"/>
              </p:ext>
            </p:extLst>
          </p:nvPr>
        </p:nvGraphicFramePr>
        <p:xfrm>
          <a:off x="351288" y="1741053"/>
          <a:ext cx="9204447" cy="46418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354494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7279" y="1037742"/>
            <a:ext cx="8915400" cy="703311"/>
          </a:xfrm>
        </p:spPr>
        <p:txBody>
          <a:bodyPr anchor="ctr">
            <a:normAutofit/>
          </a:bodyPr>
          <a:lstStyle/>
          <a:p>
            <a:pPr algn="ctr"/>
            <a:r>
              <a:rPr lang="cs-CZ" sz="2800" dirty="0">
                <a:latin typeface="Calibri"/>
                <a:cs typeface="Calibri"/>
              </a:rPr>
              <a:t>Projekt dobrovolných návratů (2009)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279" y="2022377"/>
            <a:ext cx="8915400" cy="4290198"/>
          </a:xfrm>
        </p:spPr>
        <p:txBody>
          <a:bodyPr>
            <a:normAutofit fontScale="62500" lnSpcReduction="20000"/>
          </a:bodyPr>
          <a:lstStyle/>
          <a:p>
            <a:pPr marL="0" indent="0"/>
            <a:r>
              <a:rPr lang="cs-CZ" sz="3800" dirty="0">
                <a:latin typeface="Calibri"/>
                <a:cs typeface="Calibri"/>
              </a:rPr>
              <a:t>Součást </a:t>
            </a:r>
            <a:r>
              <a:rPr lang="cs-CZ" sz="3800" i="1" dirty="0" smtClean="0">
                <a:latin typeface="Calibri"/>
                <a:cs typeface="Calibri"/>
              </a:rPr>
              <a:t>Národního protikrizového </a:t>
            </a:r>
            <a:r>
              <a:rPr lang="cs-CZ" sz="3800" i="1" dirty="0">
                <a:latin typeface="Calibri"/>
                <a:cs typeface="Calibri"/>
              </a:rPr>
              <a:t>plánu </a:t>
            </a:r>
            <a:r>
              <a:rPr lang="cs-CZ" sz="3800" dirty="0">
                <a:latin typeface="Calibri"/>
                <a:cs typeface="Calibri"/>
              </a:rPr>
              <a:t>vlády </a:t>
            </a:r>
            <a:r>
              <a:rPr lang="cs-CZ" sz="3800" dirty="0">
                <a:latin typeface="Calibri"/>
                <a:cs typeface="Calibri"/>
              </a:rPr>
              <a:t>ČR</a:t>
            </a:r>
          </a:p>
          <a:p>
            <a:endParaRPr lang="cs-CZ" dirty="0" smtClean="0">
              <a:latin typeface="Calibri"/>
              <a:cs typeface="Calibri"/>
            </a:endParaRPr>
          </a:p>
          <a:p>
            <a:pPr marL="342900" indent="-342900">
              <a:buFont typeface="Wingdings" charset="2"/>
              <a:buChar char="Ø"/>
            </a:pPr>
            <a:r>
              <a:rPr lang="cs-CZ" sz="3500" dirty="0">
                <a:latin typeface="Calibri"/>
                <a:cs typeface="Calibri"/>
              </a:rPr>
              <a:t>uhrazení nákladů spojených s návratem do země původu</a:t>
            </a:r>
          </a:p>
          <a:p>
            <a:pPr marL="0" indent="0"/>
            <a:endParaRPr lang="cs-CZ" sz="3500" dirty="0">
              <a:latin typeface="Calibri"/>
              <a:cs typeface="Calibri"/>
            </a:endParaRPr>
          </a:p>
          <a:p>
            <a:pPr marL="342900" indent="-342900">
              <a:buFont typeface="Wingdings" charset="2"/>
              <a:buChar char="Ø"/>
            </a:pPr>
            <a:r>
              <a:rPr lang="cs-CZ" sz="3500" dirty="0">
                <a:latin typeface="Calibri"/>
                <a:cs typeface="Calibri"/>
              </a:rPr>
              <a:t>poskytnutí finančního příspěvku ve výši 500 € (děti 250€)</a:t>
            </a:r>
          </a:p>
          <a:p>
            <a:pPr marL="0" indent="0"/>
            <a:endParaRPr lang="cs-CZ" sz="2400" dirty="0" smtClean="0">
              <a:latin typeface="Calibri"/>
              <a:cs typeface="Calibri"/>
            </a:endParaRPr>
          </a:p>
          <a:p>
            <a:pPr marL="0" indent="0"/>
            <a:endParaRPr lang="cs-CZ" sz="2400" dirty="0" smtClean="0">
              <a:latin typeface="Calibri"/>
              <a:cs typeface="Calibri"/>
            </a:endParaRPr>
          </a:p>
          <a:p>
            <a:pPr marL="0" indent="0"/>
            <a:endParaRPr lang="cs-CZ" sz="2400" dirty="0">
              <a:latin typeface="Calibri"/>
              <a:cs typeface="Calibri"/>
            </a:endParaRPr>
          </a:p>
          <a:p>
            <a:pPr marL="0" indent="0">
              <a:lnSpc>
                <a:spcPct val="150000"/>
              </a:lnSpc>
            </a:pPr>
            <a:r>
              <a:rPr lang="cs-CZ" sz="3500" dirty="0">
                <a:latin typeface="Calibri"/>
                <a:cs typeface="Calibri"/>
              </a:rPr>
              <a:t>Do konce roku 2009 program navrátil do země původu </a:t>
            </a:r>
            <a:r>
              <a:rPr lang="cs-CZ" sz="3500" dirty="0">
                <a:solidFill>
                  <a:srgbClr val="FF0000"/>
                </a:solidFill>
                <a:latin typeface="Calibri"/>
                <a:cs typeface="Calibri"/>
              </a:rPr>
              <a:t>2.258 osob</a:t>
            </a:r>
          </a:p>
          <a:p>
            <a:pPr marL="0" indent="0">
              <a:lnSpc>
                <a:spcPct val="150000"/>
              </a:lnSpc>
            </a:pPr>
            <a:r>
              <a:rPr lang="cs-CZ" sz="3500" dirty="0" smtClean="0">
                <a:latin typeface="Calibri"/>
                <a:cs typeface="Calibri"/>
              </a:rPr>
              <a:t>Náklady na program: </a:t>
            </a:r>
            <a:r>
              <a:rPr lang="cs-CZ" sz="3500" dirty="0" smtClean="0">
                <a:solidFill>
                  <a:srgbClr val="FF0000"/>
                </a:solidFill>
                <a:latin typeface="Calibri"/>
                <a:cs typeface="Calibri"/>
              </a:rPr>
              <a:t>60,2 mil. Kč (2,27 mil €)</a:t>
            </a:r>
          </a:p>
          <a:p>
            <a:pPr marL="0" indent="0">
              <a:lnSpc>
                <a:spcPct val="150000"/>
              </a:lnSpc>
            </a:pPr>
            <a:r>
              <a:rPr lang="cs-CZ" sz="3500" dirty="0" smtClean="0">
                <a:latin typeface="Calibri"/>
                <a:cs typeface="Calibri"/>
              </a:rPr>
              <a:t>V </a:t>
            </a:r>
            <a:r>
              <a:rPr lang="cs-CZ" sz="3500" dirty="0">
                <a:latin typeface="Calibri"/>
                <a:cs typeface="Calibri"/>
              </a:rPr>
              <a:t>průběhu 1. pololetí skončila platnost </a:t>
            </a:r>
            <a:r>
              <a:rPr lang="cs-CZ" sz="3500" dirty="0">
                <a:solidFill>
                  <a:srgbClr val="FF0000"/>
                </a:solidFill>
                <a:latin typeface="Calibri"/>
                <a:cs typeface="Calibri"/>
              </a:rPr>
              <a:t>68.000 pracovních </a:t>
            </a:r>
            <a:r>
              <a:rPr lang="cs-CZ" sz="3500" dirty="0" smtClean="0">
                <a:solidFill>
                  <a:srgbClr val="FF0000"/>
                </a:solidFill>
                <a:latin typeface="Calibri"/>
                <a:cs typeface="Calibri"/>
              </a:rPr>
              <a:t>povolení</a:t>
            </a:r>
            <a:endParaRPr lang="cs-CZ" sz="3500" dirty="0" smtClean="0">
              <a:latin typeface="Calibri"/>
              <a:cs typeface="Calibri"/>
            </a:endParaRPr>
          </a:p>
          <a:p>
            <a:pPr marL="0" indent="0">
              <a:lnSpc>
                <a:spcPct val="150000"/>
              </a:lnSpc>
            </a:pPr>
            <a:endParaRPr lang="cs-CZ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716649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1264" y="1952047"/>
            <a:ext cx="8420357" cy="1362917"/>
          </a:xfrm>
        </p:spPr>
        <p:txBody>
          <a:bodyPr anchor="ctr"/>
          <a:lstStyle/>
          <a:p>
            <a:pPr algn="ctr"/>
            <a:r>
              <a:rPr lang="cs-CZ" sz="3200" dirty="0">
                <a:latin typeface="Calibri"/>
                <a:cs typeface="Calibri"/>
              </a:rPr>
              <a:t>Rozdíly v příjmech </a:t>
            </a:r>
            <a:r>
              <a:rPr lang="cs-CZ" sz="3200" dirty="0" smtClean="0">
                <a:latin typeface="Calibri"/>
                <a:cs typeface="Calibri"/>
              </a:rPr>
              <a:t>domácích a zahraničních </a:t>
            </a:r>
            <a:r>
              <a:rPr lang="cs-CZ" sz="3200" dirty="0">
                <a:latin typeface="Calibri"/>
                <a:cs typeface="Calibri"/>
              </a:rPr>
              <a:t>zaměstnanců</a:t>
            </a:r>
            <a:endParaRPr lang="cs-CZ" sz="3200" dirty="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96653857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0777" y="953578"/>
            <a:ext cx="9204447" cy="717144"/>
          </a:xfrm>
        </p:spPr>
        <p:txBody>
          <a:bodyPr anchor="ctr"/>
          <a:lstStyle/>
          <a:p>
            <a:pPr algn="ctr"/>
            <a:r>
              <a:rPr lang="cs-CZ" sz="2800" dirty="0" smtClean="0">
                <a:solidFill>
                  <a:srgbClr val="004870"/>
                </a:solidFill>
                <a:latin typeface="Calibri"/>
                <a:ea typeface="Lucida Grande"/>
                <a:cs typeface="Calibri"/>
              </a:rPr>
              <a:t>Hrubý měsíční plat </a:t>
            </a:r>
            <a:r>
              <a:rPr lang="cs-CZ" sz="2800" dirty="0" smtClean="0">
                <a:solidFill>
                  <a:srgbClr val="004870"/>
                </a:solidFill>
                <a:latin typeface="Calibri"/>
                <a:ea typeface="Lucida Grande"/>
                <a:cs typeface="Calibri"/>
              </a:rPr>
              <a:t>dle </a:t>
            </a:r>
            <a:r>
              <a:rPr lang="cs-CZ" sz="2800" dirty="0" smtClean="0">
                <a:solidFill>
                  <a:srgbClr val="004870"/>
                </a:solidFill>
                <a:latin typeface="Calibri"/>
                <a:ea typeface="Lucida Grande"/>
                <a:cs typeface="Calibri"/>
              </a:rPr>
              <a:t>státního občanství v roce 2014</a:t>
            </a:r>
            <a:endParaRPr lang="cs-CZ" sz="2800" dirty="0">
              <a:solidFill>
                <a:srgbClr val="004870"/>
              </a:solidFill>
              <a:latin typeface="Calibri"/>
              <a:cs typeface="Calibri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62853452"/>
              </p:ext>
            </p:extLst>
          </p:nvPr>
        </p:nvGraphicFramePr>
        <p:xfrm>
          <a:off x="351288" y="2163039"/>
          <a:ext cx="9204447" cy="3516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14921"/>
                <a:gridCol w="1314921"/>
                <a:gridCol w="1314921"/>
                <a:gridCol w="1314921"/>
                <a:gridCol w="1314921"/>
                <a:gridCol w="1314921"/>
                <a:gridCol w="1314921"/>
              </a:tblGrid>
              <a:tr h="72440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noProof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Státní občanství</a:t>
                      </a:r>
                      <a:endParaRPr lang="cs-CZ" sz="1600" b="1" i="0" u="none" strike="noStrike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noProof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Hrubý měsíční plat</a:t>
                      </a:r>
                      <a:endParaRPr lang="cs-CZ" sz="1600" b="1" i="0" u="none" strike="noStrike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noProof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Diferenciace hrubého měsíčního platu</a:t>
                      </a:r>
                      <a:endParaRPr lang="cs-CZ" sz="1600" b="1" i="0" u="none" strike="noStrike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362204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endParaRPr lang="cs-CZ" sz="16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1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Medián</a:t>
                      </a:r>
                      <a:endParaRPr lang="cs-CZ" sz="1600" b="1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1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Průměr</a:t>
                      </a:r>
                      <a:endParaRPr lang="cs-CZ" sz="1600" b="1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1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1. decil</a:t>
                      </a:r>
                      <a:endParaRPr lang="cs-CZ" sz="1600" b="1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1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1. kvartil</a:t>
                      </a:r>
                      <a:endParaRPr lang="cs-CZ" sz="1600" b="1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1" i="0" u="none" strike="noStrike" noProof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3. </a:t>
                      </a:r>
                      <a:r>
                        <a:rPr lang="cs-CZ" sz="1600" b="1" i="0" u="none" strike="noStrike" noProof="0" dirty="0" err="1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kvartil</a:t>
                      </a:r>
                      <a:endParaRPr lang="cs-CZ" sz="1600" b="1" i="0" u="none" strike="noStrike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1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9. decil</a:t>
                      </a:r>
                      <a:endParaRPr lang="cs-CZ" sz="1600" b="1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</a:tr>
              <a:tr h="250566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endParaRPr lang="cs-CZ" sz="16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Kč/měs</a:t>
                      </a:r>
                      <a:endParaRPr lang="cs-CZ" sz="16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Kč/měs</a:t>
                      </a:r>
                      <a:endParaRPr lang="cs-CZ" sz="16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Kč/měs</a:t>
                      </a:r>
                      <a:endParaRPr lang="cs-CZ" sz="16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Kč/měs</a:t>
                      </a:r>
                      <a:endParaRPr lang="cs-CZ" sz="16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Kč/měs</a:t>
                      </a:r>
                      <a:endParaRPr lang="cs-CZ" sz="16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Kč/měs</a:t>
                      </a:r>
                      <a:endParaRPr lang="cs-CZ" sz="16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2204"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1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Česko</a:t>
                      </a:r>
                      <a:endParaRPr lang="cs-CZ" sz="1600" b="1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65071" marR="13756" marT="12404" marB="0" anchor="ctr"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1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25 381 </a:t>
                      </a:r>
                      <a:endParaRPr lang="cs-CZ" sz="1600" b="1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1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26 757 </a:t>
                      </a:r>
                      <a:endParaRPr lang="cs-CZ" sz="1600" b="1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1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14 623 </a:t>
                      </a:r>
                      <a:endParaRPr lang="cs-CZ" sz="1600" b="1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1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19 995 </a:t>
                      </a:r>
                      <a:endParaRPr lang="cs-CZ" sz="1600" b="1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1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30 738 </a:t>
                      </a:r>
                      <a:endParaRPr lang="cs-CZ" sz="1600" b="1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1" i="0" u="none" strike="noStrike" noProof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38 669 </a:t>
                      </a:r>
                      <a:endParaRPr lang="cs-CZ" sz="1600" b="1" i="0" u="none" strike="noStrike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62204"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Slovensko</a:t>
                      </a:r>
                      <a:endParaRPr lang="cs-CZ" sz="16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65071" marR="13756" marT="1240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29 349 </a:t>
                      </a:r>
                      <a:endParaRPr lang="cs-CZ" sz="16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 noProof="0" dirty="0" smtClean="0">
                          <a:solidFill>
                            <a:srgbClr val="3366FF"/>
                          </a:solidFill>
                          <a:effectLst/>
                          <a:latin typeface="Calibri"/>
                        </a:rPr>
                        <a:t>33 614 </a:t>
                      </a:r>
                      <a:endParaRPr lang="cs-CZ" sz="1600" b="0" i="0" u="none" strike="noStrike" noProof="0" dirty="0">
                        <a:solidFill>
                          <a:srgbClr val="3366FF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18 344 </a:t>
                      </a:r>
                      <a:endParaRPr lang="cs-CZ" sz="16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23 629 </a:t>
                      </a:r>
                      <a:endParaRPr lang="cs-CZ" sz="16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 noProof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39 227 </a:t>
                      </a:r>
                      <a:endParaRPr lang="cs-CZ" sz="1600" b="0" i="0" u="none" strike="noStrike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 noProof="0" dirty="0" smtClean="0">
                          <a:solidFill>
                            <a:srgbClr val="3366FF"/>
                          </a:solidFill>
                          <a:effectLst/>
                          <a:latin typeface="Calibri"/>
                        </a:rPr>
                        <a:t>54 151 </a:t>
                      </a:r>
                      <a:endParaRPr lang="cs-CZ" sz="1600" b="0" i="0" u="none" strike="noStrike" noProof="0" dirty="0">
                        <a:solidFill>
                          <a:srgbClr val="3366FF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</a:tr>
              <a:tr h="362204"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Ukrajina</a:t>
                      </a:r>
                      <a:endParaRPr lang="cs-CZ" sz="16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65071" marR="13756" marT="1240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20 612 </a:t>
                      </a:r>
                      <a:endParaRPr lang="cs-CZ" sz="16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22 795 </a:t>
                      </a:r>
                      <a:endParaRPr lang="cs-CZ" sz="16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12 519 </a:t>
                      </a:r>
                      <a:endParaRPr lang="cs-CZ" sz="16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16 186 </a:t>
                      </a:r>
                      <a:endParaRPr lang="cs-CZ" sz="16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26 593 </a:t>
                      </a:r>
                      <a:endParaRPr lang="cs-CZ" sz="16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 noProof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35 137 </a:t>
                      </a:r>
                      <a:endParaRPr lang="cs-CZ" sz="1600" b="0" i="0" u="none" strike="noStrike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</a:tr>
              <a:tr h="362204"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Polsko</a:t>
                      </a:r>
                      <a:endParaRPr lang="cs-CZ" sz="16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65071" marR="13756" marT="1240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20 678 </a:t>
                      </a:r>
                      <a:endParaRPr lang="cs-CZ" sz="16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22 416 </a:t>
                      </a:r>
                      <a:endParaRPr lang="cs-CZ" sz="16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 noProof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12 019 </a:t>
                      </a:r>
                    </a:p>
                  </a:txBody>
                  <a:tcPr marL="13756" marR="13756" marT="1240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 noProof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16 081 </a:t>
                      </a:r>
                    </a:p>
                  </a:txBody>
                  <a:tcPr marL="13756" marR="13756" marT="1240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26 200 </a:t>
                      </a:r>
                      <a:endParaRPr lang="cs-CZ" sz="16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 noProof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32 996 </a:t>
                      </a:r>
                      <a:endParaRPr lang="cs-CZ" sz="1600" b="0" i="0" u="none" strike="noStrike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</a:tr>
              <a:tr h="362204"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Rusko</a:t>
                      </a:r>
                      <a:endParaRPr lang="cs-CZ" sz="16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65071" marR="13756" marT="1240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26 708 </a:t>
                      </a:r>
                      <a:endParaRPr lang="cs-CZ" sz="16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 noProof="0" dirty="0" smtClean="0">
                          <a:solidFill>
                            <a:srgbClr val="3366FF"/>
                          </a:solidFill>
                          <a:effectLst/>
                          <a:latin typeface="Calibri"/>
                        </a:rPr>
                        <a:t>29 905 </a:t>
                      </a:r>
                      <a:endParaRPr lang="cs-CZ" sz="1600" b="0" i="0" u="none" strike="noStrike" noProof="0" dirty="0">
                        <a:solidFill>
                          <a:srgbClr val="3366FF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17 120 </a:t>
                      </a:r>
                      <a:endParaRPr lang="cs-CZ" sz="16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 noProof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21 530 </a:t>
                      </a:r>
                    </a:p>
                  </a:txBody>
                  <a:tcPr marL="13756" marR="13756" marT="1240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33 144 </a:t>
                      </a:r>
                      <a:endParaRPr lang="cs-CZ" sz="16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 noProof="0" dirty="0" smtClean="0">
                          <a:solidFill>
                            <a:srgbClr val="3366FF"/>
                          </a:solidFill>
                          <a:effectLst/>
                          <a:latin typeface="Calibri"/>
                        </a:rPr>
                        <a:t>47 570 </a:t>
                      </a:r>
                      <a:endParaRPr lang="cs-CZ" sz="1600" b="0" i="0" u="none" strike="noStrike" noProof="0" dirty="0">
                        <a:solidFill>
                          <a:srgbClr val="3366FF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</a:tr>
              <a:tr h="362204"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Bulharsko</a:t>
                      </a:r>
                      <a:endParaRPr lang="cs-CZ" sz="16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65071" marR="13756" marT="1240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21 902 </a:t>
                      </a:r>
                      <a:endParaRPr lang="cs-CZ" sz="16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24 868 </a:t>
                      </a:r>
                      <a:endParaRPr lang="cs-CZ" sz="16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13 363 </a:t>
                      </a:r>
                      <a:endParaRPr lang="cs-CZ" sz="16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16 960 </a:t>
                      </a:r>
                      <a:endParaRPr lang="cs-CZ" sz="16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 noProof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27 963 </a:t>
                      </a:r>
                      <a:endParaRPr lang="cs-CZ" sz="1600" b="0" i="0" u="none" strike="noStrike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 noProof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35 706 </a:t>
                      </a:r>
                      <a:endParaRPr lang="cs-CZ" sz="1600" b="0" i="0" u="none" strike="noStrike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</a:tr>
            </a:tbl>
          </a:graphicData>
        </a:graphic>
      </p:graphicFrame>
      <p:sp>
        <p:nvSpPr>
          <p:cNvPr id="5" name="Oval 4"/>
          <p:cNvSpPr/>
          <p:nvPr/>
        </p:nvSpPr>
        <p:spPr bwMode="auto">
          <a:xfrm>
            <a:off x="3081117" y="3921318"/>
            <a:ext cx="1091932" cy="281324"/>
          </a:xfrm>
          <a:prstGeom prst="ellipse">
            <a:avLst/>
          </a:prstGeom>
          <a:noFill/>
          <a:ln w="25400" cap="flat" cmpd="sng" algn="ctr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6012" tIns="48006" rIns="96012" bIns="48006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877888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7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" name="Oval 5"/>
          <p:cNvSpPr/>
          <p:nvPr/>
        </p:nvSpPr>
        <p:spPr bwMode="auto">
          <a:xfrm>
            <a:off x="8344551" y="3921318"/>
            <a:ext cx="1091932" cy="281324"/>
          </a:xfrm>
          <a:prstGeom prst="ellipse">
            <a:avLst/>
          </a:prstGeom>
          <a:noFill/>
          <a:ln w="25400" cap="flat" cmpd="sng" algn="ctr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6012" tIns="48006" rIns="96012" bIns="48006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877888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7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188608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0777" y="953578"/>
            <a:ext cx="9204447" cy="717144"/>
          </a:xfrm>
        </p:spPr>
        <p:txBody>
          <a:bodyPr anchor="ctr"/>
          <a:lstStyle/>
          <a:p>
            <a:pPr algn="ctr"/>
            <a:r>
              <a:rPr lang="cs-CZ" sz="2800" dirty="0" smtClean="0">
                <a:latin typeface="Calibri"/>
                <a:ea typeface="Lucida Grande"/>
                <a:cs typeface="Calibri"/>
              </a:rPr>
              <a:t>Hrubá měsíční mzda </a:t>
            </a:r>
            <a:r>
              <a:rPr lang="cs-CZ" sz="2800" dirty="0" smtClean="0">
                <a:latin typeface="Calibri"/>
                <a:ea typeface="Lucida Grande"/>
                <a:cs typeface="Calibri"/>
              </a:rPr>
              <a:t>dle </a:t>
            </a:r>
            <a:r>
              <a:rPr lang="cs-CZ" sz="2800" dirty="0" smtClean="0">
                <a:latin typeface="Calibri"/>
                <a:ea typeface="Lucida Grande"/>
                <a:cs typeface="Calibri"/>
              </a:rPr>
              <a:t>státního občanství v roce 2014</a:t>
            </a:r>
            <a:endParaRPr lang="cs-CZ" sz="2800" dirty="0">
              <a:latin typeface="Calibri"/>
              <a:cs typeface="Calibri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23938326"/>
              </p:ext>
            </p:extLst>
          </p:nvPr>
        </p:nvGraphicFramePr>
        <p:xfrm>
          <a:off x="351288" y="2163039"/>
          <a:ext cx="9204447" cy="3516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14921"/>
                <a:gridCol w="1314921"/>
                <a:gridCol w="1314921"/>
                <a:gridCol w="1314921"/>
                <a:gridCol w="1314921"/>
                <a:gridCol w="1314921"/>
                <a:gridCol w="1314921"/>
              </a:tblGrid>
              <a:tr h="72440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Státní </a:t>
                      </a:r>
                      <a:r>
                        <a:rPr lang="cs-CZ" sz="1600" b="1" i="0" u="none" strike="noStrike" noProof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občanství</a:t>
                      </a:r>
                      <a:endParaRPr lang="cs-CZ" sz="1600" b="1" i="0" u="none" strike="noStrike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Hrubá měsíční mzda</a:t>
                      </a:r>
                      <a:endParaRPr lang="cs-CZ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Diferenciace hrubé měsíční mzdy</a:t>
                      </a:r>
                      <a:endParaRPr lang="cs-CZ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362204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1" i="0" u="none" strike="noStrike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Medián</a:t>
                      </a:r>
                      <a:endParaRPr lang="cs-CZ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1" i="0" u="none" strike="noStrike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Průměr</a:t>
                      </a:r>
                      <a:endParaRPr lang="cs-CZ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1" i="0" u="none" strike="noStrike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1. decil</a:t>
                      </a:r>
                      <a:endParaRPr lang="cs-CZ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1. </a:t>
                      </a:r>
                      <a:r>
                        <a:rPr lang="cs-CZ" sz="16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kvartil</a:t>
                      </a:r>
                      <a:endParaRPr lang="cs-CZ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1" i="0" u="none" strike="noStrike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3. kvartil</a:t>
                      </a:r>
                      <a:endParaRPr lang="cs-CZ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9. decil</a:t>
                      </a:r>
                      <a:endParaRPr lang="cs-CZ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</a:tr>
              <a:tr h="250566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Kč/měs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Kč/měs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Kč/měs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Kč/měs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Kč/</a:t>
                      </a:r>
                      <a:r>
                        <a:rPr lang="cs-CZ" sz="16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měs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Kč/</a:t>
                      </a:r>
                      <a:r>
                        <a:rPr lang="cs-CZ" sz="16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měs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2204"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1" i="0" u="none" strike="noStrike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Česko</a:t>
                      </a:r>
                      <a:endParaRPr lang="cs-CZ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65071" marR="13756" marT="12404" marB="0" anchor="ctr"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22 391 </a:t>
                      </a:r>
                      <a:endParaRPr lang="cs-CZ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1" i="0" u="none" strike="noStrike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26 843 </a:t>
                      </a:r>
                      <a:endParaRPr lang="cs-CZ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11 976 </a:t>
                      </a:r>
                    </a:p>
                  </a:txBody>
                  <a:tcPr marL="13756" marR="13756" marT="12404" marB="0" anchor="ctr"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1" i="0" u="none" strike="noStrike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16 292 </a:t>
                      </a:r>
                      <a:endParaRPr lang="cs-CZ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30 546 </a:t>
                      </a:r>
                      <a:endParaRPr lang="cs-CZ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42 895 </a:t>
                      </a:r>
                    </a:p>
                  </a:txBody>
                  <a:tcPr marL="13756" marR="13756" marT="12404" marB="0" anchor="ctr"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62204"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0" i="0" u="none" strike="noStrike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Slovensko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65071" marR="13756" marT="1240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24 116 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 dirty="0" smtClean="0">
                          <a:solidFill>
                            <a:srgbClr val="3366FF"/>
                          </a:solidFill>
                          <a:effectLst/>
                          <a:latin typeface="Calibri"/>
                        </a:rPr>
                        <a:t>30 263 </a:t>
                      </a:r>
                      <a:endParaRPr lang="cs-CZ" sz="1600" b="0" i="0" u="none" strike="noStrike" dirty="0">
                        <a:solidFill>
                          <a:srgbClr val="3366FF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10 957 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15 338 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34 956 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 dirty="0" smtClean="0">
                          <a:solidFill>
                            <a:srgbClr val="3366FF"/>
                          </a:solidFill>
                          <a:effectLst/>
                          <a:latin typeface="Calibri"/>
                        </a:rPr>
                        <a:t>52 904 </a:t>
                      </a:r>
                      <a:endParaRPr lang="cs-CZ" sz="1600" b="0" i="0" u="none" strike="noStrike" dirty="0">
                        <a:solidFill>
                          <a:srgbClr val="3366FF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</a:tr>
              <a:tr h="362204"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0" i="0" u="none" strike="noStrike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Ukrajina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65071" marR="13756" marT="1240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 dirty="0" smtClean="0">
                          <a:solidFill>
                            <a:srgbClr val="EE3224"/>
                          </a:solidFill>
                          <a:effectLst/>
                          <a:latin typeface="Calibri"/>
                        </a:rPr>
                        <a:t>17 252 </a:t>
                      </a:r>
                      <a:endParaRPr lang="cs-CZ" sz="1600" b="0" i="0" u="none" strike="noStrike" dirty="0">
                        <a:solidFill>
                          <a:srgbClr val="EE3224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19 562 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 dirty="0" smtClean="0">
                          <a:solidFill>
                            <a:srgbClr val="EE3224"/>
                          </a:solidFill>
                          <a:effectLst/>
                          <a:latin typeface="Calibri"/>
                        </a:rPr>
                        <a:t>8 698 </a:t>
                      </a:r>
                      <a:endParaRPr lang="cs-CZ" sz="1600" b="0" i="0" u="none" strike="noStrike" dirty="0">
                        <a:solidFill>
                          <a:srgbClr val="EE3224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11 343 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23 741 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 dirty="0" smtClean="0">
                          <a:solidFill>
                            <a:srgbClr val="EE3224"/>
                          </a:solidFill>
                          <a:effectLst/>
                          <a:latin typeface="Calibri"/>
                        </a:rPr>
                        <a:t>30 933 </a:t>
                      </a:r>
                      <a:endParaRPr lang="cs-CZ" sz="1600" b="0" i="0" u="none" strike="noStrike" dirty="0">
                        <a:solidFill>
                          <a:srgbClr val="EE3224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</a:tr>
              <a:tr h="362204"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0" i="0" u="none" strike="noStrike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Polsko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65071" marR="13756" marT="1240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21 036 </a:t>
                      </a:r>
                    </a:p>
                  </a:txBody>
                  <a:tcPr marL="13756" marR="13756" marT="1240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27 022 </a:t>
                      </a:r>
                    </a:p>
                  </a:txBody>
                  <a:tcPr marL="13756" marR="13756" marT="1240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11 706 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15 625 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28 842 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38 812 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</a:tr>
              <a:tr h="362204"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0" i="0" u="none" strike="noStrike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Rumunsko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65071" marR="13756" marT="1240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24 958 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 dirty="0">
                          <a:solidFill>
                            <a:srgbClr val="3366FF"/>
                          </a:solidFill>
                          <a:effectLst/>
                          <a:latin typeface="Calibri"/>
                        </a:rPr>
                        <a:t>30 945 </a:t>
                      </a:r>
                    </a:p>
                  </a:txBody>
                  <a:tcPr marL="13756" marR="13756" marT="1240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9 127 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16 255 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37 083 </a:t>
                      </a:r>
                    </a:p>
                  </a:txBody>
                  <a:tcPr marL="13756" marR="13756" marT="1240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 dirty="0">
                          <a:solidFill>
                            <a:srgbClr val="3366FF"/>
                          </a:solidFill>
                          <a:effectLst/>
                          <a:latin typeface="Calibri"/>
                        </a:rPr>
                        <a:t>57 090 </a:t>
                      </a:r>
                    </a:p>
                  </a:txBody>
                  <a:tcPr marL="13756" marR="13756" marT="12404" marB="0" anchor="ctr"/>
                </a:tc>
              </a:tr>
              <a:tr h="362204"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0" i="0" u="none" strike="noStrike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Bulharsko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65071" marR="13756" marT="1240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 dirty="0" smtClean="0">
                          <a:solidFill>
                            <a:schemeClr val="accent2"/>
                          </a:solidFill>
                          <a:effectLst/>
                          <a:latin typeface="Calibri"/>
                        </a:rPr>
                        <a:t>14 718 </a:t>
                      </a:r>
                      <a:endParaRPr lang="cs-CZ" sz="1600" b="0" i="0" u="none" strike="noStrike" dirty="0">
                        <a:solidFill>
                          <a:schemeClr val="accent2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23 522 </a:t>
                      </a:r>
                    </a:p>
                  </a:txBody>
                  <a:tcPr marL="13756" marR="13756" marT="1240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10 448 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11 389 </a:t>
                      </a:r>
                    </a:p>
                  </a:txBody>
                  <a:tcPr marL="13756" marR="13756" marT="1240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25 926 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756" marR="13756" marT="1240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44 086 </a:t>
                      </a:r>
                    </a:p>
                  </a:txBody>
                  <a:tcPr marL="13756" marR="13756" marT="12404" marB="0" anchor="ctr"/>
                </a:tc>
              </a:tr>
            </a:tbl>
          </a:graphicData>
        </a:graphic>
      </p:graphicFrame>
      <p:sp>
        <p:nvSpPr>
          <p:cNvPr id="5" name="Oval 4"/>
          <p:cNvSpPr/>
          <p:nvPr/>
        </p:nvSpPr>
        <p:spPr bwMode="auto">
          <a:xfrm>
            <a:off x="1755200" y="4272973"/>
            <a:ext cx="1091932" cy="281324"/>
          </a:xfrm>
          <a:prstGeom prst="ellipse">
            <a:avLst/>
          </a:prstGeom>
          <a:noFill/>
          <a:ln w="25400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6012" tIns="48006" rIns="96012" bIns="48006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877888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7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" name="Oval 5"/>
          <p:cNvSpPr/>
          <p:nvPr/>
        </p:nvSpPr>
        <p:spPr bwMode="auto">
          <a:xfrm>
            <a:off x="1754695" y="5379733"/>
            <a:ext cx="1091932" cy="281324"/>
          </a:xfrm>
          <a:prstGeom prst="ellipse">
            <a:avLst/>
          </a:prstGeom>
          <a:noFill/>
          <a:ln w="25400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6012" tIns="48006" rIns="96012" bIns="48006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877888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7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7" name="Oval 6"/>
          <p:cNvSpPr/>
          <p:nvPr/>
        </p:nvSpPr>
        <p:spPr bwMode="auto">
          <a:xfrm>
            <a:off x="4407034" y="4272973"/>
            <a:ext cx="1091932" cy="281324"/>
          </a:xfrm>
          <a:prstGeom prst="ellipse">
            <a:avLst/>
          </a:prstGeom>
          <a:noFill/>
          <a:ln w="25400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6012" tIns="48006" rIns="96012" bIns="48006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877888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7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8" name="Oval 7"/>
          <p:cNvSpPr/>
          <p:nvPr/>
        </p:nvSpPr>
        <p:spPr bwMode="auto">
          <a:xfrm>
            <a:off x="8384785" y="4272973"/>
            <a:ext cx="1091932" cy="281324"/>
          </a:xfrm>
          <a:prstGeom prst="ellipse">
            <a:avLst/>
          </a:prstGeom>
          <a:noFill/>
          <a:ln w="25400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6012" tIns="48006" rIns="96012" bIns="48006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877888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7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388916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1264" y="1952047"/>
            <a:ext cx="8420357" cy="1362917"/>
          </a:xfrm>
        </p:spPr>
        <p:txBody>
          <a:bodyPr anchor="ctr"/>
          <a:lstStyle/>
          <a:p>
            <a:pPr algn="ctr"/>
            <a:r>
              <a:rPr lang="cs-CZ" sz="3200" dirty="0">
                <a:latin typeface="Calibri"/>
                <a:cs typeface="Calibri"/>
              </a:rPr>
              <a:t>Pracovní migrace a koncept náhradové migrace </a:t>
            </a:r>
            <a:endParaRPr lang="cs-CZ" sz="3200" dirty="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6205913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0777" y="953578"/>
            <a:ext cx="9204447" cy="576482"/>
          </a:xfrm>
        </p:spPr>
        <p:txBody>
          <a:bodyPr anchor="ctr"/>
          <a:lstStyle/>
          <a:p>
            <a:pPr algn="ctr" fontAlgn="ctr"/>
            <a:r>
              <a:rPr lang="cs-CZ" sz="2800" dirty="0">
                <a:latin typeface="Calibri"/>
                <a:cs typeface="Calibri"/>
              </a:rPr>
              <a:t>Modely náhradové </a:t>
            </a:r>
            <a:r>
              <a:rPr lang="cs-CZ" sz="2800" dirty="0" smtClean="0">
                <a:latin typeface="Calibri"/>
                <a:cs typeface="Calibri"/>
              </a:rPr>
              <a:t>migrace</a:t>
            </a:r>
            <a:endParaRPr lang="cs-CZ" sz="280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45100007"/>
              </p:ext>
            </p:extLst>
          </p:nvPr>
        </p:nvGraphicFramePr>
        <p:xfrm>
          <a:off x="351288" y="1585295"/>
          <a:ext cx="9204449" cy="4938269"/>
        </p:xfrm>
        <a:graphic>
          <a:graphicData uri="http://schemas.openxmlformats.org/drawingml/2006/table">
            <a:tbl>
              <a:tblPr firstRow="1" bandRow="1">
                <a:tableStyleId>{FABFCF23-3B69-468F-B69F-88F6DE6A72F2}</a:tableStyleId>
              </a:tblPr>
              <a:tblGrid>
                <a:gridCol w="1716404"/>
                <a:gridCol w="2496015"/>
                <a:gridCol w="2496015"/>
                <a:gridCol w="2496015"/>
              </a:tblGrid>
              <a:tr h="633981">
                <a:tc>
                  <a:txBody>
                    <a:bodyPr/>
                    <a:lstStyle/>
                    <a:p>
                      <a:pPr algn="ctr" fontAlgn="ctr"/>
                      <a:endParaRPr lang="cs-CZ" sz="1200" b="1" i="0" u="none" strike="noStrike" noProof="0" dirty="0">
                        <a:solidFill>
                          <a:srgbClr val="00000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solidFill>
                            <a:srgbClr val="004870"/>
                          </a:solidFill>
                          <a:effectLst/>
                          <a:latin typeface="Verdana"/>
                          <a:cs typeface="Verdana"/>
                        </a:rPr>
                        <a:t>celkového počtu </a:t>
                      </a:r>
                    </a:p>
                    <a:p>
                      <a:pPr algn="ctr" fontAlgn="ctr"/>
                      <a:r>
                        <a:rPr lang="cs-CZ" sz="1200" b="1" u="none" strike="noStrike" noProof="0" dirty="0" smtClean="0">
                          <a:solidFill>
                            <a:srgbClr val="004870"/>
                          </a:solidFill>
                          <a:effectLst/>
                          <a:latin typeface="Verdana"/>
                          <a:cs typeface="Verdana"/>
                        </a:rPr>
                        <a:t>obyvatel</a:t>
                      </a:r>
                      <a:endParaRPr lang="cs-CZ" sz="1200" b="1" i="0" u="none" strike="noStrike" noProof="0" dirty="0">
                        <a:solidFill>
                          <a:srgbClr val="00487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1" i="0" u="none" strike="noStrike" noProof="0" dirty="0">
                        <a:solidFill>
                          <a:srgbClr val="00000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1" i="0" u="none" strike="noStrike" noProof="0" dirty="0">
                        <a:solidFill>
                          <a:srgbClr val="00000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</a:tr>
              <a:tr h="2690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effectLst/>
                          <a:latin typeface="Verdana"/>
                          <a:cs typeface="Verdana"/>
                        </a:rPr>
                        <a:t> Rok</a:t>
                      </a:r>
                      <a:endParaRPr lang="cs-CZ" sz="1200" b="1" i="0" u="none" strike="noStrike" noProof="0" dirty="0">
                        <a:solidFill>
                          <a:srgbClr val="00000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effectLst/>
                          <a:latin typeface="Verdana"/>
                          <a:cs typeface="Verdana"/>
                        </a:rPr>
                        <a:t>Kumulované saldo náhradové migrace (v tisících)</a:t>
                      </a:r>
                      <a:endParaRPr lang="cs-CZ" sz="1200" b="1" i="0" u="none" strike="noStrike" noProof="0" dirty="0">
                        <a:solidFill>
                          <a:srgbClr val="00000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2690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effectLst/>
                          <a:latin typeface="Verdana"/>
                          <a:cs typeface="Verdana"/>
                        </a:rPr>
                        <a:t>2005</a:t>
                      </a:r>
                      <a:endParaRPr lang="cs-CZ" sz="1200" b="1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</a:tr>
              <a:tr h="2690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effectLst/>
                          <a:latin typeface="Verdana"/>
                          <a:cs typeface="Verdana"/>
                        </a:rPr>
                        <a:t>2010</a:t>
                      </a:r>
                      <a:endParaRPr lang="cs-CZ" sz="1200" b="1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</a:tr>
              <a:tr h="2690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effectLst/>
                          <a:latin typeface="Verdana"/>
                          <a:cs typeface="Verdana"/>
                        </a:rPr>
                        <a:t>2020</a:t>
                      </a:r>
                      <a:endParaRPr lang="cs-CZ" sz="1200" b="1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</a:tr>
              <a:tr h="2690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smtClean="0">
                          <a:effectLst/>
                          <a:latin typeface="Verdana"/>
                          <a:cs typeface="Verdana"/>
                        </a:rPr>
                        <a:t>2030</a:t>
                      </a:r>
                      <a:endParaRPr lang="cs-CZ" sz="1200" b="1" i="0" u="none" strike="noStrike" noProof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</a:tr>
              <a:tr h="2690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effectLst/>
                          <a:latin typeface="Verdana"/>
                          <a:cs typeface="Verdana"/>
                        </a:rPr>
                        <a:t>2040</a:t>
                      </a:r>
                      <a:endParaRPr lang="cs-CZ" sz="1200" b="1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</a:tr>
              <a:tr h="2690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smtClean="0">
                          <a:effectLst/>
                          <a:latin typeface="Verdana"/>
                          <a:cs typeface="Verdana"/>
                        </a:rPr>
                        <a:t>2050</a:t>
                      </a:r>
                      <a:endParaRPr lang="cs-CZ" sz="1200" b="1" i="0" u="none" strike="noStrike" noProof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</a:tr>
              <a:tr h="2690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effectLst/>
                          <a:latin typeface="Verdana"/>
                          <a:cs typeface="Verdana"/>
                        </a:rPr>
                        <a:t>2065</a:t>
                      </a:r>
                      <a:endParaRPr lang="cs-CZ" sz="1200" b="1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</a:tr>
              <a:tr h="2690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effectLst/>
                          <a:latin typeface="Verdana"/>
                          <a:cs typeface="Verdana"/>
                        </a:rPr>
                        <a:t> </a:t>
                      </a:r>
                      <a:endParaRPr lang="cs-CZ" sz="1200" b="1" i="0" u="none" strike="noStrike" noProof="0" dirty="0">
                        <a:solidFill>
                          <a:srgbClr val="00000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effectLst/>
                          <a:latin typeface="Verdana"/>
                          <a:cs typeface="Verdana"/>
                        </a:rPr>
                        <a:t>Celkový počet obyvatel k 1. 1. (v tisících)</a:t>
                      </a:r>
                      <a:endParaRPr lang="cs-CZ" sz="1200" b="1" i="0" u="none" strike="noStrike" noProof="0" dirty="0">
                        <a:solidFill>
                          <a:srgbClr val="00000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2690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effectLst/>
                          <a:latin typeface="Verdana"/>
                          <a:cs typeface="Verdana"/>
                        </a:rPr>
                        <a:t>2005</a:t>
                      </a:r>
                      <a:endParaRPr lang="cs-CZ" sz="1200" b="1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</a:tr>
              <a:tr h="2690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effectLst/>
                          <a:latin typeface="Verdana"/>
                          <a:cs typeface="Verdana"/>
                        </a:rPr>
                        <a:t>2010</a:t>
                      </a:r>
                      <a:endParaRPr lang="cs-CZ" sz="1200" b="1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</a:tr>
              <a:tr h="2690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effectLst/>
                          <a:latin typeface="Verdana"/>
                          <a:cs typeface="Verdana"/>
                        </a:rPr>
                        <a:t>2020</a:t>
                      </a:r>
                      <a:endParaRPr lang="cs-CZ" sz="1200" b="1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</a:tr>
              <a:tr h="2690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effectLst/>
                          <a:latin typeface="Verdana"/>
                          <a:cs typeface="Verdana"/>
                        </a:rPr>
                        <a:t>2030</a:t>
                      </a:r>
                      <a:endParaRPr lang="cs-CZ" sz="1200" b="1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</a:tr>
              <a:tr h="2690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effectLst/>
                          <a:latin typeface="Verdana"/>
                          <a:cs typeface="Verdana"/>
                        </a:rPr>
                        <a:t>2040</a:t>
                      </a:r>
                      <a:endParaRPr lang="cs-CZ" sz="1200" b="1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</a:tr>
              <a:tr h="2690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effectLst/>
                          <a:latin typeface="Verdana"/>
                          <a:cs typeface="Verdana"/>
                        </a:rPr>
                        <a:t>2050</a:t>
                      </a:r>
                      <a:endParaRPr lang="cs-CZ" sz="1200" b="1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</a:tr>
              <a:tr h="2690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effectLst/>
                          <a:latin typeface="Verdana"/>
                          <a:cs typeface="Verdana"/>
                        </a:rPr>
                        <a:t>2065</a:t>
                      </a:r>
                      <a:endParaRPr lang="cs-CZ" sz="1200" b="1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678246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0777" y="953578"/>
            <a:ext cx="9204447" cy="576482"/>
          </a:xfrm>
        </p:spPr>
        <p:txBody>
          <a:bodyPr anchor="ctr"/>
          <a:lstStyle/>
          <a:p>
            <a:pPr algn="ctr" fontAlgn="ctr"/>
            <a:r>
              <a:rPr lang="cs-CZ" sz="2800" dirty="0">
                <a:latin typeface="Calibri"/>
                <a:cs typeface="Calibri"/>
              </a:rPr>
              <a:t>Modely náhradové migrace</a:t>
            </a:r>
            <a:endParaRPr lang="cs-CZ" sz="280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62075992"/>
              </p:ext>
            </p:extLst>
          </p:nvPr>
        </p:nvGraphicFramePr>
        <p:xfrm>
          <a:off x="351288" y="1585295"/>
          <a:ext cx="9204449" cy="4938269"/>
        </p:xfrm>
        <a:graphic>
          <a:graphicData uri="http://schemas.openxmlformats.org/drawingml/2006/table">
            <a:tbl>
              <a:tblPr firstRow="1" bandRow="1">
                <a:tableStyleId>{FABFCF23-3B69-468F-B69F-88F6DE6A72F2}</a:tableStyleId>
              </a:tblPr>
              <a:tblGrid>
                <a:gridCol w="1716404"/>
                <a:gridCol w="2496015"/>
                <a:gridCol w="2496015"/>
                <a:gridCol w="2496015"/>
              </a:tblGrid>
              <a:tr h="633981">
                <a:tc>
                  <a:txBody>
                    <a:bodyPr/>
                    <a:lstStyle/>
                    <a:p>
                      <a:pPr algn="ctr" fontAlgn="ctr"/>
                      <a:endParaRPr lang="cs-CZ" sz="1200" b="1" i="0" u="none" strike="noStrike" noProof="0" dirty="0">
                        <a:solidFill>
                          <a:srgbClr val="00000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solidFill>
                            <a:srgbClr val="004870"/>
                          </a:solidFill>
                          <a:effectLst/>
                          <a:latin typeface="Verdana"/>
                          <a:cs typeface="Verdana"/>
                        </a:rPr>
                        <a:t>celkového počtu </a:t>
                      </a:r>
                    </a:p>
                    <a:p>
                      <a:pPr algn="ctr" fontAlgn="ctr"/>
                      <a:r>
                        <a:rPr lang="cs-CZ" sz="1200" b="1" u="none" strike="noStrike" noProof="0" dirty="0" smtClean="0">
                          <a:solidFill>
                            <a:srgbClr val="004870"/>
                          </a:solidFill>
                          <a:effectLst/>
                          <a:latin typeface="Verdana"/>
                          <a:cs typeface="Verdana"/>
                        </a:rPr>
                        <a:t>obyvatel</a:t>
                      </a:r>
                      <a:endParaRPr lang="cs-CZ" sz="1200" b="1" i="0" u="none" strike="noStrike" noProof="0" dirty="0">
                        <a:solidFill>
                          <a:srgbClr val="00487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8751" marR="8751" marT="7891" marB="0" anchor="ctr"/>
                </a:tc>
              </a:tr>
              <a:tr h="2690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effectLst/>
                          <a:latin typeface="Verdana"/>
                          <a:cs typeface="Verdana"/>
                        </a:rPr>
                        <a:t> Rok</a:t>
                      </a:r>
                      <a:endParaRPr lang="cs-CZ" sz="1200" b="1" i="0" u="none" strike="noStrike" noProof="0" dirty="0">
                        <a:solidFill>
                          <a:srgbClr val="00000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effectLst/>
                          <a:latin typeface="Verdana"/>
                          <a:cs typeface="Verdana"/>
                        </a:rPr>
                        <a:t>Kumulované saldo náhradové migrace (v tisících)</a:t>
                      </a:r>
                      <a:endParaRPr lang="cs-CZ" sz="1200" b="1" i="0" u="none" strike="noStrike" noProof="0" dirty="0">
                        <a:solidFill>
                          <a:srgbClr val="00000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2690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effectLst/>
                          <a:latin typeface="Verdana"/>
                          <a:cs typeface="Verdana"/>
                        </a:rPr>
                        <a:t>2005</a:t>
                      </a:r>
                      <a:endParaRPr lang="cs-CZ" sz="1200" b="1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dirty="0" smtClean="0">
                          <a:effectLst/>
                          <a:latin typeface="Verdana"/>
                          <a:cs typeface="Verdana"/>
                        </a:rPr>
                        <a:t>7</a:t>
                      </a:r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</a:tr>
              <a:tr h="2690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effectLst/>
                          <a:latin typeface="Verdana"/>
                          <a:cs typeface="Verdana"/>
                        </a:rPr>
                        <a:t>2010</a:t>
                      </a:r>
                      <a:endParaRPr lang="cs-CZ" sz="1200" b="1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dirty="0" smtClean="0">
                          <a:effectLst/>
                          <a:latin typeface="Verdana"/>
                          <a:cs typeface="Verdana"/>
                        </a:rPr>
                        <a:t>18</a:t>
                      </a:r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</a:tr>
              <a:tr h="2690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effectLst/>
                          <a:latin typeface="Verdana"/>
                          <a:cs typeface="Verdana"/>
                        </a:rPr>
                        <a:t>2020</a:t>
                      </a:r>
                      <a:endParaRPr lang="cs-CZ" sz="1200" b="1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smtClean="0">
                          <a:effectLst/>
                          <a:latin typeface="Verdana"/>
                          <a:cs typeface="Verdana"/>
                        </a:rPr>
                        <a:t>124</a:t>
                      </a:r>
                      <a:endParaRPr lang="cs-CZ" sz="1200" b="0" i="0" u="none" strike="noStrike" noProof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</a:tr>
              <a:tr h="2690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smtClean="0">
                          <a:effectLst/>
                          <a:latin typeface="Verdana"/>
                          <a:cs typeface="Verdana"/>
                        </a:rPr>
                        <a:t>2030</a:t>
                      </a:r>
                      <a:endParaRPr lang="cs-CZ" sz="1200" b="1" i="0" u="none" strike="noStrike" noProof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dirty="0" smtClean="0">
                          <a:effectLst/>
                          <a:latin typeface="Verdana"/>
                          <a:cs typeface="Verdana"/>
                        </a:rPr>
                        <a:t>399</a:t>
                      </a:r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</a:tr>
              <a:tr h="2690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effectLst/>
                          <a:latin typeface="Verdana"/>
                          <a:cs typeface="Verdana"/>
                        </a:rPr>
                        <a:t>2040</a:t>
                      </a:r>
                      <a:endParaRPr lang="cs-CZ" sz="1200" b="1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dirty="0" smtClean="0">
                          <a:effectLst/>
                          <a:latin typeface="Verdana"/>
                          <a:cs typeface="Verdana"/>
                        </a:rPr>
                        <a:t>764</a:t>
                      </a:r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</a:tr>
              <a:tr h="2690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smtClean="0">
                          <a:effectLst/>
                          <a:latin typeface="Verdana"/>
                          <a:cs typeface="Verdana"/>
                        </a:rPr>
                        <a:t>2050</a:t>
                      </a:r>
                      <a:endParaRPr lang="cs-CZ" sz="1200" b="1" i="0" u="none" strike="noStrike" noProof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smtClean="0">
                          <a:effectLst/>
                          <a:latin typeface="Verdana"/>
                          <a:cs typeface="Verdana"/>
                        </a:rPr>
                        <a:t>1 146</a:t>
                      </a:r>
                      <a:endParaRPr lang="cs-CZ" sz="1200" b="0" i="0" u="none" strike="noStrike" noProof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</a:tr>
              <a:tr h="2690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effectLst/>
                          <a:latin typeface="Verdana"/>
                          <a:cs typeface="Verdana"/>
                        </a:rPr>
                        <a:t>2065</a:t>
                      </a:r>
                      <a:endParaRPr lang="cs-CZ" sz="1200" b="1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smtClean="0">
                          <a:effectLst/>
                          <a:latin typeface="Verdana"/>
                          <a:cs typeface="Verdana"/>
                        </a:rPr>
                        <a:t>1 797</a:t>
                      </a:r>
                      <a:endParaRPr lang="cs-CZ" sz="1200" b="0" i="0" u="none" strike="noStrike" noProof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</a:tr>
              <a:tr h="2690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effectLst/>
                          <a:latin typeface="Verdana"/>
                          <a:cs typeface="Verdana"/>
                        </a:rPr>
                        <a:t> </a:t>
                      </a:r>
                      <a:endParaRPr lang="cs-CZ" sz="1200" b="1" i="0" u="none" strike="noStrike" noProof="0" dirty="0">
                        <a:solidFill>
                          <a:srgbClr val="00000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effectLst/>
                          <a:latin typeface="Verdana"/>
                          <a:cs typeface="Verdana"/>
                        </a:rPr>
                        <a:t>Celkový počet obyvatel k 1. 1. (v tisících)</a:t>
                      </a:r>
                      <a:endParaRPr lang="cs-CZ" sz="1200" b="1" i="0" u="none" strike="noStrike" noProof="0" dirty="0">
                        <a:solidFill>
                          <a:srgbClr val="00000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2690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effectLst/>
                          <a:latin typeface="Verdana"/>
                          <a:cs typeface="Verdana"/>
                        </a:rPr>
                        <a:t>2005</a:t>
                      </a:r>
                      <a:endParaRPr lang="cs-CZ" sz="1200" b="1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smtClean="0">
                          <a:effectLst/>
                          <a:latin typeface="Verdana"/>
                          <a:cs typeface="Verdana"/>
                        </a:rPr>
                        <a:t>10 221</a:t>
                      </a:r>
                      <a:endParaRPr lang="cs-CZ" sz="1200" b="0" i="0" u="none" strike="noStrike" noProof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</a:tr>
              <a:tr h="2690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effectLst/>
                          <a:latin typeface="Verdana"/>
                          <a:cs typeface="Verdana"/>
                        </a:rPr>
                        <a:t>2010</a:t>
                      </a:r>
                      <a:endParaRPr lang="cs-CZ" sz="1200" b="1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smtClean="0">
                          <a:effectLst/>
                          <a:latin typeface="Verdana"/>
                          <a:cs typeface="Verdana"/>
                        </a:rPr>
                        <a:t>10 221</a:t>
                      </a:r>
                      <a:endParaRPr lang="cs-CZ" sz="1200" b="0" i="0" u="none" strike="noStrike" noProof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</a:tr>
              <a:tr h="2690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effectLst/>
                          <a:latin typeface="Verdana"/>
                          <a:cs typeface="Verdana"/>
                        </a:rPr>
                        <a:t>2020</a:t>
                      </a:r>
                      <a:endParaRPr lang="cs-CZ" sz="1200" b="1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smtClean="0">
                          <a:effectLst/>
                          <a:latin typeface="Verdana"/>
                          <a:cs typeface="Verdana"/>
                        </a:rPr>
                        <a:t>10 221</a:t>
                      </a:r>
                      <a:endParaRPr lang="cs-CZ" sz="1200" b="0" i="0" u="none" strike="noStrike" noProof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</a:tr>
              <a:tr h="2690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effectLst/>
                          <a:latin typeface="Verdana"/>
                          <a:cs typeface="Verdana"/>
                        </a:rPr>
                        <a:t>2030</a:t>
                      </a:r>
                      <a:endParaRPr lang="cs-CZ" sz="1200" b="1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smtClean="0">
                          <a:effectLst/>
                          <a:latin typeface="Verdana"/>
                          <a:cs typeface="Verdana"/>
                        </a:rPr>
                        <a:t>10 221</a:t>
                      </a:r>
                      <a:endParaRPr lang="cs-CZ" sz="1200" b="0" i="0" u="none" strike="noStrike" noProof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</a:tr>
              <a:tr h="2690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effectLst/>
                          <a:latin typeface="Verdana"/>
                          <a:cs typeface="Verdana"/>
                        </a:rPr>
                        <a:t>2040</a:t>
                      </a:r>
                      <a:endParaRPr lang="cs-CZ" sz="1200" b="1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smtClean="0">
                          <a:effectLst/>
                          <a:latin typeface="Verdana"/>
                          <a:cs typeface="Verdana"/>
                        </a:rPr>
                        <a:t>10 221</a:t>
                      </a:r>
                      <a:endParaRPr lang="cs-CZ" sz="1200" b="0" i="0" u="none" strike="noStrike" noProof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</a:tr>
              <a:tr h="2690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effectLst/>
                          <a:latin typeface="Verdana"/>
                          <a:cs typeface="Verdana"/>
                        </a:rPr>
                        <a:t>2050</a:t>
                      </a:r>
                      <a:endParaRPr lang="cs-CZ" sz="1200" b="1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smtClean="0">
                          <a:effectLst/>
                          <a:latin typeface="Verdana"/>
                          <a:cs typeface="Verdana"/>
                        </a:rPr>
                        <a:t>10 221</a:t>
                      </a:r>
                      <a:endParaRPr lang="cs-CZ" sz="1200" b="0" i="0" u="none" strike="noStrike" noProof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</a:tr>
              <a:tr h="2690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effectLst/>
                          <a:latin typeface="Verdana"/>
                          <a:cs typeface="Verdana"/>
                        </a:rPr>
                        <a:t>2065</a:t>
                      </a:r>
                      <a:endParaRPr lang="cs-CZ" sz="1200" b="1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dirty="0" smtClean="0">
                          <a:effectLst/>
                          <a:latin typeface="Verdana"/>
                          <a:cs typeface="Verdana"/>
                        </a:rPr>
                        <a:t>10 221</a:t>
                      </a:r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454996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0777" y="953578"/>
            <a:ext cx="9204447" cy="576482"/>
          </a:xfrm>
        </p:spPr>
        <p:txBody>
          <a:bodyPr anchor="ctr"/>
          <a:lstStyle/>
          <a:p>
            <a:pPr algn="ctr" fontAlgn="ctr"/>
            <a:r>
              <a:rPr lang="cs-CZ" sz="2800" dirty="0">
                <a:latin typeface="Calibri"/>
                <a:cs typeface="Calibri"/>
              </a:rPr>
              <a:t>Modely náhradové migrace</a:t>
            </a:r>
            <a:endParaRPr lang="cs-CZ" sz="280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77144169"/>
              </p:ext>
            </p:extLst>
          </p:nvPr>
        </p:nvGraphicFramePr>
        <p:xfrm>
          <a:off x="351288" y="1585295"/>
          <a:ext cx="9204449" cy="4938269"/>
        </p:xfrm>
        <a:graphic>
          <a:graphicData uri="http://schemas.openxmlformats.org/drawingml/2006/table">
            <a:tbl>
              <a:tblPr firstRow="1" bandRow="1">
                <a:tableStyleId>{FABFCF23-3B69-468F-B69F-88F6DE6A72F2}</a:tableStyleId>
              </a:tblPr>
              <a:tblGrid>
                <a:gridCol w="1716404"/>
                <a:gridCol w="2496015"/>
                <a:gridCol w="2496015"/>
                <a:gridCol w="2496015"/>
              </a:tblGrid>
              <a:tr h="633981">
                <a:tc>
                  <a:txBody>
                    <a:bodyPr/>
                    <a:lstStyle/>
                    <a:p>
                      <a:pPr algn="ctr" fontAlgn="ctr"/>
                      <a:endParaRPr lang="cs-CZ" sz="1200" b="1" i="0" u="none" strike="noStrike" noProof="0" dirty="0">
                        <a:solidFill>
                          <a:srgbClr val="00000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solidFill>
                            <a:srgbClr val="004870"/>
                          </a:solidFill>
                          <a:effectLst/>
                          <a:latin typeface="Verdana"/>
                          <a:cs typeface="Verdana"/>
                        </a:rPr>
                        <a:t>celkového počtu </a:t>
                      </a:r>
                    </a:p>
                    <a:p>
                      <a:pPr algn="ctr" fontAlgn="ctr"/>
                      <a:r>
                        <a:rPr lang="cs-CZ" sz="1200" b="1" u="none" strike="noStrike" noProof="0" dirty="0" smtClean="0">
                          <a:solidFill>
                            <a:srgbClr val="004870"/>
                          </a:solidFill>
                          <a:effectLst/>
                          <a:latin typeface="Verdana"/>
                          <a:cs typeface="Verdana"/>
                        </a:rPr>
                        <a:t>obyvatel</a:t>
                      </a:r>
                      <a:endParaRPr lang="cs-CZ" sz="1200" b="1" i="0" u="none" strike="noStrike" noProof="0" dirty="0">
                        <a:solidFill>
                          <a:srgbClr val="00487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solidFill>
                            <a:srgbClr val="004870"/>
                          </a:solidFill>
                          <a:effectLst/>
                          <a:latin typeface="Verdana"/>
                          <a:cs typeface="Verdana"/>
                        </a:rPr>
                        <a:t>průměrného věku v </a:t>
                      </a:r>
                    </a:p>
                    <a:p>
                      <a:pPr algn="ctr" fontAlgn="ctr"/>
                      <a:r>
                        <a:rPr lang="cs-CZ" sz="1200" b="1" u="none" strike="noStrike" noProof="0" dirty="0" smtClean="0">
                          <a:solidFill>
                            <a:srgbClr val="004870"/>
                          </a:solidFill>
                          <a:effectLst/>
                          <a:latin typeface="Verdana"/>
                          <a:cs typeface="Verdana"/>
                        </a:rPr>
                        <a:t>populaci (39,8 roku)</a:t>
                      </a:r>
                      <a:endParaRPr lang="cs-CZ" sz="1200" b="1" i="0" u="none" strike="noStrike" noProof="0" dirty="0">
                        <a:solidFill>
                          <a:srgbClr val="00487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1" i="0" u="none" strike="noStrike" noProof="0" dirty="0">
                        <a:solidFill>
                          <a:srgbClr val="00000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</a:tr>
              <a:tr h="2690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effectLst/>
                          <a:latin typeface="Verdana"/>
                          <a:cs typeface="Verdana"/>
                        </a:rPr>
                        <a:t> Rok</a:t>
                      </a:r>
                      <a:endParaRPr lang="cs-CZ" sz="1200" b="1" i="0" u="none" strike="noStrike" noProof="0" dirty="0">
                        <a:solidFill>
                          <a:srgbClr val="00000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effectLst/>
                          <a:latin typeface="Verdana"/>
                          <a:cs typeface="Verdana"/>
                        </a:rPr>
                        <a:t>Kumulované saldo náhradové migrace (v tisících)</a:t>
                      </a:r>
                      <a:endParaRPr lang="cs-CZ" sz="1200" b="1" i="0" u="none" strike="noStrike" noProof="0" dirty="0">
                        <a:solidFill>
                          <a:srgbClr val="00000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2690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effectLst/>
                          <a:latin typeface="Verdana"/>
                          <a:cs typeface="Verdana"/>
                        </a:rPr>
                        <a:t>2005</a:t>
                      </a:r>
                      <a:endParaRPr lang="cs-CZ" sz="1200" b="1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dirty="0" smtClean="0">
                          <a:effectLst/>
                          <a:latin typeface="Verdana"/>
                          <a:cs typeface="Verdana"/>
                        </a:rPr>
                        <a:t>7</a:t>
                      </a:r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</a:tr>
              <a:tr h="2690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effectLst/>
                          <a:latin typeface="Verdana"/>
                          <a:cs typeface="Verdana"/>
                        </a:rPr>
                        <a:t>2010</a:t>
                      </a:r>
                      <a:endParaRPr lang="cs-CZ" sz="1200" b="1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dirty="0" smtClean="0">
                          <a:effectLst/>
                          <a:latin typeface="Verdana"/>
                          <a:cs typeface="Verdana"/>
                        </a:rPr>
                        <a:t>18</a:t>
                      </a:r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</a:tr>
              <a:tr h="2690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effectLst/>
                          <a:latin typeface="Verdana"/>
                          <a:cs typeface="Verdana"/>
                        </a:rPr>
                        <a:t>2020</a:t>
                      </a:r>
                      <a:endParaRPr lang="cs-CZ" sz="1200" b="1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smtClean="0">
                          <a:effectLst/>
                          <a:latin typeface="Verdana"/>
                          <a:cs typeface="Verdana"/>
                        </a:rPr>
                        <a:t>124</a:t>
                      </a:r>
                      <a:endParaRPr lang="cs-CZ" sz="1200" b="0" i="0" u="none" strike="noStrike" noProof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</a:tr>
              <a:tr h="2690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smtClean="0">
                          <a:effectLst/>
                          <a:latin typeface="Verdana"/>
                          <a:cs typeface="Verdana"/>
                        </a:rPr>
                        <a:t>2030</a:t>
                      </a:r>
                      <a:endParaRPr lang="cs-CZ" sz="1200" b="1" i="0" u="none" strike="noStrike" noProof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dirty="0" smtClean="0">
                          <a:effectLst/>
                          <a:latin typeface="Verdana"/>
                          <a:cs typeface="Verdana"/>
                        </a:rPr>
                        <a:t>399</a:t>
                      </a:r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</a:tr>
              <a:tr h="2690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effectLst/>
                          <a:latin typeface="Verdana"/>
                          <a:cs typeface="Verdana"/>
                        </a:rPr>
                        <a:t>2040</a:t>
                      </a:r>
                      <a:endParaRPr lang="cs-CZ" sz="1200" b="1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dirty="0" smtClean="0">
                          <a:effectLst/>
                          <a:latin typeface="Verdana"/>
                          <a:cs typeface="Verdana"/>
                        </a:rPr>
                        <a:t>764</a:t>
                      </a:r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</a:tr>
              <a:tr h="2690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smtClean="0">
                          <a:effectLst/>
                          <a:latin typeface="Verdana"/>
                          <a:cs typeface="Verdana"/>
                        </a:rPr>
                        <a:t>2050</a:t>
                      </a:r>
                      <a:endParaRPr lang="cs-CZ" sz="1200" b="1" i="0" u="none" strike="noStrike" noProof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smtClean="0">
                          <a:effectLst/>
                          <a:latin typeface="Verdana"/>
                          <a:cs typeface="Verdana"/>
                        </a:rPr>
                        <a:t>1 146</a:t>
                      </a:r>
                      <a:endParaRPr lang="cs-CZ" sz="1200" b="0" i="0" u="none" strike="noStrike" noProof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</a:tr>
              <a:tr h="2690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effectLst/>
                          <a:latin typeface="Verdana"/>
                          <a:cs typeface="Verdana"/>
                        </a:rPr>
                        <a:t>2065</a:t>
                      </a:r>
                      <a:endParaRPr lang="cs-CZ" sz="1200" b="1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smtClean="0">
                          <a:effectLst/>
                          <a:latin typeface="Verdana"/>
                          <a:cs typeface="Verdana"/>
                        </a:rPr>
                        <a:t>1 797</a:t>
                      </a:r>
                      <a:endParaRPr lang="cs-CZ" sz="1200" b="0" i="0" u="none" strike="noStrike" noProof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</a:tr>
              <a:tr h="2690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effectLst/>
                          <a:latin typeface="Verdana"/>
                          <a:cs typeface="Verdana"/>
                        </a:rPr>
                        <a:t> </a:t>
                      </a:r>
                      <a:endParaRPr lang="cs-CZ" sz="1200" b="1" i="0" u="none" strike="noStrike" noProof="0" dirty="0">
                        <a:solidFill>
                          <a:srgbClr val="00000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effectLst/>
                          <a:latin typeface="Verdana"/>
                          <a:cs typeface="Verdana"/>
                        </a:rPr>
                        <a:t>Celkový počet obyvatel k 1. 1. (v tisících)</a:t>
                      </a:r>
                      <a:endParaRPr lang="cs-CZ" sz="1200" b="1" i="0" u="none" strike="noStrike" noProof="0" dirty="0">
                        <a:solidFill>
                          <a:srgbClr val="00000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2690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effectLst/>
                          <a:latin typeface="Verdana"/>
                          <a:cs typeface="Verdana"/>
                        </a:rPr>
                        <a:t>2005</a:t>
                      </a:r>
                      <a:endParaRPr lang="cs-CZ" sz="1200" b="1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smtClean="0">
                          <a:effectLst/>
                          <a:latin typeface="Verdana"/>
                          <a:cs typeface="Verdana"/>
                        </a:rPr>
                        <a:t>10 221</a:t>
                      </a:r>
                      <a:endParaRPr lang="cs-CZ" sz="1200" b="0" i="0" u="none" strike="noStrike" noProof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</a:tr>
              <a:tr h="2690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effectLst/>
                          <a:latin typeface="Verdana"/>
                          <a:cs typeface="Verdana"/>
                        </a:rPr>
                        <a:t>2010</a:t>
                      </a:r>
                      <a:endParaRPr lang="cs-CZ" sz="1200" b="1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smtClean="0">
                          <a:effectLst/>
                          <a:latin typeface="Verdana"/>
                          <a:cs typeface="Verdana"/>
                        </a:rPr>
                        <a:t>10 221</a:t>
                      </a:r>
                      <a:endParaRPr lang="cs-CZ" sz="1200" b="0" i="0" u="none" strike="noStrike" noProof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</a:tr>
              <a:tr h="2690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effectLst/>
                          <a:latin typeface="Verdana"/>
                          <a:cs typeface="Verdana"/>
                        </a:rPr>
                        <a:t>2020</a:t>
                      </a:r>
                      <a:endParaRPr lang="cs-CZ" sz="1200" b="1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smtClean="0">
                          <a:effectLst/>
                          <a:latin typeface="Verdana"/>
                          <a:cs typeface="Verdana"/>
                        </a:rPr>
                        <a:t>10 221</a:t>
                      </a:r>
                      <a:endParaRPr lang="cs-CZ" sz="1200" b="0" i="0" u="none" strike="noStrike" noProof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</a:tr>
              <a:tr h="2690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effectLst/>
                          <a:latin typeface="Verdana"/>
                          <a:cs typeface="Verdana"/>
                        </a:rPr>
                        <a:t>2030</a:t>
                      </a:r>
                      <a:endParaRPr lang="cs-CZ" sz="1200" b="1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smtClean="0">
                          <a:effectLst/>
                          <a:latin typeface="Verdana"/>
                          <a:cs typeface="Verdana"/>
                        </a:rPr>
                        <a:t>10 221</a:t>
                      </a:r>
                      <a:endParaRPr lang="cs-CZ" sz="1200" b="0" i="0" u="none" strike="noStrike" noProof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</a:tr>
              <a:tr h="2690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effectLst/>
                          <a:latin typeface="Verdana"/>
                          <a:cs typeface="Verdana"/>
                        </a:rPr>
                        <a:t>2040</a:t>
                      </a:r>
                      <a:endParaRPr lang="cs-CZ" sz="1200" b="1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smtClean="0">
                          <a:effectLst/>
                          <a:latin typeface="Verdana"/>
                          <a:cs typeface="Verdana"/>
                        </a:rPr>
                        <a:t>10 221</a:t>
                      </a:r>
                      <a:endParaRPr lang="cs-CZ" sz="1200" b="0" i="0" u="none" strike="noStrike" noProof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</a:tr>
              <a:tr h="2690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effectLst/>
                          <a:latin typeface="Verdana"/>
                          <a:cs typeface="Verdana"/>
                        </a:rPr>
                        <a:t>2050</a:t>
                      </a:r>
                      <a:endParaRPr lang="cs-CZ" sz="1200" b="1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smtClean="0">
                          <a:effectLst/>
                          <a:latin typeface="Verdana"/>
                          <a:cs typeface="Verdana"/>
                        </a:rPr>
                        <a:t>10 221</a:t>
                      </a:r>
                      <a:endParaRPr lang="cs-CZ" sz="1200" b="0" i="0" u="none" strike="noStrike" noProof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</a:tr>
              <a:tr h="2690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effectLst/>
                          <a:latin typeface="Verdana"/>
                          <a:cs typeface="Verdana"/>
                        </a:rPr>
                        <a:t>2065</a:t>
                      </a:r>
                      <a:endParaRPr lang="cs-CZ" sz="1200" b="1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dirty="0" smtClean="0">
                          <a:effectLst/>
                          <a:latin typeface="Verdana"/>
                          <a:cs typeface="Verdana"/>
                        </a:rPr>
                        <a:t>10 221</a:t>
                      </a:r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454996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0777" y="953578"/>
            <a:ext cx="9204447" cy="576482"/>
          </a:xfrm>
        </p:spPr>
        <p:txBody>
          <a:bodyPr anchor="ctr"/>
          <a:lstStyle/>
          <a:p>
            <a:pPr algn="ctr" fontAlgn="ctr"/>
            <a:r>
              <a:rPr lang="cs-CZ" sz="2800" dirty="0">
                <a:latin typeface="Calibri"/>
                <a:cs typeface="Calibri"/>
              </a:rPr>
              <a:t>Modely náhradové migrace</a:t>
            </a:r>
            <a:endParaRPr lang="cs-CZ" sz="280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3661120"/>
              </p:ext>
            </p:extLst>
          </p:nvPr>
        </p:nvGraphicFramePr>
        <p:xfrm>
          <a:off x="351288" y="1585295"/>
          <a:ext cx="9204449" cy="4938269"/>
        </p:xfrm>
        <a:graphic>
          <a:graphicData uri="http://schemas.openxmlformats.org/drawingml/2006/table">
            <a:tbl>
              <a:tblPr firstRow="1" bandRow="1">
                <a:tableStyleId>{FABFCF23-3B69-468F-B69F-88F6DE6A72F2}</a:tableStyleId>
              </a:tblPr>
              <a:tblGrid>
                <a:gridCol w="1716404"/>
                <a:gridCol w="2496015"/>
                <a:gridCol w="2496015"/>
                <a:gridCol w="2496015"/>
              </a:tblGrid>
              <a:tr h="633981">
                <a:tc>
                  <a:txBody>
                    <a:bodyPr/>
                    <a:lstStyle/>
                    <a:p>
                      <a:pPr algn="ctr" fontAlgn="ctr"/>
                      <a:endParaRPr lang="cs-CZ" sz="1200" b="1" i="0" u="none" strike="noStrike" noProof="0" dirty="0">
                        <a:solidFill>
                          <a:srgbClr val="00000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solidFill>
                            <a:srgbClr val="004870"/>
                          </a:solidFill>
                          <a:effectLst/>
                          <a:latin typeface="Verdana"/>
                          <a:cs typeface="Verdana"/>
                        </a:rPr>
                        <a:t>celkového počtu </a:t>
                      </a:r>
                    </a:p>
                    <a:p>
                      <a:pPr algn="ctr" fontAlgn="ctr"/>
                      <a:r>
                        <a:rPr lang="cs-CZ" sz="1200" b="1" u="none" strike="noStrike" noProof="0" dirty="0" smtClean="0">
                          <a:solidFill>
                            <a:srgbClr val="004870"/>
                          </a:solidFill>
                          <a:effectLst/>
                          <a:latin typeface="Verdana"/>
                          <a:cs typeface="Verdana"/>
                        </a:rPr>
                        <a:t>obyvatel</a:t>
                      </a:r>
                      <a:endParaRPr lang="cs-CZ" sz="1200" b="1" i="0" u="none" strike="noStrike" noProof="0" dirty="0">
                        <a:solidFill>
                          <a:srgbClr val="00487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solidFill>
                            <a:srgbClr val="004870"/>
                          </a:solidFill>
                          <a:effectLst/>
                          <a:latin typeface="Verdana"/>
                          <a:cs typeface="Verdana"/>
                        </a:rPr>
                        <a:t>průměrného věku v </a:t>
                      </a:r>
                    </a:p>
                    <a:p>
                      <a:pPr algn="ctr" fontAlgn="ctr"/>
                      <a:r>
                        <a:rPr lang="cs-CZ" sz="1200" b="1" u="none" strike="noStrike" noProof="0" dirty="0" smtClean="0">
                          <a:solidFill>
                            <a:srgbClr val="004870"/>
                          </a:solidFill>
                          <a:effectLst/>
                          <a:latin typeface="Verdana"/>
                          <a:cs typeface="Verdana"/>
                        </a:rPr>
                        <a:t>populaci (39,8 roku)</a:t>
                      </a:r>
                      <a:endParaRPr lang="cs-CZ" sz="1200" b="1" i="0" u="none" strike="noStrike" noProof="0" dirty="0">
                        <a:solidFill>
                          <a:srgbClr val="00487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1" i="0" u="none" strike="noStrike" noProof="0" dirty="0">
                        <a:solidFill>
                          <a:srgbClr val="00000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</a:tr>
              <a:tr h="2690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effectLst/>
                          <a:latin typeface="Verdana"/>
                          <a:cs typeface="Verdana"/>
                        </a:rPr>
                        <a:t> Rok</a:t>
                      </a:r>
                      <a:endParaRPr lang="cs-CZ" sz="1200" b="1" i="0" u="none" strike="noStrike" noProof="0" dirty="0">
                        <a:solidFill>
                          <a:srgbClr val="00000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effectLst/>
                          <a:latin typeface="Verdana"/>
                          <a:cs typeface="Verdana"/>
                        </a:rPr>
                        <a:t>Kumulované saldo náhradové migrace (v tisících)</a:t>
                      </a:r>
                      <a:endParaRPr lang="cs-CZ" sz="1200" b="1" i="0" u="none" strike="noStrike" noProof="0" dirty="0">
                        <a:solidFill>
                          <a:srgbClr val="00000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2690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effectLst/>
                          <a:latin typeface="Verdana"/>
                          <a:cs typeface="Verdana"/>
                        </a:rPr>
                        <a:t>2005</a:t>
                      </a:r>
                      <a:endParaRPr lang="cs-CZ" sz="1200" b="1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dirty="0" smtClean="0">
                          <a:effectLst/>
                          <a:latin typeface="Verdana"/>
                          <a:cs typeface="Verdana"/>
                        </a:rPr>
                        <a:t>7</a:t>
                      </a:r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dirty="0" smtClean="0">
                          <a:effectLst/>
                          <a:latin typeface="Verdana"/>
                          <a:cs typeface="Verdana"/>
                        </a:rPr>
                        <a:t>292</a:t>
                      </a:r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</a:tr>
              <a:tr h="2690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effectLst/>
                          <a:latin typeface="Verdana"/>
                          <a:cs typeface="Verdana"/>
                        </a:rPr>
                        <a:t>2010</a:t>
                      </a:r>
                      <a:endParaRPr lang="cs-CZ" sz="1200" b="1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dirty="0" smtClean="0">
                          <a:effectLst/>
                          <a:latin typeface="Verdana"/>
                          <a:cs typeface="Verdana"/>
                        </a:rPr>
                        <a:t>18</a:t>
                      </a:r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dirty="0" smtClean="0">
                          <a:effectLst/>
                          <a:latin typeface="Verdana"/>
                          <a:cs typeface="Verdana"/>
                        </a:rPr>
                        <a:t>1 813</a:t>
                      </a:r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</a:tr>
              <a:tr h="2690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effectLst/>
                          <a:latin typeface="Verdana"/>
                          <a:cs typeface="Verdana"/>
                        </a:rPr>
                        <a:t>2020</a:t>
                      </a:r>
                      <a:endParaRPr lang="cs-CZ" sz="1200" b="1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smtClean="0">
                          <a:effectLst/>
                          <a:latin typeface="Verdana"/>
                          <a:cs typeface="Verdana"/>
                        </a:rPr>
                        <a:t>124</a:t>
                      </a:r>
                      <a:endParaRPr lang="cs-CZ" sz="1200" b="0" i="0" u="none" strike="noStrike" noProof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dirty="0" smtClean="0">
                          <a:effectLst/>
                          <a:latin typeface="Verdana"/>
                          <a:cs typeface="Verdana"/>
                        </a:rPr>
                        <a:t>6 213</a:t>
                      </a:r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</a:tr>
              <a:tr h="2690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smtClean="0">
                          <a:effectLst/>
                          <a:latin typeface="Verdana"/>
                          <a:cs typeface="Verdana"/>
                        </a:rPr>
                        <a:t>2030</a:t>
                      </a:r>
                      <a:endParaRPr lang="cs-CZ" sz="1200" b="1" i="0" u="none" strike="noStrike" noProof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dirty="0" smtClean="0">
                          <a:effectLst/>
                          <a:latin typeface="Verdana"/>
                          <a:cs typeface="Verdana"/>
                        </a:rPr>
                        <a:t>399</a:t>
                      </a:r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dirty="0" smtClean="0">
                          <a:effectLst/>
                          <a:latin typeface="Verdana"/>
                          <a:cs typeface="Verdana"/>
                        </a:rPr>
                        <a:t>13 696</a:t>
                      </a:r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</a:tr>
              <a:tr h="2690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effectLst/>
                          <a:latin typeface="Verdana"/>
                          <a:cs typeface="Verdana"/>
                        </a:rPr>
                        <a:t>2040</a:t>
                      </a:r>
                      <a:endParaRPr lang="cs-CZ" sz="1200" b="1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dirty="0" smtClean="0">
                          <a:effectLst/>
                          <a:latin typeface="Verdana"/>
                          <a:cs typeface="Verdana"/>
                        </a:rPr>
                        <a:t>764</a:t>
                      </a:r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smtClean="0">
                          <a:effectLst/>
                          <a:latin typeface="Verdana"/>
                          <a:cs typeface="Verdana"/>
                        </a:rPr>
                        <a:t>25 050</a:t>
                      </a:r>
                      <a:endParaRPr lang="cs-CZ" sz="1200" b="0" i="0" u="none" strike="noStrike" noProof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</a:tr>
              <a:tr h="2690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smtClean="0">
                          <a:effectLst/>
                          <a:latin typeface="Verdana"/>
                          <a:cs typeface="Verdana"/>
                        </a:rPr>
                        <a:t>2050</a:t>
                      </a:r>
                      <a:endParaRPr lang="cs-CZ" sz="1200" b="1" i="0" u="none" strike="noStrike" noProof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smtClean="0">
                          <a:effectLst/>
                          <a:latin typeface="Verdana"/>
                          <a:cs typeface="Verdana"/>
                        </a:rPr>
                        <a:t>1 146</a:t>
                      </a:r>
                      <a:endParaRPr lang="cs-CZ" sz="1200" b="0" i="0" u="none" strike="noStrike" noProof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smtClean="0">
                          <a:effectLst/>
                          <a:latin typeface="Verdana"/>
                          <a:cs typeface="Verdana"/>
                        </a:rPr>
                        <a:t>42 785</a:t>
                      </a:r>
                      <a:endParaRPr lang="cs-CZ" sz="1200" b="0" i="0" u="none" strike="noStrike" noProof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</a:tr>
              <a:tr h="2690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effectLst/>
                          <a:latin typeface="Verdana"/>
                          <a:cs typeface="Verdana"/>
                        </a:rPr>
                        <a:t>2065</a:t>
                      </a:r>
                      <a:endParaRPr lang="cs-CZ" sz="1200" b="1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smtClean="0">
                          <a:effectLst/>
                          <a:latin typeface="Verdana"/>
                          <a:cs typeface="Verdana"/>
                        </a:rPr>
                        <a:t>1 797</a:t>
                      </a:r>
                      <a:endParaRPr lang="cs-CZ" sz="1200" b="0" i="0" u="none" strike="noStrike" noProof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dirty="0" smtClean="0">
                          <a:effectLst/>
                          <a:latin typeface="Verdana"/>
                          <a:cs typeface="Verdana"/>
                        </a:rPr>
                        <a:t>90 146</a:t>
                      </a:r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</a:tr>
              <a:tr h="2690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effectLst/>
                          <a:latin typeface="Verdana"/>
                          <a:cs typeface="Verdana"/>
                        </a:rPr>
                        <a:t> </a:t>
                      </a:r>
                      <a:endParaRPr lang="cs-CZ" sz="1200" b="1" i="0" u="none" strike="noStrike" noProof="0" dirty="0">
                        <a:solidFill>
                          <a:srgbClr val="00000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effectLst/>
                          <a:latin typeface="Verdana"/>
                          <a:cs typeface="Verdana"/>
                        </a:rPr>
                        <a:t>Celkový počet obyvatel k 1. 1. (v tisících)</a:t>
                      </a:r>
                      <a:endParaRPr lang="cs-CZ" sz="1200" b="1" i="0" u="none" strike="noStrike" noProof="0" dirty="0">
                        <a:solidFill>
                          <a:srgbClr val="00000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2690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effectLst/>
                          <a:latin typeface="Verdana"/>
                          <a:cs typeface="Verdana"/>
                        </a:rPr>
                        <a:t>2005</a:t>
                      </a:r>
                      <a:endParaRPr lang="cs-CZ" sz="1200" b="1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smtClean="0">
                          <a:effectLst/>
                          <a:latin typeface="Verdana"/>
                          <a:cs typeface="Verdana"/>
                        </a:rPr>
                        <a:t>10 221</a:t>
                      </a:r>
                      <a:endParaRPr lang="cs-CZ" sz="1200" b="0" i="0" u="none" strike="noStrike" noProof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smtClean="0">
                          <a:effectLst/>
                          <a:latin typeface="Verdana"/>
                          <a:cs typeface="Verdana"/>
                        </a:rPr>
                        <a:t>10 221</a:t>
                      </a:r>
                      <a:endParaRPr lang="cs-CZ" sz="1200" b="0" i="0" u="none" strike="noStrike" noProof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</a:tr>
              <a:tr h="2690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effectLst/>
                          <a:latin typeface="Verdana"/>
                          <a:cs typeface="Verdana"/>
                        </a:rPr>
                        <a:t>2010</a:t>
                      </a:r>
                      <a:endParaRPr lang="cs-CZ" sz="1200" b="1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smtClean="0">
                          <a:effectLst/>
                          <a:latin typeface="Verdana"/>
                          <a:cs typeface="Verdana"/>
                        </a:rPr>
                        <a:t>10 221</a:t>
                      </a:r>
                      <a:endParaRPr lang="cs-CZ" sz="1200" b="0" i="0" u="none" strike="noStrike" noProof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dirty="0" smtClean="0">
                          <a:effectLst/>
                          <a:latin typeface="Verdana"/>
                          <a:cs typeface="Verdana"/>
                        </a:rPr>
                        <a:t>11 741</a:t>
                      </a:r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</a:tr>
              <a:tr h="2690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effectLst/>
                          <a:latin typeface="Verdana"/>
                          <a:cs typeface="Verdana"/>
                        </a:rPr>
                        <a:t>2020</a:t>
                      </a:r>
                      <a:endParaRPr lang="cs-CZ" sz="1200" b="1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smtClean="0">
                          <a:effectLst/>
                          <a:latin typeface="Verdana"/>
                          <a:cs typeface="Verdana"/>
                        </a:rPr>
                        <a:t>10 221</a:t>
                      </a:r>
                      <a:endParaRPr lang="cs-CZ" sz="1200" b="0" i="0" u="none" strike="noStrike" noProof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dirty="0" smtClean="0">
                          <a:effectLst/>
                          <a:latin typeface="Verdana"/>
                          <a:cs typeface="Verdana"/>
                        </a:rPr>
                        <a:t>16 265</a:t>
                      </a:r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</a:tr>
              <a:tr h="2690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effectLst/>
                          <a:latin typeface="Verdana"/>
                          <a:cs typeface="Verdana"/>
                        </a:rPr>
                        <a:t>2030</a:t>
                      </a:r>
                      <a:endParaRPr lang="cs-CZ" sz="1200" b="1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smtClean="0">
                          <a:effectLst/>
                          <a:latin typeface="Verdana"/>
                          <a:cs typeface="Verdana"/>
                        </a:rPr>
                        <a:t>10 221</a:t>
                      </a:r>
                      <a:endParaRPr lang="cs-CZ" sz="1200" b="0" i="0" u="none" strike="noStrike" noProof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smtClean="0">
                          <a:effectLst/>
                          <a:latin typeface="Verdana"/>
                          <a:cs typeface="Verdana"/>
                        </a:rPr>
                        <a:t>24 112</a:t>
                      </a:r>
                      <a:endParaRPr lang="cs-CZ" sz="1200" b="0" i="0" u="none" strike="noStrike" noProof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</a:tr>
              <a:tr h="2690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effectLst/>
                          <a:latin typeface="Verdana"/>
                          <a:cs typeface="Verdana"/>
                        </a:rPr>
                        <a:t>2040</a:t>
                      </a:r>
                      <a:endParaRPr lang="cs-CZ" sz="1200" b="1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smtClean="0">
                          <a:effectLst/>
                          <a:latin typeface="Verdana"/>
                          <a:cs typeface="Verdana"/>
                        </a:rPr>
                        <a:t>10 221</a:t>
                      </a:r>
                      <a:endParaRPr lang="cs-CZ" sz="1200" b="0" i="0" u="none" strike="noStrike" noProof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smtClean="0">
                          <a:effectLst/>
                          <a:latin typeface="Verdana"/>
                          <a:cs typeface="Verdana"/>
                        </a:rPr>
                        <a:t>36 474</a:t>
                      </a:r>
                      <a:endParaRPr lang="cs-CZ" sz="1200" b="0" i="0" u="none" strike="noStrike" noProof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</a:tr>
              <a:tr h="2690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effectLst/>
                          <a:latin typeface="Verdana"/>
                          <a:cs typeface="Verdana"/>
                        </a:rPr>
                        <a:t>2050</a:t>
                      </a:r>
                      <a:endParaRPr lang="cs-CZ" sz="1200" b="1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smtClean="0">
                          <a:effectLst/>
                          <a:latin typeface="Verdana"/>
                          <a:cs typeface="Verdana"/>
                        </a:rPr>
                        <a:t>10 221</a:t>
                      </a:r>
                      <a:endParaRPr lang="cs-CZ" sz="1200" b="0" i="0" u="none" strike="noStrike" noProof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smtClean="0">
                          <a:effectLst/>
                          <a:latin typeface="Verdana"/>
                          <a:cs typeface="Verdana"/>
                        </a:rPr>
                        <a:t>56 051</a:t>
                      </a:r>
                      <a:endParaRPr lang="cs-CZ" sz="1200" b="0" i="0" u="none" strike="noStrike" noProof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</a:tr>
              <a:tr h="2690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effectLst/>
                          <a:latin typeface="Verdana"/>
                          <a:cs typeface="Verdana"/>
                        </a:rPr>
                        <a:t>2065</a:t>
                      </a:r>
                      <a:endParaRPr lang="cs-CZ" sz="1200" b="1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dirty="0" smtClean="0">
                          <a:effectLst/>
                          <a:latin typeface="Verdana"/>
                          <a:cs typeface="Verdana"/>
                        </a:rPr>
                        <a:t>10 221</a:t>
                      </a:r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dirty="0" smtClean="0">
                          <a:effectLst/>
                          <a:latin typeface="Verdana"/>
                          <a:cs typeface="Verdana"/>
                        </a:rPr>
                        <a:t>109 318</a:t>
                      </a:r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454996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0777" y="953578"/>
            <a:ext cx="9204447" cy="576482"/>
          </a:xfrm>
        </p:spPr>
        <p:txBody>
          <a:bodyPr anchor="ctr"/>
          <a:lstStyle/>
          <a:p>
            <a:pPr algn="ctr" fontAlgn="ctr"/>
            <a:r>
              <a:rPr lang="cs-CZ" sz="2800" dirty="0">
                <a:latin typeface="Calibri"/>
                <a:cs typeface="Calibri"/>
              </a:rPr>
              <a:t>Modely náhradové migrace</a:t>
            </a:r>
            <a:endParaRPr lang="cs-CZ" sz="280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11775400"/>
              </p:ext>
            </p:extLst>
          </p:nvPr>
        </p:nvGraphicFramePr>
        <p:xfrm>
          <a:off x="351288" y="1585295"/>
          <a:ext cx="9204449" cy="4938269"/>
        </p:xfrm>
        <a:graphic>
          <a:graphicData uri="http://schemas.openxmlformats.org/drawingml/2006/table">
            <a:tbl>
              <a:tblPr firstRow="1" bandRow="1">
                <a:tableStyleId>{FABFCF23-3B69-468F-B69F-88F6DE6A72F2}</a:tableStyleId>
              </a:tblPr>
              <a:tblGrid>
                <a:gridCol w="1716404"/>
                <a:gridCol w="2496015"/>
                <a:gridCol w="2496015"/>
                <a:gridCol w="2496015"/>
              </a:tblGrid>
              <a:tr h="633981">
                <a:tc>
                  <a:txBody>
                    <a:bodyPr/>
                    <a:lstStyle/>
                    <a:p>
                      <a:pPr algn="ctr" fontAlgn="ctr"/>
                      <a:endParaRPr lang="cs-CZ" sz="1200" b="1" i="0" u="none" strike="noStrike" noProof="0" dirty="0">
                        <a:solidFill>
                          <a:srgbClr val="00000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solidFill>
                            <a:srgbClr val="004870"/>
                          </a:solidFill>
                          <a:effectLst/>
                          <a:latin typeface="Verdana"/>
                          <a:cs typeface="Verdana"/>
                        </a:rPr>
                        <a:t>celkového počtu </a:t>
                      </a:r>
                    </a:p>
                    <a:p>
                      <a:pPr algn="ctr" fontAlgn="ctr"/>
                      <a:r>
                        <a:rPr lang="cs-CZ" sz="1200" b="1" u="none" strike="noStrike" noProof="0" dirty="0" smtClean="0">
                          <a:solidFill>
                            <a:srgbClr val="004870"/>
                          </a:solidFill>
                          <a:effectLst/>
                          <a:latin typeface="Verdana"/>
                          <a:cs typeface="Verdana"/>
                        </a:rPr>
                        <a:t>obyvatel</a:t>
                      </a:r>
                      <a:endParaRPr lang="cs-CZ" sz="1200" b="1" i="0" u="none" strike="noStrike" noProof="0" dirty="0">
                        <a:solidFill>
                          <a:srgbClr val="00487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solidFill>
                            <a:srgbClr val="004870"/>
                          </a:solidFill>
                          <a:effectLst/>
                          <a:latin typeface="Verdana"/>
                          <a:cs typeface="Verdana"/>
                        </a:rPr>
                        <a:t>průměrného věku v </a:t>
                      </a:r>
                    </a:p>
                    <a:p>
                      <a:pPr algn="ctr" fontAlgn="ctr"/>
                      <a:r>
                        <a:rPr lang="cs-CZ" sz="1200" b="1" u="none" strike="noStrike" noProof="0" dirty="0" smtClean="0">
                          <a:solidFill>
                            <a:srgbClr val="004870"/>
                          </a:solidFill>
                          <a:effectLst/>
                          <a:latin typeface="Verdana"/>
                          <a:cs typeface="Verdana"/>
                        </a:rPr>
                        <a:t>populaci (39,8 roku)</a:t>
                      </a:r>
                      <a:endParaRPr lang="cs-CZ" sz="1200" b="1" i="0" u="none" strike="noStrike" noProof="0" dirty="0">
                        <a:solidFill>
                          <a:srgbClr val="00487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solidFill>
                            <a:srgbClr val="004870"/>
                          </a:solidFill>
                          <a:effectLst/>
                          <a:latin typeface="Verdana"/>
                          <a:cs typeface="Verdana"/>
                        </a:rPr>
                        <a:t>konstantního podílu osob v produktivním věku </a:t>
                      </a:r>
                    </a:p>
                    <a:p>
                      <a:pPr algn="ctr" fontAlgn="ctr"/>
                      <a:r>
                        <a:rPr lang="cs-CZ" sz="1200" b="1" u="none" strike="noStrike" noProof="0" dirty="0" smtClean="0">
                          <a:solidFill>
                            <a:srgbClr val="004870"/>
                          </a:solidFill>
                          <a:effectLst/>
                          <a:latin typeface="Verdana"/>
                          <a:cs typeface="Verdana"/>
                        </a:rPr>
                        <a:t>(P20–59/</a:t>
                      </a:r>
                      <a:r>
                        <a:rPr lang="cs-CZ" sz="1200" b="1" u="none" strike="noStrike" noProof="0" dirty="0" err="1" smtClean="0">
                          <a:solidFill>
                            <a:srgbClr val="004870"/>
                          </a:solidFill>
                          <a:effectLst/>
                          <a:latin typeface="Verdana"/>
                          <a:cs typeface="Verdana"/>
                        </a:rPr>
                        <a:t>Ptotal</a:t>
                      </a:r>
                      <a:r>
                        <a:rPr lang="cs-CZ" sz="1200" b="1" u="none" strike="noStrike" noProof="0" dirty="0" smtClean="0">
                          <a:solidFill>
                            <a:srgbClr val="004870"/>
                          </a:solidFill>
                          <a:effectLst/>
                          <a:latin typeface="Verdana"/>
                          <a:cs typeface="Verdana"/>
                        </a:rPr>
                        <a:t>)</a:t>
                      </a:r>
                      <a:endParaRPr lang="cs-CZ" sz="1200" b="1" i="0" u="none" strike="noStrike" noProof="0" dirty="0">
                        <a:solidFill>
                          <a:srgbClr val="00487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</a:tr>
              <a:tr h="2690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effectLst/>
                          <a:latin typeface="Verdana"/>
                          <a:cs typeface="Verdana"/>
                        </a:rPr>
                        <a:t> Rok</a:t>
                      </a:r>
                      <a:endParaRPr lang="cs-CZ" sz="1200" b="1" i="0" u="none" strike="noStrike" noProof="0" dirty="0">
                        <a:solidFill>
                          <a:srgbClr val="00000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effectLst/>
                          <a:latin typeface="Verdana"/>
                          <a:cs typeface="Verdana"/>
                        </a:rPr>
                        <a:t>Kumulované saldo náhradové migrace (v tisících)</a:t>
                      </a:r>
                      <a:endParaRPr lang="cs-CZ" sz="1200" b="1" i="0" u="none" strike="noStrike" noProof="0" dirty="0">
                        <a:solidFill>
                          <a:srgbClr val="00000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2690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effectLst/>
                          <a:latin typeface="Verdana"/>
                          <a:cs typeface="Verdana"/>
                        </a:rPr>
                        <a:t>2005</a:t>
                      </a:r>
                      <a:endParaRPr lang="cs-CZ" sz="1200" b="1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dirty="0" smtClean="0">
                          <a:effectLst/>
                          <a:latin typeface="Verdana"/>
                          <a:cs typeface="Verdana"/>
                        </a:rPr>
                        <a:t>7</a:t>
                      </a:r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dirty="0" smtClean="0">
                          <a:effectLst/>
                          <a:latin typeface="Verdana"/>
                          <a:cs typeface="Verdana"/>
                        </a:rPr>
                        <a:t>292</a:t>
                      </a:r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</a:tr>
              <a:tr h="2690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effectLst/>
                          <a:latin typeface="Verdana"/>
                          <a:cs typeface="Verdana"/>
                        </a:rPr>
                        <a:t>2010</a:t>
                      </a:r>
                      <a:endParaRPr lang="cs-CZ" sz="1200" b="1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dirty="0" smtClean="0">
                          <a:effectLst/>
                          <a:latin typeface="Verdana"/>
                          <a:cs typeface="Verdana"/>
                        </a:rPr>
                        <a:t>18</a:t>
                      </a:r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dirty="0" smtClean="0">
                          <a:effectLst/>
                          <a:latin typeface="Verdana"/>
                          <a:cs typeface="Verdana"/>
                        </a:rPr>
                        <a:t>1 813</a:t>
                      </a:r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</a:tr>
              <a:tr h="2690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effectLst/>
                          <a:latin typeface="Verdana"/>
                          <a:cs typeface="Verdana"/>
                        </a:rPr>
                        <a:t>2020</a:t>
                      </a:r>
                      <a:endParaRPr lang="cs-CZ" sz="1200" b="1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smtClean="0">
                          <a:effectLst/>
                          <a:latin typeface="Verdana"/>
                          <a:cs typeface="Verdana"/>
                        </a:rPr>
                        <a:t>124</a:t>
                      </a:r>
                      <a:endParaRPr lang="cs-CZ" sz="1200" b="0" i="0" u="none" strike="noStrike" noProof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dirty="0" smtClean="0">
                          <a:effectLst/>
                          <a:latin typeface="Verdana"/>
                          <a:cs typeface="Verdana"/>
                        </a:rPr>
                        <a:t>6 213</a:t>
                      </a:r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</a:tr>
              <a:tr h="2690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smtClean="0">
                          <a:effectLst/>
                          <a:latin typeface="Verdana"/>
                          <a:cs typeface="Verdana"/>
                        </a:rPr>
                        <a:t>2030</a:t>
                      </a:r>
                      <a:endParaRPr lang="cs-CZ" sz="1200" b="1" i="0" u="none" strike="noStrike" noProof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dirty="0" smtClean="0">
                          <a:effectLst/>
                          <a:latin typeface="Verdana"/>
                          <a:cs typeface="Verdana"/>
                        </a:rPr>
                        <a:t>399</a:t>
                      </a:r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dirty="0" smtClean="0">
                          <a:effectLst/>
                          <a:latin typeface="Verdana"/>
                          <a:cs typeface="Verdana"/>
                        </a:rPr>
                        <a:t>13 696</a:t>
                      </a:r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</a:tr>
              <a:tr h="2690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effectLst/>
                          <a:latin typeface="Verdana"/>
                          <a:cs typeface="Verdana"/>
                        </a:rPr>
                        <a:t>2040</a:t>
                      </a:r>
                      <a:endParaRPr lang="cs-CZ" sz="1200" b="1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dirty="0" smtClean="0">
                          <a:effectLst/>
                          <a:latin typeface="Verdana"/>
                          <a:cs typeface="Verdana"/>
                        </a:rPr>
                        <a:t>764</a:t>
                      </a:r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smtClean="0">
                          <a:effectLst/>
                          <a:latin typeface="Verdana"/>
                          <a:cs typeface="Verdana"/>
                        </a:rPr>
                        <a:t>25 050</a:t>
                      </a:r>
                      <a:endParaRPr lang="cs-CZ" sz="1200" b="0" i="0" u="none" strike="noStrike" noProof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</a:tr>
              <a:tr h="2690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smtClean="0">
                          <a:effectLst/>
                          <a:latin typeface="Verdana"/>
                          <a:cs typeface="Verdana"/>
                        </a:rPr>
                        <a:t>2050</a:t>
                      </a:r>
                      <a:endParaRPr lang="cs-CZ" sz="1200" b="1" i="0" u="none" strike="noStrike" noProof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smtClean="0">
                          <a:effectLst/>
                          <a:latin typeface="Verdana"/>
                          <a:cs typeface="Verdana"/>
                        </a:rPr>
                        <a:t>1 146</a:t>
                      </a:r>
                      <a:endParaRPr lang="cs-CZ" sz="1200" b="0" i="0" u="none" strike="noStrike" noProof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smtClean="0">
                          <a:effectLst/>
                          <a:latin typeface="Verdana"/>
                          <a:cs typeface="Verdana"/>
                        </a:rPr>
                        <a:t>42 785</a:t>
                      </a:r>
                      <a:endParaRPr lang="cs-CZ" sz="1200" b="0" i="0" u="none" strike="noStrike" noProof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</a:tr>
              <a:tr h="2690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effectLst/>
                          <a:latin typeface="Verdana"/>
                          <a:cs typeface="Verdana"/>
                        </a:rPr>
                        <a:t>2065</a:t>
                      </a:r>
                      <a:endParaRPr lang="cs-CZ" sz="1200" b="1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smtClean="0">
                          <a:effectLst/>
                          <a:latin typeface="Verdana"/>
                          <a:cs typeface="Verdana"/>
                        </a:rPr>
                        <a:t>1 797</a:t>
                      </a:r>
                      <a:endParaRPr lang="cs-CZ" sz="1200" b="0" i="0" u="none" strike="noStrike" noProof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dirty="0" smtClean="0">
                          <a:effectLst/>
                          <a:latin typeface="Verdana"/>
                          <a:cs typeface="Verdana"/>
                        </a:rPr>
                        <a:t>90 146</a:t>
                      </a:r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</a:tr>
              <a:tr h="2690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effectLst/>
                          <a:latin typeface="Verdana"/>
                          <a:cs typeface="Verdana"/>
                        </a:rPr>
                        <a:t> </a:t>
                      </a:r>
                      <a:endParaRPr lang="cs-CZ" sz="1200" b="1" i="0" u="none" strike="noStrike" noProof="0" dirty="0">
                        <a:solidFill>
                          <a:srgbClr val="00000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effectLst/>
                          <a:latin typeface="Verdana"/>
                          <a:cs typeface="Verdana"/>
                        </a:rPr>
                        <a:t>Celkový počet obyvatel k 1. 1. (v tisících)</a:t>
                      </a:r>
                      <a:endParaRPr lang="cs-CZ" sz="1200" b="1" i="0" u="none" strike="noStrike" noProof="0" dirty="0">
                        <a:solidFill>
                          <a:srgbClr val="00000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2690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effectLst/>
                          <a:latin typeface="Verdana"/>
                          <a:cs typeface="Verdana"/>
                        </a:rPr>
                        <a:t>2005</a:t>
                      </a:r>
                      <a:endParaRPr lang="cs-CZ" sz="1200" b="1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smtClean="0">
                          <a:effectLst/>
                          <a:latin typeface="Verdana"/>
                          <a:cs typeface="Verdana"/>
                        </a:rPr>
                        <a:t>10 221</a:t>
                      </a:r>
                      <a:endParaRPr lang="cs-CZ" sz="1200" b="0" i="0" u="none" strike="noStrike" noProof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smtClean="0">
                          <a:effectLst/>
                          <a:latin typeface="Verdana"/>
                          <a:cs typeface="Verdana"/>
                        </a:rPr>
                        <a:t>10 221</a:t>
                      </a:r>
                      <a:endParaRPr lang="cs-CZ" sz="1200" b="0" i="0" u="none" strike="noStrike" noProof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</a:tr>
              <a:tr h="2690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effectLst/>
                          <a:latin typeface="Verdana"/>
                          <a:cs typeface="Verdana"/>
                        </a:rPr>
                        <a:t>2010</a:t>
                      </a:r>
                      <a:endParaRPr lang="cs-CZ" sz="1200" b="1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smtClean="0">
                          <a:effectLst/>
                          <a:latin typeface="Verdana"/>
                          <a:cs typeface="Verdana"/>
                        </a:rPr>
                        <a:t>10 221</a:t>
                      </a:r>
                      <a:endParaRPr lang="cs-CZ" sz="1200" b="0" i="0" u="none" strike="noStrike" noProof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dirty="0" smtClean="0">
                          <a:effectLst/>
                          <a:latin typeface="Verdana"/>
                          <a:cs typeface="Verdana"/>
                        </a:rPr>
                        <a:t>11 741</a:t>
                      </a:r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</a:tr>
              <a:tr h="2690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effectLst/>
                          <a:latin typeface="Verdana"/>
                          <a:cs typeface="Verdana"/>
                        </a:rPr>
                        <a:t>2020</a:t>
                      </a:r>
                      <a:endParaRPr lang="cs-CZ" sz="1200" b="1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smtClean="0">
                          <a:effectLst/>
                          <a:latin typeface="Verdana"/>
                          <a:cs typeface="Verdana"/>
                        </a:rPr>
                        <a:t>10 221</a:t>
                      </a:r>
                      <a:endParaRPr lang="cs-CZ" sz="1200" b="0" i="0" u="none" strike="noStrike" noProof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dirty="0" smtClean="0">
                          <a:effectLst/>
                          <a:latin typeface="Verdana"/>
                          <a:cs typeface="Verdana"/>
                        </a:rPr>
                        <a:t>16 265</a:t>
                      </a:r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</a:tr>
              <a:tr h="2690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effectLst/>
                          <a:latin typeface="Verdana"/>
                          <a:cs typeface="Verdana"/>
                        </a:rPr>
                        <a:t>2030</a:t>
                      </a:r>
                      <a:endParaRPr lang="cs-CZ" sz="1200" b="1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smtClean="0">
                          <a:effectLst/>
                          <a:latin typeface="Verdana"/>
                          <a:cs typeface="Verdana"/>
                        </a:rPr>
                        <a:t>10 221</a:t>
                      </a:r>
                      <a:endParaRPr lang="cs-CZ" sz="1200" b="0" i="0" u="none" strike="noStrike" noProof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smtClean="0">
                          <a:effectLst/>
                          <a:latin typeface="Verdana"/>
                          <a:cs typeface="Verdana"/>
                        </a:rPr>
                        <a:t>24 112</a:t>
                      </a:r>
                      <a:endParaRPr lang="cs-CZ" sz="1200" b="0" i="0" u="none" strike="noStrike" noProof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</a:tr>
              <a:tr h="2690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effectLst/>
                          <a:latin typeface="Verdana"/>
                          <a:cs typeface="Verdana"/>
                        </a:rPr>
                        <a:t>2040</a:t>
                      </a:r>
                      <a:endParaRPr lang="cs-CZ" sz="1200" b="1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smtClean="0">
                          <a:effectLst/>
                          <a:latin typeface="Verdana"/>
                          <a:cs typeface="Verdana"/>
                        </a:rPr>
                        <a:t>10 221</a:t>
                      </a:r>
                      <a:endParaRPr lang="cs-CZ" sz="1200" b="0" i="0" u="none" strike="noStrike" noProof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smtClean="0">
                          <a:effectLst/>
                          <a:latin typeface="Verdana"/>
                          <a:cs typeface="Verdana"/>
                        </a:rPr>
                        <a:t>36 474</a:t>
                      </a:r>
                      <a:endParaRPr lang="cs-CZ" sz="1200" b="0" i="0" u="none" strike="noStrike" noProof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</a:tr>
              <a:tr h="2690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effectLst/>
                          <a:latin typeface="Verdana"/>
                          <a:cs typeface="Verdana"/>
                        </a:rPr>
                        <a:t>2050</a:t>
                      </a:r>
                      <a:endParaRPr lang="cs-CZ" sz="1200" b="1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smtClean="0">
                          <a:effectLst/>
                          <a:latin typeface="Verdana"/>
                          <a:cs typeface="Verdana"/>
                        </a:rPr>
                        <a:t>10 221</a:t>
                      </a:r>
                      <a:endParaRPr lang="cs-CZ" sz="1200" b="0" i="0" u="none" strike="noStrike" noProof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smtClean="0">
                          <a:effectLst/>
                          <a:latin typeface="Verdana"/>
                          <a:cs typeface="Verdana"/>
                        </a:rPr>
                        <a:t>56 051</a:t>
                      </a:r>
                      <a:endParaRPr lang="cs-CZ" sz="1200" b="0" i="0" u="none" strike="noStrike" noProof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</a:tr>
              <a:tr h="2690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effectLst/>
                          <a:latin typeface="Verdana"/>
                          <a:cs typeface="Verdana"/>
                        </a:rPr>
                        <a:t>2065</a:t>
                      </a:r>
                      <a:endParaRPr lang="cs-CZ" sz="1200" b="1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dirty="0" smtClean="0">
                          <a:effectLst/>
                          <a:latin typeface="Verdana"/>
                          <a:cs typeface="Verdana"/>
                        </a:rPr>
                        <a:t>10 221</a:t>
                      </a:r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dirty="0" smtClean="0">
                          <a:effectLst/>
                          <a:latin typeface="Verdana"/>
                          <a:cs typeface="Verdana"/>
                        </a:rPr>
                        <a:t>109 318</a:t>
                      </a:r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454996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0777" y="953578"/>
            <a:ext cx="9204447" cy="576482"/>
          </a:xfrm>
        </p:spPr>
        <p:txBody>
          <a:bodyPr anchor="ctr"/>
          <a:lstStyle/>
          <a:p>
            <a:pPr algn="ctr" fontAlgn="ctr"/>
            <a:r>
              <a:rPr lang="cs-CZ" sz="2800" dirty="0">
                <a:latin typeface="Calibri"/>
                <a:cs typeface="Calibri"/>
              </a:rPr>
              <a:t>Modely náhradové migrace</a:t>
            </a:r>
            <a:endParaRPr lang="cs-CZ" sz="280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53405248"/>
              </p:ext>
            </p:extLst>
          </p:nvPr>
        </p:nvGraphicFramePr>
        <p:xfrm>
          <a:off x="351288" y="1585295"/>
          <a:ext cx="9204449" cy="4938269"/>
        </p:xfrm>
        <a:graphic>
          <a:graphicData uri="http://schemas.openxmlformats.org/drawingml/2006/table">
            <a:tbl>
              <a:tblPr firstRow="1" bandRow="1">
                <a:tableStyleId>{FABFCF23-3B69-468F-B69F-88F6DE6A72F2}</a:tableStyleId>
              </a:tblPr>
              <a:tblGrid>
                <a:gridCol w="1716404"/>
                <a:gridCol w="2496015"/>
                <a:gridCol w="2496015"/>
                <a:gridCol w="2496015"/>
              </a:tblGrid>
              <a:tr h="633981">
                <a:tc>
                  <a:txBody>
                    <a:bodyPr/>
                    <a:lstStyle/>
                    <a:p>
                      <a:pPr algn="ctr" fontAlgn="ctr"/>
                      <a:endParaRPr lang="cs-CZ" sz="1200" b="1" i="0" u="none" strike="noStrike" noProof="0" dirty="0">
                        <a:solidFill>
                          <a:srgbClr val="00000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solidFill>
                            <a:srgbClr val="004870"/>
                          </a:solidFill>
                          <a:effectLst/>
                          <a:latin typeface="Verdana"/>
                          <a:cs typeface="Verdana"/>
                        </a:rPr>
                        <a:t>celkového počtu </a:t>
                      </a:r>
                    </a:p>
                    <a:p>
                      <a:pPr algn="ctr" fontAlgn="ctr"/>
                      <a:r>
                        <a:rPr lang="cs-CZ" sz="1200" b="1" u="none" strike="noStrike" noProof="0" dirty="0" smtClean="0">
                          <a:solidFill>
                            <a:srgbClr val="004870"/>
                          </a:solidFill>
                          <a:effectLst/>
                          <a:latin typeface="Verdana"/>
                          <a:cs typeface="Verdana"/>
                        </a:rPr>
                        <a:t>obyvatel</a:t>
                      </a:r>
                      <a:endParaRPr lang="cs-CZ" sz="1200" b="1" i="0" u="none" strike="noStrike" noProof="0" dirty="0">
                        <a:solidFill>
                          <a:srgbClr val="00487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solidFill>
                            <a:srgbClr val="004870"/>
                          </a:solidFill>
                          <a:effectLst/>
                          <a:latin typeface="Verdana"/>
                          <a:cs typeface="Verdana"/>
                        </a:rPr>
                        <a:t>průměrného věku v </a:t>
                      </a:r>
                    </a:p>
                    <a:p>
                      <a:pPr algn="ctr" fontAlgn="ctr"/>
                      <a:r>
                        <a:rPr lang="cs-CZ" sz="1200" b="1" u="none" strike="noStrike" noProof="0" dirty="0" smtClean="0">
                          <a:solidFill>
                            <a:srgbClr val="004870"/>
                          </a:solidFill>
                          <a:effectLst/>
                          <a:latin typeface="Verdana"/>
                          <a:cs typeface="Verdana"/>
                        </a:rPr>
                        <a:t>populaci (39,8 roku)</a:t>
                      </a:r>
                      <a:endParaRPr lang="cs-CZ" sz="1200" b="1" i="0" u="none" strike="noStrike" noProof="0" dirty="0">
                        <a:solidFill>
                          <a:srgbClr val="00487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solidFill>
                            <a:srgbClr val="004870"/>
                          </a:solidFill>
                          <a:effectLst/>
                          <a:latin typeface="Verdana"/>
                          <a:cs typeface="Verdana"/>
                        </a:rPr>
                        <a:t>konstantního podílu osob v produktivním věku </a:t>
                      </a:r>
                    </a:p>
                    <a:p>
                      <a:pPr algn="ctr" fontAlgn="ctr"/>
                      <a:r>
                        <a:rPr lang="cs-CZ" sz="1200" b="1" u="none" strike="noStrike" noProof="0" dirty="0" smtClean="0">
                          <a:solidFill>
                            <a:srgbClr val="004870"/>
                          </a:solidFill>
                          <a:effectLst/>
                          <a:latin typeface="Verdana"/>
                          <a:cs typeface="Verdana"/>
                        </a:rPr>
                        <a:t>(P20–59/</a:t>
                      </a:r>
                      <a:r>
                        <a:rPr lang="cs-CZ" sz="1200" b="1" u="none" strike="noStrike" noProof="0" dirty="0" err="1" smtClean="0">
                          <a:solidFill>
                            <a:srgbClr val="004870"/>
                          </a:solidFill>
                          <a:effectLst/>
                          <a:latin typeface="Verdana"/>
                          <a:cs typeface="Verdana"/>
                        </a:rPr>
                        <a:t>Ptotal</a:t>
                      </a:r>
                      <a:r>
                        <a:rPr lang="cs-CZ" sz="1200" b="1" u="none" strike="noStrike" noProof="0" dirty="0" smtClean="0">
                          <a:solidFill>
                            <a:srgbClr val="004870"/>
                          </a:solidFill>
                          <a:effectLst/>
                          <a:latin typeface="Verdana"/>
                          <a:cs typeface="Verdana"/>
                        </a:rPr>
                        <a:t>)</a:t>
                      </a:r>
                      <a:endParaRPr lang="cs-CZ" sz="1200" b="1" i="0" u="none" strike="noStrike" noProof="0" dirty="0">
                        <a:solidFill>
                          <a:srgbClr val="00487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</a:tr>
              <a:tr h="2690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effectLst/>
                          <a:latin typeface="Verdana"/>
                          <a:cs typeface="Verdana"/>
                        </a:rPr>
                        <a:t> Rok</a:t>
                      </a:r>
                      <a:endParaRPr lang="cs-CZ" sz="1200" b="1" i="0" u="none" strike="noStrike" noProof="0" dirty="0">
                        <a:solidFill>
                          <a:srgbClr val="00000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effectLst/>
                          <a:latin typeface="Verdana"/>
                          <a:cs typeface="Verdana"/>
                        </a:rPr>
                        <a:t>Kumulované saldo náhradové migrace (v tisících)</a:t>
                      </a:r>
                      <a:endParaRPr lang="cs-CZ" sz="1200" b="1" i="0" u="none" strike="noStrike" noProof="0" dirty="0">
                        <a:solidFill>
                          <a:srgbClr val="00000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2690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effectLst/>
                          <a:latin typeface="Verdana"/>
                          <a:cs typeface="Verdana"/>
                        </a:rPr>
                        <a:t>2005</a:t>
                      </a:r>
                      <a:endParaRPr lang="cs-CZ" sz="1200" b="1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dirty="0" smtClean="0">
                          <a:effectLst/>
                          <a:latin typeface="Verdana"/>
                          <a:cs typeface="Verdana"/>
                        </a:rPr>
                        <a:t>7</a:t>
                      </a:r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dirty="0" smtClean="0">
                          <a:effectLst/>
                          <a:latin typeface="Verdana"/>
                          <a:cs typeface="Verdana"/>
                        </a:rPr>
                        <a:t>292</a:t>
                      </a:r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dirty="0" smtClean="0">
                          <a:effectLst/>
                          <a:latin typeface="Verdana"/>
                          <a:cs typeface="Verdana"/>
                        </a:rPr>
                        <a:t>31</a:t>
                      </a:r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</a:tr>
              <a:tr h="2690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effectLst/>
                          <a:latin typeface="Verdana"/>
                          <a:cs typeface="Verdana"/>
                        </a:rPr>
                        <a:t>2010</a:t>
                      </a:r>
                      <a:endParaRPr lang="cs-CZ" sz="1200" b="1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dirty="0" smtClean="0">
                          <a:effectLst/>
                          <a:latin typeface="Verdana"/>
                          <a:cs typeface="Verdana"/>
                        </a:rPr>
                        <a:t>18</a:t>
                      </a:r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dirty="0" smtClean="0">
                          <a:effectLst/>
                          <a:latin typeface="Verdana"/>
                          <a:cs typeface="Verdana"/>
                        </a:rPr>
                        <a:t>1 813</a:t>
                      </a:r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dirty="0" smtClean="0">
                          <a:effectLst/>
                          <a:latin typeface="Verdana"/>
                          <a:cs typeface="Verdana"/>
                        </a:rPr>
                        <a:t>1 421</a:t>
                      </a:r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</a:tr>
              <a:tr h="2690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effectLst/>
                          <a:latin typeface="Verdana"/>
                          <a:cs typeface="Verdana"/>
                        </a:rPr>
                        <a:t>2020</a:t>
                      </a:r>
                      <a:endParaRPr lang="cs-CZ" sz="1200" b="1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smtClean="0">
                          <a:effectLst/>
                          <a:latin typeface="Verdana"/>
                          <a:cs typeface="Verdana"/>
                        </a:rPr>
                        <a:t>124</a:t>
                      </a:r>
                      <a:endParaRPr lang="cs-CZ" sz="1200" b="0" i="0" u="none" strike="noStrike" noProof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dirty="0" smtClean="0">
                          <a:effectLst/>
                          <a:latin typeface="Verdana"/>
                          <a:cs typeface="Verdana"/>
                        </a:rPr>
                        <a:t>6 213</a:t>
                      </a:r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dirty="0" smtClean="0">
                          <a:effectLst/>
                          <a:latin typeface="Verdana"/>
                          <a:cs typeface="Verdana"/>
                        </a:rPr>
                        <a:t>5 861</a:t>
                      </a:r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</a:tr>
              <a:tr h="2690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smtClean="0">
                          <a:effectLst/>
                          <a:latin typeface="Verdana"/>
                          <a:cs typeface="Verdana"/>
                        </a:rPr>
                        <a:t>2030</a:t>
                      </a:r>
                      <a:endParaRPr lang="cs-CZ" sz="1200" b="1" i="0" u="none" strike="noStrike" noProof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dirty="0" smtClean="0">
                          <a:effectLst/>
                          <a:latin typeface="Verdana"/>
                          <a:cs typeface="Verdana"/>
                        </a:rPr>
                        <a:t>399</a:t>
                      </a:r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dirty="0" smtClean="0">
                          <a:effectLst/>
                          <a:latin typeface="Verdana"/>
                          <a:cs typeface="Verdana"/>
                        </a:rPr>
                        <a:t>13 696</a:t>
                      </a:r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dirty="0" smtClean="0">
                          <a:effectLst/>
                          <a:latin typeface="Verdana"/>
                          <a:cs typeface="Verdana"/>
                        </a:rPr>
                        <a:t>11 562</a:t>
                      </a:r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</a:tr>
              <a:tr h="2690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effectLst/>
                          <a:latin typeface="Verdana"/>
                          <a:cs typeface="Verdana"/>
                        </a:rPr>
                        <a:t>2040</a:t>
                      </a:r>
                      <a:endParaRPr lang="cs-CZ" sz="1200" b="1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dirty="0" smtClean="0">
                          <a:effectLst/>
                          <a:latin typeface="Verdana"/>
                          <a:cs typeface="Verdana"/>
                        </a:rPr>
                        <a:t>764</a:t>
                      </a:r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smtClean="0">
                          <a:effectLst/>
                          <a:latin typeface="Verdana"/>
                          <a:cs typeface="Verdana"/>
                        </a:rPr>
                        <a:t>25 050</a:t>
                      </a:r>
                      <a:endParaRPr lang="cs-CZ" sz="1200" b="0" i="0" u="none" strike="noStrike" noProof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dirty="0" smtClean="0">
                          <a:effectLst/>
                          <a:latin typeface="Verdana"/>
                          <a:cs typeface="Verdana"/>
                        </a:rPr>
                        <a:t>23 663</a:t>
                      </a:r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</a:tr>
              <a:tr h="2690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smtClean="0">
                          <a:effectLst/>
                          <a:latin typeface="Verdana"/>
                          <a:cs typeface="Verdana"/>
                        </a:rPr>
                        <a:t>2050</a:t>
                      </a:r>
                      <a:endParaRPr lang="cs-CZ" sz="1200" b="1" i="0" u="none" strike="noStrike" noProof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smtClean="0">
                          <a:effectLst/>
                          <a:latin typeface="Verdana"/>
                          <a:cs typeface="Verdana"/>
                        </a:rPr>
                        <a:t>1 146</a:t>
                      </a:r>
                      <a:endParaRPr lang="cs-CZ" sz="1200" b="0" i="0" u="none" strike="noStrike" noProof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smtClean="0">
                          <a:effectLst/>
                          <a:latin typeface="Verdana"/>
                          <a:cs typeface="Verdana"/>
                        </a:rPr>
                        <a:t>42 785</a:t>
                      </a:r>
                      <a:endParaRPr lang="cs-CZ" sz="1200" b="0" i="0" u="none" strike="noStrike" noProof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dirty="0" smtClean="0">
                          <a:effectLst/>
                          <a:latin typeface="Verdana"/>
                          <a:cs typeface="Verdana"/>
                        </a:rPr>
                        <a:t>45 584</a:t>
                      </a:r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</a:tr>
              <a:tr h="2690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effectLst/>
                          <a:latin typeface="Verdana"/>
                          <a:cs typeface="Verdana"/>
                        </a:rPr>
                        <a:t>2065</a:t>
                      </a:r>
                      <a:endParaRPr lang="cs-CZ" sz="1200" b="1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smtClean="0">
                          <a:effectLst/>
                          <a:latin typeface="Verdana"/>
                          <a:cs typeface="Verdana"/>
                        </a:rPr>
                        <a:t>1 797</a:t>
                      </a:r>
                      <a:endParaRPr lang="cs-CZ" sz="1200" b="0" i="0" u="none" strike="noStrike" noProof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dirty="0" smtClean="0">
                          <a:effectLst/>
                          <a:latin typeface="Verdana"/>
                          <a:cs typeface="Verdana"/>
                        </a:rPr>
                        <a:t>90 146</a:t>
                      </a:r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dirty="0" smtClean="0">
                          <a:effectLst/>
                          <a:latin typeface="Verdana"/>
                          <a:cs typeface="Verdana"/>
                        </a:rPr>
                        <a:t>103 286</a:t>
                      </a:r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</a:tr>
              <a:tr h="2690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effectLst/>
                          <a:latin typeface="Verdana"/>
                          <a:cs typeface="Verdana"/>
                        </a:rPr>
                        <a:t> </a:t>
                      </a:r>
                      <a:endParaRPr lang="cs-CZ" sz="1200" b="1" i="0" u="none" strike="noStrike" noProof="0" dirty="0">
                        <a:solidFill>
                          <a:srgbClr val="00000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effectLst/>
                          <a:latin typeface="Verdana"/>
                          <a:cs typeface="Verdana"/>
                        </a:rPr>
                        <a:t>Celkový počet obyvatel k 1. 1. (v tisících)</a:t>
                      </a:r>
                      <a:endParaRPr lang="cs-CZ" sz="1200" b="1" i="0" u="none" strike="noStrike" noProof="0" dirty="0">
                        <a:solidFill>
                          <a:srgbClr val="00000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2690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effectLst/>
                          <a:latin typeface="Verdana"/>
                          <a:cs typeface="Verdana"/>
                        </a:rPr>
                        <a:t>2005</a:t>
                      </a:r>
                      <a:endParaRPr lang="cs-CZ" sz="1200" b="1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smtClean="0">
                          <a:effectLst/>
                          <a:latin typeface="Verdana"/>
                          <a:cs typeface="Verdana"/>
                        </a:rPr>
                        <a:t>10 221</a:t>
                      </a:r>
                      <a:endParaRPr lang="cs-CZ" sz="1200" b="0" i="0" u="none" strike="noStrike" noProof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smtClean="0">
                          <a:effectLst/>
                          <a:latin typeface="Verdana"/>
                          <a:cs typeface="Verdana"/>
                        </a:rPr>
                        <a:t>10 221</a:t>
                      </a:r>
                      <a:endParaRPr lang="cs-CZ" sz="1200" b="0" i="0" u="none" strike="noStrike" noProof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dirty="0" smtClean="0">
                          <a:effectLst/>
                          <a:latin typeface="Verdana"/>
                          <a:cs typeface="Verdana"/>
                        </a:rPr>
                        <a:t>10 221</a:t>
                      </a:r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</a:tr>
              <a:tr h="2690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effectLst/>
                          <a:latin typeface="Verdana"/>
                          <a:cs typeface="Verdana"/>
                        </a:rPr>
                        <a:t>2010</a:t>
                      </a:r>
                      <a:endParaRPr lang="cs-CZ" sz="1200" b="1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smtClean="0">
                          <a:effectLst/>
                          <a:latin typeface="Verdana"/>
                          <a:cs typeface="Verdana"/>
                        </a:rPr>
                        <a:t>10 221</a:t>
                      </a:r>
                      <a:endParaRPr lang="cs-CZ" sz="1200" b="0" i="0" u="none" strike="noStrike" noProof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dirty="0" smtClean="0">
                          <a:effectLst/>
                          <a:latin typeface="Verdana"/>
                          <a:cs typeface="Verdana"/>
                        </a:rPr>
                        <a:t>11 741</a:t>
                      </a:r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dirty="0" smtClean="0">
                          <a:effectLst/>
                          <a:latin typeface="Verdana"/>
                          <a:cs typeface="Verdana"/>
                        </a:rPr>
                        <a:t>11 384</a:t>
                      </a:r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</a:tr>
              <a:tr h="2690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effectLst/>
                          <a:latin typeface="Verdana"/>
                          <a:cs typeface="Verdana"/>
                        </a:rPr>
                        <a:t>2020</a:t>
                      </a:r>
                      <a:endParaRPr lang="cs-CZ" sz="1200" b="1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smtClean="0">
                          <a:effectLst/>
                          <a:latin typeface="Verdana"/>
                          <a:cs typeface="Verdana"/>
                        </a:rPr>
                        <a:t>10 221</a:t>
                      </a:r>
                      <a:endParaRPr lang="cs-CZ" sz="1200" b="0" i="0" u="none" strike="noStrike" noProof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dirty="0" smtClean="0">
                          <a:effectLst/>
                          <a:latin typeface="Verdana"/>
                          <a:cs typeface="Verdana"/>
                        </a:rPr>
                        <a:t>16 265</a:t>
                      </a:r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dirty="0" smtClean="0">
                          <a:effectLst/>
                          <a:latin typeface="Verdana"/>
                          <a:cs typeface="Verdana"/>
                        </a:rPr>
                        <a:t>15 930</a:t>
                      </a:r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</a:tr>
              <a:tr h="2690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effectLst/>
                          <a:latin typeface="Verdana"/>
                          <a:cs typeface="Verdana"/>
                        </a:rPr>
                        <a:t>2030</a:t>
                      </a:r>
                      <a:endParaRPr lang="cs-CZ" sz="1200" b="1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smtClean="0">
                          <a:effectLst/>
                          <a:latin typeface="Verdana"/>
                          <a:cs typeface="Verdana"/>
                        </a:rPr>
                        <a:t>10 221</a:t>
                      </a:r>
                      <a:endParaRPr lang="cs-CZ" sz="1200" b="0" i="0" u="none" strike="noStrike" noProof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smtClean="0">
                          <a:effectLst/>
                          <a:latin typeface="Verdana"/>
                          <a:cs typeface="Verdana"/>
                        </a:rPr>
                        <a:t>24 112</a:t>
                      </a:r>
                      <a:endParaRPr lang="cs-CZ" sz="1200" b="0" i="0" u="none" strike="noStrike" noProof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dirty="0" smtClean="0">
                          <a:effectLst/>
                          <a:latin typeface="Verdana"/>
                          <a:cs typeface="Verdana"/>
                        </a:rPr>
                        <a:t>22 077</a:t>
                      </a:r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</a:tr>
              <a:tr h="2690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effectLst/>
                          <a:latin typeface="Verdana"/>
                          <a:cs typeface="Verdana"/>
                        </a:rPr>
                        <a:t>2040</a:t>
                      </a:r>
                      <a:endParaRPr lang="cs-CZ" sz="1200" b="1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smtClean="0">
                          <a:effectLst/>
                          <a:latin typeface="Verdana"/>
                          <a:cs typeface="Verdana"/>
                        </a:rPr>
                        <a:t>10 221</a:t>
                      </a:r>
                      <a:endParaRPr lang="cs-CZ" sz="1200" b="0" i="0" u="none" strike="noStrike" noProof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smtClean="0">
                          <a:effectLst/>
                          <a:latin typeface="Verdana"/>
                          <a:cs typeface="Verdana"/>
                        </a:rPr>
                        <a:t>36 474</a:t>
                      </a:r>
                      <a:endParaRPr lang="cs-CZ" sz="1200" b="0" i="0" u="none" strike="noStrike" noProof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dirty="0" smtClean="0">
                          <a:effectLst/>
                          <a:latin typeface="Verdana"/>
                          <a:cs typeface="Verdana"/>
                        </a:rPr>
                        <a:t>34 525</a:t>
                      </a:r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</a:tr>
              <a:tr h="2690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effectLst/>
                          <a:latin typeface="Verdana"/>
                          <a:cs typeface="Verdana"/>
                        </a:rPr>
                        <a:t>2050</a:t>
                      </a:r>
                      <a:endParaRPr lang="cs-CZ" sz="1200" b="1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smtClean="0">
                          <a:effectLst/>
                          <a:latin typeface="Verdana"/>
                          <a:cs typeface="Verdana"/>
                        </a:rPr>
                        <a:t>10 221</a:t>
                      </a:r>
                      <a:endParaRPr lang="cs-CZ" sz="1200" b="0" i="0" u="none" strike="noStrike" noProof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smtClean="0">
                          <a:effectLst/>
                          <a:latin typeface="Verdana"/>
                          <a:cs typeface="Verdana"/>
                        </a:rPr>
                        <a:t>56 051</a:t>
                      </a:r>
                      <a:endParaRPr lang="cs-CZ" sz="1200" b="0" i="0" u="none" strike="noStrike" noProof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dirty="0" smtClean="0">
                          <a:effectLst/>
                          <a:latin typeface="Verdana"/>
                          <a:cs typeface="Verdana"/>
                        </a:rPr>
                        <a:t>58 158</a:t>
                      </a:r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</a:tr>
              <a:tr h="2690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noProof="0" dirty="0" smtClean="0">
                          <a:effectLst/>
                          <a:latin typeface="Verdana"/>
                          <a:cs typeface="Verdana"/>
                        </a:rPr>
                        <a:t>2065</a:t>
                      </a:r>
                      <a:endParaRPr lang="cs-CZ" sz="1200" b="1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dirty="0" smtClean="0">
                          <a:effectLst/>
                          <a:latin typeface="Verdana"/>
                          <a:cs typeface="Verdana"/>
                        </a:rPr>
                        <a:t>10 221</a:t>
                      </a:r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dirty="0" smtClean="0">
                          <a:effectLst/>
                          <a:latin typeface="Verdana"/>
                          <a:cs typeface="Verdana"/>
                        </a:rPr>
                        <a:t>109 318</a:t>
                      </a:r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noProof="0" dirty="0" smtClean="0">
                          <a:effectLst/>
                          <a:latin typeface="Verdana"/>
                          <a:cs typeface="Verdana"/>
                        </a:rPr>
                        <a:t>123 061</a:t>
                      </a:r>
                      <a:endParaRPr lang="cs-CZ" sz="1200" b="0" i="0" u="none" strike="noStrike" noProof="0" dirty="0">
                        <a:solidFill>
                          <a:srgbClr val="231F20"/>
                        </a:solidFill>
                        <a:effectLst/>
                        <a:latin typeface="Verdana"/>
                        <a:cs typeface="Verdana"/>
                      </a:endParaRPr>
                    </a:p>
                  </a:txBody>
                  <a:tcPr marL="8751" marR="8751" marT="7891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454996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1264" y="2163040"/>
            <a:ext cx="8420357" cy="1995897"/>
          </a:xfrm>
        </p:spPr>
        <p:txBody>
          <a:bodyPr anchor="ctr"/>
          <a:lstStyle/>
          <a:p>
            <a:pPr algn="ctr"/>
            <a:r>
              <a:rPr lang="cs-CZ" b="0" smtClean="0">
                <a:latin typeface="Calibri"/>
                <a:cs typeface="Calibri"/>
              </a:rPr>
              <a:t>Děkuji za pozornost!</a:t>
            </a:r>
            <a:endParaRPr lang="cs-CZ" b="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7971393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Prezentace1">
  <a:themeElements>
    <a:clrScheme name="Prezentace1 15">
      <a:dk1>
        <a:srgbClr val="004870"/>
      </a:dk1>
      <a:lt1>
        <a:srgbClr val="FFFFFF"/>
      </a:lt1>
      <a:dk2>
        <a:srgbClr val="004870"/>
      </a:dk2>
      <a:lt2>
        <a:srgbClr val="808080"/>
      </a:lt2>
      <a:accent1>
        <a:srgbClr val="3B658A"/>
      </a:accent1>
      <a:accent2>
        <a:srgbClr val="EE3224"/>
      </a:accent2>
      <a:accent3>
        <a:srgbClr val="FFFFFF"/>
      </a:accent3>
      <a:accent4>
        <a:srgbClr val="003C5F"/>
      </a:accent4>
      <a:accent5>
        <a:srgbClr val="AFB8C4"/>
      </a:accent5>
      <a:accent6>
        <a:srgbClr val="D82C20"/>
      </a:accent6>
      <a:hlink>
        <a:srgbClr val="EE3224"/>
      </a:hlink>
      <a:folHlink>
        <a:srgbClr val="EE3224"/>
      </a:folHlink>
    </a:clrScheme>
    <a:fontScheme name="Prezentace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6012" tIns="48006" rIns="96012" bIns="48006" numCol="1" anchor="t" anchorCtr="0" compatLnSpc="1">
        <a:prstTxWarp prst="textNoShape">
          <a:avLst/>
        </a:prstTxWarp>
      </a:bodyPr>
      <a:lstStyle>
        <a:defPPr marL="0" marR="0" indent="0" algn="l" defTabSz="877888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0" lang="cs-CZ" altLang="cs-CZ" sz="27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6012" tIns="48006" rIns="96012" bIns="48006" numCol="1" anchor="t" anchorCtr="0" compatLnSpc="1">
        <a:prstTxWarp prst="textNoShape">
          <a:avLst/>
        </a:prstTxWarp>
      </a:bodyPr>
      <a:lstStyle>
        <a:defPPr marL="0" marR="0" indent="0" algn="l" defTabSz="877888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0" lang="cs-CZ" altLang="cs-CZ" sz="27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Prezentace1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zentace1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zentace1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zentace1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zentace1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zentace1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zentace1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zentace1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zentace1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zentace1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zentace1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zentace1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zentace1 13">
        <a:dk1>
          <a:srgbClr val="0085C8"/>
        </a:dk1>
        <a:lt1>
          <a:srgbClr val="FFFFFF"/>
        </a:lt1>
        <a:dk2>
          <a:srgbClr val="0085C8"/>
        </a:dk2>
        <a:lt2>
          <a:srgbClr val="808080"/>
        </a:lt2>
        <a:accent1>
          <a:srgbClr val="F7D92D"/>
        </a:accent1>
        <a:accent2>
          <a:srgbClr val="A2BD30"/>
        </a:accent2>
        <a:accent3>
          <a:srgbClr val="FFFFFF"/>
        </a:accent3>
        <a:accent4>
          <a:srgbClr val="0071AA"/>
        </a:accent4>
        <a:accent5>
          <a:srgbClr val="FAE9AD"/>
        </a:accent5>
        <a:accent6>
          <a:srgbClr val="92AB2A"/>
        </a:accent6>
        <a:hlink>
          <a:srgbClr val="A2BD30"/>
        </a:hlink>
        <a:folHlink>
          <a:srgbClr val="A2BD3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zentace1 14">
        <a:dk1>
          <a:srgbClr val="FFFFFF"/>
        </a:dk1>
        <a:lt1>
          <a:srgbClr val="FFFFFF"/>
        </a:lt1>
        <a:dk2>
          <a:srgbClr val="FFFFFF"/>
        </a:dk2>
        <a:lt2>
          <a:srgbClr val="808080"/>
        </a:lt2>
        <a:accent1>
          <a:srgbClr val="F7D92D"/>
        </a:accent1>
        <a:accent2>
          <a:srgbClr val="A2BD30"/>
        </a:accent2>
        <a:accent3>
          <a:srgbClr val="FFFFFF"/>
        </a:accent3>
        <a:accent4>
          <a:srgbClr val="DADADA"/>
        </a:accent4>
        <a:accent5>
          <a:srgbClr val="FAE9AD"/>
        </a:accent5>
        <a:accent6>
          <a:srgbClr val="92AB2A"/>
        </a:accent6>
        <a:hlink>
          <a:srgbClr val="A2BD30"/>
        </a:hlink>
        <a:folHlink>
          <a:srgbClr val="A2BD3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zentace1 15">
        <a:dk1>
          <a:srgbClr val="004870"/>
        </a:dk1>
        <a:lt1>
          <a:srgbClr val="FFFFFF"/>
        </a:lt1>
        <a:dk2>
          <a:srgbClr val="004870"/>
        </a:dk2>
        <a:lt2>
          <a:srgbClr val="808080"/>
        </a:lt2>
        <a:accent1>
          <a:srgbClr val="3B658A"/>
        </a:accent1>
        <a:accent2>
          <a:srgbClr val="EE3224"/>
        </a:accent2>
        <a:accent3>
          <a:srgbClr val="FFFFFF"/>
        </a:accent3>
        <a:accent4>
          <a:srgbClr val="003C5F"/>
        </a:accent4>
        <a:accent5>
          <a:srgbClr val="AFB8C4"/>
        </a:accent5>
        <a:accent6>
          <a:srgbClr val="D82C20"/>
        </a:accent6>
        <a:hlink>
          <a:srgbClr val="EE3224"/>
        </a:hlink>
        <a:folHlink>
          <a:srgbClr val="EE322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12684</TotalTime>
  <Words>1012</Words>
  <Application>Microsoft Macintosh PowerPoint</Application>
  <PresentationFormat>A4 Paper (210x297 mm)</PresentationFormat>
  <Paragraphs>503</Paragraphs>
  <Slides>22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Prezentace1</vt:lpstr>
      <vt:lpstr>PowerPoint Presentation</vt:lpstr>
      <vt:lpstr>PowerPoint Presentation</vt:lpstr>
      <vt:lpstr>Cizinci a pracující cizinci v České republice</vt:lpstr>
      <vt:lpstr>Podíl cizinců na obyvatelstvu (k 1. 1. 2014, Eurostat)</vt:lpstr>
      <vt:lpstr>Zaměstnaní cizinci v ČR (k 31. 12. 2011, ČSÚ, ÚP ČR)</vt:lpstr>
      <vt:lpstr>Zaměstnanost cizinců v ČR podle postavení v zaměstnání  (1997 – 2014)</vt:lpstr>
      <vt:lpstr>Projekt „Výběr kvalifikovaných zahraničních pracovníků“</vt:lpstr>
      <vt:lpstr>Funkce pracovní migrace</vt:lpstr>
      <vt:lpstr>Stabilní a fluktuující poptávka</vt:lpstr>
      <vt:lpstr>Zaměstnanost cizinců v ČR 2004 – 2011 (k 31. 12.)</vt:lpstr>
      <vt:lpstr>Projekt dobrovolných návratů (2009)</vt:lpstr>
      <vt:lpstr>Rozdíly v příjmech domácích a zahraničních zaměstnanců</vt:lpstr>
      <vt:lpstr>Hrubý měsíční plat dle státního občanství v roce 2014</vt:lpstr>
      <vt:lpstr>Hrubá měsíční mzda dle státního občanství v roce 2014</vt:lpstr>
      <vt:lpstr>Pracovní migrace a koncept náhradové migrace </vt:lpstr>
      <vt:lpstr>Modely náhradové migrace</vt:lpstr>
      <vt:lpstr>Modely náhradové migrace</vt:lpstr>
      <vt:lpstr>Modely náhradové migrace</vt:lpstr>
      <vt:lpstr>Modely náhradové migrace</vt:lpstr>
      <vt:lpstr>Modely náhradové migrace</vt:lpstr>
      <vt:lpstr>Modely náhradové migrace</vt:lpstr>
      <vt:lpstr>Děkuji za pozornost!</vt:lpstr>
    </vt:vector>
  </TitlesOfParts>
  <Company>VÚPSV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vera.mala</dc:creator>
  <cp:lastModifiedBy>jv</cp:lastModifiedBy>
  <cp:revision>90</cp:revision>
  <cp:lastPrinted>2016-04-19T11:01:07Z</cp:lastPrinted>
  <dcterms:created xsi:type="dcterms:W3CDTF">2009-03-27T11:11:00Z</dcterms:created>
  <dcterms:modified xsi:type="dcterms:W3CDTF">2016-04-19T12:14:40Z</dcterms:modified>
</cp:coreProperties>
</file>