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71" r:id="rId4"/>
    <p:sldId id="272" r:id="rId5"/>
    <p:sldId id="273" r:id="rId6"/>
    <p:sldId id="274" r:id="rId7"/>
    <p:sldId id="259" r:id="rId8"/>
    <p:sldId id="270" r:id="rId9"/>
    <p:sldId id="275" r:id="rId10"/>
    <p:sldId id="276" r:id="rId11"/>
    <p:sldId id="277" r:id="rId12"/>
    <p:sldId id="260" r:id="rId13"/>
    <p:sldId id="278" r:id="rId14"/>
    <p:sldId id="279" r:id="rId15"/>
    <p:sldId id="281" r:id="rId16"/>
    <p:sldId id="282" r:id="rId17"/>
    <p:sldId id="280" r:id="rId18"/>
    <p:sldId id="262" r:id="rId19"/>
    <p:sldId id="269" r:id="rId20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 smtClean="0"/>
              <a:t>Ak chcete pridať obrázok, kliknite na ikonu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6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5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4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E622D719-33DD-499C-8BBF-0173F9FB96EF}" type="datetimeFigureOut">
              <a:rPr lang="sk-SK" smtClean="0"/>
              <a:t>21. 4. 2016</a:t>
            </a:fld>
            <a:endParaRPr lang="sk-S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sk-S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8FA2EA7-DA4B-43F9-95FA-BB7E9BA150BE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91680" y="2180114"/>
            <a:ext cx="5723468" cy="1656184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/>
            </a:r>
            <a:br>
              <a:rPr lang="sk-SK" dirty="0" smtClean="0"/>
            </a:br>
            <a:r>
              <a:rPr lang="sk-SK" dirty="0"/>
              <a:t/>
            </a:r>
            <a:br>
              <a:rPr lang="sk-SK" dirty="0"/>
            </a:br>
            <a:r>
              <a:rPr lang="sk-SK" dirty="0" smtClean="0"/>
              <a:t>Potrebuje slovenský pracovný trh migráciu?</a:t>
            </a: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63688" y="4293096"/>
            <a:ext cx="5712179" cy="1091952"/>
          </a:xfrm>
        </p:spPr>
        <p:txBody>
          <a:bodyPr>
            <a:normAutofit/>
          </a:bodyPr>
          <a:lstStyle/>
          <a:p>
            <a:r>
              <a:rPr lang="sk-SK" b="1" dirty="0" smtClean="0"/>
              <a:t>Branislav Ondruš</a:t>
            </a:r>
          </a:p>
          <a:p>
            <a:r>
              <a:rPr lang="sk-SK" dirty="0"/>
              <a:t>š</a:t>
            </a:r>
            <a:r>
              <a:rPr lang="sk-SK" dirty="0" smtClean="0"/>
              <a:t>tátny tajomník</a:t>
            </a:r>
          </a:p>
        </p:txBody>
      </p:sp>
      <p:pic>
        <p:nvPicPr>
          <p:cNvPr id="4" name="Obrázo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68760"/>
            <a:ext cx="4392177" cy="91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1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64705"/>
            <a:ext cx="6965245" cy="792088"/>
          </a:xfrm>
        </p:spPr>
        <p:txBody>
          <a:bodyPr>
            <a:normAutofit/>
          </a:bodyPr>
          <a:lstStyle/>
          <a:p>
            <a:r>
              <a:rPr lang="sk-SK" dirty="0" smtClean="0"/>
              <a:t>Nezamestnanosť aktuálne</a:t>
            </a:r>
            <a:endParaRPr lang="sk-SK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3" y="1556792"/>
            <a:ext cx="6624736" cy="4464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6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11218"/>
          </a:xfrm>
        </p:spPr>
        <p:txBody>
          <a:bodyPr/>
          <a:lstStyle/>
          <a:p>
            <a:r>
              <a:rPr lang="sk-SK" dirty="0"/>
              <a:t>Nezamestnanosť aktuálne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628800"/>
            <a:ext cx="6840759" cy="439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3702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836713"/>
            <a:ext cx="6965245" cy="720080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Nezamestnanosť aktuálne</a:t>
            </a:r>
            <a:endParaRPr lang="sk-SK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556792"/>
            <a:ext cx="691276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169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864096"/>
          </a:xfrm>
        </p:spPr>
        <p:txBody>
          <a:bodyPr/>
          <a:lstStyle/>
          <a:p>
            <a:r>
              <a:rPr lang="sk-SK" dirty="0" smtClean="0"/>
              <a:t>Nezamestnanosť aktuálne</a:t>
            </a:r>
            <a:endParaRPr lang="sk-SK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7056784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290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811218"/>
          </a:xfrm>
        </p:spPr>
        <p:txBody>
          <a:bodyPr/>
          <a:lstStyle/>
          <a:p>
            <a:r>
              <a:rPr lang="sk-SK" dirty="0" smtClean="0"/>
              <a:t>Nezamestnanosť aktuálne</a:t>
            </a:r>
            <a:endParaRPr lang="sk-SK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6696743" cy="453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442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Najviac inzerované VPM - 1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montážni pracovníci, pomocní pracovníci v </a:t>
            </a:r>
            <a:r>
              <a:rPr lang="sk-SK" dirty="0"/>
              <a:t>ťažbe, stavebníctve, výrobe a </a:t>
            </a:r>
            <a:r>
              <a:rPr lang="sk-SK" dirty="0" smtClean="0"/>
              <a:t>doprave, pracovníci v osobných službách, </a:t>
            </a:r>
            <a:r>
              <a:rPr lang="sk-SK" dirty="0"/>
              <a:t>operátori stacionárnych strojov a zariadení</a:t>
            </a:r>
            <a:r>
              <a:rPr lang="sk-SK" dirty="0" smtClean="0"/>
              <a:t>, predavači</a:t>
            </a:r>
            <a:endParaRPr lang="sk-SK" dirty="0"/>
          </a:p>
          <a:p>
            <a:pPr lvl="0"/>
            <a:r>
              <a:rPr lang="sk-SK" dirty="0" smtClean="0"/>
              <a:t>vodiči </a:t>
            </a:r>
            <a:r>
              <a:rPr lang="sk-SK" dirty="0"/>
              <a:t>a obsluha pojazdných strojných zariadení, k</a:t>
            </a:r>
            <a:r>
              <a:rPr lang="sk-SK" dirty="0" smtClean="0"/>
              <a:t>valifikovaní </a:t>
            </a:r>
            <a:r>
              <a:rPr lang="sk-SK" dirty="0"/>
              <a:t>pracovníci v hutníctve, </a:t>
            </a:r>
            <a:r>
              <a:rPr lang="sk-SK" dirty="0" smtClean="0"/>
              <a:t>strojárstve, kvalifikovaní </a:t>
            </a:r>
            <a:r>
              <a:rPr lang="sk-SK" dirty="0"/>
              <a:t>stavební pracovníci a remeselníci okrem </a:t>
            </a:r>
            <a:r>
              <a:rPr lang="sk-SK" dirty="0" smtClean="0"/>
              <a:t>elektrikárov, spracovatelia </a:t>
            </a:r>
            <a:r>
              <a:rPr lang="sk-SK" dirty="0"/>
              <a:t>a výrobcovia potravinárskych výrobkov, výrobkov z dreva a </a:t>
            </a:r>
            <a:r>
              <a:rPr lang="sk-SK" dirty="0" smtClean="0"/>
              <a:t>odevov </a:t>
            </a:r>
          </a:p>
          <a:p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03284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Najviac inzerované VPM - </a:t>
            </a:r>
            <a:r>
              <a:rPr lang="sk-SK" dirty="0" smtClean="0"/>
              <a:t>2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sk-SK" dirty="0" smtClean="0"/>
              <a:t>administratívni </a:t>
            </a:r>
            <a:r>
              <a:rPr lang="sk-SK" dirty="0"/>
              <a:t>pracovníci na záznam číselných a skladových </a:t>
            </a:r>
            <a:r>
              <a:rPr lang="sk-SK" dirty="0" smtClean="0"/>
              <a:t>údajov</a:t>
            </a:r>
            <a:endParaRPr lang="sk-SK" dirty="0"/>
          </a:p>
          <a:p>
            <a:pPr lvl="0"/>
            <a:r>
              <a:rPr lang="sk-SK" dirty="0" smtClean="0"/>
              <a:t>odborní </a:t>
            </a:r>
            <a:r>
              <a:rPr lang="sk-SK" dirty="0"/>
              <a:t>pracovníci administratívnych, podporných a obchodných </a:t>
            </a:r>
            <a:r>
              <a:rPr lang="sk-SK" dirty="0" smtClean="0"/>
              <a:t>činností</a:t>
            </a:r>
          </a:p>
          <a:p>
            <a:pPr lvl="0"/>
            <a:r>
              <a:rPr lang="sk-SK" dirty="0" smtClean="0"/>
              <a:t>technici </a:t>
            </a:r>
            <a:r>
              <a:rPr lang="sk-SK" dirty="0"/>
              <a:t>a odborní pracovníci v oblasti vedy a </a:t>
            </a:r>
            <a:r>
              <a:rPr lang="sk-SK" dirty="0" smtClean="0"/>
              <a:t>techniky</a:t>
            </a:r>
            <a:endParaRPr lang="sk-SK" dirty="0"/>
          </a:p>
          <a:p>
            <a:pPr lvl="0"/>
            <a:r>
              <a:rPr lang="sk-SK" dirty="0" smtClean="0"/>
              <a:t>špecialisti </a:t>
            </a:r>
            <a:r>
              <a:rPr lang="sk-SK" dirty="0"/>
              <a:t>administratívnych, podporných a obchodných </a:t>
            </a:r>
            <a:r>
              <a:rPr lang="sk-SK" dirty="0" smtClean="0"/>
              <a:t>činností </a:t>
            </a:r>
          </a:p>
          <a:p>
            <a:pPr lvl="0"/>
            <a:r>
              <a:rPr lang="sk-SK" dirty="0" smtClean="0"/>
              <a:t>administratívni </a:t>
            </a:r>
            <a:r>
              <a:rPr lang="sk-SK" dirty="0"/>
              <a:t>pracovníci v zákazníckych </a:t>
            </a:r>
            <a:r>
              <a:rPr lang="sk-SK" dirty="0" smtClean="0"/>
              <a:t>službách</a:t>
            </a:r>
            <a:endParaRPr lang="sk-SK" dirty="0"/>
          </a:p>
          <a:p>
            <a:pPr lvl="0"/>
            <a:r>
              <a:rPr lang="sk-SK" dirty="0" smtClean="0"/>
              <a:t>špecialisti a odborní pracovníci v</a:t>
            </a:r>
            <a:r>
              <a:rPr lang="sk-SK" dirty="0"/>
              <a:t> </a:t>
            </a:r>
            <a:r>
              <a:rPr lang="sk-SK" dirty="0" smtClean="0"/>
              <a:t>zdravotníctve</a:t>
            </a:r>
            <a:endParaRPr lang="sk-SK" dirty="0"/>
          </a:p>
          <a:p>
            <a:pPr lvl="0"/>
            <a:r>
              <a:rPr lang="sk-SK" dirty="0" smtClean="0"/>
              <a:t>špecialisti </a:t>
            </a:r>
            <a:r>
              <a:rPr lang="sk-SK" dirty="0"/>
              <a:t>v oblasti vedy a </a:t>
            </a:r>
            <a:r>
              <a:rPr lang="sk-SK" dirty="0" smtClean="0"/>
              <a:t>techniky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5421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792088"/>
          </a:xfrm>
        </p:spPr>
        <p:txBody>
          <a:bodyPr/>
          <a:lstStyle/>
          <a:p>
            <a:r>
              <a:rPr lang="sk-SK" dirty="0" smtClean="0"/>
              <a:t>Nezamestnanosť aktuálne</a:t>
            </a:r>
            <a:endParaRPr lang="sk-SK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56792"/>
            <a:ext cx="6624736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60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955234"/>
          </a:xfrm>
        </p:spPr>
        <p:txBody>
          <a:bodyPr/>
          <a:lstStyle/>
          <a:p>
            <a:r>
              <a:rPr lang="sk-SK" dirty="0" smtClean="0"/>
              <a:t>Nezamestnanosť aktuálne</a:t>
            </a:r>
            <a:endParaRPr lang="sk-SK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56792"/>
            <a:ext cx="6840760" cy="453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134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864097"/>
          </a:xfrm>
        </p:spPr>
        <p:txBody>
          <a:bodyPr/>
          <a:lstStyle/>
          <a:p>
            <a:r>
              <a:rPr lang="sk-SK" dirty="0" smtClean="0"/>
              <a:t>Ponuka práce</a:t>
            </a:r>
            <a:endParaRPr lang="sk-SK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556792"/>
            <a:ext cx="6912768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674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Podmienky zamestnania cudzincov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zákon č. 5/2004 </a:t>
            </a:r>
            <a:r>
              <a:rPr lang="sk-SK" dirty="0" err="1" smtClean="0"/>
              <a:t>Z.z</a:t>
            </a:r>
            <a:r>
              <a:rPr lang="sk-SK" dirty="0" smtClean="0"/>
              <a:t>. o službách zamestnanosti</a:t>
            </a:r>
          </a:p>
          <a:p>
            <a:r>
              <a:rPr lang="sk-SK" dirty="0" smtClean="0"/>
              <a:t>vysokokvalifikovaní migranti a nedostatkové profesie</a:t>
            </a:r>
          </a:p>
          <a:p>
            <a:r>
              <a:rPr lang="sk-SK" dirty="0" smtClean="0"/>
              <a:t>držiteľ Modrej karty EÚ</a:t>
            </a:r>
          </a:p>
          <a:p>
            <a:r>
              <a:rPr lang="sk-SK" dirty="0"/>
              <a:t>udelený prechodný pobyt na  účel zamestnania na základe potvrdenia o  možnosti obsadenia voľného pracovného </a:t>
            </a:r>
            <a:r>
              <a:rPr lang="sk-SK" dirty="0" smtClean="0"/>
              <a:t>miesta</a:t>
            </a:r>
          </a:p>
          <a:p>
            <a:r>
              <a:rPr lang="sk-SK" dirty="0" smtClean="0"/>
              <a:t>udelené </a:t>
            </a:r>
            <a:r>
              <a:rPr lang="sk-SK" dirty="0"/>
              <a:t>povolenie na zamestnanie a  udelený prechodný pobyt na účel </a:t>
            </a:r>
            <a:r>
              <a:rPr lang="sk-SK" dirty="0" smtClean="0"/>
              <a:t>zamestnania – bez potvrdenia </a:t>
            </a:r>
            <a:r>
              <a:rPr lang="sk-SK" dirty="0"/>
              <a:t>o  možnosti obsadenia voľného pracovného </a:t>
            </a:r>
            <a:r>
              <a:rPr lang="sk-SK" dirty="0" smtClean="0"/>
              <a:t>miesta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017091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83226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Predikcia potreby pracovníkov...</a:t>
            </a:r>
            <a:endParaRPr lang="sk-SK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6768752" cy="43204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6067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6965245" cy="739210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...podľa odvetví</a:t>
            </a:r>
            <a:endParaRPr lang="sk-SK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912767" cy="46085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67153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83226"/>
          </a:xfrm>
        </p:spPr>
        <p:txBody>
          <a:bodyPr/>
          <a:lstStyle/>
          <a:p>
            <a:r>
              <a:rPr lang="sk-SK" dirty="0" smtClean="0"/>
              <a:t>...podľa vzdelania (SŠ)...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k-SK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7200800" cy="4395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422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3"/>
            <a:ext cx="6965245" cy="811218"/>
          </a:xfrm>
        </p:spPr>
        <p:txBody>
          <a:bodyPr/>
          <a:lstStyle/>
          <a:p>
            <a:r>
              <a:rPr lang="sk-SK" dirty="0" smtClean="0"/>
              <a:t>...podľa vzdelania (VŠ)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sk-SK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628800"/>
            <a:ext cx="7272809" cy="428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687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6965245" cy="720080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Potreba generačnej výmeny</a:t>
            </a:r>
            <a:endParaRPr lang="sk-SK" dirty="0"/>
          </a:p>
        </p:txBody>
      </p:sp>
      <p:pic>
        <p:nvPicPr>
          <p:cNvPr id="4" name="Zástupný symbol obsah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340768"/>
            <a:ext cx="6984775" cy="48245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0337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Zásady prístupu vlády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sk-SK" dirty="0" smtClean="0"/>
          </a:p>
          <a:p>
            <a:r>
              <a:rPr lang="sk-SK" dirty="0" smtClean="0"/>
              <a:t>Nasýtiť </a:t>
            </a:r>
            <a:r>
              <a:rPr lang="sk-SK" dirty="0"/>
              <a:t>potrebu pracovného trhu najskôr z „domácich zdrojov“ – výzvy: (1) dlhodobo nezamestnaní, (2) prepojenie vzdelávania a potrieb prac. </a:t>
            </a:r>
            <a:r>
              <a:rPr lang="sk-SK" dirty="0" smtClean="0"/>
              <a:t>trhu</a:t>
            </a:r>
          </a:p>
          <a:p>
            <a:pPr marL="0" indent="0">
              <a:buNone/>
            </a:pPr>
            <a:endParaRPr lang="sk-SK" dirty="0" smtClean="0"/>
          </a:p>
          <a:p>
            <a:r>
              <a:rPr lang="sk-SK" dirty="0" smtClean="0"/>
              <a:t>Imigrácia </a:t>
            </a:r>
            <a:r>
              <a:rPr lang="sk-SK" dirty="0"/>
              <a:t>nemôže byť zneužitá na zhoršovanie pracovných podmienok, vrátane </a:t>
            </a:r>
            <a:r>
              <a:rPr lang="sk-SK" dirty="0" smtClean="0"/>
              <a:t>odmeňovania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3050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sk-SK" sz="3200" b="1" dirty="0" smtClean="0"/>
              <a:t>	  Ďakujem za pozornosť</a:t>
            </a:r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r>
              <a:rPr lang="sk-SK" sz="3200" b="1" dirty="0">
                <a:latin typeface="Algerian" panose="04020705040A02060702" pitchFamily="82" charset="0"/>
              </a:rPr>
              <a:t> </a:t>
            </a:r>
            <a:r>
              <a:rPr lang="sk-SK" sz="3200" b="1" dirty="0" smtClean="0">
                <a:latin typeface="Algerian" panose="04020705040A02060702" pitchFamily="82" charset="0"/>
              </a:rPr>
              <a:t>      nech sa páči, otázky...</a:t>
            </a:r>
          </a:p>
          <a:p>
            <a:pPr marL="0" indent="0">
              <a:buNone/>
            </a:pPr>
            <a:endParaRPr lang="sk-SK" dirty="0"/>
          </a:p>
          <a:p>
            <a:pPr marL="0" indent="0">
              <a:buNone/>
            </a:pPr>
            <a:endParaRPr lang="sk-SK" dirty="0" smtClean="0"/>
          </a:p>
          <a:p>
            <a:pPr marL="0" indent="0">
              <a:buNone/>
            </a:pPr>
            <a:r>
              <a:rPr lang="sk-SK" dirty="0" smtClean="0"/>
              <a:t>          </a:t>
            </a:r>
            <a:r>
              <a:rPr lang="sk-SK" dirty="0" err="1" smtClean="0"/>
              <a:t>branislav.ondrus@employment.gov.sk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2350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Majetok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ajetok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2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3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363</TotalTime>
  <Words>156</Words>
  <Application>Microsoft Office PowerPoint</Application>
  <PresentationFormat>Prezentácia na obrazovke (4:3)</PresentationFormat>
  <Paragraphs>45</Paragraphs>
  <Slides>19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19</vt:i4>
      </vt:variant>
    </vt:vector>
  </HeadingPairs>
  <TitlesOfParts>
    <vt:vector size="20" baseType="lpstr">
      <vt:lpstr>Špendlík</vt:lpstr>
      <vt:lpstr>  Potrebuje slovenský pracovný trh migráciu?</vt:lpstr>
      <vt:lpstr>Nezamestnanosť aktuálne</vt:lpstr>
      <vt:lpstr>Nezamestnanosť aktuálne</vt:lpstr>
      <vt:lpstr>Nezamestnanosť aktuálne</vt:lpstr>
      <vt:lpstr>Nezamestnanosť aktuálne</vt:lpstr>
      <vt:lpstr>Nezamestnanosť aktuálne</vt:lpstr>
      <vt:lpstr>Najviac inzerované VPM - 1</vt:lpstr>
      <vt:lpstr>Najviac inzerované VPM - 2</vt:lpstr>
      <vt:lpstr>Nezamestnanosť aktuálne</vt:lpstr>
      <vt:lpstr>Nezamestnanosť aktuálne</vt:lpstr>
      <vt:lpstr>Ponuka práce</vt:lpstr>
      <vt:lpstr>Podmienky zamestnania cudzincov</vt:lpstr>
      <vt:lpstr>Predikcia potreby pracovníkov...</vt:lpstr>
      <vt:lpstr>...podľa odvetví</vt:lpstr>
      <vt:lpstr>...podľa vzdelania (SŠ)...</vt:lpstr>
      <vt:lpstr>...podľa vzdelania (VŠ)</vt:lpstr>
      <vt:lpstr>Potreba generačnej výmeny</vt:lpstr>
      <vt:lpstr>Zásady prístupu vlády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Employment policy in Slovakia</dc:title>
  <dc:creator>Brano</dc:creator>
  <cp:lastModifiedBy>Ondrus Branislav</cp:lastModifiedBy>
  <cp:revision>23</cp:revision>
  <dcterms:created xsi:type="dcterms:W3CDTF">2016-01-31T20:38:38Z</dcterms:created>
  <dcterms:modified xsi:type="dcterms:W3CDTF">2016-04-21T07:57:29Z</dcterms:modified>
</cp:coreProperties>
</file>