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charts/chart8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624" r:id="rId2"/>
    <p:sldId id="649" r:id="rId3"/>
    <p:sldId id="675" r:id="rId4"/>
    <p:sldId id="655" r:id="rId5"/>
    <p:sldId id="642" r:id="rId6"/>
    <p:sldId id="676" r:id="rId7"/>
    <p:sldId id="678" r:id="rId8"/>
    <p:sldId id="665" r:id="rId9"/>
    <p:sldId id="662" r:id="rId10"/>
    <p:sldId id="673" r:id="rId11"/>
    <p:sldId id="672" r:id="rId12"/>
    <p:sldId id="679" r:id="rId13"/>
    <p:sldId id="674" r:id="rId14"/>
    <p:sldId id="664" r:id="rId15"/>
    <p:sldId id="651" r:id="rId16"/>
    <p:sldId id="671" r:id="rId17"/>
    <p:sldId id="648" r:id="rId18"/>
    <p:sldId id="680" r:id="rId19"/>
    <p:sldId id="677" r:id="rId20"/>
    <p:sldId id="660" r:id="rId21"/>
  </p:sldIdLst>
  <p:sldSz cx="9144000" cy="6858000" type="screen4x3"/>
  <p:notesSz cx="6797675" cy="9928225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3366FF"/>
    <a:srgbClr val="0B0189"/>
    <a:srgbClr val="9966FF"/>
    <a:srgbClr val="996633"/>
    <a:srgbClr val="FFFF00"/>
    <a:srgbClr val="FF9900"/>
    <a:srgbClr val="DDDDD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Gitternetz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84091" autoAdjust="0"/>
  </p:normalViewPr>
  <p:slideViewPr>
    <p:cSldViewPr>
      <p:cViewPr>
        <p:scale>
          <a:sx n="100" d="100"/>
          <a:sy n="100" d="100"/>
        </p:scale>
        <p:origin x="-19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3972" y="-84"/>
      </p:cViewPr>
      <p:guideLst>
        <p:guide orient="horz" pos="3127"/>
        <p:guide pos="214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clorenz\AppData\Local\Microsoft\Windows\Temporary%20Internet%20Files\Content.Outlook\0I2F2997\Vortrag_Zuwanderung%20Ausl&#228;nderbesch&#228;ftigung_190416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mmons.wsr.ac.at\common\user\fb2\Daten\_FB2_Assistenz_\Temp_clorenz\Vortrag_Zuwanderung%20Ausl&#228;nderbesch&#228;ftigung_190416_CL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\\commons.wsr.ac.at\common\user\fb2\Daten\_FB2_Assistenz_\Temp_clorenz\Vortrag_Zuwanderung%20Ausl&#228;nderbesch&#228;ftigung_190416_CL.xlsx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commons.wsr.ac.at\common\user\fb2\Daten\_FB2_Assistenz_\Temp_clorenz\Vortrag_Zuwanderung%20Ausl&#228;nderbesch&#228;ftigung_190416_CL.xlsx" TargetMode="External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mmons.wsr.ac.at\common\user\fb2\Daten\_FB2_Assistenz_\Projekterl\f&#252;r%20Tom\Migration_INEKO%2021042016%20f&#252;r%20ppt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\\commons.wsr.ac.at\common\user\fb2\Daten\_FB2_Assistenz_\Temp_clorenz\Vortrag_Zuwanderung%20Ausl&#228;nderbesch&#228;ftigung_190416_CL.xlsx" TargetMode="External"/><Relationship Id="rId1" Type="http://schemas.openxmlformats.org/officeDocument/2006/relationships/themeOverride" Target="../theme/themeOverride3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\\commons.wsr.ac.at\common\user\fb2\Daten\_FB2_Assistenz_\Temp_clorenz\Vortrag_Zuwanderung%20Ausl&#228;nderbesch&#228;ftigung_190416_CL.xlsx" TargetMode="External"/><Relationship Id="rId1" Type="http://schemas.openxmlformats.org/officeDocument/2006/relationships/themeOverride" Target="../theme/themeOverride4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mmons.wsr.ac.at\common\user\fb2\Daten\Bev&#246;lkerung\Bev&#246;lkerung%20nach%20Geburtsland_ab2002_15-64_Jahresanfang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de-AT"/>
  <c:chart>
    <c:autoTitleDeleted val="1"/>
    <c:plotArea>
      <c:layout/>
      <c:lineChart>
        <c:grouping val="standard"/>
        <c:ser>
          <c:idx val="0"/>
          <c:order val="0"/>
          <c:tx>
            <c:strRef>
              <c:f>seit1960!$B$3</c:f>
              <c:strCache>
                <c:ptCount val="1"/>
                <c:pt idx="0">
                  <c:v>Foreign born workers</c:v>
                </c:pt>
              </c:strCache>
            </c:strRef>
          </c:tx>
          <c:spPr>
            <a:ln w="38100">
              <a:solidFill>
                <a:schemeClr val="tx1"/>
              </a:solidFill>
            </a:ln>
          </c:spPr>
          <c:marker>
            <c:symbol val="none"/>
          </c:marker>
          <c:cat>
            <c:numRef>
              <c:f>seit1960!$A$4:$A$58</c:f>
              <c:numCache>
                <c:formatCode>0</c:formatCode>
                <c:ptCount val="55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  <c:pt idx="52">
                  <c:v>2013</c:v>
                </c:pt>
                <c:pt idx="53">
                  <c:v>2014</c:v>
                </c:pt>
                <c:pt idx="54" formatCode="General">
                  <c:v>2015</c:v>
                </c:pt>
              </c:numCache>
            </c:numRef>
          </c:cat>
          <c:val>
            <c:numRef>
              <c:f>seit1960!$B$4:$B$58</c:f>
              <c:numCache>
                <c:formatCode>0.0</c:formatCode>
                <c:ptCount val="55"/>
                <c:pt idx="0">
                  <c:v>0.70000000000000062</c:v>
                </c:pt>
                <c:pt idx="1">
                  <c:v>0.8</c:v>
                </c:pt>
                <c:pt idx="2">
                  <c:v>0.9</c:v>
                </c:pt>
                <c:pt idx="3">
                  <c:v>1.1000000000000001</c:v>
                </c:pt>
                <c:pt idx="4">
                  <c:v>1.6</c:v>
                </c:pt>
                <c:pt idx="5">
                  <c:v>2.2000000000000002</c:v>
                </c:pt>
                <c:pt idx="6">
                  <c:v>2.8</c:v>
                </c:pt>
                <c:pt idx="7">
                  <c:v>2.9</c:v>
                </c:pt>
                <c:pt idx="8">
                  <c:v>3.7</c:v>
                </c:pt>
                <c:pt idx="9">
                  <c:v>4.7235248577530387</c:v>
                </c:pt>
                <c:pt idx="10">
                  <c:v>6.1815325193399167</c:v>
                </c:pt>
                <c:pt idx="11">
                  <c:v>7.520645441157729</c:v>
                </c:pt>
                <c:pt idx="12">
                  <c:v>8.7840088366429505</c:v>
                </c:pt>
                <c:pt idx="13">
                  <c:v>8.4531702572751968</c:v>
                </c:pt>
                <c:pt idx="14">
                  <c:v>7.2638141422499869</c:v>
                </c:pt>
                <c:pt idx="15">
                  <c:v>6.4569088695472869</c:v>
                </c:pt>
                <c:pt idx="16">
                  <c:v>6.9703567093323358</c:v>
                </c:pt>
                <c:pt idx="17">
                  <c:v>6.4731725025431732</c:v>
                </c:pt>
                <c:pt idx="18">
                  <c:v>6.1807575949711104</c:v>
                </c:pt>
                <c:pt idx="19">
                  <c:v>6.286329665300233</c:v>
                </c:pt>
                <c:pt idx="20">
                  <c:v>6.1588199882612651</c:v>
                </c:pt>
                <c:pt idx="21">
                  <c:v>5.6581968551063655</c:v>
                </c:pt>
                <c:pt idx="22">
                  <c:v>5.3148593516944445</c:v>
                </c:pt>
                <c:pt idx="23">
                  <c:v>5.0540971672133344</c:v>
                </c:pt>
                <c:pt idx="24">
                  <c:v>5.0805589245330127</c:v>
                </c:pt>
                <c:pt idx="25">
                  <c:v>5.2500823680564368</c:v>
                </c:pt>
                <c:pt idx="26">
                  <c:v>5.2913126427554378</c:v>
                </c:pt>
                <c:pt idx="27">
                  <c:v>5.3697271425003184</c:v>
                </c:pt>
                <c:pt idx="28">
                  <c:v>5.8477981449125904</c:v>
                </c:pt>
                <c:pt idx="29">
                  <c:v>7.4303901366557001</c:v>
                </c:pt>
                <c:pt idx="30">
                  <c:v>8.8898811228356607</c:v>
                </c:pt>
                <c:pt idx="31">
                  <c:v>8.9627305014999248</c:v>
                </c:pt>
                <c:pt idx="32">
                  <c:v>9.0840974038514979</c:v>
                </c:pt>
                <c:pt idx="33">
                  <c:v>9.4771534671454312</c:v>
                </c:pt>
                <c:pt idx="34">
                  <c:v>9.7876389297955484</c:v>
                </c:pt>
                <c:pt idx="35">
                  <c:v>9.8565155943713343</c:v>
                </c:pt>
                <c:pt idx="36">
                  <c:v>9.7780481523530689</c:v>
                </c:pt>
                <c:pt idx="37">
                  <c:v>9.7047281955682383</c:v>
                </c:pt>
                <c:pt idx="38">
                  <c:v>9.8587847912974667</c:v>
                </c:pt>
                <c:pt idx="39">
                  <c:v>10.206660001215798</c:v>
                </c:pt>
                <c:pt idx="40">
                  <c:v>10.460540970364795</c:v>
                </c:pt>
                <c:pt idx="41">
                  <c:v>10.599521376825527</c:v>
                </c:pt>
                <c:pt idx="42">
                  <c:v>11.001176645686883</c:v>
                </c:pt>
                <c:pt idx="43">
                  <c:v>11.326831685515678</c:v>
                </c:pt>
                <c:pt idx="44">
                  <c:v>11.583709669501186</c:v>
                </c:pt>
                <c:pt idx="45">
                  <c:v>11.90824650273967</c:v>
                </c:pt>
                <c:pt idx="46">
                  <c:v>12.337714345949404</c:v>
                </c:pt>
                <c:pt idx="47">
                  <c:v>12.897739062979625</c:v>
                </c:pt>
                <c:pt idx="48">
                  <c:v>12.92439143758669</c:v>
                </c:pt>
                <c:pt idx="49">
                  <c:v>13.429881716962679</c:v>
                </c:pt>
                <c:pt idx="50">
                  <c:v>14.289014256384757</c:v>
                </c:pt>
                <c:pt idx="51">
                  <c:v>15.209033237687686</c:v>
                </c:pt>
                <c:pt idx="52">
                  <c:v>15.984860541983625</c:v>
                </c:pt>
                <c:pt idx="53">
                  <c:v>16.804303990306956</c:v>
                </c:pt>
                <c:pt idx="54">
                  <c:v>17.417439944412596</c:v>
                </c:pt>
              </c:numCache>
            </c:numRef>
          </c:val>
        </c:ser>
        <c:ser>
          <c:idx val="1"/>
          <c:order val="1"/>
          <c:tx>
            <c:strRef>
              <c:f>seit1960!$C$3</c:f>
              <c:strCache>
                <c:ptCount val="1"/>
                <c:pt idx="0">
                  <c:v>Foreign born population</c:v>
                </c:pt>
              </c:strCache>
            </c:strRef>
          </c:tx>
          <c:spPr>
            <a:ln w="38100">
              <a:solidFill>
                <a:srgbClr val="FF0000"/>
              </a:solidFill>
            </a:ln>
          </c:spPr>
          <c:marker>
            <c:symbol val="none"/>
          </c:marker>
          <c:cat>
            <c:numRef>
              <c:f>seit1960!$A$4:$A$58</c:f>
              <c:numCache>
                <c:formatCode>0</c:formatCode>
                <c:ptCount val="55"/>
                <c:pt idx="0">
                  <c:v>1961</c:v>
                </c:pt>
                <c:pt idx="1">
                  <c:v>1962</c:v>
                </c:pt>
                <c:pt idx="2">
                  <c:v>1963</c:v>
                </c:pt>
                <c:pt idx="3">
                  <c:v>1964</c:v>
                </c:pt>
                <c:pt idx="4">
                  <c:v>1965</c:v>
                </c:pt>
                <c:pt idx="5">
                  <c:v>1966</c:v>
                </c:pt>
                <c:pt idx="6">
                  <c:v>1967</c:v>
                </c:pt>
                <c:pt idx="7">
                  <c:v>1968</c:v>
                </c:pt>
                <c:pt idx="8">
                  <c:v>1969</c:v>
                </c:pt>
                <c:pt idx="9">
                  <c:v>1970</c:v>
                </c:pt>
                <c:pt idx="10">
                  <c:v>1971</c:v>
                </c:pt>
                <c:pt idx="11">
                  <c:v>1972</c:v>
                </c:pt>
                <c:pt idx="12">
                  <c:v>1973</c:v>
                </c:pt>
                <c:pt idx="13">
                  <c:v>1974</c:v>
                </c:pt>
                <c:pt idx="14">
                  <c:v>1975</c:v>
                </c:pt>
                <c:pt idx="15">
                  <c:v>1976</c:v>
                </c:pt>
                <c:pt idx="16">
                  <c:v>1977</c:v>
                </c:pt>
                <c:pt idx="17">
                  <c:v>1978</c:v>
                </c:pt>
                <c:pt idx="18">
                  <c:v>1979</c:v>
                </c:pt>
                <c:pt idx="19">
                  <c:v>1980</c:v>
                </c:pt>
                <c:pt idx="20">
                  <c:v>1981</c:v>
                </c:pt>
                <c:pt idx="21">
                  <c:v>1982</c:v>
                </c:pt>
                <c:pt idx="22">
                  <c:v>1983</c:v>
                </c:pt>
                <c:pt idx="23">
                  <c:v>1984</c:v>
                </c:pt>
                <c:pt idx="24">
                  <c:v>1985</c:v>
                </c:pt>
                <c:pt idx="25">
                  <c:v>1986</c:v>
                </c:pt>
                <c:pt idx="26">
                  <c:v>1987</c:v>
                </c:pt>
                <c:pt idx="27">
                  <c:v>1988</c:v>
                </c:pt>
                <c:pt idx="28">
                  <c:v>1989</c:v>
                </c:pt>
                <c:pt idx="29">
                  <c:v>1990</c:v>
                </c:pt>
                <c:pt idx="30">
                  <c:v>1991</c:v>
                </c:pt>
                <c:pt idx="31">
                  <c:v>1992</c:v>
                </c:pt>
                <c:pt idx="32">
                  <c:v>1993</c:v>
                </c:pt>
                <c:pt idx="33">
                  <c:v>1994</c:v>
                </c:pt>
                <c:pt idx="34">
                  <c:v>1995</c:v>
                </c:pt>
                <c:pt idx="35">
                  <c:v>1996</c:v>
                </c:pt>
                <c:pt idx="36">
                  <c:v>1997</c:v>
                </c:pt>
                <c:pt idx="37">
                  <c:v>1998</c:v>
                </c:pt>
                <c:pt idx="38">
                  <c:v>1999</c:v>
                </c:pt>
                <c:pt idx="39">
                  <c:v>2000</c:v>
                </c:pt>
                <c:pt idx="40">
                  <c:v>2001</c:v>
                </c:pt>
                <c:pt idx="41">
                  <c:v>2002</c:v>
                </c:pt>
                <c:pt idx="42">
                  <c:v>2003</c:v>
                </c:pt>
                <c:pt idx="43">
                  <c:v>2004</c:v>
                </c:pt>
                <c:pt idx="44">
                  <c:v>2005</c:v>
                </c:pt>
                <c:pt idx="45">
                  <c:v>2006</c:v>
                </c:pt>
                <c:pt idx="46">
                  <c:v>2007</c:v>
                </c:pt>
                <c:pt idx="47">
                  <c:v>2008</c:v>
                </c:pt>
                <c:pt idx="48">
                  <c:v>2009</c:v>
                </c:pt>
                <c:pt idx="49">
                  <c:v>2010</c:v>
                </c:pt>
                <c:pt idx="50">
                  <c:v>2011</c:v>
                </c:pt>
                <c:pt idx="51">
                  <c:v>2012</c:v>
                </c:pt>
                <c:pt idx="52">
                  <c:v>2013</c:v>
                </c:pt>
                <c:pt idx="53">
                  <c:v>2014</c:v>
                </c:pt>
                <c:pt idx="54" formatCode="General">
                  <c:v>2015</c:v>
                </c:pt>
              </c:numCache>
            </c:numRef>
          </c:cat>
          <c:val>
            <c:numRef>
              <c:f>seit1960!$C$4:$C$58</c:f>
              <c:numCache>
                <c:formatCode>0.0</c:formatCode>
                <c:ptCount val="55"/>
                <c:pt idx="0">
                  <c:v>1.4391997853886751</c:v>
                </c:pt>
                <c:pt idx="1">
                  <c:v>1.4416824780949538</c:v>
                </c:pt>
                <c:pt idx="2">
                  <c:v>1.493601211068684</c:v>
                </c:pt>
                <c:pt idx="3">
                  <c:v>1.561560181405883</c:v>
                </c:pt>
                <c:pt idx="4">
                  <c:v>1.6784054879671522</c:v>
                </c:pt>
                <c:pt idx="5">
                  <c:v>1.8866806171919235</c:v>
                </c:pt>
                <c:pt idx="6">
                  <c:v>2.100407238825337</c:v>
                </c:pt>
                <c:pt idx="7">
                  <c:v>2.1345974048881766</c:v>
                </c:pt>
                <c:pt idx="8">
                  <c:v>2.1738449722519202</c:v>
                </c:pt>
                <c:pt idx="9">
                  <c:v>2.4512641209703467</c:v>
                </c:pt>
                <c:pt idx="10">
                  <c:v>2.9295583937138931</c:v>
                </c:pt>
                <c:pt idx="11">
                  <c:v>3.4854585661225088</c:v>
                </c:pt>
                <c:pt idx="12">
                  <c:v>3.993691105394527</c:v>
                </c:pt>
                <c:pt idx="13">
                  <c:v>4.10169024026463</c:v>
                </c:pt>
                <c:pt idx="14">
                  <c:v>3.7714956900754633</c:v>
                </c:pt>
                <c:pt idx="15">
                  <c:v>3.6091612941600215</c:v>
                </c:pt>
                <c:pt idx="16">
                  <c:v>3.7063829618560282</c:v>
                </c:pt>
                <c:pt idx="17">
                  <c:v>3.7124130804033957</c:v>
                </c:pt>
                <c:pt idx="18">
                  <c:v>3.6622126850720425</c:v>
                </c:pt>
                <c:pt idx="19">
                  <c:v>3.7445726056513169</c:v>
                </c:pt>
                <c:pt idx="20">
                  <c:v>4.0123614195814081</c:v>
                </c:pt>
                <c:pt idx="21">
                  <c:v>4.0719606450369294</c:v>
                </c:pt>
                <c:pt idx="22">
                  <c:v>3.9148310413638887</c:v>
                </c:pt>
                <c:pt idx="23">
                  <c:v>3.9105280823716781</c:v>
                </c:pt>
                <c:pt idx="24">
                  <c:v>3.972460483723423</c:v>
                </c:pt>
                <c:pt idx="25">
                  <c:v>4.0792919860170622</c:v>
                </c:pt>
                <c:pt idx="26">
                  <c:v>4.1975231385583305</c:v>
                </c:pt>
                <c:pt idx="27">
                  <c:v>4.3939495211604207</c:v>
                </c:pt>
                <c:pt idx="28">
                  <c:v>4.8822859464699064</c:v>
                </c:pt>
                <c:pt idx="29">
                  <c:v>5.648365102209608</c:v>
                </c:pt>
                <c:pt idx="30">
                  <c:v>6.5499179807943184</c:v>
                </c:pt>
                <c:pt idx="31">
                  <c:v>7.4920903198932693</c:v>
                </c:pt>
                <c:pt idx="32">
                  <c:v>8.1692646457614018</c:v>
                </c:pt>
                <c:pt idx="33">
                  <c:v>8.4355222540794017</c:v>
                </c:pt>
                <c:pt idx="34">
                  <c:v>8.5183356696884509</c:v>
                </c:pt>
                <c:pt idx="35">
                  <c:v>8.5652422359749192</c:v>
                </c:pt>
                <c:pt idx="36">
                  <c:v>8.5766877956576888</c:v>
                </c:pt>
                <c:pt idx="37">
                  <c:v>8.6059816800970914</c:v>
                </c:pt>
                <c:pt idx="38">
                  <c:v>8.6827697028761186</c:v>
                </c:pt>
                <c:pt idx="39">
                  <c:v>8.7594360453374644</c:v>
                </c:pt>
                <c:pt idx="40">
                  <c:v>8.9225050616783061</c:v>
                </c:pt>
                <c:pt idx="41">
                  <c:v>9.1357578041704652</c:v>
                </c:pt>
                <c:pt idx="42">
                  <c:v>9.2375507267888519</c:v>
                </c:pt>
                <c:pt idx="43">
                  <c:v>9.333453782211043</c:v>
                </c:pt>
                <c:pt idx="44">
                  <c:v>9.5543396831085836</c:v>
                </c:pt>
                <c:pt idx="45">
                  <c:v>9.6544511407183489</c:v>
                </c:pt>
                <c:pt idx="46">
                  <c:v>9.8452006337649571</c:v>
                </c:pt>
                <c:pt idx="47">
                  <c:v>10.149322102721108</c:v>
                </c:pt>
                <c:pt idx="48">
                  <c:v>10.442339809360051</c:v>
                </c:pt>
                <c:pt idx="49">
                  <c:v>10.726451366446085</c:v>
                </c:pt>
                <c:pt idx="50">
                  <c:v>11.08095884215286</c:v>
                </c:pt>
                <c:pt idx="51">
                  <c:v>11.573190213368589</c:v>
                </c:pt>
                <c:pt idx="52">
                  <c:v>12.195162806718704</c:v>
                </c:pt>
                <c:pt idx="53">
                  <c:v>12.919672113495286</c:v>
                </c:pt>
              </c:numCache>
            </c:numRef>
          </c:val>
        </c:ser>
        <c:marker val="1"/>
        <c:axId val="155355776"/>
        <c:axId val="136728960"/>
      </c:lineChart>
      <c:catAx>
        <c:axId val="155355776"/>
        <c:scaling>
          <c:orientation val="minMax"/>
        </c:scaling>
        <c:axPos val="b"/>
        <c:numFmt formatCode="0" sourceLinked="1"/>
        <c:majorTickMark val="none"/>
        <c:tickLblPos val="nextTo"/>
        <c:crossAx val="136728960"/>
        <c:crosses val="autoZero"/>
        <c:auto val="1"/>
        <c:lblAlgn val="ctr"/>
        <c:lblOffset val="100"/>
      </c:catAx>
      <c:valAx>
        <c:axId val="136728960"/>
        <c:scaling>
          <c:orientation val="minMax"/>
        </c:scaling>
        <c:axPos val="l"/>
        <c:majorGridlines>
          <c:spPr>
            <a:ln>
              <a:prstDash val="sysDot"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de-AT"/>
                  <a:t>%</a:t>
                </a:r>
              </a:p>
            </c:rich>
          </c:tx>
          <c:layout/>
        </c:title>
        <c:numFmt formatCode="0.0" sourceLinked="1"/>
        <c:majorTickMark val="none"/>
        <c:tickLblPos val="nextTo"/>
        <c:crossAx val="155355776"/>
        <c:crosses val="autoZero"/>
        <c:crossBetween val="between"/>
      </c:valAx>
    </c:plotArea>
    <c:legend>
      <c:legendPos val="b"/>
      <c:layout/>
    </c:legend>
    <c:plotVisOnly val="1"/>
  </c:chart>
  <c:spPr>
    <a:ln>
      <a:noFill/>
    </a:ln>
  </c:spPr>
  <c:txPr>
    <a:bodyPr/>
    <a:lstStyle/>
    <a:p>
      <a:pPr>
        <a:defRPr sz="1200" b="1">
          <a:latin typeface="Century Gothic" pitchFamily="34" charset="0"/>
        </a:defRPr>
      </a:pPr>
      <a:endParaRPr lang="de-DE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AT"/>
  <c:chart>
    <c:plotArea>
      <c:layout/>
      <c:lineChart>
        <c:grouping val="standard"/>
        <c:ser>
          <c:idx val="0"/>
          <c:order val="0"/>
          <c:tx>
            <c:strRef>
              <c:f>'Daten für Diagramme'!$H$5</c:f>
              <c:strCache>
                <c:ptCount val="1"/>
                <c:pt idx="0">
                  <c:v>unemployment rate (incl. persons in training)</c:v>
                </c:pt>
              </c:strCache>
            </c:strRef>
          </c:tx>
          <c:spPr>
            <a:ln>
              <a:solidFill>
                <a:srgbClr val="0070C0"/>
              </a:solidFill>
              <a:prstDash val="sysDash"/>
            </a:ln>
          </c:spPr>
          <c:marker>
            <c:symbol val="none"/>
          </c:marker>
          <c:cat>
            <c:numRef>
              <c:f>'Daten für Diagramme'!$G$6:$G$34</c:f>
              <c:numCache>
                <c:formatCode>0</c:formatCode>
                <c:ptCount val="29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  <c:pt idx="20">
                  <c:v>2009</c:v>
                </c:pt>
                <c:pt idx="21">
                  <c:v>2010</c:v>
                </c:pt>
                <c:pt idx="22">
                  <c:v>2011</c:v>
                </c:pt>
                <c:pt idx="23">
                  <c:v>2012</c:v>
                </c:pt>
                <c:pt idx="24">
                  <c:v>2013</c:v>
                </c:pt>
                <c:pt idx="25">
                  <c:v>2014</c:v>
                </c:pt>
                <c:pt idx="26">
                  <c:v>2015</c:v>
                </c:pt>
                <c:pt idx="27">
                  <c:v>2016</c:v>
                </c:pt>
                <c:pt idx="28">
                  <c:v>2017</c:v>
                </c:pt>
              </c:numCache>
            </c:numRef>
          </c:cat>
          <c:val>
            <c:numRef>
              <c:f>'Daten für Diagramme'!$H$6:$H$34</c:f>
              <c:numCache>
                <c:formatCode>0.0</c:formatCode>
                <c:ptCount val="29"/>
                <c:pt idx="0">
                  <c:v>5.2770790659403106</c:v>
                </c:pt>
                <c:pt idx="1">
                  <c:v>5.7310035525716829</c:v>
                </c:pt>
                <c:pt idx="2">
                  <c:v>6.1968092380888775</c:v>
                </c:pt>
                <c:pt idx="3">
                  <c:v>6.2566752371787056</c:v>
                </c:pt>
                <c:pt idx="4">
                  <c:v>7.1635203981885507</c:v>
                </c:pt>
                <c:pt idx="5">
                  <c:v>7.0043806089151861</c:v>
                </c:pt>
                <c:pt idx="6">
                  <c:v>7.008561815565221</c:v>
                </c:pt>
                <c:pt idx="7">
                  <c:v>7.5394499196997131</c:v>
                </c:pt>
                <c:pt idx="8">
                  <c:v>7.7182040444215092</c:v>
                </c:pt>
                <c:pt idx="9">
                  <c:v>7.7569358322560884</c:v>
                </c:pt>
                <c:pt idx="10">
                  <c:v>7.3996683162791497</c:v>
                </c:pt>
                <c:pt idx="11">
                  <c:v>6.6405309815030025</c:v>
                </c:pt>
                <c:pt idx="12">
                  <c:v>6.9599487851672901</c:v>
                </c:pt>
                <c:pt idx="13">
                  <c:v>7.8250378003937664</c:v>
                </c:pt>
                <c:pt idx="14">
                  <c:v>8.1227571044040516</c:v>
                </c:pt>
                <c:pt idx="15">
                  <c:v>8.2213803573030511</c:v>
                </c:pt>
                <c:pt idx="16">
                  <c:v>8.5301281193774994</c:v>
                </c:pt>
                <c:pt idx="17">
                  <c:v>8.2927356175837268</c:v>
                </c:pt>
                <c:pt idx="18">
                  <c:v>7.5961847895661974</c:v>
                </c:pt>
                <c:pt idx="19">
                  <c:v>7.1962418292919308</c:v>
                </c:pt>
                <c:pt idx="20">
                  <c:v>8.8543240289314706</c:v>
                </c:pt>
                <c:pt idx="21">
                  <c:v>8.793520781491857</c:v>
                </c:pt>
                <c:pt idx="22">
                  <c:v>8.3054599458970486</c:v>
                </c:pt>
                <c:pt idx="23">
                  <c:v>8.6283029285074999</c:v>
                </c:pt>
                <c:pt idx="24">
                  <c:v>9.3847300125364264</c:v>
                </c:pt>
                <c:pt idx="25">
                  <c:v>10.124861641097338</c:v>
                </c:pt>
                <c:pt idx="26">
                  <c:v>10.607610122822873</c:v>
                </c:pt>
                <c:pt idx="27">
                  <c:v>11.2</c:v>
                </c:pt>
                <c:pt idx="28">
                  <c:v>11.6</c:v>
                </c:pt>
              </c:numCache>
            </c:numRef>
          </c:val>
        </c:ser>
        <c:ser>
          <c:idx val="1"/>
          <c:order val="1"/>
          <c:tx>
            <c:strRef>
              <c:f>'Daten für Diagramme'!$I$5</c:f>
              <c:strCache>
                <c:ptCount val="1"/>
                <c:pt idx="0">
                  <c:v>unemployment rate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none"/>
          </c:marker>
          <c:cat>
            <c:numRef>
              <c:f>'Daten für Diagramme'!$G$6:$G$34</c:f>
              <c:numCache>
                <c:formatCode>0</c:formatCode>
                <c:ptCount val="29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  <c:pt idx="20">
                  <c:v>2009</c:v>
                </c:pt>
                <c:pt idx="21">
                  <c:v>2010</c:v>
                </c:pt>
                <c:pt idx="22">
                  <c:v>2011</c:v>
                </c:pt>
                <c:pt idx="23">
                  <c:v>2012</c:v>
                </c:pt>
                <c:pt idx="24">
                  <c:v>2013</c:v>
                </c:pt>
                <c:pt idx="25">
                  <c:v>2014</c:v>
                </c:pt>
                <c:pt idx="26">
                  <c:v>2015</c:v>
                </c:pt>
                <c:pt idx="27">
                  <c:v>2016</c:v>
                </c:pt>
                <c:pt idx="28">
                  <c:v>2017</c:v>
                </c:pt>
              </c:numCache>
            </c:numRef>
          </c:cat>
          <c:val>
            <c:numRef>
              <c:f>'Daten für Diagramme'!$I$6:$I$34</c:f>
              <c:numCache>
                <c:formatCode>0.0</c:formatCode>
                <c:ptCount val="29"/>
                <c:pt idx="0">
                  <c:v>5</c:v>
                </c:pt>
                <c:pt idx="1">
                  <c:v>5.4</c:v>
                </c:pt>
                <c:pt idx="2">
                  <c:v>5.8</c:v>
                </c:pt>
                <c:pt idx="3">
                  <c:v>5.9</c:v>
                </c:pt>
                <c:pt idx="4">
                  <c:v>6.8</c:v>
                </c:pt>
                <c:pt idx="5">
                  <c:v>6.5</c:v>
                </c:pt>
                <c:pt idx="6">
                  <c:v>6.6</c:v>
                </c:pt>
                <c:pt idx="7">
                  <c:v>7</c:v>
                </c:pt>
                <c:pt idx="8">
                  <c:v>7.1</c:v>
                </c:pt>
                <c:pt idx="9">
                  <c:v>7.2</c:v>
                </c:pt>
                <c:pt idx="10">
                  <c:v>6.7</c:v>
                </c:pt>
                <c:pt idx="11">
                  <c:v>5.8</c:v>
                </c:pt>
                <c:pt idx="12">
                  <c:v>6.1</c:v>
                </c:pt>
                <c:pt idx="13">
                  <c:v>6.9</c:v>
                </c:pt>
                <c:pt idx="14">
                  <c:v>7</c:v>
                </c:pt>
                <c:pt idx="15">
                  <c:v>7.1</c:v>
                </c:pt>
                <c:pt idx="16">
                  <c:v>7.3</c:v>
                </c:pt>
                <c:pt idx="17">
                  <c:v>6.8</c:v>
                </c:pt>
                <c:pt idx="18">
                  <c:v>6.2</c:v>
                </c:pt>
                <c:pt idx="19">
                  <c:v>5.9</c:v>
                </c:pt>
                <c:pt idx="20">
                  <c:v>7.2</c:v>
                </c:pt>
                <c:pt idx="21">
                  <c:v>6.9</c:v>
                </c:pt>
                <c:pt idx="22">
                  <c:v>6.7</c:v>
                </c:pt>
                <c:pt idx="23">
                  <c:v>7</c:v>
                </c:pt>
                <c:pt idx="24">
                  <c:v>7.6</c:v>
                </c:pt>
                <c:pt idx="25">
                  <c:v>8.4</c:v>
                </c:pt>
                <c:pt idx="26">
                  <c:v>9.1106982283696514</c:v>
                </c:pt>
                <c:pt idx="27">
                  <c:v>9.5</c:v>
                </c:pt>
                <c:pt idx="28">
                  <c:v>9.8000000000000007</c:v>
                </c:pt>
              </c:numCache>
            </c:numRef>
          </c:val>
        </c:ser>
        <c:ser>
          <c:idx val="2"/>
          <c:order val="2"/>
          <c:tx>
            <c:strRef>
              <c:f>'Daten für Diagramme'!$J$5</c:f>
              <c:strCache>
                <c:ptCount val="1"/>
                <c:pt idx="0">
                  <c:v>real GDP</c:v>
                </c:pt>
              </c:strCache>
            </c:strRef>
          </c:tx>
          <c:spPr>
            <a:ln w="38100">
              <a:solidFill>
                <a:srgbClr val="C00000"/>
              </a:solidFill>
              <a:prstDash val="lgDash"/>
            </a:ln>
          </c:spPr>
          <c:marker>
            <c:symbol val="none"/>
          </c:marker>
          <c:cat>
            <c:numRef>
              <c:f>'Daten für Diagramme'!$G$6:$G$34</c:f>
              <c:numCache>
                <c:formatCode>0</c:formatCode>
                <c:ptCount val="29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  <c:pt idx="20">
                  <c:v>2009</c:v>
                </c:pt>
                <c:pt idx="21">
                  <c:v>2010</c:v>
                </c:pt>
                <c:pt idx="22">
                  <c:v>2011</c:v>
                </c:pt>
                <c:pt idx="23">
                  <c:v>2012</c:v>
                </c:pt>
                <c:pt idx="24">
                  <c:v>2013</c:v>
                </c:pt>
                <c:pt idx="25">
                  <c:v>2014</c:v>
                </c:pt>
                <c:pt idx="26">
                  <c:v>2015</c:v>
                </c:pt>
                <c:pt idx="27">
                  <c:v>2016</c:v>
                </c:pt>
                <c:pt idx="28">
                  <c:v>2017</c:v>
                </c:pt>
              </c:numCache>
            </c:numRef>
          </c:cat>
          <c:val>
            <c:numRef>
              <c:f>'Daten für Diagramme'!$J$6:$J$34</c:f>
              <c:numCache>
                <c:formatCode>0.0</c:formatCode>
                <c:ptCount val="29"/>
                <c:pt idx="0">
                  <c:v>3.8870763853492347</c:v>
                </c:pt>
                <c:pt idx="1">
                  <c:v>4.3456418722141024</c:v>
                </c:pt>
                <c:pt idx="2">
                  <c:v>3.4416258685000098</c:v>
                </c:pt>
                <c:pt idx="3">
                  <c:v>2.0935218506381292</c:v>
                </c:pt>
                <c:pt idx="4">
                  <c:v>0.52681553394487435</c:v>
                </c:pt>
                <c:pt idx="5">
                  <c:v>2.4021180922497587</c:v>
                </c:pt>
                <c:pt idx="6">
                  <c:v>2.6679877663834715</c:v>
                </c:pt>
                <c:pt idx="7">
                  <c:v>2.3983148565580583</c:v>
                </c:pt>
                <c:pt idx="8">
                  <c:v>2.2050197093061752</c:v>
                </c:pt>
                <c:pt idx="9">
                  <c:v>3.5599677769091191</c:v>
                </c:pt>
                <c:pt idx="10">
                  <c:v>3.5899965797058111</c:v>
                </c:pt>
                <c:pt idx="11">
                  <c:v>3.3684065261751748</c:v>
                </c:pt>
                <c:pt idx="12">
                  <c:v>1.3505161034235504</c:v>
                </c:pt>
                <c:pt idx="13">
                  <c:v>1.6558521351070827</c:v>
                </c:pt>
                <c:pt idx="14">
                  <c:v>0.75616084823049712</c:v>
                </c:pt>
                <c:pt idx="15">
                  <c:v>2.7057440957952372</c:v>
                </c:pt>
                <c:pt idx="16">
                  <c:v>2.1406821836579781</c:v>
                </c:pt>
                <c:pt idx="17">
                  <c:v>3.3508328782577435</c:v>
                </c:pt>
                <c:pt idx="18">
                  <c:v>3.6215110097814205</c:v>
                </c:pt>
                <c:pt idx="19">
                  <c:v>1.5472625227727281</c:v>
                </c:pt>
                <c:pt idx="20">
                  <c:v>-3.7990761852571877</c:v>
                </c:pt>
                <c:pt idx="21">
                  <c:v>1.8800982006433706</c:v>
                </c:pt>
                <c:pt idx="22">
                  <c:v>2.8079988852907358</c:v>
                </c:pt>
                <c:pt idx="23">
                  <c:v>0.75731420603353994</c:v>
                </c:pt>
                <c:pt idx="24">
                  <c:v>0.32125068905062654</c:v>
                </c:pt>
                <c:pt idx="25">
                  <c:v>0.35347221469017431</c:v>
                </c:pt>
                <c:pt idx="26">
                  <c:v>0.87569201394263363</c:v>
                </c:pt>
                <c:pt idx="27">
                  <c:v>1.5</c:v>
                </c:pt>
                <c:pt idx="28">
                  <c:v>1.5</c:v>
                </c:pt>
              </c:numCache>
            </c:numRef>
          </c:val>
        </c:ser>
        <c:ser>
          <c:idx val="3"/>
          <c:order val="3"/>
          <c:tx>
            <c:strRef>
              <c:f>'Daten für Diagramme'!$K$5</c:f>
              <c:strCache>
                <c:ptCount val="1"/>
                <c:pt idx="0">
                  <c:v>active employment (dependent)</c:v>
                </c:pt>
              </c:strCache>
            </c:strRef>
          </c:tx>
          <c:spPr>
            <a:ln w="38100">
              <a:solidFill>
                <a:srgbClr val="00B050"/>
              </a:solidFill>
              <a:prstDash val="solid"/>
            </a:ln>
          </c:spPr>
          <c:marker>
            <c:symbol val="circle"/>
            <c:size val="4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cat>
            <c:numRef>
              <c:f>'Daten für Diagramme'!$G$6:$G$34</c:f>
              <c:numCache>
                <c:formatCode>0</c:formatCode>
                <c:ptCount val="29"/>
                <c:pt idx="0">
                  <c:v>1989</c:v>
                </c:pt>
                <c:pt idx="1">
                  <c:v>1990</c:v>
                </c:pt>
                <c:pt idx="2">
                  <c:v>1991</c:v>
                </c:pt>
                <c:pt idx="3">
                  <c:v>1992</c:v>
                </c:pt>
                <c:pt idx="4">
                  <c:v>1993</c:v>
                </c:pt>
                <c:pt idx="5">
                  <c:v>1994</c:v>
                </c:pt>
                <c:pt idx="6">
                  <c:v>1995</c:v>
                </c:pt>
                <c:pt idx="7">
                  <c:v>1996</c:v>
                </c:pt>
                <c:pt idx="8">
                  <c:v>1997</c:v>
                </c:pt>
                <c:pt idx="9">
                  <c:v>1998</c:v>
                </c:pt>
                <c:pt idx="10">
                  <c:v>1999</c:v>
                </c:pt>
                <c:pt idx="11">
                  <c:v>2000</c:v>
                </c:pt>
                <c:pt idx="12">
                  <c:v>2001</c:v>
                </c:pt>
                <c:pt idx="13">
                  <c:v>2002</c:v>
                </c:pt>
                <c:pt idx="14">
                  <c:v>2003</c:v>
                </c:pt>
                <c:pt idx="15">
                  <c:v>2004</c:v>
                </c:pt>
                <c:pt idx="16">
                  <c:v>2005</c:v>
                </c:pt>
                <c:pt idx="17">
                  <c:v>2006</c:v>
                </c:pt>
                <c:pt idx="18">
                  <c:v>2007</c:v>
                </c:pt>
                <c:pt idx="19">
                  <c:v>2008</c:v>
                </c:pt>
                <c:pt idx="20">
                  <c:v>2009</c:v>
                </c:pt>
                <c:pt idx="21">
                  <c:v>2010</c:v>
                </c:pt>
                <c:pt idx="22">
                  <c:v>2011</c:v>
                </c:pt>
                <c:pt idx="23">
                  <c:v>2012</c:v>
                </c:pt>
                <c:pt idx="24">
                  <c:v>2013</c:v>
                </c:pt>
                <c:pt idx="25">
                  <c:v>2014</c:v>
                </c:pt>
                <c:pt idx="26">
                  <c:v>2015</c:v>
                </c:pt>
                <c:pt idx="27">
                  <c:v>2016</c:v>
                </c:pt>
                <c:pt idx="28">
                  <c:v>2017</c:v>
                </c:pt>
              </c:numCache>
            </c:numRef>
          </c:cat>
          <c:val>
            <c:numRef>
              <c:f>'Daten für Diagramme'!$K$6:$K$34</c:f>
              <c:numCache>
                <c:formatCode>0.0</c:formatCode>
                <c:ptCount val="29"/>
                <c:pt idx="0">
                  <c:v>1.7400239158998048</c:v>
                </c:pt>
                <c:pt idx="1">
                  <c:v>2.3199999999999972</c:v>
                </c:pt>
                <c:pt idx="2">
                  <c:v>2.04</c:v>
                </c:pt>
                <c:pt idx="3">
                  <c:v>0.86000000000000065</c:v>
                </c:pt>
                <c:pt idx="4">
                  <c:v>-0.34</c:v>
                </c:pt>
                <c:pt idx="5">
                  <c:v>0.46</c:v>
                </c:pt>
                <c:pt idx="6">
                  <c:v>6.3090476877542934E-2</c:v>
                </c:pt>
                <c:pt idx="7">
                  <c:v>-0.56093181640825618</c:v>
                </c:pt>
                <c:pt idx="8">
                  <c:v>0.35652502574186418</c:v>
                </c:pt>
                <c:pt idx="9">
                  <c:v>1.0969261782194277</c:v>
                </c:pt>
                <c:pt idx="10">
                  <c:v>1.2443913313816291</c:v>
                </c:pt>
                <c:pt idx="11">
                  <c:v>0.93295682234507826</c:v>
                </c:pt>
                <c:pt idx="12">
                  <c:v>0.40725963586709535</c:v>
                </c:pt>
                <c:pt idx="13">
                  <c:v>-0.48759664221531784</c:v>
                </c:pt>
                <c:pt idx="14">
                  <c:v>0.1796734729933748</c:v>
                </c:pt>
                <c:pt idx="15">
                  <c:v>0.69128801785642868</c:v>
                </c:pt>
                <c:pt idx="16">
                  <c:v>1.0350119384350502</c:v>
                </c:pt>
                <c:pt idx="17">
                  <c:v>1.6565096374028219</c:v>
                </c:pt>
                <c:pt idx="18">
                  <c:v>2.0720719552544407</c:v>
                </c:pt>
                <c:pt idx="19">
                  <c:v>1.7212819337326828</c:v>
                </c:pt>
                <c:pt idx="20">
                  <c:v>-1.4777691166687188</c:v>
                </c:pt>
                <c:pt idx="21">
                  <c:v>0.7891729369799757</c:v>
                </c:pt>
                <c:pt idx="22">
                  <c:v>1.9420626885805259</c:v>
                </c:pt>
                <c:pt idx="23">
                  <c:v>1.4189043881267398</c:v>
                </c:pt>
                <c:pt idx="24">
                  <c:v>0.6297620264416387</c:v>
                </c:pt>
                <c:pt idx="25">
                  <c:v>0.7024194759833956</c:v>
                </c:pt>
                <c:pt idx="26">
                  <c:v>0.97249942834623571</c:v>
                </c:pt>
                <c:pt idx="27">
                  <c:v>1.2</c:v>
                </c:pt>
                <c:pt idx="28">
                  <c:v>1.2</c:v>
                </c:pt>
              </c:numCache>
            </c:numRef>
          </c:val>
        </c:ser>
        <c:marker val="1"/>
        <c:axId val="161832320"/>
        <c:axId val="161838592"/>
      </c:lineChart>
      <c:catAx>
        <c:axId val="161832320"/>
        <c:scaling>
          <c:orientation val="minMax"/>
        </c:scaling>
        <c:axPos val="b"/>
        <c:numFmt formatCode="0" sourceLinked="1"/>
        <c:tickLblPos val="nextTo"/>
        <c:txPr>
          <a:bodyPr rot="-5400000" vert="horz"/>
          <a:lstStyle/>
          <a:p>
            <a:pPr>
              <a:defRPr/>
            </a:pPr>
            <a:endParaRPr lang="de-DE"/>
          </a:p>
        </c:txPr>
        <c:crossAx val="161838592"/>
        <c:crosses val="autoZero"/>
        <c:auto val="1"/>
        <c:lblAlgn val="ctr"/>
        <c:lblOffset val="100"/>
      </c:catAx>
      <c:valAx>
        <c:axId val="161838592"/>
        <c:scaling>
          <c:orientation val="minMax"/>
          <c:max val="12"/>
          <c:min val="-4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AT"/>
                  <a:t>Rate or</a:t>
                </a:r>
                <a:r>
                  <a:rPr lang="de-AT" baseline="0"/>
                  <a:t> change to previous year in percent</a:t>
                </a:r>
                <a:endParaRPr lang="de-AT"/>
              </a:p>
            </c:rich>
          </c:tx>
          <c:layout/>
        </c:title>
        <c:numFmt formatCode="0.0" sourceLinked="1"/>
        <c:tickLblPos val="nextTo"/>
        <c:crossAx val="161832320"/>
        <c:crosses val="autoZero"/>
        <c:crossBetween val="midCat"/>
      </c:valAx>
    </c:plotArea>
    <c:legend>
      <c:legendPos val="b"/>
      <c:layout/>
    </c:legend>
    <c:plotVisOnly val="1"/>
  </c:chart>
  <c:spPr>
    <a:ln w="0">
      <a:noFill/>
    </a:ln>
  </c:spPr>
  <c:txPr>
    <a:bodyPr/>
    <a:lstStyle/>
    <a:p>
      <a:pPr>
        <a:defRPr sz="1100">
          <a:latin typeface="Century Gothic" pitchFamily="34" charset="0"/>
        </a:defRPr>
      </a:pPr>
      <a:endParaRPr lang="de-DE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AT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12172253154548172"/>
          <c:y val="3.6601716414442965E-2"/>
          <c:w val="0.61502942048562048"/>
          <c:h val="0.84532048501518464"/>
        </c:manualLayout>
      </c:layout>
      <c:lineChart>
        <c:grouping val="standard"/>
        <c:ser>
          <c:idx val="0"/>
          <c:order val="0"/>
          <c:tx>
            <c:strRef>
              <c:f>'USB aktiv Jahre HSV lang'!$B$31</c:f>
              <c:strCache>
                <c:ptCount val="1"/>
                <c:pt idx="0">
                  <c:v>Germany</c:v>
                </c:pt>
              </c:strCache>
            </c:strRef>
          </c:tx>
          <c:spPr>
            <a:ln w="38100">
              <a:solidFill>
                <a:schemeClr val="accent1"/>
              </a:solidFill>
              <a:prstDash val="solid"/>
            </a:ln>
          </c:spPr>
          <c:marker>
            <c:symbol val="none"/>
          </c:marker>
          <c:cat>
            <c:numRef>
              <c:f>'USB aktiv Jahre HSV lang'!$A$32:$A$47</c:f>
              <c:numCache>
                <c:formatCode>General</c:formatCode>
                <c:ptCount val="16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</c:numCache>
            </c:numRef>
          </c:cat>
          <c:val>
            <c:numRef>
              <c:f>'USB aktiv Jahre HSV lang'!$B$32:$B$47</c:f>
              <c:numCache>
                <c:formatCode>#,##0</c:formatCode>
                <c:ptCount val="16"/>
                <c:pt idx="0">
                  <c:v>20886.916666666657</c:v>
                </c:pt>
                <c:pt idx="1">
                  <c:v>23537</c:v>
                </c:pt>
                <c:pt idx="2">
                  <c:v>26502.25</c:v>
                </c:pt>
                <c:pt idx="3">
                  <c:v>31524.5</c:v>
                </c:pt>
                <c:pt idx="4">
                  <c:v>38987</c:v>
                </c:pt>
                <c:pt idx="5">
                  <c:v>47034.833333333336</c:v>
                </c:pt>
                <c:pt idx="6">
                  <c:v>55367.916666666664</c:v>
                </c:pt>
                <c:pt idx="7">
                  <c:v>63830.25</c:v>
                </c:pt>
                <c:pt idx="8">
                  <c:v>72991.083333333328</c:v>
                </c:pt>
                <c:pt idx="9">
                  <c:v>74865.666666666672</c:v>
                </c:pt>
                <c:pt idx="10">
                  <c:v>80097.5</c:v>
                </c:pt>
                <c:pt idx="11">
                  <c:v>84844.333333333328</c:v>
                </c:pt>
                <c:pt idx="12">
                  <c:v>87004.25</c:v>
                </c:pt>
                <c:pt idx="13">
                  <c:v>88695.833333333328</c:v>
                </c:pt>
                <c:pt idx="14">
                  <c:v>89606.916666666555</c:v>
                </c:pt>
                <c:pt idx="15">
                  <c:v>90874.166666666672</c:v>
                </c:pt>
              </c:numCache>
            </c:numRef>
          </c:val>
        </c:ser>
        <c:ser>
          <c:idx val="2"/>
          <c:order val="1"/>
          <c:tx>
            <c:strRef>
              <c:f>'USB aktiv Jahre HSV lang'!$D$31</c:f>
              <c:strCache>
                <c:ptCount val="1"/>
                <c:pt idx="0">
                  <c:v>Slovakia</c:v>
                </c:pt>
              </c:strCache>
            </c:strRef>
          </c:tx>
          <c:spPr>
            <a:ln w="38100"/>
          </c:spPr>
          <c:marker>
            <c:symbol val="none"/>
          </c:marker>
          <c:cat>
            <c:numRef>
              <c:f>'USB aktiv Jahre HSV lang'!$A$32:$A$47</c:f>
              <c:numCache>
                <c:formatCode>General</c:formatCode>
                <c:ptCount val="16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</c:numCache>
            </c:numRef>
          </c:cat>
          <c:val>
            <c:numRef>
              <c:f>'USB aktiv Jahre HSV lang'!$D$32:$D$47</c:f>
              <c:numCache>
                <c:formatCode>#,##0</c:formatCode>
                <c:ptCount val="16"/>
                <c:pt idx="0">
                  <c:v>1893.5</c:v>
                </c:pt>
                <c:pt idx="1">
                  <c:v>2363.3333333333408</c:v>
                </c:pt>
                <c:pt idx="2">
                  <c:v>2890.5</c:v>
                </c:pt>
                <c:pt idx="3">
                  <c:v>3519.666666666662</c:v>
                </c:pt>
                <c:pt idx="4">
                  <c:v>4431.5</c:v>
                </c:pt>
                <c:pt idx="5">
                  <c:v>5567.6666666666815</c:v>
                </c:pt>
                <c:pt idx="6">
                  <c:v>6538.5833333333285</c:v>
                </c:pt>
                <c:pt idx="7">
                  <c:v>7617</c:v>
                </c:pt>
                <c:pt idx="8">
                  <c:v>8830</c:v>
                </c:pt>
                <c:pt idx="9">
                  <c:v>9365.5</c:v>
                </c:pt>
                <c:pt idx="10">
                  <c:v>10294.75</c:v>
                </c:pt>
                <c:pt idx="11">
                  <c:v>13823.5</c:v>
                </c:pt>
                <c:pt idx="12">
                  <c:v>18776.083333333332</c:v>
                </c:pt>
                <c:pt idx="13">
                  <c:v>22397.666666666657</c:v>
                </c:pt>
                <c:pt idx="14">
                  <c:v>25129.833333333303</c:v>
                </c:pt>
                <c:pt idx="15">
                  <c:v>27426.833333333303</c:v>
                </c:pt>
              </c:numCache>
            </c:numRef>
          </c:val>
        </c:ser>
        <c:ser>
          <c:idx val="3"/>
          <c:order val="2"/>
          <c:tx>
            <c:strRef>
              <c:f>'USB aktiv Jahre HSV lang'!$E$31</c:f>
              <c:strCache>
                <c:ptCount val="1"/>
                <c:pt idx="0">
                  <c:v>Turkey</c:v>
                </c:pt>
              </c:strCache>
            </c:strRef>
          </c:tx>
          <c:spPr>
            <a:ln w="38100">
              <a:solidFill>
                <a:srgbClr val="7030A0"/>
              </a:solidFill>
            </a:ln>
          </c:spPr>
          <c:marker>
            <c:symbol val="none"/>
          </c:marker>
          <c:cat>
            <c:numRef>
              <c:f>'USB aktiv Jahre HSV lang'!$A$32:$A$47</c:f>
              <c:numCache>
                <c:formatCode>General</c:formatCode>
                <c:ptCount val="16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</c:numCache>
            </c:numRef>
          </c:cat>
          <c:val>
            <c:numRef>
              <c:f>'USB aktiv Jahre HSV lang'!$E$32:$E$47</c:f>
              <c:numCache>
                <c:formatCode>#,##0</c:formatCode>
                <c:ptCount val="16"/>
                <c:pt idx="0">
                  <c:v>57128.333333333336</c:v>
                </c:pt>
                <c:pt idx="1">
                  <c:v>56830.5</c:v>
                </c:pt>
                <c:pt idx="2">
                  <c:v>56285</c:v>
                </c:pt>
                <c:pt idx="3">
                  <c:v>55688.75</c:v>
                </c:pt>
                <c:pt idx="4">
                  <c:v>54587.666666666613</c:v>
                </c:pt>
                <c:pt idx="5">
                  <c:v>53479.666666666613</c:v>
                </c:pt>
                <c:pt idx="6">
                  <c:v>54100.666666666613</c:v>
                </c:pt>
                <c:pt idx="7">
                  <c:v>55125.583333333336</c:v>
                </c:pt>
                <c:pt idx="8">
                  <c:v>55848</c:v>
                </c:pt>
                <c:pt idx="9">
                  <c:v>52705.916666666664</c:v>
                </c:pt>
                <c:pt idx="10">
                  <c:v>54282.083333333336</c:v>
                </c:pt>
                <c:pt idx="11">
                  <c:v>56003.25</c:v>
                </c:pt>
                <c:pt idx="12">
                  <c:v>55709.416666666664</c:v>
                </c:pt>
                <c:pt idx="13">
                  <c:v>55587.916666666664</c:v>
                </c:pt>
                <c:pt idx="14">
                  <c:v>54634.166666666613</c:v>
                </c:pt>
                <c:pt idx="15">
                  <c:v>53864.333333333336</c:v>
                </c:pt>
              </c:numCache>
            </c:numRef>
          </c:val>
        </c:ser>
        <c:ser>
          <c:idx val="4"/>
          <c:order val="3"/>
          <c:tx>
            <c:strRef>
              <c:f>'USB aktiv Jahre HSV lang'!$F$31</c:f>
              <c:strCache>
                <c:ptCount val="1"/>
                <c:pt idx="0">
                  <c:v>EU15 (w.o. AUT and GER)</c:v>
                </c:pt>
              </c:strCache>
            </c:strRef>
          </c:tx>
          <c:spPr>
            <a:ln w="38100">
              <a:solidFill>
                <a:schemeClr val="accent2">
                  <a:lumMod val="75000"/>
                </a:schemeClr>
              </a:solidFill>
              <a:prstDash val="sysDash"/>
            </a:ln>
          </c:spPr>
          <c:marker>
            <c:symbol val="none"/>
          </c:marker>
          <c:cat>
            <c:numRef>
              <c:f>'USB aktiv Jahre HSV lang'!$A$32:$A$47</c:f>
              <c:numCache>
                <c:formatCode>General</c:formatCode>
                <c:ptCount val="16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</c:numCache>
            </c:numRef>
          </c:cat>
          <c:val>
            <c:numRef>
              <c:f>'USB aktiv Jahre HSV lang'!$F$32:$F$47</c:f>
              <c:numCache>
                <c:formatCode>#,##0</c:formatCode>
                <c:ptCount val="16"/>
                <c:pt idx="0">
                  <c:v>11430.916666666661</c:v>
                </c:pt>
                <c:pt idx="1">
                  <c:v>12063.916666666661</c:v>
                </c:pt>
                <c:pt idx="2">
                  <c:v>12875.25</c:v>
                </c:pt>
                <c:pt idx="3">
                  <c:v>11807.333333333327</c:v>
                </c:pt>
                <c:pt idx="4">
                  <c:v>14297.666666666661</c:v>
                </c:pt>
                <c:pt idx="5">
                  <c:v>15038.416666666661</c:v>
                </c:pt>
                <c:pt idx="6">
                  <c:v>15996.833333333327</c:v>
                </c:pt>
                <c:pt idx="7">
                  <c:v>17054.666666666672</c:v>
                </c:pt>
                <c:pt idx="8">
                  <c:v>18921</c:v>
                </c:pt>
                <c:pt idx="9">
                  <c:v>19675.333333333299</c:v>
                </c:pt>
                <c:pt idx="10">
                  <c:v>21148.75</c:v>
                </c:pt>
                <c:pt idx="11">
                  <c:v>23071.166666666672</c:v>
                </c:pt>
                <c:pt idx="12">
                  <c:v>25415.833333333299</c:v>
                </c:pt>
                <c:pt idx="13">
                  <c:v>28175</c:v>
                </c:pt>
                <c:pt idx="14">
                  <c:v>30436.416666666657</c:v>
                </c:pt>
                <c:pt idx="15">
                  <c:v>32629.833333333299</c:v>
                </c:pt>
              </c:numCache>
            </c:numRef>
          </c:val>
        </c:ser>
        <c:ser>
          <c:idx val="5"/>
          <c:order val="4"/>
          <c:tx>
            <c:strRef>
              <c:f>'USB aktiv Jahre HSV lang'!$G$31</c:f>
              <c:strCache>
                <c:ptCount val="1"/>
                <c:pt idx="0">
                  <c:v>former Yugoslavia (w.o. SLO and CRO)</c:v>
                </c:pt>
              </c:strCache>
            </c:strRef>
          </c:tx>
          <c:spPr>
            <a:ln w="38100"/>
          </c:spPr>
          <c:marker>
            <c:symbol val="none"/>
          </c:marker>
          <c:cat>
            <c:numRef>
              <c:f>'USB aktiv Jahre HSV lang'!$A$32:$A$47</c:f>
              <c:numCache>
                <c:formatCode>General</c:formatCode>
                <c:ptCount val="16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</c:numCache>
            </c:numRef>
          </c:cat>
          <c:val>
            <c:numRef>
              <c:f>'USB aktiv Jahre HSV lang'!$G$32:$G$47</c:f>
              <c:numCache>
                <c:formatCode>#,##0</c:formatCode>
                <c:ptCount val="16"/>
                <c:pt idx="0">
                  <c:v>146538.58333333328</c:v>
                </c:pt>
                <c:pt idx="1">
                  <c:v>148223.16666666669</c:v>
                </c:pt>
                <c:pt idx="2">
                  <c:v>146792.25</c:v>
                </c:pt>
                <c:pt idx="3">
                  <c:v>145754.58333333328</c:v>
                </c:pt>
                <c:pt idx="4">
                  <c:v>144176.91666666666</c:v>
                </c:pt>
                <c:pt idx="5">
                  <c:v>142672.58333333328</c:v>
                </c:pt>
                <c:pt idx="6">
                  <c:v>143345.58333333328</c:v>
                </c:pt>
                <c:pt idx="7">
                  <c:v>144610.25</c:v>
                </c:pt>
                <c:pt idx="8">
                  <c:v>144030.33333333328</c:v>
                </c:pt>
                <c:pt idx="9">
                  <c:v>136809</c:v>
                </c:pt>
                <c:pt idx="10">
                  <c:v>137100.91666666669</c:v>
                </c:pt>
                <c:pt idx="11">
                  <c:v>138754.66666666666</c:v>
                </c:pt>
                <c:pt idx="12">
                  <c:v>138583</c:v>
                </c:pt>
                <c:pt idx="13">
                  <c:v>138430.75</c:v>
                </c:pt>
                <c:pt idx="14">
                  <c:v>137663.08333333328</c:v>
                </c:pt>
                <c:pt idx="15">
                  <c:v>137360.58333333328</c:v>
                </c:pt>
              </c:numCache>
            </c:numRef>
          </c:val>
        </c:ser>
        <c:ser>
          <c:idx val="6"/>
          <c:order val="5"/>
          <c:tx>
            <c:strRef>
              <c:f>'USB aktiv Jahre HSV lang'!$H$31</c:f>
              <c:strCache>
                <c:ptCount val="1"/>
                <c:pt idx="0">
                  <c:v>EU-2004 (w.o. SVK)</c:v>
                </c:pt>
              </c:strCache>
            </c:strRef>
          </c:tx>
          <c:spPr>
            <a:ln w="38100">
              <a:solidFill>
                <a:schemeClr val="tx1"/>
              </a:solidFill>
              <a:prstDash val="lgDash"/>
            </a:ln>
          </c:spPr>
          <c:marker>
            <c:symbol val="none"/>
          </c:marker>
          <c:cat>
            <c:numRef>
              <c:f>'USB aktiv Jahre HSV lang'!$A$32:$A$47</c:f>
              <c:numCache>
                <c:formatCode>General</c:formatCode>
                <c:ptCount val="16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</c:numCache>
            </c:numRef>
          </c:cat>
          <c:val>
            <c:numRef>
              <c:f>'USB aktiv Jahre HSV lang'!$H$32:$H$47</c:f>
              <c:numCache>
                <c:formatCode>#,##0</c:formatCode>
                <c:ptCount val="16"/>
                <c:pt idx="0">
                  <c:v>26583.416666666657</c:v>
                </c:pt>
                <c:pt idx="1">
                  <c:v>28018.166666666657</c:v>
                </c:pt>
                <c:pt idx="2">
                  <c:v>29751.083333333336</c:v>
                </c:pt>
                <c:pt idx="3">
                  <c:v>31087.000000000004</c:v>
                </c:pt>
                <c:pt idx="4">
                  <c:v>33287.25</c:v>
                </c:pt>
                <c:pt idx="5">
                  <c:v>35865.333333333336</c:v>
                </c:pt>
                <c:pt idx="6">
                  <c:v>38392.583333333336</c:v>
                </c:pt>
                <c:pt idx="7">
                  <c:v>42767.750000000007</c:v>
                </c:pt>
                <c:pt idx="8">
                  <c:v>48471.666666666613</c:v>
                </c:pt>
                <c:pt idx="9">
                  <c:v>50641</c:v>
                </c:pt>
                <c:pt idx="10">
                  <c:v>55447.583333333328</c:v>
                </c:pt>
                <c:pt idx="11">
                  <c:v>71521.333333333328</c:v>
                </c:pt>
                <c:pt idx="12">
                  <c:v>94536.499999999971</c:v>
                </c:pt>
                <c:pt idx="13">
                  <c:v>111215.25</c:v>
                </c:pt>
                <c:pt idx="14">
                  <c:v>123874.49999999999</c:v>
                </c:pt>
                <c:pt idx="15">
                  <c:v>134445.58333333328</c:v>
                </c:pt>
              </c:numCache>
            </c:numRef>
          </c:val>
        </c:ser>
        <c:ser>
          <c:idx val="7"/>
          <c:order val="6"/>
          <c:tx>
            <c:strRef>
              <c:f>'USB aktiv Jahre HSV lang'!$I$31</c:f>
              <c:strCache>
                <c:ptCount val="1"/>
                <c:pt idx="0">
                  <c:v>EU-2007</c:v>
                </c:pt>
              </c:strCache>
            </c:strRef>
          </c:tx>
          <c:spPr>
            <a:ln w="38100">
              <a:solidFill>
                <a:srgbClr val="FF0000"/>
              </a:solidFill>
              <a:prstDash val="dash"/>
            </a:ln>
          </c:spPr>
          <c:marker>
            <c:symbol val="none"/>
          </c:marker>
          <c:cat>
            <c:numRef>
              <c:f>'USB aktiv Jahre HSV lang'!$A$32:$A$47</c:f>
              <c:numCache>
                <c:formatCode>General</c:formatCode>
                <c:ptCount val="16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</c:numCache>
            </c:numRef>
          </c:cat>
          <c:val>
            <c:numRef>
              <c:f>'USB aktiv Jahre HSV lang'!$I$32:$I$47</c:f>
              <c:numCache>
                <c:formatCode>#,##0</c:formatCode>
                <c:ptCount val="16"/>
                <c:pt idx="0">
                  <c:v>11187.833333333327</c:v>
                </c:pt>
                <c:pt idx="1">
                  <c:v>11524.333333333327</c:v>
                </c:pt>
                <c:pt idx="2">
                  <c:v>11817.666666666661</c:v>
                </c:pt>
                <c:pt idx="3">
                  <c:v>12484.5</c:v>
                </c:pt>
                <c:pt idx="4">
                  <c:v>12956.333333333327</c:v>
                </c:pt>
                <c:pt idx="5">
                  <c:v>13330.5</c:v>
                </c:pt>
                <c:pt idx="6">
                  <c:v>13814.333333333327</c:v>
                </c:pt>
                <c:pt idx="7">
                  <c:v>15449.75</c:v>
                </c:pt>
                <c:pt idx="8">
                  <c:v>17808.5</c:v>
                </c:pt>
                <c:pt idx="9">
                  <c:v>18405.166666666657</c:v>
                </c:pt>
                <c:pt idx="10">
                  <c:v>20457.583333333332</c:v>
                </c:pt>
                <c:pt idx="11">
                  <c:v>23636</c:v>
                </c:pt>
                <c:pt idx="12">
                  <c:v>26330.25</c:v>
                </c:pt>
                <c:pt idx="13">
                  <c:v>28720.5</c:v>
                </c:pt>
                <c:pt idx="14">
                  <c:v>39718</c:v>
                </c:pt>
                <c:pt idx="15">
                  <c:v>46922.833333333336</c:v>
                </c:pt>
              </c:numCache>
            </c:numRef>
          </c:val>
        </c:ser>
        <c:marker val="1"/>
        <c:axId val="75844224"/>
        <c:axId val="75850112"/>
      </c:lineChart>
      <c:catAx>
        <c:axId val="75844224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/>
            </a:pPr>
            <a:endParaRPr lang="de-DE"/>
          </a:p>
        </c:txPr>
        <c:crossAx val="75850112"/>
        <c:crosses val="autoZero"/>
        <c:auto val="1"/>
        <c:lblAlgn val="ctr"/>
        <c:lblOffset val="100"/>
      </c:catAx>
      <c:valAx>
        <c:axId val="75850112"/>
        <c:scaling>
          <c:orientation val="minMax"/>
        </c:scaling>
        <c:axPos val="l"/>
        <c:majorGridlines>
          <c:spPr>
            <a:ln>
              <a:prstDash val="sysDot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de-AT" b="1" dirty="0" err="1"/>
                  <a:t>Employment</a:t>
                </a:r>
                <a:r>
                  <a:rPr lang="de-AT" b="1" dirty="0"/>
                  <a:t> </a:t>
                </a:r>
                <a:r>
                  <a:rPr lang="de-AT" b="1" dirty="0" err="1"/>
                  <a:t>relationships</a:t>
                </a:r>
                <a:endParaRPr lang="de-AT" b="1" dirty="0"/>
              </a:p>
            </c:rich>
          </c:tx>
          <c:layout>
            <c:manualLayout>
              <c:xMode val="edge"/>
              <c:yMode val="edge"/>
              <c:x val="5.8827792969393545E-3"/>
              <c:y val="0.25454071361745101"/>
            </c:manualLayout>
          </c:layout>
        </c:title>
        <c:numFmt formatCode="#,##0" sourceLinked="1"/>
        <c:tickLblPos val="nextTo"/>
        <c:crossAx val="758442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175238095238096"/>
          <c:y val="7.6108425725398096E-2"/>
          <c:w val="0.19443809523809524"/>
          <c:h val="0.85767299971212252"/>
        </c:manualLayout>
      </c:layout>
      <c:txPr>
        <a:bodyPr/>
        <a:lstStyle/>
        <a:p>
          <a:pPr>
            <a:defRPr sz="1000"/>
          </a:pPr>
          <a:endParaRPr lang="de-DE"/>
        </a:p>
      </c:txPr>
    </c:legend>
    <c:plotVisOnly val="1"/>
  </c:chart>
  <c:spPr>
    <a:ln>
      <a:noFill/>
    </a:ln>
  </c:spPr>
  <c:txPr>
    <a:bodyPr/>
    <a:lstStyle/>
    <a:p>
      <a:pPr>
        <a:defRPr sz="1100" b="1">
          <a:latin typeface="Century Gothic" pitchFamily="34" charset="0"/>
        </a:defRPr>
      </a:pPr>
      <a:endParaRPr lang="de-DE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AT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percentStacked"/>
        <c:ser>
          <c:idx val="0"/>
          <c:order val="0"/>
          <c:tx>
            <c:strRef>
              <c:f>Education!$D$22</c:f>
              <c:strCache>
                <c:ptCount val="1"/>
                <c:pt idx="0">
                  <c:v>max. compulsory schooling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cat>
            <c:strRef>
              <c:f>Education!$C$23:$C$28</c:f>
              <c:strCache>
                <c:ptCount val="6"/>
                <c:pt idx="0">
                  <c:v>Natives</c:v>
                </c:pt>
                <c:pt idx="1">
                  <c:v>EU 14</c:v>
                </c:pt>
                <c:pt idx="2">
                  <c:v>EU 2004</c:v>
                </c:pt>
                <c:pt idx="3">
                  <c:v>form. Jugoslavia</c:v>
                </c:pt>
                <c:pt idx="4">
                  <c:v>Turkey</c:v>
                </c:pt>
                <c:pt idx="5">
                  <c:v>other</c:v>
                </c:pt>
              </c:strCache>
            </c:strRef>
          </c:cat>
          <c:val>
            <c:numRef>
              <c:f>Education!$D$23:$D$28</c:f>
              <c:numCache>
                <c:formatCode>0.00</c:formatCode>
                <c:ptCount val="6"/>
                <c:pt idx="0">
                  <c:v>11.652496771416288</c:v>
                </c:pt>
                <c:pt idx="1">
                  <c:v>6.1574896388395421</c:v>
                </c:pt>
                <c:pt idx="2">
                  <c:v>13.336210617177386</c:v>
                </c:pt>
                <c:pt idx="3">
                  <c:v>35.709064327485379</c:v>
                </c:pt>
                <c:pt idx="4">
                  <c:v>64.813404417364808</c:v>
                </c:pt>
                <c:pt idx="5">
                  <c:v>25.88632526730445</c:v>
                </c:pt>
              </c:numCache>
            </c:numRef>
          </c:val>
        </c:ser>
        <c:ser>
          <c:idx val="1"/>
          <c:order val="1"/>
          <c:tx>
            <c:strRef>
              <c:f>Education!$E$22</c:f>
              <c:strCache>
                <c:ptCount val="1"/>
                <c:pt idx="0">
                  <c:v>apprenticeship/middle education</c:v>
                </c:pt>
              </c:strCache>
            </c:strRef>
          </c:tx>
          <c:spPr>
            <a:ln>
              <a:solidFill>
                <a:prstClr val="black"/>
              </a:solidFill>
            </a:ln>
          </c:spPr>
          <c:cat>
            <c:strRef>
              <c:f>Education!$C$23:$C$28</c:f>
              <c:strCache>
                <c:ptCount val="6"/>
                <c:pt idx="0">
                  <c:v>Natives</c:v>
                </c:pt>
                <c:pt idx="1">
                  <c:v>EU 14</c:v>
                </c:pt>
                <c:pt idx="2">
                  <c:v>EU 2004</c:v>
                </c:pt>
                <c:pt idx="3">
                  <c:v>form. Jugoslavia</c:v>
                </c:pt>
                <c:pt idx="4">
                  <c:v>Turkey</c:v>
                </c:pt>
                <c:pt idx="5">
                  <c:v>other</c:v>
                </c:pt>
              </c:strCache>
            </c:strRef>
          </c:cat>
          <c:val>
            <c:numRef>
              <c:f>Education!$E$23:$E$28</c:f>
              <c:numCache>
                <c:formatCode>0.00</c:formatCode>
                <c:ptCount val="6"/>
                <c:pt idx="0">
                  <c:v>56.804240206629345</c:v>
                </c:pt>
                <c:pt idx="1">
                  <c:v>39.431616341030193</c:v>
                </c:pt>
                <c:pt idx="2">
                  <c:v>37.548554164868364</c:v>
                </c:pt>
                <c:pt idx="3">
                  <c:v>44.809941520467824</c:v>
                </c:pt>
                <c:pt idx="4">
                  <c:v>19.497334348819496</c:v>
                </c:pt>
                <c:pt idx="5">
                  <c:v>19.808666291502529</c:v>
                </c:pt>
              </c:numCache>
            </c:numRef>
          </c:val>
        </c:ser>
        <c:ser>
          <c:idx val="2"/>
          <c:order val="2"/>
          <c:tx>
            <c:strRef>
              <c:f>Education!$F$22</c:f>
              <c:strCache>
                <c:ptCount val="1"/>
                <c:pt idx="0">
                  <c:v>higher education</c:v>
                </c:pt>
              </c:strCache>
            </c:strRef>
          </c:tx>
          <c:spPr>
            <a:ln>
              <a:solidFill>
                <a:prstClr val="black"/>
              </a:solidFill>
            </a:ln>
          </c:spPr>
          <c:cat>
            <c:strRef>
              <c:f>Education!$C$23:$C$28</c:f>
              <c:strCache>
                <c:ptCount val="6"/>
                <c:pt idx="0">
                  <c:v>Natives</c:v>
                </c:pt>
                <c:pt idx="1">
                  <c:v>EU 14</c:v>
                </c:pt>
                <c:pt idx="2">
                  <c:v>EU 2004</c:v>
                </c:pt>
                <c:pt idx="3">
                  <c:v>form. Jugoslavia</c:v>
                </c:pt>
                <c:pt idx="4">
                  <c:v>Turkey</c:v>
                </c:pt>
                <c:pt idx="5">
                  <c:v>other</c:v>
                </c:pt>
              </c:strCache>
            </c:strRef>
          </c:cat>
          <c:val>
            <c:numRef>
              <c:f>Education!$F$23:$F$28</c:f>
              <c:numCache>
                <c:formatCode>0.00</c:formatCode>
                <c:ptCount val="6"/>
                <c:pt idx="0">
                  <c:v>15.4272492466638</c:v>
                </c:pt>
                <c:pt idx="1">
                  <c:v>17.169923031379493</c:v>
                </c:pt>
                <c:pt idx="2">
                  <c:v>28.657747086750113</c:v>
                </c:pt>
                <c:pt idx="3">
                  <c:v>13.81578947368423</c:v>
                </c:pt>
                <c:pt idx="4">
                  <c:v>10.357958872810356</c:v>
                </c:pt>
                <c:pt idx="5">
                  <c:v>20.652785593697246</c:v>
                </c:pt>
              </c:numCache>
            </c:numRef>
          </c:val>
        </c:ser>
        <c:ser>
          <c:idx val="3"/>
          <c:order val="3"/>
          <c:tx>
            <c:strRef>
              <c:f>Education!$G$22</c:f>
              <c:strCache>
                <c:ptCount val="1"/>
                <c:pt idx="0">
                  <c:v>university or similar</c:v>
                </c:pt>
              </c:strCache>
            </c:strRef>
          </c:tx>
          <c:spPr>
            <a:ln>
              <a:solidFill>
                <a:prstClr val="black"/>
              </a:solidFill>
            </a:ln>
          </c:spPr>
          <c:cat>
            <c:strRef>
              <c:f>Education!$C$23:$C$28</c:f>
              <c:strCache>
                <c:ptCount val="6"/>
                <c:pt idx="0">
                  <c:v>Natives</c:v>
                </c:pt>
                <c:pt idx="1">
                  <c:v>EU 14</c:v>
                </c:pt>
                <c:pt idx="2">
                  <c:v>EU 2004</c:v>
                </c:pt>
                <c:pt idx="3">
                  <c:v>form. Jugoslavia</c:v>
                </c:pt>
                <c:pt idx="4">
                  <c:v>Turkey</c:v>
                </c:pt>
                <c:pt idx="5">
                  <c:v>other</c:v>
                </c:pt>
              </c:strCache>
            </c:strRef>
          </c:cat>
          <c:val>
            <c:numRef>
              <c:f>Education!$G$23:$G$28</c:f>
              <c:numCache>
                <c:formatCode>0.00</c:formatCode>
                <c:ptCount val="6"/>
                <c:pt idx="0">
                  <c:v>16.116013775290604</c:v>
                </c:pt>
                <c:pt idx="1">
                  <c:v>37.240970988750796</c:v>
                </c:pt>
                <c:pt idx="2">
                  <c:v>20.457488131204144</c:v>
                </c:pt>
                <c:pt idx="3">
                  <c:v>5.6652046783625671</c:v>
                </c:pt>
                <c:pt idx="4">
                  <c:v>5.3313023610053314</c:v>
                </c:pt>
                <c:pt idx="5">
                  <c:v>33.652222847495821</c:v>
                </c:pt>
              </c:numCache>
            </c:numRef>
          </c:val>
        </c:ser>
        <c:gapWidth val="70"/>
        <c:overlap val="100"/>
        <c:axId val="161967104"/>
        <c:axId val="161977088"/>
      </c:barChart>
      <c:catAx>
        <c:axId val="161967104"/>
        <c:scaling>
          <c:orientation val="minMax"/>
        </c:scaling>
        <c:axPos val="b"/>
        <c:numFmt formatCode="General" sourceLinked="1"/>
        <c:tickLblPos val="nextTo"/>
        <c:crossAx val="161977088"/>
        <c:crosses val="autoZero"/>
        <c:auto val="1"/>
        <c:lblAlgn val="ctr"/>
        <c:lblOffset val="100"/>
      </c:catAx>
      <c:valAx>
        <c:axId val="161977088"/>
        <c:scaling>
          <c:orientation val="minMax"/>
        </c:scaling>
        <c:axPos val="l"/>
        <c:majorGridlines/>
        <c:numFmt formatCode="0%" sourceLinked="1"/>
        <c:tickLblPos val="nextTo"/>
        <c:crossAx val="161967104"/>
        <c:crosses val="autoZero"/>
        <c:crossBetween val="between"/>
      </c:valAx>
    </c:plotArea>
    <c:legend>
      <c:legendPos val="b"/>
      <c:layout/>
    </c:legend>
    <c:plotVisOnly val="1"/>
  </c:chart>
  <c:spPr>
    <a:ln>
      <a:noFill/>
    </a:ln>
  </c:spPr>
  <c:txPr>
    <a:bodyPr/>
    <a:lstStyle/>
    <a:p>
      <a:pPr>
        <a:defRPr sz="1100">
          <a:latin typeface="Century Gothic" pitchFamily="34" charset="0"/>
        </a:defRPr>
      </a:pPr>
      <a:endParaRPr lang="de-DE"/>
    </a:p>
  </c:tx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AT"/>
  <c:chart>
    <c:plotArea>
      <c:layout/>
      <c:lineChart>
        <c:grouping val="standard"/>
        <c:ser>
          <c:idx val="0"/>
          <c:order val="0"/>
          <c:tx>
            <c:strRef>
              <c:f>erwALQ_aggr_Jahre!$C$61</c:f>
              <c:strCache>
                <c:ptCount val="1"/>
                <c:pt idx="0">
                  <c:v>AUT</c:v>
                </c:pt>
              </c:strCache>
            </c:strRef>
          </c:tx>
          <c:spPr>
            <a:ln w="38100">
              <a:solidFill>
                <a:schemeClr val="tx1"/>
              </a:solidFill>
              <a:prstDash val="dashDot"/>
            </a:ln>
          </c:spPr>
          <c:marker>
            <c:symbol val="none"/>
          </c:marker>
          <c:cat>
            <c:numRef>
              <c:f>erwALQ_aggr_Jahre!$B$62:$B$69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erwALQ_aggr_Jahre!$C$62:$C$69</c:f>
              <c:numCache>
                <c:formatCode>_-* #,##0.0\ _€_-;\-* #,##0.0\ _€_-;_-* "-"??\ _€_-;_-@_-</c:formatCode>
                <c:ptCount val="8"/>
                <c:pt idx="0">
                  <c:v>7.0050719589743951</c:v>
                </c:pt>
                <c:pt idx="1">
                  <c:v>8.5132544145936855</c:v>
                </c:pt>
                <c:pt idx="2">
                  <c:v>8.441527237443486</c:v>
                </c:pt>
                <c:pt idx="3">
                  <c:v>7.9487726257197382</c:v>
                </c:pt>
                <c:pt idx="4">
                  <c:v>8.151450362366953</c:v>
                </c:pt>
                <c:pt idx="5">
                  <c:v>8.7605933440722428</c:v>
                </c:pt>
                <c:pt idx="6">
                  <c:v>9.3181282679456938</c:v>
                </c:pt>
                <c:pt idx="7">
                  <c:v>9.5824206088841226</c:v>
                </c:pt>
              </c:numCache>
            </c:numRef>
          </c:val>
        </c:ser>
        <c:ser>
          <c:idx val="1"/>
          <c:order val="1"/>
          <c:tx>
            <c:strRef>
              <c:f>erwALQ_aggr_Jahre!$D$61</c:f>
              <c:strCache>
                <c:ptCount val="1"/>
                <c:pt idx="0">
                  <c:v>EU-14</c:v>
                </c:pt>
              </c:strCache>
            </c:strRef>
          </c:tx>
          <c:spPr>
            <a:ln w="31750">
              <a:solidFill>
                <a:srgbClr val="00B0F0"/>
              </a:solidFill>
            </a:ln>
          </c:spPr>
          <c:marker>
            <c:symbol val="triangle"/>
            <c:size val="5"/>
            <c:spPr>
              <a:solidFill>
                <a:schemeClr val="bg1"/>
              </a:solidFill>
              <a:ln>
                <a:solidFill>
                  <a:srgbClr val="00B0F0"/>
                </a:solidFill>
              </a:ln>
            </c:spPr>
          </c:marker>
          <c:cat>
            <c:numRef>
              <c:f>erwALQ_aggr_Jahre!$B$62:$B$69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erwALQ_aggr_Jahre!$D$62:$D$69</c:f>
              <c:numCache>
                <c:formatCode>_-* #,##0.0\ _€_-;\-* #,##0.0\ _€_-;_-* "-"??\ _€_-;_-@_-</c:formatCode>
                <c:ptCount val="8"/>
                <c:pt idx="0">
                  <c:v>5.864767534087755</c:v>
                </c:pt>
                <c:pt idx="1">
                  <c:v>7.6963455402396548</c:v>
                </c:pt>
                <c:pt idx="2">
                  <c:v>7.4962314908437753</c:v>
                </c:pt>
                <c:pt idx="3">
                  <c:v>7.0751304562393278</c:v>
                </c:pt>
                <c:pt idx="4">
                  <c:v>7.3771966692940945</c:v>
                </c:pt>
                <c:pt idx="5">
                  <c:v>8.1103302782160505</c:v>
                </c:pt>
                <c:pt idx="6">
                  <c:v>8.8083318727204407</c:v>
                </c:pt>
                <c:pt idx="7">
                  <c:v>9.0184890474450548</c:v>
                </c:pt>
              </c:numCache>
            </c:numRef>
          </c:val>
        </c:ser>
        <c:ser>
          <c:idx val="2"/>
          <c:order val="2"/>
          <c:tx>
            <c:strRef>
              <c:f>erwALQ_aggr_Jahre!$E$61</c:f>
              <c:strCache>
                <c:ptCount val="1"/>
                <c:pt idx="0">
                  <c:v>EU-04</c:v>
                </c:pt>
              </c:strCache>
            </c:strRef>
          </c:tx>
          <c:spPr>
            <a:ln w="31750">
              <a:solidFill>
                <a:srgbClr val="FF0000"/>
              </a:solidFill>
            </a:ln>
          </c:spPr>
          <c:marker>
            <c:symbol val="plus"/>
            <c:size val="5"/>
            <c:spPr>
              <a:ln>
                <a:solidFill>
                  <a:srgbClr val="FF0000"/>
                </a:solidFill>
              </a:ln>
            </c:spPr>
          </c:marker>
          <c:cat>
            <c:numRef>
              <c:f>erwALQ_aggr_Jahre!$B$62:$B$69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erwALQ_aggr_Jahre!$E$62:$E$69</c:f>
              <c:numCache>
                <c:formatCode>_-* #,##0.0\ _€_-;\-* #,##0.0\ _€_-;_-* "-"??\ _€_-;_-@_-</c:formatCode>
                <c:ptCount val="8"/>
                <c:pt idx="0">
                  <c:v>6.6787793226523311</c:v>
                </c:pt>
                <c:pt idx="1">
                  <c:v>8.4015237103073357</c:v>
                </c:pt>
                <c:pt idx="2">
                  <c:v>8.3168592780799013</c:v>
                </c:pt>
                <c:pt idx="3">
                  <c:v>7.2213691898421519</c:v>
                </c:pt>
                <c:pt idx="4">
                  <c:v>7.2134833078989349</c:v>
                </c:pt>
                <c:pt idx="5">
                  <c:v>8.3723590112367567</c:v>
                </c:pt>
                <c:pt idx="6">
                  <c:v>9.4528372328197854</c:v>
                </c:pt>
                <c:pt idx="7">
                  <c:v>9.9244451440264427</c:v>
                </c:pt>
              </c:numCache>
            </c:numRef>
          </c:val>
        </c:ser>
        <c:ser>
          <c:idx val="3"/>
          <c:order val="3"/>
          <c:tx>
            <c:strRef>
              <c:f>erwALQ_aggr_Jahre!$F$61</c:f>
              <c:strCache>
                <c:ptCount val="1"/>
                <c:pt idx="0">
                  <c:v>EU-07</c:v>
                </c:pt>
              </c:strCache>
            </c:strRef>
          </c:tx>
          <c:spPr>
            <a:ln w="31750">
              <a:solidFill>
                <a:srgbClr val="7030A0"/>
              </a:solidFill>
            </a:ln>
          </c:spPr>
          <c:marker>
            <c:symbol val="circle"/>
            <c:size val="5"/>
            <c:spPr>
              <a:solidFill>
                <a:sysClr val="window" lastClr="FFFFFF"/>
              </a:solidFill>
              <a:ln>
                <a:solidFill>
                  <a:srgbClr val="7030A0"/>
                </a:solidFill>
              </a:ln>
            </c:spPr>
          </c:marker>
          <c:cat>
            <c:numRef>
              <c:f>erwALQ_aggr_Jahre!$B$62:$B$69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erwALQ_aggr_Jahre!$F$62:$F$69</c:f>
              <c:numCache>
                <c:formatCode>_-* #,##0.0\ _€_-;\-* #,##0.0\ _€_-;_-* "-"??\ _€_-;_-@_-</c:formatCode>
                <c:ptCount val="8"/>
                <c:pt idx="0">
                  <c:v>8.9083434019372909</c:v>
                </c:pt>
                <c:pt idx="1">
                  <c:v>12.028270128231261</c:v>
                </c:pt>
                <c:pt idx="2">
                  <c:v>12.404047934614535</c:v>
                </c:pt>
                <c:pt idx="3">
                  <c:v>11.529757042146986</c:v>
                </c:pt>
                <c:pt idx="4">
                  <c:v>12.70680301116448</c:v>
                </c:pt>
                <c:pt idx="5">
                  <c:v>14.561271987021712</c:v>
                </c:pt>
                <c:pt idx="6">
                  <c:v>14.954516089605939</c:v>
                </c:pt>
                <c:pt idx="7">
                  <c:v>16.042755794708025</c:v>
                </c:pt>
              </c:numCache>
            </c:numRef>
          </c:val>
        </c:ser>
        <c:ser>
          <c:idx val="4"/>
          <c:order val="4"/>
          <c:tx>
            <c:strRef>
              <c:f>erwALQ_aggr_Jahre!$G$61</c:f>
              <c:strCache>
                <c:ptCount val="1"/>
                <c:pt idx="0">
                  <c:v>Turkey</c:v>
                </c:pt>
              </c:strCache>
            </c:strRef>
          </c:tx>
          <c:spPr>
            <a:ln w="31750">
              <a:solidFill>
                <a:srgbClr val="FF0000"/>
              </a:solidFill>
              <a:prstDash val="sysDash"/>
            </a:ln>
          </c:spPr>
          <c:marker>
            <c:symbol val="none"/>
          </c:marker>
          <c:cat>
            <c:numRef>
              <c:f>erwALQ_aggr_Jahre!$B$62:$B$69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erwALQ_aggr_Jahre!$G$62:$G$69</c:f>
              <c:numCache>
                <c:formatCode>_-* #,##0.0\ _€_-;\-* #,##0.0\ _€_-;_-* "-"??\ _€_-;_-@_-</c:formatCode>
                <c:ptCount val="8"/>
                <c:pt idx="0">
                  <c:v>13.243403001402768</c:v>
                </c:pt>
                <c:pt idx="1">
                  <c:v>17.039780388398515</c:v>
                </c:pt>
                <c:pt idx="2">
                  <c:v>16.43290692633142</c:v>
                </c:pt>
                <c:pt idx="3">
                  <c:v>15.171735359992942</c:v>
                </c:pt>
                <c:pt idx="4">
                  <c:v>16.637729799887641</c:v>
                </c:pt>
                <c:pt idx="5">
                  <c:v>18.459773940121437</c:v>
                </c:pt>
                <c:pt idx="6">
                  <c:v>20.629156679631627</c:v>
                </c:pt>
                <c:pt idx="7">
                  <c:v>21.958122774272031</c:v>
                </c:pt>
              </c:numCache>
            </c:numRef>
          </c:val>
        </c:ser>
        <c:ser>
          <c:idx val="5"/>
          <c:order val="5"/>
          <c:tx>
            <c:strRef>
              <c:f>erwALQ_aggr_Jahre!$H$61</c:f>
              <c:strCache>
                <c:ptCount val="1"/>
                <c:pt idx="0">
                  <c:v>form. Yugoslavia</c:v>
                </c:pt>
              </c:strCache>
            </c:strRef>
          </c:tx>
          <c:spPr>
            <a:ln w="31750">
              <a:solidFill>
                <a:srgbClr val="00B050"/>
              </a:solidFill>
            </a:ln>
          </c:spPr>
          <c:marker>
            <c:symbol val="none"/>
          </c:marker>
          <c:cat>
            <c:numRef>
              <c:f>erwALQ_aggr_Jahre!$B$62:$B$69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erwALQ_aggr_Jahre!$H$62:$H$69</c:f>
              <c:numCache>
                <c:formatCode>_-* #,##0.0\ _€_-;\-* #,##0.0\ _€_-;_-* "-"??\ _€_-;_-@_-</c:formatCode>
                <c:ptCount val="8"/>
                <c:pt idx="0">
                  <c:v>9.3374778713595212</c:v>
                </c:pt>
                <c:pt idx="1">
                  <c:v>11.878243163989168</c:v>
                </c:pt>
                <c:pt idx="2">
                  <c:v>11.681417418668374</c:v>
                </c:pt>
                <c:pt idx="3">
                  <c:v>11.328970121621161</c:v>
                </c:pt>
                <c:pt idx="4">
                  <c:v>12.284809596615878</c:v>
                </c:pt>
                <c:pt idx="5">
                  <c:v>13.455778780438438</c:v>
                </c:pt>
                <c:pt idx="6">
                  <c:v>14.980419056932492</c:v>
                </c:pt>
                <c:pt idx="7">
                  <c:v>15.948804096152703</c:v>
                </c:pt>
              </c:numCache>
            </c:numRef>
          </c:val>
        </c:ser>
        <c:marker val="1"/>
        <c:axId val="164331520"/>
        <c:axId val="164333056"/>
      </c:lineChart>
      <c:catAx>
        <c:axId val="164331520"/>
        <c:scaling>
          <c:orientation val="minMax"/>
        </c:scaling>
        <c:axPos val="b"/>
        <c:numFmt formatCode="General" sourceLinked="1"/>
        <c:tickLblPos val="nextTo"/>
        <c:crossAx val="164333056"/>
        <c:crosses val="autoZero"/>
        <c:auto val="1"/>
        <c:lblAlgn val="ctr"/>
        <c:lblOffset val="100"/>
      </c:catAx>
      <c:valAx>
        <c:axId val="164333056"/>
        <c:scaling>
          <c:orientation val="minMax"/>
          <c:min val="5"/>
        </c:scaling>
        <c:axPos val="l"/>
        <c:majorGridlines>
          <c:spPr>
            <a:ln>
              <a:prstDash val="sysDot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AT"/>
                  <a:t>Unemployment in %</a:t>
                </a:r>
              </a:p>
            </c:rich>
          </c:tx>
          <c:layout/>
        </c:title>
        <c:numFmt formatCode="_-* #,##0.0\ _€_-;\-* #,##0.0\ _€_-;_-* &quot;-&quot;??\ _€_-;_-@_-" sourceLinked="1"/>
        <c:tickLblPos val="nextTo"/>
        <c:crossAx val="164331520"/>
        <c:crosses val="autoZero"/>
        <c:crossBetween val="midCat"/>
      </c:valAx>
    </c:plotArea>
    <c:legend>
      <c:legendPos val="l"/>
      <c:layout>
        <c:manualLayout>
          <c:xMode val="edge"/>
          <c:yMode val="edge"/>
          <c:x val="0.13152711910459625"/>
          <c:y val="1.5796566294570685E-2"/>
          <c:w val="0.42333265259932751"/>
          <c:h val="0.21620526245832997"/>
        </c:manualLayout>
      </c:layout>
      <c:overlay val="1"/>
      <c:spPr>
        <a:solidFill>
          <a:sysClr val="window" lastClr="FFFFFF"/>
        </a:solidFill>
      </c:spPr>
    </c:legend>
    <c:plotVisOnly val="1"/>
  </c:chart>
  <c:spPr>
    <a:ln>
      <a:noFill/>
    </a:ln>
  </c:spPr>
  <c:txPr>
    <a:bodyPr/>
    <a:lstStyle/>
    <a:p>
      <a:pPr>
        <a:defRPr sz="1200">
          <a:latin typeface="Century Gothic" pitchFamily="34" charset="0"/>
        </a:defRPr>
      </a:pPr>
      <a:endParaRPr lang="de-DE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de-AT"/>
  <c:clrMapOvr bg1="lt1" tx1="dk1" bg2="lt2" tx2="dk2" accent1="accent1" accent2="accent2" accent3="accent3" accent4="accent4" accent5="accent5" accent6="accent6" hlink="hlink" folHlink="folHlink"/>
  <c:chart>
    <c:plotArea>
      <c:layout/>
      <c:lineChart>
        <c:grouping val="standard"/>
        <c:ser>
          <c:idx val="0"/>
          <c:order val="0"/>
          <c:tx>
            <c:strRef>
              <c:f>'ALQ Bildung Reihen'!$A$15</c:f>
              <c:strCache>
                <c:ptCount val="1"/>
                <c:pt idx="0">
                  <c:v>low</c:v>
                </c:pt>
              </c:strCache>
            </c:strRef>
          </c:tx>
          <c:spPr>
            <a:ln w="38100">
              <a:solidFill>
                <a:srgbClr val="7030A0"/>
              </a:solidFill>
            </a:ln>
          </c:spPr>
          <c:marker>
            <c:symbol val="circle"/>
            <c:size val="6"/>
            <c:spPr>
              <a:solidFill>
                <a:schemeClr val="bg1"/>
              </a:solidFill>
              <a:ln w="22225">
                <a:solidFill>
                  <a:schemeClr val="tx1"/>
                </a:solidFill>
              </a:ln>
            </c:spPr>
          </c:marker>
          <c:cat>
            <c:numRef>
              <c:f>'ALQ Bildung Reihen'!$B$8:$AA$8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'ALQ Bildung Reihen'!$B$15:$AA$15</c:f>
              <c:numCache>
                <c:formatCode>0.0</c:formatCode>
                <c:ptCount val="26"/>
                <c:pt idx="0">
                  <c:v>9.245098885938468</c:v>
                </c:pt>
                <c:pt idx="1">
                  <c:v>10.057158957877009</c:v>
                </c:pt>
                <c:pt idx="2">
                  <c:v>10.282655686057334</c:v>
                </c:pt>
                <c:pt idx="3">
                  <c:v>11.805574973151046</c:v>
                </c:pt>
                <c:pt idx="4">
                  <c:v>11.048038324427138</c:v>
                </c:pt>
                <c:pt idx="5">
                  <c:v>11.384537951262114</c:v>
                </c:pt>
                <c:pt idx="6">
                  <c:v>12.83676000408035</c:v>
                </c:pt>
                <c:pt idx="7">
                  <c:v>13.751920872146696</c:v>
                </c:pt>
                <c:pt idx="8">
                  <c:v>14.034612681854908</c:v>
                </c:pt>
                <c:pt idx="9">
                  <c:v>13.35436994007193</c:v>
                </c:pt>
                <c:pt idx="10">
                  <c:v>12.251190083365605</c:v>
                </c:pt>
                <c:pt idx="11">
                  <c:v>13.409940920177862</c:v>
                </c:pt>
                <c:pt idx="12">
                  <c:v>14.999915696653016</c:v>
                </c:pt>
                <c:pt idx="13">
                  <c:v>15.504140251155581</c:v>
                </c:pt>
                <c:pt idx="14">
                  <c:v>16.948278290100095</c:v>
                </c:pt>
                <c:pt idx="15">
                  <c:v>17.797910147123787</c:v>
                </c:pt>
                <c:pt idx="16">
                  <c:v>17.095790280461021</c:v>
                </c:pt>
                <c:pt idx="17">
                  <c:v>15.207520913802171</c:v>
                </c:pt>
                <c:pt idx="18">
                  <c:v>15.4254619959595</c:v>
                </c:pt>
                <c:pt idx="19">
                  <c:v>19.044267769386131</c:v>
                </c:pt>
                <c:pt idx="20">
                  <c:v>18.428241514140826</c:v>
                </c:pt>
                <c:pt idx="21">
                  <c:v>18.129233682587444</c:v>
                </c:pt>
                <c:pt idx="22">
                  <c:v>19.588765259120834</c:v>
                </c:pt>
                <c:pt idx="23">
                  <c:v>21.593343782245256</c:v>
                </c:pt>
                <c:pt idx="24">
                  <c:v>24.594265571572073</c:v>
                </c:pt>
                <c:pt idx="25">
                  <c:v>27.044763604957389</c:v>
                </c:pt>
              </c:numCache>
            </c:numRef>
          </c:val>
        </c:ser>
        <c:ser>
          <c:idx val="1"/>
          <c:order val="1"/>
          <c:tx>
            <c:strRef>
              <c:f>'ALQ Bildung Reihen'!$A$16</c:f>
              <c:strCache>
                <c:ptCount val="1"/>
                <c:pt idx="0">
                  <c:v>middle</c:v>
                </c:pt>
              </c:strCache>
            </c:strRef>
          </c:tx>
          <c:spPr>
            <a:ln w="41275">
              <a:solidFill>
                <a:srgbClr val="00B050"/>
              </a:solidFill>
            </a:ln>
          </c:spPr>
          <c:marker>
            <c:symbol val="triangle"/>
            <c:size val="7"/>
            <c:spPr>
              <a:solidFill>
                <a:sysClr val="window" lastClr="FFFFFF"/>
              </a:solidFill>
              <a:ln w="19050">
                <a:solidFill>
                  <a:schemeClr val="tx1"/>
                </a:solidFill>
              </a:ln>
            </c:spPr>
          </c:marker>
          <c:cat>
            <c:numRef>
              <c:f>'ALQ Bildung Reihen'!$B$8:$AA$8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'ALQ Bildung Reihen'!$B$16:$AA$16</c:f>
              <c:numCache>
                <c:formatCode>0.0</c:formatCode>
                <c:ptCount val="26"/>
                <c:pt idx="0">
                  <c:v>3.9615368845923098</c:v>
                </c:pt>
                <c:pt idx="1">
                  <c:v>4.3203950148717185</c:v>
                </c:pt>
                <c:pt idx="2">
                  <c:v>4.4915280350752464</c:v>
                </c:pt>
                <c:pt idx="3">
                  <c:v>5.1975606868496005</c:v>
                </c:pt>
                <c:pt idx="4">
                  <c:v>5.1637515372750347</c:v>
                </c:pt>
                <c:pt idx="5">
                  <c:v>5.1839466300839652</c:v>
                </c:pt>
                <c:pt idx="6">
                  <c:v>5.4560213094132903</c:v>
                </c:pt>
                <c:pt idx="7">
                  <c:v>5.4348785079336714</c:v>
                </c:pt>
                <c:pt idx="8">
                  <c:v>5.4989993024584374</c:v>
                </c:pt>
                <c:pt idx="9">
                  <c:v>5.0986875291745815</c:v>
                </c:pt>
                <c:pt idx="10">
                  <c:v>4.3889604766230281</c:v>
                </c:pt>
                <c:pt idx="11">
                  <c:v>4.4612967664342307</c:v>
                </c:pt>
                <c:pt idx="12">
                  <c:v>5.0538176866322653</c:v>
                </c:pt>
                <c:pt idx="13">
                  <c:v>5.1410943737879045</c:v>
                </c:pt>
                <c:pt idx="14">
                  <c:v>5.1706960729613414</c:v>
                </c:pt>
                <c:pt idx="15">
                  <c:v>5.211367475992609</c:v>
                </c:pt>
                <c:pt idx="16">
                  <c:v>4.8506688941174634</c:v>
                </c:pt>
                <c:pt idx="17">
                  <c:v>4.4327007313490734</c:v>
                </c:pt>
                <c:pt idx="18">
                  <c:v>4.1353641569372606</c:v>
                </c:pt>
                <c:pt idx="19">
                  <c:v>5.2308446328082479</c:v>
                </c:pt>
                <c:pt idx="20">
                  <c:v>5.012709921862732</c:v>
                </c:pt>
                <c:pt idx="21">
                  <c:v>4.7363785431771808</c:v>
                </c:pt>
                <c:pt idx="22">
                  <c:v>4.8947164915570065</c:v>
                </c:pt>
                <c:pt idx="23">
                  <c:v>5.3386113258567693</c:v>
                </c:pt>
                <c:pt idx="24">
                  <c:v>5.8087561795599942</c:v>
                </c:pt>
                <c:pt idx="25">
                  <c:v>6.3336664894925114</c:v>
                </c:pt>
              </c:numCache>
            </c:numRef>
          </c:val>
        </c:ser>
        <c:ser>
          <c:idx val="2"/>
          <c:order val="2"/>
          <c:tx>
            <c:strRef>
              <c:f>'ALQ Bildung Reihen'!$A$17</c:f>
              <c:strCache>
                <c:ptCount val="1"/>
                <c:pt idx="0">
                  <c:v>high</c:v>
                </c:pt>
              </c:strCache>
            </c:strRef>
          </c:tx>
          <c:spPr>
            <a:ln w="38100">
              <a:solidFill>
                <a:srgbClr val="C00000"/>
              </a:solidFill>
              <a:prstDash val="solid"/>
            </a:ln>
          </c:spPr>
          <c:marker>
            <c:symbol val="x"/>
            <c:size val="6"/>
            <c:spPr>
              <a:ln w="22225">
                <a:solidFill>
                  <a:schemeClr val="tx1"/>
                </a:solidFill>
              </a:ln>
            </c:spPr>
          </c:marker>
          <c:cat>
            <c:numRef>
              <c:f>'ALQ Bildung Reihen'!$B$8:$AA$8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'ALQ Bildung Reihen'!$B$17:$AA$17</c:f>
              <c:numCache>
                <c:formatCode>0.0</c:formatCode>
                <c:ptCount val="26"/>
                <c:pt idx="0">
                  <c:v>2.0943282820668441</c:v>
                </c:pt>
                <c:pt idx="1">
                  <c:v>2.1252385969551</c:v>
                </c:pt>
                <c:pt idx="2">
                  <c:v>2.0790354238146307</c:v>
                </c:pt>
                <c:pt idx="3">
                  <c:v>2.2784518961930331</c:v>
                </c:pt>
                <c:pt idx="4">
                  <c:v>2.1925476904271597</c:v>
                </c:pt>
                <c:pt idx="5">
                  <c:v>2.3153546717160549</c:v>
                </c:pt>
                <c:pt idx="6">
                  <c:v>2.5742773599800182</c:v>
                </c:pt>
                <c:pt idx="7">
                  <c:v>2.528821060371655</c:v>
                </c:pt>
                <c:pt idx="8">
                  <c:v>2.4252068555229851</c:v>
                </c:pt>
                <c:pt idx="9">
                  <c:v>2.0591419900432624</c:v>
                </c:pt>
                <c:pt idx="10">
                  <c:v>1.6985706295535512</c:v>
                </c:pt>
                <c:pt idx="11">
                  <c:v>1.8175629807003817</c:v>
                </c:pt>
                <c:pt idx="12">
                  <c:v>2.2955809235403408</c:v>
                </c:pt>
                <c:pt idx="13">
                  <c:v>2.4660670882028541</c:v>
                </c:pt>
                <c:pt idx="14">
                  <c:v>2.2028226022018353</c:v>
                </c:pt>
                <c:pt idx="15">
                  <c:v>2.2179922390570495</c:v>
                </c:pt>
                <c:pt idx="16">
                  <c:v>2.0491657180468481</c:v>
                </c:pt>
                <c:pt idx="17">
                  <c:v>2.0302537194776376</c:v>
                </c:pt>
                <c:pt idx="18">
                  <c:v>1.9042128483319873</c:v>
                </c:pt>
                <c:pt idx="19">
                  <c:v>2.1595078814088731</c:v>
                </c:pt>
                <c:pt idx="20">
                  <c:v>2.3112270650843532</c:v>
                </c:pt>
                <c:pt idx="21">
                  <c:v>2.3864970569482269</c:v>
                </c:pt>
                <c:pt idx="22">
                  <c:v>2.4072876987806082</c:v>
                </c:pt>
                <c:pt idx="23">
                  <c:v>2.615839434068139</c:v>
                </c:pt>
                <c:pt idx="24">
                  <c:v>2.8765483285359577</c:v>
                </c:pt>
                <c:pt idx="25">
                  <c:v>3.3116051206737591</c:v>
                </c:pt>
              </c:numCache>
            </c:numRef>
          </c:val>
        </c:ser>
        <c:ser>
          <c:idx val="3"/>
          <c:order val="3"/>
          <c:tx>
            <c:strRef>
              <c:f>'ALQ Bildung Reihen'!$A$7</c:f>
              <c:strCache>
                <c:ptCount val="1"/>
                <c:pt idx="0">
                  <c:v>total</c:v>
                </c:pt>
              </c:strCache>
            </c:strRef>
          </c:tx>
          <c:spPr>
            <a:ln w="44450">
              <a:solidFill>
                <a:schemeClr val="tx1"/>
              </a:solidFill>
            </a:ln>
          </c:spPr>
          <c:marker>
            <c:symbol val="none"/>
          </c:marker>
          <c:cat>
            <c:numRef>
              <c:f>'ALQ Bildung Reihen'!$B$8:$AA$8</c:f>
              <c:numCache>
                <c:formatCode>General</c:formatCode>
                <c:ptCount val="26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</c:numCache>
            </c:numRef>
          </c:cat>
          <c:val>
            <c:numRef>
              <c:f>'ALQ Bildung Reihen'!$B$7:$AA$7</c:f>
              <c:numCache>
                <c:formatCode>0.0</c:formatCode>
                <c:ptCount val="26"/>
                <c:pt idx="0">
                  <c:v>5.4</c:v>
                </c:pt>
                <c:pt idx="1">
                  <c:v>5.8</c:v>
                </c:pt>
                <c:pt idx="2">
                  <c:v>5.9</c:v>
                </c:pt>
                <c:pt idx="3">
                  <c:v>6.8</c:v>
                </c:pt>
                <c:pt idx="4">
                  <c:v>6.5</c:v>
                </c:pt>
                <c:pt idx="5">
                  <c:v>6.6</c:v>
                </c:pt>
                <c:pt idx="6">
                  <c:v>7</c:v>
                </c:pt>
                <c:pt idx="7">
                  <c:v>7.1</c:v>
                </c:pt>
                <c:pt idx="8">
                  <c:v>7.2</c:v>
                </c:pt>
                <c:pt idx="9">
                  <c:v>6.7</c:v>
                </c:pt>
                <c:pt idx="10">
                  <c:v>5.8</c:v>
                </c:pt>
                <c:pt idx="11">
                  <c:v>6.1</c:v>
                </c:pt>
                <c:pt idx="12">
                  <c:v>6.9</c:v>
                </c:pt>
                <c:pt idx="13">
                  <c:v>7</c:v>
                </c:pt>
                <c:pt idx="14">
                  <c:v>7.1</c:v>
                </c:pt>
                <c:pt idx="15">
                  <c:v>7.3</c:v>
                </c:pt>
                <c:pt idx="16">
                  <c:v>6.8</c:v>
                </c:pt>
                <c:pt idx="17">
                  <c:v>6.2</c:v>
                </c:pt>
                <c:pt idx="18">
                  <c:v>5.9</c:v>
                </c:pt>
                <c:pt idx="19">
                  <c:v>7.2</c:v>
                </c:pt>
                <c:pt idx="20">
                  <c:v>6.9</c:v>
                </c:pt>
                <c:pt idx="21">
                  <c:v>6.7</c:v>
                </c:pt>
                <c:pt idx="22" formatCode="General">
                  <c:v>7</c:v>
                </c:pt>
                <c:pt idx="23" formatCode="General">
                  <c:v>7.6</c:v>
                </c:pt>
                <c:pt idx="24" formatCode="General">
                  <c:v>8.4</c:v>
                </c:pt>
                <c:pt idx="25">
                  <c:v>9.1</c:v>
                </c:pt>
              </c:numCache>
            </c:numRef>
          </c:val>
        </c:ser>
        <c:marker val="1"/>
        <c:axId val="162058240"/>
        <c:axId val="162059776"/>
      </c:lineChart>
      <c:catAx>
        <c:axId val="162058240"/>
        <c:scaling>
          <c:orientation val="minMax"/>
        </c:scaling>
        <c:axPos val="b"/>
        <c:numFmt formatCode="General" sourceLinked="1"/>
        <c:tickLblPos val="nextTo"/>
        <c:txPr>
          <a:bodyPr rot="-5400000" vert="horz"/>
          <a:lstStyle/>
          <a:p>
            <a:pPr>
              <a:defRPr/>
            </a:pPr>
            <a:endParaRPr lang="de-DE"/>
          </a:p>
        </c:txPr>
        <c:crossAx val="162059776"/>
        <c:crosses val="autoZero"/>
        <c:auto val="1"/>
        <c:lblAlgn val="ctr"/>
        <c:lblOffset val="100"/>
      </c:catAx>
      <c:valAx>
        <c:axId val="162059776"/>
        <c:scaling>
          <c:orientation val="minMax"/>
          <c:max val="30"/>
          <c:min val="0"/>
        </c:scaling>
        <c:axPos val="l"/>
        <c:majorGridlines>
          <c:spPr>
            <a:ln>
              <a:prstDash val="sysDot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en-US" b="1"/>
                  <a:t>Unemployment</a:t>
                </a:r>
                <a:r>
                  <a:rPr lang="en-US" b="1" baseline="0"/>
                  <a:t> rate in %</a:t>
                </a:r>
                <a:endParaRPr lang="en-US" b="1"/>
              </a:p>
            </c:rich>
          </c:tx>
          <c:layout/>
        </c:title>
        <c:numFmt formatCode="0.0" sourceLinked="0"/>
        <c:tickLblPos val="nextTo"/>
        <c:crossAx val="162058240"/>
        <c:crosses val="autoZero"/>
        <c:crossBetween val="between"/>
        <c:majorUnit val="2"/>
      </c:valAx>
    </c:plotArea>
    <c:legend>
      <c:legendPos val="b"/>
      <c:layout>
        <c:manualLayout>
          <c:xMode val="edge"/>
          <c:yMode val="edge"/>
          <c:x val="0.33984752292289244"/>
          <c:y val="0.94006462784872769"/>
          <c:w val="0.3121335444166482"/>
          <c:h val="3.7971381976533998E-2"/>
        </c:manualLayout>
      </c:layout>
    </c:legend>
    <c:plotVisOnly val="1"/>
  </c:chart>
  <c:spPr>
    <a:ln>
      <a:noFill/>
    </a:ln>
  </c:spPr>
  <c:txPr>
    <a:bodyPr/>
    <a:lstStyle/>
    <a:p>
      <a:pPr>
        <a:defRPr sz="1000">
          <a:latin typeface="Century Gothic" pitchFamily="34" charset="0"/>
        </a:defRPr>
      </a:pPr>
      <a:endParaRPr lang="de-DE"/>
    </a:p>
  </c:txPr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de-AT"/>
  <c:clrMapOvr bg1="lt1" tx1="dk1" bg2="lt2" tx2="dk2" accent1="accent1" accent2="accent2" accent3="accent3" accent4="accent4" accent5="accent5" accent6="accent6" hlink="hlink" folHlink="folHlink"/>
  <c:chart>
    <c:plotArea>
      <c:layout/>
      <c:lineChart>
        <c:grouping val="standard"/>
        <c:ser>
          <c:idx val="0"/>
          <c:order val="0"/>
          <c:tx>
            <c:strRef>
              <c:f>'Pendler nach Nationalität'!$DE$11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diamond"/>
            <c:size val="8"/>
          </c:marker>
          <c:cat>
            <c:numRef>
              <c:f>'Pendler nach Nationalität'!$DF$10:$DM$10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'Pendler nach Nationalität'!$DF$11:$DM$11</c:f>
              <c:numCache>
                <c:formatCode>#,##0</c:formatCode>
                <c:ptCount val="8"/>
                <c:pt idx="0">
                  <c:v>17399</c:v>
                </c:pt>
                <c:pt idx="1">
                  <c:v>16970.916666666657</c:v>
                </c:pt>
                <c:pt idx="2">
                  <c:v>17969.5</c:v>
                </c:pt>
                <c:pt idx="3">
                  <c:v>19146.416666666657</c:v>
                </c:pt>
                <c:pt idx="4">
                  <c:v>19355.333333333296</c:v>
                </c:pt>
                <c:pt idx="5">
                  <c:v>18767.083333333332</c:v>
                </c:pt>
                <c:pt idx="6">
                  <c:v>17863.333333333296</c:v>
                </c:pt>
                <c:pt idx="7">
                  <c:v>17537.5</c:v>
                </c:pt>
              </c:numCache>
            </c:numRef>
          </c:val>
        </c:ser>
        <c:ser>
          <c:idx val="1"/>
          <c:order val="1"/>
          <c:tx>
            <c:strRef>
              <c:f>'Pendler nach Nationalität'!$DE$12</c:f>
              <c:strCache>
                <c:ptCount val="1"/>
                <c:pt idx="0">
                  <c:v>Hungary</c:v>
                </c:pt>
              </c:strCache>
            </c:strRef>
          </c:tx>
          <c:cat>
            <c:numRef>
              <c:f>'Pendler nach Nationalität'!$DF$10:$DM$10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'Pendler nach Nationalität'!$DF$12:$DM$12</c:f>
              <c:numCache>
                <c:formatCode>#,##0</c:formatCode>
                <c:ptCount val="8"/>
                <c:pt idx="0">
                  <c:v>9251</c:v>
                </c:pt>
                <c:pt idx="1">
                  <c:v>10406.166666666661</c:v>
                </c:pt>
                <c:pt idx="2">
                  <c:v>11596.25</c:v>
                </c:pt>
                <c:pt idx="3">
                  <c:v>15345.833333333327</c:v>
                </c:pt>
                <c:pt idx="4">
                  <c:v>22302.083333333332</c:v>
                </c:pt>
                <c:pt idx="5">
                  <c:v>26462.333333333296</c:v>
                </c:pt>
                <c:pt idx="6">
                  <c:v>28750.166666666657</c:v>
                </c:pt>
                <c:pt idx="7">
                  <c:v>30550.666666666657</c:v>
                </c:pt>
              </c:numCache>
            </c:numRef>
          </c:val>
        </c:ser>
        <c:ser>
          <c:idx val="2"/>
          <c:order val="2"/>
          <c:tx>
            <c:strRef>
              <c:f>'Pendler nach Nationalität'!$DE$13</c:f>
              <c:strCache>
                <c:ptCount val="1"/>
                <c:pt idx="0">
                  <c:v>Slovakia</c:v>
                </c:pt>
              </c:strCache>
            </c:strRef>
          </c:tx>
          <c:marker>
            <c:symbol val="triangle"/>
            <c:size val="8"/>
          </c:marker>
          <c:cat>
            <c:numRef>
              <c:f>'Pendler nach Nationalität'!$DF$10:$DM$10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'Pendler nach Nationalität'!$DF$13:$DM$13</c:f>
              <c:numCache>
                <c:formatCode>#,##0</c:formatCode>
                <c:ptCount val="8"/>
                <c:pt idx="0">
                  <c:v>2257.833333333343</c:v>
                </c:pt>
                <c:pt idx="1">
                  <c:v>2667.4166666666647</c:v>
                </c:pt>
                <c:pt idx="2">
                  <c:v>2833.833333333343</c:v>
                </c:pt>
                <c:pt idx="3">
                  <c:v>3856.333333333343</c:v>
                </c:pt>
                <c:pt idx="4">
                  <c:v>6143.1666666666861</c:v>
                </c:pt>
                <c:pt idx="5">
                  <c:v>7669.4166666666779</c:v>
                </c:pt>
                <c:pt idx="6">
                  <c:v>8575.75</c:v>
                </c:pt>
                <c:pt idx="7">
                  <c:v>9329.1666666666497</c:v>
                </c:pt>
              </c:numCache>
            </c:numRef>
          </c:val>
        </c:ser>
        <c:ser>
          <c:idx val="3"/>
          <c:order val="3"/>
          <c:tx>
            <c:strRef>
              <c:f>'Pendler nach Nationalität'!$DE$14</c:f>
              <c:strCache>
                <c:ptCount val="1"/>
                <c:pt idx="0">
                  <c:v>Slovenia</c:v>
                </c:pt>
              </c:strCache>
            </c:strRef>
          </c:tx>
          <c:marker>
            <c:symbol val="x"/>
            <c:size val="8"/>
            <c:spPr>
              <a:ln w="19050"/>
            </c:spPr>
          </c:marker>
          <c:cat>
            <c:numRef>
              <c:f>'Pendler nach Nationalität'!$DF$10:$DM$10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'Pendler nach Nationalität'!$DF$14:$DM$14</c:f>
              <c:numCache>
                <c:formatCode>#,##0</c:formatCode>
                <c:ptCount val="8"/>
                <c:pt idx="0">
                  <c:v>2166.5</c:v>
                </c:pt>
                <c:pt idx="1">
                  <c:v>2203.4166666666647</c:v>
                </c:pt>
                <c:pt idx="2">
                  <c:v>2492.5833333333399</c:v>
                </c:pt>
                <c:pt idx="3">
                  <c:v>3529.5833333333399</c:v>
                </c:pt>
                <c:pt idx="4">
                  <c:v>5483.3333333333285</c:v>
                </c:pt>
                <c:pt idx="5">
                  <c:v>6807.3333333333285</c:v>
                </c:pt>
                <c:pt idx="6">
                  <c:v>7920.4166666666779</c:v>
                </c:pt>
                <c:pt idx="7">
                  <c:v>8899.75</c:v>
                </c:pt>
              </c:numCache>
            </c:numRef>
          </c:val>
        </c:ser>
        <c:ser>
          <c:idx val="4"/>
          <c:order val="4"/>
          <c:tx>
            <c:strRef>
              <c:f>'Pendler nach Nationalität'!$DE$15</c:f>
              <c:strCache>
                <c:ptCount val="1"/>
                <c:pt idx="0">
                  <c:v>Czech Rep.</c:v>
                </c:pt>
              </c:strCache>
            </c:strRef>
          </c:tx>
          <c:marker>
            <c:symbol val="star"/>
            <c:size val="8"/>
            <c:spPr>
              <a:ln w="19050"/>
            </c:spPr>
          </c:marker>
          <c:cat>
            <c:numRef>
              <c:f>'Pendler nach Nationalität'!$DF$10:$DM$10</c:f>
              <c:numCache>
                <c:formatCode>General</c:formatCod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</c:numCache>
            </c:numRef>
          </c:cat>
          <c:val>
            <c:numRef>
              <c:f>'Pendler nach Nationalität'!$DF$15:$DM$15</c:f>
              <c:numCache>
                <c:formatCode>#,##0</c:formatCode>
                <c:ptCount val="8"/>
                <c:pt idx="0">
                  <c:v>1626.25</c:v>
                </c:pt>
                <c:pt idx="1">
                  <c:v>1815.6666666666667</c:v>
                </c:pt>
                <c:pt idx="2">
                  <c:v>1903.5833333333301</c:v>
                </c:pt>
                <c:pt idx="3">
                  <c:v>2446.833333333343</c:v>
                </c:pt>
                <c:pt idx="4">
                  <c:v>3546</c:v>
                </c:pt>
                <c:pt idx="5">
                  <c:v>4446.6666666666861</c:v>
                </c:pt>
                <c:pt idx="6">
                  <c:v>5096</c:v>
                </c:pt>
                <c:pt idx="7">
                  <c:v>5819.9166666666779</c:v>
                </c:pt>
              </c:numCache>
            </c:numRef>
          </c:val>
        </c:ser>
        <c:marker val="1"/>
        <c:axId val="164233984"/>
        <c:axId val="164235904"/>
      </c:lineChart>
      <c:catAx>
        <c:axId val="164233984"/>
        <c:scaling>
          <c:orientation val="minMax"/>
        </c:scaling>
        <c:axPos val="b"/>
        <c:numFmt formatCode="General" sourceLinked="1"/>
        <c:tickLblPos val="nextTo"/>
        <c:crossAx val="164235904"/>
        <c:crosses val="autoZero"/>
        <c:auto val="1"/>
        <c:lblAlgn val="ctr"/>
        <c:lblOffset val="100"/>
      </c:catAx>
      <c:valAx>
        <c:axId val="164235904"/>
        <c:scaling>
          <c:orientation val="minMax"/>
        </c:scaling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AT"/>
                  <a:t>Employement</a:t>
                </a:r>
                <a:r>
                  <a:rPr lang="de-AT" baseline="0"/>
                  <a:t> relationships</a:t>
                </a:r>
                <a:endParaRPr lang="de-AT"/>
              </a:p>
            </c:rich>
          </c:tx>
          <c:layout/>
        </c:title>
        <c:numFmt formatCode="#,##0" sourceLinked="1"/>
        <c:tickLblPos val="nextTo"/>
        <c:crossAx val="164233984"/>
        <c:crosses val="autoZero"/>
        <c:crossBetween val="between"/>
      </c:valAx>
    </c:plotArea>
    <c:legend>
      <c:legendPos val="b"/>
      <c:layout/>
      <c:spPr>
        <a:ln>
          <a:noFill/>
        </a:ln>
      </c:spPr>
    </c:legend>
    <c:plotVisOnly val="1"/>
  </c:chart>
  <c:spPr>
    <a:ln>
      <a:noFill/>
    </a:ln>
  </c:spPr>
  <c:txPr>
    <a:bodyPr/>
    <a:lstStyle/>
    <a:p>
      <a:pPr>
        <a:defRPr sz="1100" b="1">
          <a:latin typeface="Century Gothic" pitchFamily="34" charset="0"/>
        </a:defRPr>
      </a:pPr>
      <a:endParaRPr lang="de-DE"/>
    </a:p>
  </c:txPr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AT"/>
  <c:chart>
    <c:plotArea>
      <c:layout>
        <c:manualLayout>
          <c:layoutTarget val="inner"/>
          <c:xMode val="edge"/>
          <c:yMode val="edge"/>
          <c:x val="0.10792275965504312"/>
          <c:y val="1.9979579945582207E-2"/>
          <c:w val="0.85804610630567824"/>
          <c:h val="0.88773267903630149"/>
        </c:manualLayout>
      </c:layout>
      <c:barChart>
        <c:barDir val="col"/>
        <c:grouping val="stacked"/>
        <c:ser>
          <c:idx val="0"/>
          <c:order val="0"/>
          <c:tx>
            <c:strRef>
              <c:f>'Grafik 15-64 NEU'!$B$4</c:f>
              <c:strCache>
                <c:ptCount val="1"/>
                <c:pt idx="0">
                  <c:v>austrian-born (main scenario)</c:v>
                </c:pt>
              </c:strCache>
            </c:strRef>
          </c:tx>
          <c:spPr>
            <a:solidFill>
              <a:srgbClr val="0070C0"/>
            </a:solidFill>
          </c:spPr>
          <c:dPt>
            <c:idx val="14"/>
            <c:spPr>
              <a:solidFill>
                <a:srgbClr val="0070C0">
                  <a:alpha val="50000"/>
                </a:srgbClr>
              </a:solidFill>
            </c:spPr>
          </c:dPt>
          <c:dPt>
            <c:idx val="15"/>
            <c:spPr>
              <a:solidFill>
                <a:srgbClr val="0070C0">
                  <a:alpha val="50000"/>
                </a:srgbClr>
              </a:solidFill>
            </c:spPr>
          </c:dPt>
          <c:dPt>
            <c:idx val="16"/>
            <c:spPr>
              <a:solidFill>
                <a:srgbClr val="0070C0">
                  <a:alpha val="50000"/>
                </a:srgbClr>
              </a:solidFill>
            </c:spPr>
          </c:dPt>
          <c:dPt>
            <c:idx val="17"/>
            <c:spPr>
              <a:solidFill>
                <a:srgbClr val="0070C0">
                  <a:alpha val="50000"/>
                </a:srgbClr>
              </a:solidFill>
            </c:spPr>
          </c:dPt>
          <c:dPt>
            <c:idx val="18"/>
            <c:spPr>
              <a:solidFill>
                <a:srgbClr val="0070C0">
                  <a:alpha val="50000"/>
                </a:srgbClr>
              </a:solidFill>
            </c:spPr>
          </c:dPt>
          <c:dPt>
            <c:idx val="19"/>
            <c:spPr>
              <a:solidFill>
                <a:srgbClr val="0070C0">
                  <a:alpha val="50000"/>
                </a:srgbClr>
              </a:solidFill>
            </c:spPr>
          </c:dPt>
          <c:dPt>
            <c:idx val="20"/>
            <c:spPr>
              <a:solidFill>
                <a:srgbClr val="0070C0">
                  <a:alpha val="50000"/>
                </a:srgbClr>
              </a:solidFill>
            </c:spPr>
          </c:dPt>
          <c:dPt>
            <c:idx val="21"/>
            <c:spPr>
              <a:solidFill>
                <a:srgbClr val="0070C0">
                  <a:alpha val="50000"/>
                </a:srgbClr>
              </a:solidFill>
            </c:spPr>
          </c:dPt>
          <c:dPt>
            <c:idx val="22"/>
            <c:spPr>
              <a:solidFill>
                <a:srgbClr val="0070C0">
                  <a:alpha val="50000"/>
                </a:srgbClr>
              </a:solidFill>
            </c:spPr>
          </c:dPt>
          <c:dPt>
            <c:idx val="23"/>
            <c:spPr>
              <a:solidFill>
                <a:srgbClr val="0070C0">
                  <a:alpha val="50000"/>
                </a:srgbClr>
              </a:solidFill>
            </c:spPr>
          </c:dPt>
          <c:dPt>
            <c:idx val="24"/>
            <c:spPr>
              <a:solidFill>
                <a:srgbClr val="0070C0">
                  <a:alpha val="50000"/>
                </a:srgbClr>
              </a:solidFill>
            </c:spPr>
          </c:dPt>
          <c:dPt>
            <c:idx val="25"/>
            <c:spPr>
              <a:solidFill>
                <a:srgbClr val="0070C0">
                  <a:alpha val="50000"/>
                </a:srgbClr>
              </a:solidFill>
            </c:spPr>
          </c:dPt>
          <c:dPt>
            <c:idx val="26"/>
            <c:spPr>
              <a:solidFill>
                <a:srgbClr val="0070C0">
                  <a:alpha val="50000"/>
                </a:srgbClr>
              </a:solidFill>
            </c:spPr>
          </c:dPt>
          <c:dPt>
            <c:idx val="27"/>
            <c:spPr>
              <a:solidFill>
                <a:srgbClr val="0070C0">
                  <a:alpha val="50000"/>
                </a:srgbClr>
              </a:solidFill>
            </c:spPr>
          </c:dPt>
          <c:dPt>
            <c:idx val="28"/>
            <c:spPr>
              <a:solidFill>
                <a:srgbClr val="0070C0">
                  <a:alpha val="50000"/>
                </a:srgbClr>
              </a:solidFill>
            </c:spPr>
          </c:dPt>
          <c:cat>
            <c:numRef>
              <c:f>'Grafik 15-64 NEU'!$A$5:$A$33</c:f>
              <c:numCache>
                <c:formatCode>General</c:formatCode>
                <c:ptCount val="29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  <c:pt idx="20">
                  <c:v>2022</c:v>
                </c:pt>
                <c:pt idx="21">
                  <c:v>2023</c:v>
                </c:pt>
                <c:pt idx="22">
                  <c:v>2024</c:v>
                </c:pt>
                <c:pt idx="23">
                  <c:v>2025</c:v>
                </c:pt>
                <c:pt idx="24">
                  <c:v>2026</c:v>
                </c:pt>
                <c:pt idx="25">
                  <c:v>2027</c:v>
                </c:pt>
                <c:pt idx="26">
                  <c:v>2028</c:v>
                </c:pt>
                <c:pt idx="27">
                  <c:v>2029</c:v>
                </c:pt>
                <c:pt idx="28">
                  <c:v>2030</c:v>
                </c:pt>
              </c:numCache>
            </c:numRef>
          </c:cat>
          <c:val>
            <c:numRef>
              <c:f>'Grafik 15-64 NEU'!$B$5:$B$33</c:f>
              <c:numCache>
                <c:formatCode>#,##0</c:formatCode>
                <c:ptCount val="29"/>
                <c:pt idx="0">
                  <c:v>4633114</c:v>
                </c:pt>
                <c:pt idx="1">
                  <c:v>4646781</c:v>
                </c:pt>
                <c:pt idx="2">
                  <c:v>4662255</c:v>
                </c:pt>
                <c:pt idx="3">
                  <c:v>4646978</c:v>
                </c:pt>
                <c:pt idx="4">
                  <c:v>4624948</c:v>
                </c:pt>
                <c:pt idx="5">
                  <c:v>4613599</c:v>
                </c:pt>
                <c:pt idx="6">
                  <c:v>4612698</c:v>
                </c:pt>
                <c:pt idx="7">
                  <c:v>4611773</c:v>
                </c:pt>
                <c:pt idx="8">
                  <c:v>4610136</c:v>
                </c:pt>
                <c:pt idx="9">
                  <c:v>4623712</c:v>
                </c:pt>
                <c:pt idx="10">
                  <c:v>4623662</c:v>
                </c:pt>
                <c:pt idx="11">
                  <c:v>4605175</c:v>
                </c:pt>
                <c:pt idx="12">
                  <c:v>4589631</c:v>
                </c:pt>
                <c:pt idx="13">
                  <c:v>4573628</c:v>
                </c:pt>
                <c:pt idx="14">
                  <c:v>4560768</c:v>
                </c:pt>
                <c:pt idx="15">
                  <c:v>4547249</c:v>
                </c:pt>
                <c:pt idx="16">
                  <c:v>4534881</c:v>
                </c:pt>
                <c:pt idx="17">
                  <c:v>4520230</c:v>
                </c:pt>
                <c:pt idx="18">
                  <c:v>4505844</c:v>
                </c:pt>
                <c:pt idx="19">
                  <c:v>4486395</c:v>
                </c:pt>
                <c:pt idx="20">
                  <c:v>4460254</c:v>
                </c:pt>
                <c:pt idx="21">
                  <c:v>4430522</c:v>
                </c:pt>
                <c:pt idx="22">
                  <c:v>4401326</c:v>
                </c:pt>
                <c:pt idx="23">
                  <c:v>4367429</c:v>
                </c:pt>
                <c:pt idx="24">
                  <c:v>4333744</c:v>
                </c:pt>
                <c:pt idx="25">
                  <c:v>4295328</c:v>
                </c:pt>
                <c:pt idx="26">
                  <c:v>4256440</c:v>
                </c:pt>
                <c:pt idx="27">
                  <c:v>4216283</c:v>
                </c:pt>
                <c:pt idx="28">
                  <c:v>4176860</c:v>
                </c:pt>
              </c:numCache>
            </c:numRef>
          </c:val>
        </c:ser>
        <c:ser>
          <c:idx val="1"/>
          <c:order val="1"/>
          <c:tx>
            <c:strRef>
              <c:f>'Grafik 15-64 NEU'!$C$4</c:f>
              <c:strCache>
                <c:ptCount val="1"/>
                <c:pt idx="0">
                  <c:v>foreign-born (main scenario)</c:v>
                </c:pt>
              </c:strCache>
            </c:strRef>
          </c:tx>
          <c:spPr>
            <a:solidFill>
              <a:srgbClr val="C00000"/>
            </a:solidFill>
          </c:spPr>
          <c:dPt>
            <c:idx val="14"/>
            <c:spPr>
              <a:solidFill>
                <a:srgbClr val="C00000">
                  <a:alpha val="50000"/>
                </a:srgbClr>
              </a:solidFill>
            </c:spPr>
          </c:dPt>
          <c:dPt>
            <c:idx val="15"/>
            <c:spPr>
              <a:solidFill>
                <a:srgbClr val="C00000">
                  <a:alpha val="50000"/>
                </a:srgbClr>
              </a:solidFill>
            </c:spPr>
          </c:dPt>
          <c:dPt>
            <c:idx val="16"/>
            <c:spPr>
              <a:solidFill>
                <a:srgbClr val="C00000">
                  <a:alpha val="50000"/>
                </a:srgbClr>
              </a:solidFill>
            </c:spPr>
          </c:dPt>
          <c:dPt>
            <c:idx val="17"/>
            <c:spPr>
              <a:solidFill>
                <a:srgbClr val="C00000">
                  <a:alpha val="50000"/>
                </a:srgbClr>
              </a:solidFill>
            </c:spPr>
          </c:dPt>
          <c:dPt>
            <c:idx val="18"/>
            <c:spPr>
              <a:solidFill>
                <a:srgbClr val="C00000">
                  <a:alpha val="50000"/>
                </a:srgbClr>
              </a:solidFill>
            </c:spPr>
          </c:dPt>
          <c:dPt>
            <c:idx val="19"/>
            <c:spPr>
              <a:solidFill>
                <a:srgbClr val="C00000">
                  <a:alpha val="50000"/>
                </a:srgbClr>
              </a:solidFill>
            </c:spPr>
          </c:dPt>
          <c:dPt>
            <c:idx val="20"/>
            <c:spPr>
              <a:solidFill>
                <a:srgbClr val="C00000">
                  <a:alpha val="50000"/>
                </a:srgbClr>
              </a:solidFill>
            </c:spPr>
          </c:dPt>
          <c:dPt>
            <c:idx val="21"/>
            <c:spPr>
              <a:solidFill>
                <a:srgbClr val="C00000">
                  <a:alpha val="50000"/>
                </a:srgbClr>
              </a:solidFill>
            </c:spPr>
          </c:dPt>
          <c:dPt>
            <c:idx val="22"/>
            <c:spPr>
              <a:solidFill>
                <a:srgbClr val="C00000">
                  <a:alpha val="50000"/>
                </a:srgbClr>
              </a:solidFill>
            </c:spPr>
          </c:dPt>
          <c:dPt>
            <c:idx val="23"/>
            <c:spPr>
              <a:solidFill>
                <a:srgbClr val="C00000">
                  <a:alpha val="50000"/>
                </a:srgbClr>
              </a:solidFill>
            </c:spPr>
          </c:dPt>
          <c:dPt>
            <c:idx val="24"/>
            <c:spPr>
              <a:solidFill>
                <a:srgbClr val="C00000">
                  <a:alpha val="50000"/>
                </a:srgbClr>
              </a:solidFill>
            </c:spPr>
          </c:dPt>
          <c:dPt>
            <c:idx val="25"/>
            <c:spPr>
              <a:solidFill>
                <a:srgbClr val="C00000">
                  <a:alpha val="50000"/>
                </a:srgbClr>
              </a:solidFill>
            </c:spPr>
          </c:dPt>
          <c:dPt>
            <c:idx val="26"/>
            <c:spPr>
              <a:solidFill>
                <a:srgbClr val="C00000">
                  <a:alpha val="50000"/>
                </a:srgbClr>
              </a:solidFill>
            </c:spPr>
          </c:dPt>
          <c:dPt>
            <c:idx val="27"/>
            <c:spPr>
              <a:solidFill>
                <a:srgbClr val="C00000">
                  <a:alpha val="50000"/>
                </a:srgbClr>
              </a:solidFill>
            </c:spPr>
          </c:dPt>
          <c:dPt>
            <c:idx val="28"/>
            <c:spPr>
              <a:solidFill>
                <a:srgbClr val="C00000">
                  <a:alpha val="50000"/>
                </a:srgbClr>
              </a:solidFill>
            </c:spPr>
          </c:dPt>
          <c:cat>
            <c:numRef>
              <c:f>'Grafik 15-64 NEU'!$A$5:$A$33</c:f>
              <c:numCache>
                <c:formatCode>General</c:formatCode>
                <c:ptCount val="29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  <c:pt idx="20">
                  <c:v>2022</c:v>
                </c:pt>
                <c:pt idx="21">
                  <c:v>2023</c:v>
                </c:pt>
                <c:pt idx="22">
                  <c:v>2024</c:v>
                </c:pt>
                <c:pt idx="23">
                  <c:v>2025</c:v>
                </c:pt>
                <c:pt idx="24">
                  <c:v>2026</c:v>
                </c:pt>
                <c:pt idx="25">
                  <c:v>2027</c:v>
                </c:pt>
                <c:pt idx="26">
                  <c:v>2028</c:v>
                </c:pt>
                <c:pt idx="27">
                  <c:v>2029</c:v>
                </c:pt>
                <c:pt idx="28">
                  <c:v>2030</c:v>
                </c:pt>
              </c:numCache>
            </c:numRef>
          </c:cat>
          <c:val>
            <c:numRef>
              <c:f>'Grafik 15-64 NEU'!$C$5:$C$33</c:f>
              <c:numCache>
                <c:formatCode>#,##0</c:formatCode>
                <c:ptCount val="29"/>
                <c:pt idx="0">
                  <c:v>835536</c:v>
                </c:pt>
                <c:pt idx="1">
                  <c:v>863723</c:v>
                </c:pt>
                <c:pt idx="2">
                  <c:v>889581</c:v>
                </c:pt>
                <c:pt idx="3">
                  <c:v>923403</c:v>
                </c:pt>
                <c:pt idx="4">
                  <c:v>959166</c:v>
                </c:pt>
                <c:pt idx="5">
                  <c:v>975478</c:v>
                </c:pt>
                <c:pt idx="6">
                  <c:v>994055</c:v>
                </c:pt>
                <c:pt idx="7">
                  <c:v>1012992</c:v>
                </c:pt>
                <c:pt idx="8">
                  <c:v>1022955</c:v>
                </c:pt>
                <c:pt idx="9">
                  <c:v>1039447</c:v>
                </c:pt>
                <c:pt idx="10">
                  <c:v>1063968</c:v>
                </c:pt>
                <c:pt idx="11">
                  <c:v>1100065</c:v>
                </c:pt>
                <c:pt idx="12">
                  <c:v>1142653</c:v>
                </c:pt>
                <c:pt idx="13">
                  <c:v>1201357</c:v>
                </c:pt>
                <c:pt idx="14">
                  <c:v>1253221</c:v>
                </c:pt>
                <c:pt idx="15">
                  <c:v>1303205</c:v>
                </c:pt>
                <c:pt idx="16">
                  <c:v>1347633</c:v>
                </c:pt>
                <c:pt idx="17">
                  <c:v>1388593</c:v>
                </c:pt>
                <c:pt idx="18">
                  <c:v>1425296</c:v>
                </c:pt>
                <c:pt idx="19">
                  <c:v>1457616</c:v>
                </c:pt>
                <c:pt idx="20">
                  <c:v>1486148</c:v>
                </c:pt>
                <c:pt idx="21">
                  <c:v>1511876</c:v>
                </c:pt>
                <c:pt idx="22">
                  <c:v>1533351</c:v>
                </c:pt>
                <c:pt idx="23">
                  <c:v>1551867</c:v>
                </c:pt>
                <c:pt idx="24">
                  <c:v>1568111</c:v>
                </c:pt>
                <c:pt idx="25">
                  <c:v>1584314</c:v>
                </c:pt>
                <c:pt idx="26">
                  <c:v>1599248</c:v>
                </c:pt>
                <c:pt idx="27">
                  <c:v>1612347</c:v>
                </c:pt>
                <c:pt idx="28">
                  <c:v>1624292</c:v>
                </c:pt>
              </c:numCache>
            </c:numRef>
          </c:val>
        </c:ser>
        <c:gapWidth val="0"/>
        <c:overlap val="100"/>
        <c:axId val="164462592"/>
        <c:axId val="164464128"/>
      </c:barChart>
      <c:lineChart>
        <c:grouping val="standard"/>
        <c:ser>
          <c:idx val="2"/>
          <c:order val="2"/>
          <c:tx>
            <c:strRef>
              <c:f>'Grafik 15-64 NEU'!$D$4</c:f>
              <c:strCache>
                <c:ptCount val="1"/>
              </c:strCache>
            </c:strRef>
          </c:tx>
          <c:spPr>
            <a:ln w="50800">
              <a:solidFill>
                <a:srgbClr val="0070C0"/>
              </a:solidFill>
            </a:ln>
          </c:spPr>
          <c:marker>
            <c:symbol val="none"/>
          </c:marker>
          <c:cat>
            <c:numRef>
              <c:f>'Grafik 15-64 NEU'!$A$5:$A$33</c:f>
              <c:numCache>
                <c:formatCode>General</c:formatCode>
                <c:ptCount val="29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  <c:pt idx="20">
                  <c:v>2022</c:v>
                </c:pt>
                <c:pt idx="21">
                  <c:v>2023</c:v>
                </c:pt>
                <c:pt idx="22">
                  <c:v>2024</c:v>
                </c:pt>
                <c:pt idx="23">
                  <c:v>2025</c:v>
                </c:pt>
                <c:pt idx="24">
                  <c:v>2026</c:v>
                </c:pt>
                <c:pt idx="25">
                  <c:v>2027</c:v>
                </c:pt>
                <c:pt idx="26">
                  <c:v>2028</c:v>
                </c:pt>
                <c:pt idx="27">
                  <c:v>2029</c:v>
                </c:pt>
                <c:pt idx="28">
                  <c:v>2030</c:v>
                </c:pt>
              </c:numCache>
            </c:numRef>
          </c:cat>
          <c:val>
            <c:numRef>
              <c:f>'Grafik 15-64 NEU'!$D$5:$D$33</c:f>
              <c:numCache>
                <c:formatCode>#,##0</c:formatCode>
                <c:ptCount val="29"/>
                <c:pt idx="0">
                  <c:v>4633114</c:v>
                </c:pt>
                <c:pt idx="1">
                  <c:v>4646781</c:v>
                </c:pt>
                <c:pt idx="2">
                  <c:v>4662255</c:v>
                </c:pt>
                <c:pt idx="3">
                  <c:v>4646978</c:v>
                </c:pt>
                <c:pt idx="4">
                  <c:v>4624948</c:v>
                </c:pt>
                <c:pt idx="5">
                  <c:v>4613599</c:v>
                </c:pt>
                <c:pt idx="6">
                  <c:v>4612698</c:v>
                </c:pt>
                <c:pt idx="7">
                  <c:v>4611773</c:v>
                </c:pt>
                <c:pt idx="8">
                  <c:v>4610136</c:v>
                </c:pt>
                <c:pt idx="9">
                  <c:v>4623712</c:v>
                </c:pt>
                <c:pt idx="10">
                  <c:v>4623662</c:v>
                </c:pt>
                <c:pt idx="11">
                  <c:v>4605175</c:v>
                </c:pt>
                <c:pt idx="12">
                  <c:v>4589631</c:v>
                </c:pt>
                <c:pt idx="13">
                  <c:v>4573628</c:v>
                </c:pt>
                <c:pt idx="14">
                  <c:v>4560768</c:v>
                </c:pt>
                <c:pt idx="15">
                  <c:v>4547249</c:v>
                </c:pt>
                <c:pt idx="16">
                  <c:v>4534881</c:v>
                </c:pt>
                <c:pt idx="17">
                  <c:v>4520230</c:v>
                </c:pt>
                <c:pt idx="18">
                  <c:v>4505844</c:v>
                </c:pt>
                <c:pt idx="19">
                  <c:v>4486395</c:v>
                </c:pt>
                <c:pt idx="20">
                  <c:v>4460254</c:v>
                </c:pt>
                <c:pt idx="21">
                  <c:v>4430522</c:v>
                </c:pt>
                <c:pt idx="22">
                  <c:v>4401326</c:v>
                </c:pt>
                <c:pt idx="23">
                  <c:v>4367429</c:v>
                </c:pt>
                <c:pt idx="24">
                  <c:v>4333744</c:v>
                </c:pt>
                <c:pt idx="25">
                  <c:v>4295328</c:v>
                </c:pt>
                <c:pt idx="26">
                  <c:v>4256440</c:v>
                </c:pt>
                <c:pt idx="27">
                  <c:v>4216283</c:v>
                </c:pt>
                <c:pt idx="28">
                  <c:v>4176860</c:v>
                </c:pt>
              </c:numCache>
            </c:numRef>
          </c:val>
        </c:ser>
        <c:ser>
          <c:idx val="3"/>
          <c:order val="3"/>
          <c:tx>
            <c:strRef>
              <c:f>'Grafik 15-64 NEU'!$E$4</c:f>
              <c:strCache>
                <c:ptCount val="1"/>
              </c:strCache>
            </c:strRef>
          </c:tx>
          <c:spPr>
            <a:ln w="50800">
              <a:solidFill>
                <a:srgbClr val="C00000"/>
              </a:solidFill>
            </a:ln>
          </c:spPr>
          <c:marker>
            <c:symbol val="none"/>
          </c:marker>
          <c:cat>
            <c:numRef>
              <c:f>'Grafik 15-64 NEU'!$A$5:$A$33</c:f>
              <c:numCache>
                <c:formatCode>General</c:formatCode>
                <c:ptCount val="29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  <c:pt idx="20">
                  <c:v>2022</c:v>
                </c:pt>
                <c:pt idx="21">
                  <c:v>2023</c:v>
                </c:pt>
                <c:pt idx="22">
                  <c:v>2024</c:v>
                </c:pt>
                <c:pt idx="23">
                  <c:v>2025</c:v>
                </c:pt>
                <c:pt idx="24">
                  <c:v>2026</c:v>
                </c:pt>
                <c:pt idx="25">
                  <c:v>2027</c:v>
                </c:pt>
                <c:pt idx="26">
                  <c:v>2028</c:v>
                </c:pt>
                <c:pt idx="27">
                  <c:v>2029</c:v>
                </c:pt>
                <c:pt idx="28">
                  <c:v>2030</c:v>
                </c:pt>
              </c:numCache>
            </c:numRef>
          </c:cat>
          <c:val>
            <c:numRef>
              <c:f>'Grafik 15-64 NEU'!$E$5:$E$33</c:f>
              <c:numCache>
                <c:formatCode>#,##0</c:formatCode>
                <c:ptCount val="29"/>
                <c:pt idx="0">
                  <c:v>5468650</c:v>
                </c:pt>
                <c:pt idx="1">
                  <c:v>5510504</c:v>
                </c:pt>
                <c:pt idx="2">
                  <c:v>5551836</c:v>
                </c:pt>
                <c:pt idx="3">
                  <c:v>5570381</c:v>
                </c:pt>
                <c:pt idx="4">
                  <c:v>5584114</c:v>
                </c:pt>
                <c:pt idx="5">
                  <c:v>5589077</c:v>
                </c:pt>
                <c:pt idx="6">
                  <c:v>5606753</c:v>
                </c:pt>
                <c:pt idx="7">
                  <c:v>5624765</c:v>
                </c:pt>
                <c:pt idx="8">
                  <c:v>5633091</c:v>
                </c:pt>
                <c:pt idx="9">
                  <c:v>5663159</c:v>
                </c:pt>
                <c:pt idx="10">
                  <c:v>5687630</c:v>
                </c:pt>
                <c:pt idx="11">
                  <c:v>5705240</c:v>
                </c:pt>
                <c:pt idx="12">
                  <c:v>5732284</c:v>
                </c:pt>
                <c:pt idx="13">
                  <c:v>5774985</c:v>
                </c:pt>
                <c:pt idx="14">
                  <c:v>5813989</c:v>
                </c:pt>
                <c:pt idx="15">
                  <c:v>5850454</c:v>
                </c:pt>
                <c:pt idx="16">
                  <c:v>5882514</c:v>
                </c:pt>
                <c:pt idx="17">
                  <c:v>5908823</c:v>
                </c:pt>
                <c:pt idx="18">
                  <c:v>5931140</c:v>
                </c:pt>
                <c:pt idx="19">
                  <c:v>5944011</c:v>
                </c:pt>
                <c:pt idx="20">
                  <c:v>5946402</c:v>
                </c:pt>
                <c:pt idx="21">
                  <c:v>5942398</c:v>
                </c:pt>
                <c:pt idx="22">
                  <c:v>5934677</c:v>
                </c:pt>
                <c:pt idx="23">
                  <c:v>5919296</c:v>
                </c:pt>
                <c:pt idx="24">
                  <c:v>5901855</c:v>
                </c:pt>
                <c:pt idx="25">
                  <c:v>5879642</c:v>
                </c:pt>
                <c:pt idx="26">
                  <c:v>5855688</c:v>
                </c:pt>
                <c:pt idx="27">
                  <c:v>5828630</c:v>
                </c:pt>
                <c:pt idx="28">
                  <c:v>5801152</c:v>
                </c:pt>
              </c:numCache>
            </c:numRef>
          </c:val>
        </c:ser>
        <c:ser>
          <c:idx val="4"/>
          <c:order val="4"/>
          <c:tx>
            <c:strRef>
              <c:f>'Grafik 15-64 NEU'!$F$4</c:f>
              <c:strCache>
                <c:ptCount val="1"/>
                <c:pt idx="0">
                  <c:v>total (scenario without migration)</c:v>
                </c:pt>
              </c:strCache>
            </c:strRef>
          </c:tx>
          <c:spPr>
            <a:ln w="44450">
              <a:solidFill>
                <a:schemeClr val="tx1"/>
              </a:solidFill>
              <a:prstDash val="sysDot"/>
            </a:ln>
          </c:spPr>
          <c:marker>
            <c:symbol val="none"/>
          </c:marker>
          <c:cat>
            <c:numRef>
              <c:f>'Grafik 15-64 NEU'!$A$5:$A$33</c:f>
              <c:numCache>
                <c:formatCode>General</c:formatCode>
                <c:ptCount val="29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  <c:pt idx="20">
                  <c:v>2022</c:v>
                </c:pt>
                <c:pt idx="21">
                  <c:v>2023</c:v>
                </c:pt>
                <c:pt idx="22">
                  <c:v>2024</c:v>
                </c:pt>
                <c:pt idx="23">
                  <c:v>2025</c:v>
                </c:pt>
                <c:pt idx="24">
                  <c:v>2026</c:v>
                </c:pt>
                <c:pt idx="25">
                  <c:v>2027</c:v>
                </c:pt>
                <c:pt idx="26">
                  <c:v>2028</c:v>
                </c:pt>
                <c:pt idx="27">
                  <c:v>2029</c:v>
                </c:pt>
                <c:pt idx="28">
                  <c:v>2030</c:v>
                </c:pt>
              </c:numCache>
            </c:numRef>
          </c:cat>
          <c:val>
            <c:numRef>
              <c:f>'Grafik 15-64 NEU'!$F$5:$F$33</c:f>
              <c:numCache>
                <c:formatCode>#,##0</c:formatCode>
                <c:ptCount val="29"/>
                <c:pt idx="0">
                  <c:v>#N/A</c:v>
                </c:pt>
                <c:pt idx="1">
                  <c:v>#N/A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5774985</c:v>
                </c:pt>
                <c:pt idx="14">
                  <c:v>5756027</c:v>
                </c:pt>
                <c:pt idx="15">
                  <c:v>5736633</c:v>
                </c:pt>
                <c:pt idx="16">
                  <c:v>5715674</c:v>
                </c:pt>
                <c:pt idx="17">
                  <c:v>5691634</c:v>
                </c:pt>
                <c:pt idx="18">
                  <c:v>5666203</c:v>
                </c:pt>
                <c:pt idx="19">
                  <c:v>5634514</c:v>
                </c:pt>
                <c:pt idx="20">
                  <c:v>5595353</c:v>
                </c:pt>
                <c:pt idx="21">
                  <c:v>5552840</c:v>
                </c:pt>
                <c:pt idx="22">
                  <c:v>5509705</c:v>
                </c:pt>
                <c:pt idx="23">
                  <c:v>5460112</c:v>
                </c:pt>
                <c:pt idx="24">
                  <c:v>5408906</c:v>
                </c:pt>
                <c:pt idx="25">
                  <c:v>5352082</c:v>
                </c:pt>
                <c:pt idx="26">
                  <c:v>5292762</c:v>
                </c:pt>
                <c:pt idx="27">
                  <c:v>5230275</c:v>
                </c:pt>
                <c:pt idx="28">
                  <c:v>5166498</c:v>
                </c:pt>
              </c:numCache>
            </c:numRef>
          </c:val>
        </c:ser>
        <c:ser>
          <c:idx val="5"/>
          <c:order val="5"/>
          <c:tx>
            <c:strRef>
              <c:f>'Grafik 15-64 NEU'!$G$4</c:f>
              <c:strCache>
                <c:ptCount val="1"/>
                <c:pt idx="0">
                  <c:v>foreign-born (high migration scenario)</c:v>
                </c:pt>
              </c:strCache>
            </c:strRef>
          </c:tx>
          <c:spPr>
            <a:ln>
              <a:solidFill>
                <a:srgbClr val="C00000"/>
              </a:solidFill>
              <a:prstDash val="sysDash"/>
            </a:ln>
          </c:spPr>
          <c:marker>
            <c:symbol val="none"/>
          </c:marker>
          <c:cat>
            <c:numRef>
              <c:f>'Grafik 15-64 NEU'!$A$5:$A$33</c:f>
              <c:numCache>
                <c:formatCode>General</c:formatCode>
                <c:ptCount val="29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  <c:pt idx="20">
                  <c:v>2022</c:v>
                </c:pt>
                <c:pt idx="21">
                  <c:v>2023</c:v>
                </c:pt>
                <c:pt idx="22">
                  <c:v>2024</c:v>
                </c:pt>
                <c:pt idx="23">
                  <c:v>2025</c:v>
                </c:pt>
                <c:pt idx="24">
                  <c:v>2026</c:v>
                </c:pt>
                <c:pt idx="25">
                  <c:v>2027</c:v>
                </c:pt>
                <c:pt idx="26">
                  <c:v>2028</c:v>
                </c:pt>
                <c:pt idx="27">
                  <c:v>2029</c:v>
                </c:pt>
                <c:pt idx="28">
                  <c:v>2030</c:v>
                </c:pt>
              </c:numCache>
            </c:numRef>
          </c:cat>
          <c:val>
            <c:numRef>
              <c:f>'Grafik 15-64 NEU'!$G$5:$G$33</c:f>
              <c:numCache>
                <c:formatCode>#,##0</c:formatCode>
                <c:ptCount val="29"/>
                <c:pt idx="0">
                  <c:v>#N/A</c:v>
                </c:pt>
                <c:pt idx="1">
                  <c:v>#N/A</c:v>
                </c:pt>
                <c:pt idx="2">
                  <c:v>#N/A</c:v>
                </c:pt>
                <c:pt idx="3">
                  <c:v>#N/A</c:v>
                </c:pt>
                <c:pt idx="4">
                  <c:v>#N/A</c:v>
                </c:pt>
                <c:pt idx="5">
                  <c:v>#N/A</c:v>
                </c:pt>
                <c:pt idx="6">
                  <c:v>#N/A</c:v>
                </c:pt>
                <c:pt idx="7">
                  <c:v>#N/A</c:v>
                </c:pt>
                <c:pt idx="8">
                  <c:v>#N/A</c:v>
                </c:pt>
                <c:pt idx="9">
                  <c:v>#N/A</c:v>
                </c:pt>
                <c:pt idx="10">
                  <c:v>#N/A</c:v>
                </c:pt>
                <c:pt idx="11">
                  <c:v>#N/A</c:v>
                </c:pt>
                <c:pt idx="12">
                  <c:v>#N/A</c:v>
                </c:pt>
                <c:pt idx="13">
                  <c:v>5774985</c:v>
                </c:pt>
                <c:pt idx="14">
                  <c:v>5826381</c:v>
                </c:pt>
                <c:pt idx="15">
                  <c:v>5873634</c:v>
                </c:pt>
                <c:pt idx="16">
                  <c:v>5915710</c:v>
                </c:pt>
                <c:pt idx="17">
                  <c:v>5950420</c:v>
                </c:pt>
                <c:pt idx="18">
                  <c:v>5980368</c:v>
                </c:pt>
                <c:pt idx="19">
                  <c:v>6001001</c:v>
                </c:pt>
                <c:pt idx="20">
                  <c:v>6012265</c:v>
                </c:pt>
                <c:pt idx="21">
                  <c:v>6018266</c:v>
                </c:pt>
                <c:pt idx="22">
                  <c:v>6020780</c:v>
                </c:pt>
                <c:pt idx="23">
                  <c:v>6015731</c:v>
                </c:pt>
                <c:pt idx="24">
                  <c:v>6007867</c:v>
                </c:pt>
                <c:pt idx="25">
                  <c:v>5993634</c:v>
                </c:pt>
                <c:pt idx="26">
                  <c:v>5976145</c:v>
                </c:pt>
                <c:pt idx="27">
                  <c:v>5954133</c:v>
                </c:pt>
                <c:pt idx="28">
                  <c:v>5930322</c:v>
                </c:pt>
              </c:numCache>
            </c:numRef>
          </c:val>
        </c:ser>
        <c:marker val="1"/>
        <c:axId val="164479744"/>
        <c:axId val="164465664"/>
      </c:lineChart>
      <c:catAx>
        <c:axId val="16446259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00"/>
            </a:pPr>
            <a:endParaRPr lang="de-DE"/>
          </a:p>
        </c:txPr>
        <c:crossAx val="164464128"/>
        <c:crosses val="autoZero"/>
        <c:auto val="1"/>
        <c:lblAlgn val="ctr"/>
        <c:lblOffset val="100"/>
        <c:tickLblSkip val="3"/>
      </c:catAx>
      <c:valAx>
        <c:axId val="164464128"/>
        <c:scaling>
          <c:orientation val="minMax"/>
          <c:max val="6100000"/>
          <c:min val="3600000"/>
        </c:scaling>
        <c:axPos val="l"/>
        <c:majorGridlines>
          <c:spPr>
            <a:ln>
              <a:prstDash val="sysDot"/>
            </a:ln>
          </c:spPr>
        </c:majorGridlines>
        <c:numFmt formatCode="#,##0" sourceLinked="1"/>
        <c:tickLblPos val="nextTo"/>
        <c:txPr>
          <a:bodyPr/>
          <a:lstStyle/>
          <a:p>
            <a:pPr>
              <a:defRPr sz="1000"/>
            </a:pPr>
            <a:endParaRPr lang="de-DE"/>
          </a:p>
        </c:txPr>
        <c:crossAx val="164462592"/>
        <c:crosses val="autoZero"/>
        <c:crossBetween val="between"/>
      </c:valAx>
      <c:valAx>
        <c:axId val="164465664"/>
        <c:scaling>
          <c:orientation val="minMax"/>
          <c:max val="6100000"/>
          <c:min val="3600000"/>
        </c:scaling>
        <c:delete val="1"/>
        <c:axPos val="r"/>
        <c:numFmt formatCode="#,##0" sourceLinked="1"/>
        <c:tickLblPos val="none"/>
        <c:crossAx val="164479744"/>
        <c:crosses val="max"/>
        <c:crossBetween val="between"/>
      </c:valAx>
      <c:catAx>
        <c:axId val="164479744"/>
        <c:scaling>
          <c:orientation val="minMax"/>
        </c:scaling>
        <c:delete val="1"/>
        <c:axPos val="b"/>
        <c:numFmt formatCode="General" sourceLinked="1"/>
        <c:tickLblPos val="none"/>
        <c:crossAx val="164465664"/>
        <c:crosses val="autoZero"/>
        <c:auto val="1"/>
        <c:lblAlgn val="ctr"/>
        <c:lblOffset val="100"/>
      </c:catAx>
    </c:plotArea>
    <c:legend>
      <c:legendPos val="l"/>
      <c:legendEntry>
        <c:idx val="0"/>
        <c:delete val="1"/>
      </c:legendEntry>
      <c:legendEntry>
        <c:idx val="1"/>
        <c:delete val="1"/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11330049261083733"/>
          <c:y val="2.7155465037338764E-2"/>
          <c:w val="0.40355507285727232"/>
          <c:h val="8.0101779538250206E-2"/>
        </c:manualLayout>
      </c:layout>
      <c:overlay val="1"/>
      <c:txPr>
        <a:bodyPr/>
        <a:lstStyle/>
        <a:p>
          <a:pPr>
            <a:defRPr sz="1000">
              <a:latin typeface="+mn-lt"/>
            </a:defRPr>
          </a:pPr>
          <a:endParaRPr lang="de-DE"/>
        </a:p>
      </c:txPr>
    </c:legend>
    <c:plotVisOnly val="1"/>
    <c:dispBlanksAs val="zero"/>
  </c:chart>
  <c:spPr>
    <a:ln>
      <a:noFill/>
    </a:ln>
  </c:spPr>
  <c:txPr>
    <a:bodyPr/>
    <a:lstStyle/>
    <a:p>
      <a:pPr>
        <a:defRPr sz="1200">
          <a:latin typeface="Century Gothic" pitchFamily="34" charset="0"/>
        </a:defRPr>
      </a:pPr>
      <a:endParaRPr lang="de-DE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576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482" y="0"/>
            <a:ext cx="2946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576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29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482" y="9429750"/>
            <a:ext cx="2946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986CD3C-D49B-4C89-B56F-1B2A298C583F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="" xmlns:p14="http://schemas.microsoft.com/office/powerpoint/2010/main" val="40492592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576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482" y="0"/>
            <a:ext cx="2946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606" y="4714876"/>
            <a:ext cx="5438464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noProof="0" smtClean="0"/>
              <a:t>Textmasterformate durch Klicken bearbeiten</a:t>
            </a:r>
          </a:p>
          <a:p>
            <a:pPr lvl="1"/>
            <a:r>
              <a:rPr lang="de-AT" noProof="0" smtClean="0"/>
              <a:t>Zweite Ebene</a:t>
            </a:r>
          </a:p>
          <a:p>
            <a:pPr lvl="2"/>
            <a:r>
              <a:rPr lang="de-AT" noProof="0" smtClean="0"/>
              <a:t>Dritte Ebene</a:t>
            </a:r>
          </a:p>
          <a:p>
            <a:pPr lvl="3"/>
            <a:r>
              <a:rPr lang="de-AT" noProof="0" smtClean="0"/>
              <a:t>Vierte Ebene</a:t>
            </a:r>
          </a:p>
          <a:p>
            <a:pPr lvl="4"/>
            <a:r>
              <a:rPr lang="de-AT" noProof="0" smtClean="0"/>
              <a:t>Fünfte Ebene</a:t>
            </a:r>
          </a:p>
        </p:txBody>
      </p:sp>
      <p:sp>
        <p:nvSpPr>
          <p:cNvPr id="84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576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84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482" y="9429750"/>
            <a:ext cx="2946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65A7345-DAB9-4AFA-9BC3-EA36A1B5F7C8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="" xmlns:p14="http://schemas.microsoft.com/office/powerpoint/2010/main" val="21961998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6130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96131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Immigration and the Austrian Labor Market</a:t>
            </a:r>
            <a:br>
              <a:rPr lang="en-US" dirty="0" smtClean="0"/>
            </a:br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2</a:t>
            </a:fld>
            <a:endParaRPr lang="de-A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4</a:t>
            </a:fld>
            <a:endParaRPr lang="de-A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3B3EDD4-4DDB-44C5-B66B-F669AC6F9F13}" type="slidenum">
              <a:rPr lang="de-AT" smtClean="0"/>
              <a:pPr>
                <a:defRPr/>
              </a:pPr>
              <a:t>5</a:t>
            </a:fld>
            <a:endParaRPr lang="de-A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6</a:t>
            </a:fld>
            <a:endParaRPr lang="de-A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>
              <a:buNone/>
            </a:pPr>
            <a:endParaRPr lang="en-US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7</a:t>
            </a:fld>
            <a:endParaRPr lang="de-A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izenplatzhalt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AT" dirty="0" smtClean="0"/>
          </a:p>
          <a:p>
            <a:endParaRPr lang="de-AT" dirty="0" smtClean="0"/>
          </a:p>
        </p:txBody>
      </p:sp>
      <p:sp>
        <p:nvSpPr>
          <p:cNvPr id="4915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BA22B87-3DFB-4E48-A9BC-FDA0471EAA82}" type="slidenum">
              <a:rPr lang="de-AT" smtClean="0"/>
              <a:pPr/>
              <a:t>8</a:t>
            </a:fld>
            <a:endParaRPr lang="de-AT" smtClean="0"/>
          </a:p>
        </p:txBody>
      </p:sp>
    </p:spTree>
    <p:extLst>
      <p:ext uri="{BB962C8B-B14F-4D97-AF65-F5344CB8AC3E}">
        <p14:creationId xmlns:p14="http://schemas.microsoft.com/office/powerpoint/2010/main" xmlns="" val="16914491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9</a:t>
            </a:fld>
            <a:endParaRPr lang="de-A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10</a:t>
            </a:fld>
            <a:endParaRPr lang="de-A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11</a:t>
            </a:fld>
            <a:endParaRPr lang="de-A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13</a:t>
            </a:fld>
            <a:endParaRPr lang="de-A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14</a:t>
            </a:fld>
            <a:endParaRPr lang="de-A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15</a:t>
            </a:fld>
            <a:endParaRPr lang="de-A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 smtClean="0"/>
          </a:p>
          <a:p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16</a:t>
            </a:fld>
            <a:endParaRPr lang="de-A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18</a:t>
            </a:fld>
            <a:endParaRPr lang="de-A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65A7345-DAB9-4AFA-9BC3-EA36A1B5F7C8}" type="slidenum">
              <a:rPr lang="de-AT" smtClean="0"/>
              <a:pPr>
                <a:defRPr/>
              </a:pPr>
              <a:t>19</a:t>
            </a:fld>
            <a:endParaRPr lang="de-A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de-AT"/>
              <a:t>Formatvorlage des Untertitelmasters durch Klicken bearbeiten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de-AT"/>
              <a:t>Titelmasterformat durch Klicken bearbeiten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 algn="r">
              <a:defRPr sz="1400"/>
            </a:lvl1pPr>
          </a:lstStyle>
          <a:p>
            <a:pPr>
              <a:defRPr/>
            </a:pPr>
            <a:fld id="{822902A4-9E61-415B-A829-5828BD8BCF8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411413" y="404664"/>
            <a:ext cx="6275387" cy="792163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AT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  <a:p>
            <a:pPr>
              <a:defRPr/>
            </a:pPr>
            <a:endParaRPr lang="de-DE"/>
          </a:p>
          <a:p>
            <a:pPr>
              <a:defRPr/>
            </a:pPr>
            <a:r>
              <a:rPr lang="de-DE"/>
              <a:t>Folie </a:t>
            </a:r>
            <a:fld id="{E3198271-4E29-4F19-805A-77C2213A09E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  <a:p>
            <a:pPr>
              <a:defRPr/>
            </a:pPr>
            <a:endParaRPr lang="de-DE"/>
          </a:p>
          <a:p>
            <a:pPr>
              <a:defRPr/>
            </a:pPr>
            <a:r>
              <a:rPr lang="de-DE"/>
              <a:t>Folie </a:t>
            </a:r>
            <a:fld id="{FE650091-7793-4CAD-9A10-4CC6EF6F14B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  <a:p>
            <a:pPr>
              <a:defRPr/>
            </a:pPr>
            <a:endParaRPr lang="de-DE"/>
          </a:p>
          <a:p>
            <a:pPr>
              <a:defRPr/>
            </a:pPr>
            <a:r>
              <a:rPr lang="de-DE"/>
              <a:t>Folie </a:t>
            </a:r>
            <a:fld id="{B4885395-2375-4034-9924-842821177E2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  <a:p>
            <a:pPr>
              <a:defRPr/>
            </a:pPr>
            <a:endParaRPr lang="de-DE"/>
          </a:p>
          <a:p>
            <a:pPr>
              <a:defRPr/>
            </a:pPr>
            <a:r>
              <a:rPr lang="de-DE"/>
              <a:t>Folie </a:t>
            </a:r>
            <a:fld id="{00261DFB-9F49-4034-8ACA-DE9D1B4FC02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  <a:p>
            <a:pPr>
              <a:defRPr/>
            </a:pPr>
            <a:endParaRPr lang="de-DE"/>
          </a:p>
          <a:p>
            <a:pPr>
              <a:defRPr/>
            </a:pPr>
            <a:r>
              <a:rPr lang="de-DE"/>
              <a:t>Folie </a:t>
            </a:r>
            <a:fld id="{272A252E-77B0-45E4-9340-562D725DEAB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  <a:p>
            <a:pPr>
              <a:defRPr/>
            </a:pPr>
            <a:endParaRPr lang="de-DE"/>
          </a:p>
          <a:p>
            <a:pPr>
              <a:defRPr/>
            </a:pPr>
            <a:r>
              <a:rPr lang="de-DE"/>
              <a:t>Folie </a:t>
            </a:r>
            <a:fld id="{E56D017C-9139-4629-B8BA-7CFAED4D989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  <a:p>
            <a:pPr>
              <a:defRPr/>
            </a:pPr>
            <a:endParaRPr lang="de-DE"/>
          </a:p>
          <a:p>
            <a:pPr>
              <a:defRPr/>
            </a:pPr>
            <a:r>
              <a:rPr lang="de-DE"/>
              <a:t>Folie </a:t>
            </a:r>
            <a:fld id="{2CEA0184-794B-40CF-8E52-97A0FA50DCC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  <a:p>
            <a:pPr>
              <a:defRPr/>
            </a:pPr>
            <a:endParaRPr lang="de-DE"/>
          </a:p>
          <a:p>
            <a:pPr>
              <a:defRPr/>
            </a:pPr>
            <a:r>
              <a:rPr lang="de-DE"/>
              <a:t>Folie </a:t>
            </a:r>
            <a:fld id="{FE65BC16-5105-43EB-92DE-0DB55ECFE05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  <a:p>
            <a:pPr>
              <a:defRPr/>
            </a:pPr>
            <a:endParaRPr lang="de-DE"/>
          </a:p>
          <a:p>
            <a:pPr>
              <a:defRPr/>
            </a:pPr>
            <a:r>
              <a:rPr lang="de-DE"/>
              <a:t>Folie </a:t>
            </a:r>
            <a:fld id="{557D4BA2-6820-44BE-BA0A-CBBC51FDA73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476250"/>
            <a:ext cx="2057400" cy="5649913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476250"/>
            <a:ext cx="6019800" cy="5649913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  <a:p>
            <a:pPr>
              <a:defRPr/>
            </a:pPr>
            <a:endParaRPr lang="de-DE"/>
          </a:p>
          <a:p>
            <a:pPr>
              <a:defRPr/>
            </a:pPr>
            <a:r>
              <a:rPr lang="de-DE"/>
              <a:t>Folie </a:t>
            </a:r>
            <a:fld id="{3093560F-0FEE-452B-A014-F4F9D0A7A33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703385" y="1"/>
            <a:ext cx="7794381" cy="3521075"/>
          </a:xfr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pic>
        <p:nvPicPr>
          <p:cNvPr id="3" name="Picture 2" descr="ams-logo-fb-ohne-schriftzug-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892" y="6357958"/>
            <a:ext cx="727935" cy="449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0425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+mn-lt"/>
              </a:defRPr>
            </a:lvl1pPr>
          </a:lstStyle>
          <a:p>
            <a:pPr>
              <a:defRPr/>
            </a:pPr>
            <a:endParaRPr lang="de-DE" dirty="0" smtClean="0"/>
          </a:p>
          <a:p>
            <a:pPr>
              <a:defRPr/>
            </a:pPr>
            <a:endParaRPr lang="de-DE" dirty="0" smtClean="0"/>
          </a:p>
          <a:p>
            <a:pPr>
              <a:defRPr/>
            </a:pPr>
            <a:r>
              <a:rPr lang="de-DE" dirty="0" smtClean="0"/>
              <a:t>Folie </a:t>
            </a:r>
            <a:fld id="{4C188F46-287E-43B4-B968-A3025A8CDBC1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4102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2411413" y="476250"/>
            <a:ext cx="6275387" cy="7921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</a:t>
            </a:r>
          </a:p>
        </p:txBody>
      </p:sp>
      <p:pic>
        <p:nvPicPr>
          <p:cNvPr id="4103" name="Picture 10" descr="logo_qu_r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87363" y="692150"/>
            <a:ext cx="1266825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5" name="Line 11"/>
          <p:cNvSpPr>
            <a:spLocks noChangeShapeType="1"/>
          </p:cNvSpPr>
          <p:nvPr/>
        </p:nvSpPr>
        <p:spPr bwMode="auto">
          <a:xfrm>
            <a:off x="468313" y="1268413"/>
            <a:ext cx="820737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  <p:sldLayoutId id="2147483840" r:id="rId12"/>
  </p:sldLayoutIdLst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entury Gothic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entury Gothic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entury Gothic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entury Gothic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entury Gothic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entury Gothic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entury Gothic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800" b="1">
          <a:solidFill>
            <a:srgbClr val="FF0000"/>
          </a:solidFill>
          <a:latin typeface="Century Gothic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SzPct val="130000"/>
        <a:buFont typeface="Wingdings" pitchFamily="2" charset="2"/>
        <a:buChar char="§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Century Gothic" pitchFamily="34" charset="0"/>
        <a:buChar char="−"/>
        <a:defRPr sz="24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Century Gothic" pitchFamily="34" charset="0"/>
        <a:buChar char="−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schreib\schulz\marketing\CI\Logos\WIFO\WIFO_Logo_vollstaend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9205" y="714356"/>
            <a:ext cx="7384937" cy="1785950"/>
          </a:xfrm>
          <a:prstGeom prst="rect">
            <a:avLst/>
          </a:prstGeom>
          <a:noFill/>
        </p:spPr>
      </p:pic>
      <p:sp>
        <p:nvSpPr>
          <p:cNvPr id="7" name="Titel 6"/>
          <p:cNvSpPr>
            <a:spLocks noGrp="1"/>
          </p:cNvSpPr>
          <p:nvPr>
            <p:ph type="ctrTitle"/>
          </p:nvPr>
        </p:nvSpPr>
        <p:spPr>
          <a:xfrm>
            <a:off x="683568" y="2708920"/>
            <a:ext cx="7772400" cy="1944216"/>
          </a:xfrm>
        </p:spPr>
        <p:txBody>
          <a:bodyPr/>
          <a:lstStyle/>
          <a:p>
            <a:pPr algn="l"/>
            <a:r>
              <a:rPr lang="en-US" sz="3200" dirty="0" smtClean="0"/>
              <a:t>Labor migration to Austria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 smtClean="0"/>
              <a:t>Recent labor market trends in the context of the opening of the labor markets</a:t>
            </a:r>
            <a:r>
              <a:rPr lang="de-AT" dirty="0" smtClean="0"/>
              <a:t/>
            </a:r>
            <a:br>
              <a:rPr lang="de-AT" dirty="0" smtClean="0"/>
            </a:br>
            <a:endParaRPr lang="de-AT" sz="2000" dirty="0" smtClean="0">
              <a:solidFill>
                <a:schemeClr val="tx1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539552" y="5949280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b="1" dirty="0" smtClean="0">
                <a:latin typeface="Century Gothic" pitchFamily="34" charset="0"/>
              </a:rPr>
              <a:t>Thomas Horvath</a:t>
            </a:r>
            <a:r>
              <a:rPr lang="de-DE" b="1" dirty="0" smtClean="0"/>
              <a:t> 				Bratislava, 21.4.2016</a:t>
            </a:r>
            <a:endParaRPr lang="de-A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7272808" cy="792163"/>
          </a:xfrm>
        </p:spPr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r>
              <a:rPr lang="en-US" sz="2400" dirty="0" smtClean="0"/>
              <a:t>Brief history of labor migration to Austria </a:t>
            </a:r>
          </a:p>
          <a:p>
            <a:r>
              <a:rPr lang="en-US" sz="2400" dirty="0" smtClean="0"/>
              <a:t>How did the open labor market affect labor supply in Austria?</a:t>
            </a:r>
          </a:p>
          <a:p>
            <a:r>
              <a:rPr lang="en-US" sz="2400" dirty="0" smtClean="0"/>
              <a:t>What are the consequences of increased labor supply for the local population?</a:t>
            </a:r>
          </a:p>
          <a:p>
            <a:r>
              <a:rPr lang="en-US" sz="2400" dirty="0" smtClean="0"/>
              <a:t>Conclusion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de-DE" dirty="0" smtClean="0">
                <a:solidFill>
                  <a:srgbClr val="000000"/>
                </a:solidFill>
              </a:rPr>
              <a:t>Folie </a:t>
            </a:r>
            <a:fld id="{E3198271-4E29-4F19-805A-77C2213A09ED}" type="slidenum">
              <a:rPr lang="de-DE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28596" y="3286124"/>
            <a:ext cx="8229600" cy="1328734"/>
          </a:xfrm>
        </p:spPr>
        <p:txBody>
          <a:bodyPr/>
          <a:lstStyle/>
          <a:p>
            <a:pPr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Brief history of labor migration to Austria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smtClean="0"/>
          </a:p>
          <a:p>
            <a:pPr>
              <a:defRPr/>
            </a:pPr>
            <a:endParaRPr lang="de-DE" smtClean="0"/>
          </a:p>
          <a:p>
            <a:pPr>
              <a:defRPr/>
            </a:pPr>
            <a:r>
              <a:rPr lang="de-DE" smtClean="0"/>
              <a:t>Folie </a:t>
            </a:r>
            <a:fld id="{E3198271-4E29-4F19-805A-77C2213A09ED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7272808" cy="792163"/>
          </a:xfrm>
        </p:spPr>
        <p:txBody>
          <a:bodyPr/>
          <a:lstStyle/>
          <a:p>
            <a:r>
              <a:rPr lang="en-US" dirty="0" smtClean="0"/>
              <a:t>(some) Milestones of Austrian Migration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/>
          <a:lstStyle/>
          <a:p>
            <a:r>
              <a:rPr lang="en-US" sz="2000" dirty="0" smtClean="0"/>
              <a:t>1961: Start of the „guest worker model“ </a:t>
            </a:r>
          </a:p>
          <a:p>
            <a:r>
              <a:rPr lang="en-US" sz="2000" dirty="0" smtClean="0"/>
              <a:t>1974: Oil crisis led to recruitment stop </a:t>
            </a:r>
          </a:p>
          <a:p>
            <a:r>
              <a:rPr lang="en-US" sz="2000" dirty="0" smtClean="0"/>
              <a:t>1989: Fall of the Iron curtain and Balkan wars</a:t>
            </a:r>
          </a:p>
          <a:p>
            <a:pPr>
              <a:buNone/>
            </a:pPr>
            <a:r>
              <a:rPr lang="en-US" sz="2000" dirty="0" smtClean="0"/>
              <a:t>	</a:t>
            </a:r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smtClean="0"/>
              <a:t>1990: introduction of ceiling for foreign labor supply</a:t>
            </a:r>
          </a:p>
          <a:p>
            <a:pPr>
              <a:buNone/>
            </a:pPr>
            <a:r>
              <a:rPr lang="en-US" sz="2000" dirty="0" smtClean="0"/>
              <a:t>	</a:t>
            </a:r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smtClean="0"/>
              <a:t>1993: immigration quota on regional level</a:t>
            </a:r>
          </a:p>
          <a:p>
            <a:r>
              <a:rPr lang="en-US" sz="2000" dirty="0" smtClean="0"/>
              <a:t>1994: member of the EEA </a:t>
            </a:r>
          </a:p>
          <a:p>
            <a:pPr>
              <a:buNone/>
            </a:pPr>
            <a:r>
              <a:rPr lang="en-US" sz="2000" dirty="0" smtClean="0">
                <a:sym typeface="Wingdings" pitchFamily="2" charset="2"/>
              </a:rPr>
              <a:t>	 freedom of settlement and free access to labor market </a:t>
            </a:r>
          </a:p>
          <a:p>
            <a:pPr>
              <a:buNone/>
            </a:pPr>
            <a:r>
              <a:rPr lang="en-US" sz="2000" dirty="0" smtClean="0">
                <a:sym typeface="Wingdings" pitchFamily="2" charset="2"/>
              </a:rPr>
              <a:t>	 third country vs. EU workers</a:t>
            </a:r>
          </a:p>
          <a:p>
            <a:r>
              <a:rPr lang="en-US" sz="2000" dirty="0" smtClean="0">
                <a:sym typeface="Wingdings" pitchFamily="2" charset="2"/>
              </a:rPr>
              <a:t>2003: restriction of work permits to highly qualified third country nationals</a:t>
            </a:r>
          </a:p>
          <a:p>
            <a:r>
              <a:rPr lang="en-US" sz="2000" dirty="0" smtClean="0">
                <a:sym typeface="Wingdings" pitchFamily="2" charset="2"/>
              </a:rPr>
              <a:t>2011: criteria based settlement system instead of quota (red-white-red card)</a:t>
            </a:r>
            <a:endParaRPr lang="en-US" sz="180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de-DE" dirty="0" smtClean="0">
                <a:solidFill>
                  <a:srgbClr val="000000"/>
                </a:solidFill>
              </a:rPr>
              <a:t>Folie </a:t>
            </a:r>
            <a:fld id="{E3198271-4E29-4F19-805A-77C2213A09ED}" type="slidenum">
              <a:rPr lang="de-DE" smtClean="0">
                <a:solidFill>
                  <a:srgbClr val="000000"/>
                </a:solidFill>
              </a:rPr>
              <a:pPr>
                <a:defRPr/>
              </a:pPr>
              <a:t>4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Migration to Austria since 1960</a:t>
            </a:r>
            <a:endParaRPr lang="en-US" dirty="0"/>
          </a:p>
        </p:txBody>
      </p:sp>
      <p:sp>
        <p:nvSpPr>
          <p:cNvPr id="6" name="Textfeld 5"/>
          <p:cNvSpPr txBox="1"/>
          <p:nvPr/>
        </p:nvSpPr>
        <p:spPr>
          <a:xfrm>
            <a:off x="857224" y="6500834"/>
            <a:ext cx="415530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800" dirty="0" smtClean="0">
                <a:solidFill>
                  <a:schemeClr val="tx1"/>
                </a:solidFill>
                <a:latin typeface="+mn-lt"/>
              </a:rPr>
              <a:t>Source: </a:t>
            </a:r>
            <a:r>
              <a:rPr lang="en-US" sz="800" dirty="0" smtClean="0">
                <a:latin typeface="+mn-lt"/>
              </a:rPr>
              <a:t>Main Association of Austrian Social Security Institutions</a:t>
            </a:r>
            <a:r>
              <a:rPr lang="de-DE" sz="800" dirty="0" smtClean="0">
                <a:solidFill>
                  <a:schemeClr val="tx1"/>
                </a:solidFill>
                <a:latin typeface="+mn-lt"/>
              </a:rPr>
              <a:t>, </a:t>
            </a:r>
            <a:r>
              <a:rPr lang="de-DE" sz="800" dirty="0" err="1" smtClean="0">
                <a:solidFill>
                  <a:schemeClr val="tx1"/>
                </a:solidFill>
                <a:latin typeface="+mn-lt"/>
              </a:rPr>
              <a:t>Statistics</a:t>
            </a:r>
            <a:r>
              <a:rPr lang="de-DE" sz="800" dirty="0" smtClean="0">
                <a:solidFill>
                  <a:schemeClr val="tx1"/>
                </a:solidFill>
                <a:latin typeface="+mn-lt"/>
              </a:rPr>
              <a:t> Austria. </a:t>
            </a:r>
            <a:endParaRPr lang="de-AT" sz="8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8" name="Diagramm 7"/>
          <p:cNvGraphicFramePr/>
          <p:nvPr/>
        </p:nvGraphicFramePr>
        <p:xfrm>
          <a:off x="214282" y="1285860"/>
          <a:ext cx="8501122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7272808" cy="792163"/>
          </a:xfrm>
        </p:spPr>
        <p:txBody>
          <a:bodyPr/>
          <a:lstStyle/>
          <a:p>
            <a:r>
              <a:rPr lang="en-US" dirty="0" smtClean="0"/>
              <a:t>Access to the Austrian Labor market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When joining the EEA the Austrian labor market was opened for all EU members</a:t>
            </a:r>
          </a:p>
          <a:p>
            <a:pPr lvl="1"/>
            <a:r>
              <a:rPr lang="en-US" sz="1800" dirty="0" smtClean="0"/>
              <a:t>For new member states (EU2004, EU2007) Austria applied maximum transition period (7 years) </a:t>
            </a:r>
          </a:p>
          <a:p>
            <a:pPr lvl="1"/>
            <a:r>
              <a:rPr lang="en-US" sz="1800" dirty="0" smtClean="0"/>
              <a:t>Since 2011 (2014) full labor market access (except Croatia)</a:t>
            </a:r>
          </a:p>
          <a:p>
            <a:r>
              <a:rPr lang="en-US" sz="2400" dirty="0" smtClean="0"/>
              <a:t>Labor migration today only partly directly controllable (third countries)</a:t>
            </a:r>
          </a:p>
          <a:p>
            <a:r>
              <a:rPr lang="en-US" sz="2400" dirty="0" smtClean="0"/>
              <a:t>For third country nationals settlement and work permission restricted</a:t>
            </a:r>
          </a:p>
          <a:p>
            <a:pPr lvl="1"/>
            <a:r>
              <a:rPr lang="en-US" sz="1800" dirty="0" smtClean="0"/>
              <a:t>RED-WHITE-RED Card System aiming at highly qualified </a:t>
            </a:r>
          </a:p>
          <a:p>
            <a:pPr lvl="1"/>
            <a:r>
              <a:rPr lang="en-US" sz="1800" dirty="0" smtClean="0"/>
              <a:t>Quotas in place mainly for family reunion</a:t>
            </a:r>
          </a:p>
          <a:p>
            <a:pPr>
              <a:buNone/>
            </a:pPr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de-DE" dirty="0" smtClean="0">
                <a:solidFill>
                  <a:srgbClr val="000000"/>
                </a:solidFill>
              </a:rPr>
              <a:t>Folie </a:t>
            </a:r>
            <a:fld id="{E3198271-4E29-4F19-805A-77C2213A09ED}" type="slidenum">
              <a:rPr lang="de-DE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28596" y="3286124"/>
            <a:ext cx="8229600" cy="1328734"/>
          </a:xfrm>
        </p:spPr>
        <p:txBody>
          <a:bodyPr/>
          <a:lstStyle/>
          <a:p>
            <a:pPr algn="ctr">
              <a:buNone/>
            </a:pPr>
            <a:r>
              <a:rPr lang="de-DE" dirty="0" err="1" smtClean="0">
                <a:solidFill>
                  <a:srgbClr val="FF0000"/>
                </a:solidFill>
              </a:rPr>
              <a:t>How</a:t>
            </a:r>
            <a:r>
              <a:rPr lang="de-DE" dirty="0" smtClean="0">
                <a:solidFill>
                  <a:srgbClr val="FF0000"/>
                </a:solidFill>
              </a:rPr>
              <a:t> </a:t>
            </a:r>
            <a:r>
              <a:rPr lang="de-DE" dirty="0" err="1" smtClean="0">
                <a:solidFill>
                  <a:srgbClr val="FF0000"/>
                </a:solidFill>
              </a:rPr>
              <a:t>did</a:t>
            </a:r>
            <a:r>
              <a:rPr lang="de-DE" dirty="0" smtClean="0">
                <a:solidFill>
                  <a:srgbClr val="FF0000"/>
                </a:solidFill>
              </a:rPr>
              <a:t> </a:t>
            </a:r>
            <a:r>
              <a:rPr lang="de-DE" dirty="0" err="1" smtClean="0">
                <a:solidFill>
                  <a:srgbClr val="FF0000"/>
                </a:solidFill>
              </a:rPr>
              <a:t>the</a:t>
            </a:r>
            <a:r>
              <a:rPr lang="de-DE" dirty="0" smtClean="0">
                <a:solidFill>
                  <a:srgbClr val="FF0000"/>
                </a:solidFill>
              </a:rPr>
              <a:t> open </a:t>
            </a:r>
            <a:r>
              <a:rPr lang="de-DE" dirty="0" err="1" smtClean="0">
                <a:solidFill>
                  <a:srgbClr val="FF0000"/>
                </a:solidFill>
              </a:rPr>
              <a:t>labor</a:t>
            </a:r>
            <a:r>
              <a:rPr lang="de-DE" dirty="0" smtClean="0">
                <a:solidFill>
                  <a:srgbClr val="FF0000"/>
                </a:solidFill>
              </a:rPr>
              <a:t> </a:t>
            </a:r>
            <a:r>
              <a:rPr lang="de-DE" dirty="0" err="1" smtClean="0">
                <a:solidFill>
                  <a:srgbClr val="FF0000"/>
                </a:solidFill>
              </a:rPr>
              <a:t>market</a:t>
            </a:r>
            <a:r>
              <a:rPr lang="de-DE" dirty="0" smtClean="0">
                <a:solidFill>
                  <a:srgbClr val="FF0000"/>
                </a:solidFill>
              </a:rPr>
              <a:t> </a:t>
            </a:r>
            <a:r>
              <a:rPr lang="de-DE" dirty="0" err="1" smtClean="0">
                <a:solidFill>
                  <a:srgbClr val="FF0000"/>
                </a:solidFill>
              </a:rPr>
              <a:t>affect</a:t>
            </a:r>
            <a:r>
              <a:rPr lang="de-DE" dirty="0" smtClean="0">
                <a:solidFill>
                  <a:srgbClr val="FF0000"/>
                </a:solidFill>
              </a:rPr>
              <a:t> </a:t>
            </a:r>
            <a:r>
              <a:rPr lang="de-DE" dirty="0" err="1" smtClean="0">
                <a:solidFill>
                  <a:srgbClr val="FF0000"/>
                </a:solidFill>
              </a:rPr>
              <a:t>labor</a:t>
            </a:r>
            <a:r>
              <a:rPr lang="de-DE" dirty="0" smtClean="0">
                <a:solidFill>
                  <a:srgbClr val="FF0000"/>
                </a:solidFill>
              </a:rPr>
              <a:t> </a:t>
            </a:r>
            <a:r>
              <a:rPr lang="de-DE" dirty="0" err="1" smtClean="0">
                <a:solidFill>
                  <a:srgbClr val="FF0000"/>
                </a:solidFill>
              </a:rPr>
              <a:t>supply</a:t>
            </a:r>
            <a:r>
              <a:rPr lang="de-DE" dirty="0" smtClean="0">
                <a:solidFill>
                  <a:srgbClr val="FF0000"/>
                </a:solidFill>
              </a:rPr>
              <a:t> in Austria?</a:t>
            </a:r>
          </a:p>
          <a:p>
            <a:pPr algn="ctr">
              <a:buNone/>
            </a:pPr>
            <a:endParaRPr lang="de-DE" dirty="0" smtClean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smtClean="0"/>
          </a:p>
          <a:p>
            <a:pPr>
              <a:defRPr/>
            </a:pPr>
            <a:endParaRPr lang="de-DE" smtClean="0"/>
          </a:p>
          <a:p>
            <a:pPr>
              <a:defRPr/>
            </a:pPr>
            <a:r>
              <a:rPr lang="de-DE" smtClean="0"/>
              <a:t>Folie </a:t>
            </a:r>
            <a:fld id="{E3198271-4E29-4F19-805A-77C2213A09ED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7005475" y="6293963"/>
            <a:ext cx="2133600" cy="476250"/>
          </a:xfrm>
          <a:noFill/>
        </p:spPr>
        <p:txBody>
          <a:bodyPr/>
          <a:lstStyle/>
          <a:p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Folie </a:t>
            </a:r>
            <a:fld id="{F714622F-3573-4D70-AE36-C7E66135043A}" type="slidenum">
              <a:rPr lang="de-DE" smtClean="0"/>
              <a:pPr/>
              <a:t>8</a:t>
            </a:fld>
            <a:endParaRPr lang="de-DE" dirty="0" smtClean="0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400" dirty="0" smtClean="0"/>
              <a:t>Labor market and economic performance in Austria</a:t>
            </a:r>
          </a:p>
        </p:txBody>
      </p:sp>
      <p:sp>
        <p:nvSpPr>
          <p:cNvPr id="1029" name="Text Box 6"/>
          <p:cNvSpPr txBox="1">
            <a:spLocks noChangeArrowheads="1"/>
          </p:cNvSpPr>
          <p:nvPr/>
        </p:nvSpPr>
        <p:spPr bwMode="auto">
          <a:xfrm>
            <a:off x="714348" y="6429396"/>
            <a:ext cx="705643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sz="800" dirty="0" smtClean="0">
                <a:latin typeface="+mj-lt"/>
              </a:rPr>
              <a:t>Values </a:t>
            </a:r>
            <a:r>
              <a:rPr lang="de-AT" sz="800" dirty="0" err="1" smtClean="0">
                <a:latin typeface="+mj-lt"/>
              </a:rPr>
              <a:t>for</a:t>
            </a:r>
            <a:r>
              <a:rPr lang="de-AT" sz="800" dirty="0" smtClean="0">
                <a:latin typeface="+mj-lt"/>
              </a:rPr>
              <a:t> 2016 </a:t>
            </a:r>
            <a:r>
              <a:rPr lang="de-AT" sz="800" dirty="0" err="1" smtClean="0">
                <a:latin typeface="+mj-lt"/>
              </a:rPr>
              <a:t>and</a:t>
            </a:r>
            <a:r>
              <a:rPr lang="de-AT" sz="800" dirty="0" smtClean="0">
                <a:latin typeface="+mj-lt"/>
              </a:rPr>
              <a:t> 2017 </a:t>
            </a:r>
            <a:r>
              <a:rPr lang="de-AT" sz="800" dirty="0" err="1" smtClean="0">
                <a:latin typeface="+mj-lt"/>
              </a:rPr>
              <a:t>based</a:t>
            </a:r>
            <a:r>
              <a:rPr lang="de-AT" sz="800" dirty="0" smtClean="0">
                <a:latin typeface="+mj-lt"/>
              </a:rPr>
              <a:t> on WIFO-</a:t>
            </a:r>
            <a:r>
              <a:rPr lang="de-AT" sz="800" dirty="0" err="1" smtClean="0">
                <a:latin typeface="+mj-lt"/>
              </a:rPr>
              <a:t>forecast</a:t>
            </a:r>
            <a:r>
              <a:rPr lang="de-AT" sz="800" dirty="0" smtClean="0">
                <a:latin typeface="+mj-lt"/>
              </a:rPr>
              <a:t> (March 2016)</a:t>
            </a:r>
            <a:r>
              <a:rPr lang="de-AT" sz="800" dirty="0">
                <a:latin typeface="+mj-lt"/>
              </a:rPr>
              <a:t/>
            </a:r>
            <a:br>
              <a:rPr lang="de-AT" sz="800" dirty="0">
                <a:latin typeface="+mj-lt"/>
              </a:rPr>
            </a:br>
            <a:r>
              <a:rPr lang="de-AT" sz="800" dirty="0" smtClean="0">
                <a:latin typeface="+mj-lt"/>
              </a:rPr>
              <a:t>Source.: Labour </a:t>
            </a:r>
            <a:r>
              <a:rPr lang="de-AT" sz="800" dirty="0" err="1" smtClean="0">
                <a:latin typeface="+mj-lt"/>
              </a:rPr>
              <a:t>market</a:t>
            </a:r>
            <a:r>
              <a:rPr lang="de-AT" sz="800" dirty="0" smtClean="0">
                <a:latin typeface="+mj-lt"/>
              </a:rPr>
              <a:t> </a:t>
            </a:r>
            <a:r>
              <a:rPr lang="de-AT" sz="800" dirty="0" err="1" smtClean="0">
                <a:latin typeface="+mj-lt"/>
              </a:rPr>
              <a:t>service</a:t>
            </a:r>
            <a:r>
              <a:rPr lang="de-AT" sz="800" dirty="0" smtClean="0">
                <a:latin typeface="+mj-lt"/>
              </a:rPr>
              <a:t>,</a:t>
            </a:r>
            <a:r>
              <a:rPr lang="en-US" sz="800" dirty="0" smtClean="0">
                <a:latin typeface="+mj-lt"/>
              </a:rPr>
              <a:t> Main Association of Austrian Social Security Institutions</a:t>
            </a:r>
            <a:r>
              <a:rPr lang="de-DE" sz="800" dirty="0" smtClean="0">
                <a:latin typeface="+mj-lt"/>
              </a:rPr>
              <a:t>, </a:t>
            </a:r>
            <a:r>
              <a:rPr lang="de-DE" sz="800" dirty="0" err="1" smtClean="0">
                <a:latin typeface="+mj-lt"/>
              </a:rPr>
              <a:t>Statistics</a:t>
            </a:r>
            <a:r>
              <a:rPr lang="de-DE" sz="800" dirty="0" smtClean="0">
                <a:latin typeface="+mj-lt"/>
              </a:rPr>
              <a:t> Austria, WIFO-</a:t>
            </a:r>
            <a:r>
              <a:rPr lang="de-DE" sz="800" dirty="0" err="1" smtClean="0">
                <a:latin typeface="+mj-lt"/>
              </a:rPr>
              <a:t>calculations</a:t>
            </a:r>
            <a:r>
              <a:rPr lang="de-AT" sz="800" dirty="0" smtClean="0">
                <a:latin typeface="+mj-lt"/>
              </a:rPr>
              <a:t>. </a:t>
            </a:r>
            <a:endParaRPr lang="de-AT" sz="800" dirty="0">
              <a:latin typeface="+mj-lt"/>
            </a:endParaRPr>
          </a:p>
        </p:txBody>
      </p:sp>
      <p:sp>
        <p:nvSpPr>
          <p:cNvPr id="1030" name="Rectangle 10"/>
          <p:cNvSpPr>
            <a:spLocks noChangeArrowheads="1"/>
          </p:cNvSpPr>
          <p:nvPr/>
        </p:nvSpPr>
        <p:spPr bwMode="auto">
          <a:xfrm>
            <a:off x="1247775" y="-3608388"/>
            <a:ext cx="59055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de-AT"/>
          </a:p>
        </p:txBody>
      </p:sp>
      <p:graphicFrame>
        <p:nvGraphicFramePr>
          <p:cNvPr id="167131" name="Group 219"/>
          <p:cNvGraphicFramePr>
            <a:graphicFrameLocks noGrp="1"/>
          </p:cNvGraphicFramePr>
          <p:nvPr/>
        </p:nvGraphicFramePr>
        <p:xfrm>
          <a:off x="1257300" y="-315913"/>
          <a:ext cx="688975" cy="457200"/>
        </p:xfrm>
        <a:graphic>
          <a:graphicData uri="http://schemas.openxmlformats.org/drawingml/2006/table">
            <a:tbl>
              <a:tblPr/>
              <a:tblGrid>
                <a:gridCol w="688975"/>
              </a:tblGrid>
              <a:tr h="171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Pct val="130000"/>
                        <a:buFont typeface="Wingdings" pitchFamily="2" charset="2"/>
                        <a:buNone/>
                        <a:tabLst/>
                      </a:pPr>
                      <a:endParaRPr kumimoji="0" lang="de-AT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Diagramm 8"/>
          <p:cNvGraphicFramePr>
            <a:graphicFrameLocks noGrp="1"/>
          </p:cNvGraphicFramePr>
          <p:nvPr/>
        </p:nvGraphicFramePr>
        <p:xfrm>
          <a:off x="142844" y="1285860"/>
          <a:ext cx="8858312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Ellipse 9"/>
          <p:cNvSpPr/>
          <p:nvPr/>
        </p:nvSpPr>
        <p:spPr>
          <a:xfrm>
            <a:off x="7164288" y="3717032"/>
            <a:ext cx="1800200" cy="158417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cxnSp>
        <p:nvCxnSpPr>
          <p:cNvPr id="12" name="Gerade Verbindung 11"/>
          <p:cNvCxnSpPr/>
          <p:nvPr/>
        </p:nvCxnSpPr>
        <p:spPr>
          <a:xfrm flipV="1">
            <a:off x="7164288" y="1484784"/>
            <a:ext cx="0" cy="316835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Employment by country of birth</a:t>
            </a:r>
            <a:endParaRPr lang="en-US" sz="2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smtClean="0"/>
          </a:p>
          <a:p>
            <a:pPr>
              <a:defRPr/>
            </a:pPr>
            <a:endParaRPr lang="de-DE" smtClean="0"/>
          </a:p>
          <a:p>
            <a:pPr>
              <a:defRPr/>
            </a:pPr>
            <a:r>
              <a:rPr lang="de-DE" smtClean="0"/>
              <a:t>Folie </a:t>
            </a:r>
            <a:fld id="{E3198271-4E29-4F19-805A-77C2213A09ED}" type="slidenum">
              <a:rPr lang="de-DE" smtClean="0"/>
              <a:pPr>
                <a:defRPr/>
              </a:pPr>
              <a:t>9</a:t>
            </a:fld>
            <a:endParaRPr lang="de-DE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071538" y="6357958"/>
            <a:ext cx="705643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sz="900" dirty="0">
                <a:latin typeface="+mj-lt"/>
              </a:rPr>
              <a:t>Q</a:t>
            </a:r>
            <a:r>
              <a:rPr lang="de-AT" sz="900" dirty="0" smtClean="0">
                <a:latin typeface="+mj-lt"/>
              </a:rPr>
              <a:t>.:</a:t>
            </a:r>
            <a:r>
              <a:rPr lang="en-US" sz="900" dirty="0" smtClean="0">
                <a:latin typeface="+mj-lt"/>
              </a:rPr>
              <a:t> Main Association of Austrian Social Security Institutions, WIFO-calculations.</a:t>
            </a:r>
            <a:endParaRPr lang="de-AT" sz="900" dirty="0" smtClean="0">
              <a:latin typeface="+mj-lt"/>
            </a:endParaRPr>
          </a:p>
        </p:txBody>
      </p:sp>
      <p:graphicFrame>
        <p:nvGraphicFramePr>
          <p:cNvPr id="7" name="Diagramm 6"/>
          <p:cNvGraphicFramePr/>
          <p:nvPr/>
        </p:nvGraphicFramePr>
        <p:xfrm>
          <a:off x="285720" y="1285860"/>
          <a:ext cx="8643998" cy="5072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Educational level by country of birth </a:t>
            </a:r>
            <a:br>
              <a:rPr lang="en-US" sz="2400" dirty="0" smtClean="0"/>
            </a:br>
            <a:r>
              <a:rPr lang="en-US" sz="2400" dirty="0" smtClean="0"/>
              <a:t>(population, 25-64 years)</a:t>
            </a:r>
            <a:endParaRPr lang="en-US" sz="2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dirty="0" smtClean="0"/>
          </a:p>
          <a:p>
            <a:pPr>
              <a:defRPr/>
            </a:pPr>
            <a:endParaRPr lang="de-DE" dirty="0" smtClean="0"/>
          </a:p>
          <a:p>
            <a:pPr>
              <a:defRPr/>
            </a:pPr>
            <a:r>
              <a:rPr lang="de-DE" dirty="0" smtClean="0"/>
              <a:t>Folie </a:t>
            </a:r>
            <a:fld id="{E3198271-4E29-4F19-805A-77C2213A09ED}" type="slidenum">
              <a:rPr lang="de-DE" smtClean="0"/>
              <a:pPr>
                <a:defRPr/>
              </a:pPr>
              <a:t>10</a:t>
            </a:fld>
            <a:endParaRPr lang="de-DE" dirty="0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071538" y="6286520"/>
            <a:ext cx="7056438" cy="438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sz="900" dirty="0" smtClean="0">
                <a:latin typeface="+mj-lt"/>
              </a:rPr>
              <a:t>Source: </a:t>
            </a:r>
            <a:r>
              <a:rPr lang="de-AT" sz="900" dirty="0" err="1" smtClean="0">
                <a:latin typeface="+mj-lt"/>
              </a:rPr>
              <a:t>Statistics</a:t>
            </a:r>
            <a:r>
              <a:rPr lang="de-AT" sz="900" dirty="0" smtClean="0">
                <a:latin typeface="+mj-lt"/>
              </a:rPr>
              <a:t> Austria, Labour Force Survey; WIFO-</a:t>
            </a:r>
            <a:r>
              <a:rPr lang="de-AT" sz="900" dirty="0" err="1" smtClean="0">
                <a:latin typeface="+mj-lt"/>
              </a:rPr>
              <a:t>calculations</a:t>
            </a:r>
            <a:r>
              <a:rPr lang="de-AT" sz="900" dirty="0" smtClean="0">
                <a:latin typeface="+mj-lt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de-AT" sz="900" dirty="0" smtClean="0">
                <a:latin typeface="+mj-lt"/>
              </a:rPr>
              <a:t> </a:t>
            </a:r>
            <a:endParaRPr lang="de-AT" sz="900" dirty="0">
              <a:latin typeface="+mj-lt"/>
            </a:endParaRPr>
          </a:p>
        </p:txBody>
      </p:sp>
      <p:graphicFrame>
        <p:nvGraphicFramePr>
          <p:cNvPr id="8" name="Diagramm 7"/>
          <p:cNvGraphicFramePr/>
          <p:nvPr/>
        </p:nvGraphicFramePr>
        <p:xfrm>
          <a:off x="571472" y="1357298"/>
          <a:ext cx="7929618" cy="4929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7272808" cy="792163"/>
          </a:xfrm>
        </p:spPr>
        <p:txBody>
          <a:bodyPr/>
          <a:lstStyle/>
          <a:p>
            <a:r>
              <a:rPr lang="en-US" dirty="0" smtClean="0"/>
              <a:t>Characteristics of recent work migration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In total the number of workers from EU2004 states increased from 65.000 to 162.000 between 2010 and 2015</a:t>
            </a:r>
          </a:p>
          <a:p>
            <a:pPr lvl="1"/>
            <a:r>
              <a:rPr lang="en-US" sz="2000" dirty="0" smtClean="0"/>
              <a:t>Slovakia: from 10.000 to 27.000</a:t>
            </a:r>
          </a:p>
          <a:p>
            <a:pPr lvl="1"/>
            <a:r>
              <a:rPr lang="en-US" sz="2000" dirty="0" smtClean="0"/>
              <a:t>Hungary: from 26.000 to 71.000</a:t>
            </a:r>
          </a:p>
          <a:p>
            <a:r>
              <a:rPr lang="en-US" sz="2400" dirty="0" smtClean="0"/>
              <a:t>Skill composition shows higher education levels  than earlier migrant groups</a:t>
            </a:r>
          </a:p>
          <a:p>
            <a:r>
              <a:rPr lang="en-US" sz="2400" dirty="0" smtClean="0"/>
              <a:t>Concentrated in Eastern Region and tourism, construction and service</a:t>
            </a:r>
          </a:p>
          <a:p>
            <a:r>
              <a:rPr lang="en-US" sz="2400" dirty="0" smtClean="0"/>
              <a:t>Work migration often only temporary and often no relocation (commuters!)</a:t>
            </a:r>
          </a:p>
          <a:p>
            <a:endParaRPr lang="en-US" sz="2400" dirty="0" smtClean="0"/>
          </a:p>
          <a:p>
            <a:pPr>
              <a:buNone/>
            </a:pPr>
            <a:endParaRPr 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de-DE" dirty="0" smtClean="0">
                <a:solidFill>
                  <a:srgbClr val="000000"/>
                </a:solidFill>
              </a:rPr>
              <a:t>Folie </a:t>
            </a:r>
            <a:fld id="{E3198271-4E29-4F19-805A-77C2213A09ED}" type="slidenum">
              <a:rPr lang="de-DE" smtClean="0">
                <a:solidFill>
                  <a:srgbClr val="000000"/>
                </a:solidFill>
              </a:rPr>
              <a:pPr>
                <a:defRPr/>
              </a:pPr>
              <a:t>11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28596" y="3286124"/>
            <a:ext cx="8229600" cy="1328734"/>
          </a:xfrm>
        </p:spPr>
        <p:txBody>
          <a:bodyPr/>
          <a:lstStyle/>
          <a:p>
            <a:pPr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What are the consequences of increased labor supply for the local population?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smtClean="0"/>
          </a:p>
          <a:p>
            <a:pPr>
              <a:defRPr/>
            </a:pPr>
            <a:endParaRPr lang="de-DE" smtClean="0"/>
          </a:p>
          <a:p>
            <a:pPr>
              <a:defRPr/>
            </a:pPr>
            <a:r>
              <a:rPr lang="de-DE" smtClean="0"/>
              <a:t>Folie </a:t>
            </a:r>
            <a:fld id="{E3198271-4E29-4F19-805A-77C2213A09ED}" type="slidenum">
              <a:rPr lang="de-DE" smtClean="0"/>
              <a:pPr>
                <a:defRPr/>
              </a:pPr>
              <a:t>12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Unemployment by nationality</a:t>
            </a:r>
            <a:endParaRPr lang="en-US" sz="2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smtClean="0"/>
          </a:p>
          <a:p>
            <a:pPr>
              <a:defRPr/>
            </a:pPr>
            <a:endParaRPr lang="de-DE" smtClean="0"/>
          </a:p>
          <a:p>
            <a:pPr>
              <a:defRPr/>
            </a:pPr>
            <a:r>
              <a:rPr lang="de-DE" smtClean="0"/>
              <a:t>Folie </a:t>
            </a:r>
            <a:fld id="{E3198271-4E29-4F19-805A-77C2213A09ED}" type="slidenum">
              <a:rPr lang="de-DE" smtClean="0"/>
              <a:pPr>
                <a:defRPr/>
              </a:pPr>
              <a:t>13</a:t>
            </a:fld>
            <a:endParaRPr lang="de-DE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541765" y="6367490"/>
            <a:ext cx="7056438" cy="577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sz="900" dirty="0" smtClean="0">
                <a:latin typeface="+mj-lt"/>
              </a:rPr>
              <a:t>Source: Public Austrian </a:t>
            </a:r>
            <a:r>
              <a:rPr lang="de-AT" sz="900" dirty="0" err="1" smtClean="0">
                <a:latin typeface="+mj-lt"/>
              </a:rPr>
              <a:t>Employment</a:t>
            </a:r>
            <a:r>
              <a:rPr lang="de-AT" sz="900" dirty="0" smtClean="0">
                <a:latin typeface="+mj-lt"/>
              </a:rPr>
              <a:t> Service AMS, </a:t>
            </a:r>
            <a:r>
              <a:rPr lang="en-US" sz="900" dirty="0" smtClean="0">
                <a:latin typeface="+mj-lt"/>
              </a:rPr>
              <a:t>Main Association of Austrian Social Security </a:t>
            </a:r>
            <a:r>
              <a:rPr lang="en-US" sz="900" dirty="0" err="1" smtClean="0">
                <a:latin typeface="+mj-lt"/>
              </a:rPr>
              <a:t>Organisations</a:t>
            </a:r>
            <a:r>
              <a:rPr lang="en-US" sz="900" dirty="0" smtClean="0">
                <a:latin typeface="+mj-lt"/>
              </a:rPr>
              <a:t>, </a:t>
            </a:r>
            <a:r>
              <a:rPr lang="de-AT" sz="900" dirty="0" smtClean="0">
                <a:latin typeface="+mj-lt"/>
              </a:rPr>
              <a:t>WIFO </a:t>
            </a:r>
            <a:r>
              <a:rPr lang="de-AT" sz="900" dirty="0" err="1" smtClean="0">
                <a:latin typeface="+mj-lt"/>
              </a:rPr>
              <a:t>calculations</a:t>
            </a:r>
            <a:r>
              <a:rPr lang="de-AT" sz="900" dirty="0" smtClean="0">
                <a:latin typeface="+mj-lt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de-AT" sz="900" dirty="0" smtClean="0">
                <a:latin typeface="+mj-lt"/>
              </a:rPr>
              <a:t> </a:t>
            </a:r>
            <a:endParaRPr lang="de-AT" sz="900" dirty="0">
              <a:latin typeface="+mj-lt"/>
            </a:endParaRPr>
          </a:p>
        </p:txBody>
      </p:sp>
      <p:graphicFrame>
        <p:nvGraphicFramePr>
          <p:cNvPr id="8" name="Diagramm 7"/>
          <p:cNvGraphicFramePr/>
          <p:nvPr/>
        </p:nvGraphicFramePr>
        <p:xfrm>
          <a:off x="275167" y="1268760"/>
          <a:ext cx="8593665" cy="5048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Unemployment by educational level</a:t>
            </a:r>
            <a:endParaRPr lang="en-US" sz="2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smtClean="0"/>
          </a:p>
          <a:p>
            <a:pPr>
              <a:defRPr/>
            </a:pPr>
            <a:endParaRPr lang="de-DE" smtClean="0"/>
          </a:p>
          <a:p>
            <a:pPr>
              <a:defRPr/>
            </a:pPr>
            <a:r>
              <a:rPr lang="de-DE" smtClean="0"/>
              <a:t>Folie </a:t>
            </a:r>
            <a:fld id="{E3198271-4E29-4F19-805A-77C2213A09ED}" type="slidenum">
              <a:rPr lang="de-DE" smtClean="0"/>
              <a:pPr>
                <a:defRPr/>
              </a:pPr>
              <a:t>14</a:t>
            </a:fld>
            <a:endParaRPr lang="de-DE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714348" y="6286520"/>
            <a:ext cx="7056438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sz="900" dirty="0" smtClean="0">
                <a:latin typeface="+mj-lt"/>
              </a:rPr>
              <a:t>Source.: </a:t>
            </a:r>
            <a:r>
              <a:rPr lang="de-AT" sz="900" dirty="0" err="1" smtClean="0">
                <a:latin typeface="+mj-lt"/>
              </a:rPr>
              <a:t>Statistics</a:t>
            </a:r>
            <a:r>
              <a:rPr lang="de-AT" sz="900" dirty="0" smtClean="0">
                <a:latin typeface="+mj-lt"/>
              </a:rPr>
              <a:t> Austria: Labour </a:t>
            </a:r>
            <a:r>
              <a:rPr lang="de-AT" sz="900" dirty="0" err="1" smtClean="0">
                <a:latin typeface="+mj-lt"/>
              </a:rPr>
              <a:t>force</a:t>
            </a:r>
            <a:r>
              <a:rPr lang="de-AT" sz="900" dirty="0" smtClean="0">
                <a:latin typeface="+mj-lt"/>
              </a:rPr>
              <a:t> </a:t>
            </a:r>
            <a:r>
              <a:rPr lang="de-AT" sz="900" dirty="0" err="1" smtClean="0">
                <a:latin typeface="+mj-lt"/>
              </a:rPr>
              <a:t>survey</a:t>
            </a:r>
            <a:r>
              <a:rPr lang="de-AT" sz="900" dirty="0" smtClean="0">
                <a:latin typeface="+mj-lt"/>
              </a:rPr>
              <a:t>,  Labour </a:t>
            </a:r>
            <a:r>
              <a:rPr lang="de-AT" sz="900" dirty="0" err="1" smtClean="0">
                <a:latin typeface="+mj-lt"/>
              </a:rPr>
              <a:t>market</a:t>
            </a:r>
            <a:r>
              <a:rPr lang="de-AT" sz="900" dirty="0" smtClean="0">
                <a:latin typeface="+mj-lt"/>
              </a:rPr>
              <a:t> </a:t>
            </a:r>
            <a:r>
              <a:rPr lang="de-AT" sz="900" dirty="0" err="1" smtClean="0">
                <a:latin typeface="+mj-lt"/>
              </a:rPr>
              <a:t>service</a:t>
            </a:r>
            <a:r>
              <a:rPr lang="de-AT" sz="900" dirty="0" smtClean="0">
                <a:latin typeface="+mj-lt"/>
              </a:rPr>
              <a:t>,  </a:t>
            </a:r>
            <a:r>
              <a:rPr lang="en-US" sz="900" dirty="0" smtClean="0">
                <a:latin typeface="+mj-lt"/>
              </a:rPr>
              <a:t>Main Association of Austrian Social Security Institutions, WIFO-calculations.</a:t>
            </a:r>
            <a:endParaRPr lang="de-AT" sz="900" dirty="0" smtClean="0">
              <a:latin typeface="+mj-lt"/>
            </a:endParaRPr>
          </a:p>
          <a:p>
            <a:pPr>
              <a:spcBef>
                <a:spcPct val="50000"/>
              </a:spcBef>
            </a:pPr>
            <a:endParaRPr lang="de-AT" sz="900" dirty="0" smtClean="0">
              <a:latin typeface="+mj-lt"/>
            </a:endParaRPr>
          </a:p>
          <a:p>
            <a:pPr>
              <a:spcBef>
                <a:spcPct val="50000"/>
              </a:spcBef>
            </a:pPr>
            <a:r>
              <a:rPr lang="de-AT" sz="900" dirty="0" smtClean="0">
                <a:latin typeface="+mj-lt"/>
              </a:rPr>
              <a:t> </a:t>
            </a:r>
            <a:endParaRPr lang="de-AT" sz="900" dirty="0">
              <a:latin typeface="+mj-lt"/>
            </a:endParaRPr>
          </a:p>
        </p:txBody>
      </p:sp>
      <p:graphicFrame>
        <p:nvGraphicFramePr>
          <p:cNvPr id="7" name="Diagramm 6"/>
          <p:cNvGraphicFramePr>
            <a:graphicFrameLocks noGrp="1"/>
          </p:cNvGraphicFramePr>
          <p:nvPr/>
        </p:nvGraphicFramePr>
        <p:xfrm>
          <a:off x="0" y="1285860"/>
          <a:ext cx="9001156" cy="5072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8" name="Gerade Verbindung 7"/>
          <p:cNvCxnSpPr/>
          <p:nvPr/>
        </p:nvCxnSpPr>
        <p:spPr>
          <a:xfrm flipV="1">
            <a:off x="7452320" y="3068960"/>
            <a:ext cx="0" cy="252028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95128" y="404664"/>
            <a:ext cx="7848872" cy="792163"/>
          </a:xfrm>
        </p:spPr>
        <p:txBody>
          <a:bodyPr/>
          <a:lstStyle/>
          <a:p>
            <a:r>
              <a:rPr lang="en-US" sz="2700" dirty="0" smtClean="0"/>
              <a:t>Impact of immigration: Empirical Evidence</a:t>
            </a:r>
            <a:endParaRPr lang="en-US" sz="27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68552"/>
          </a:xfrm>
        </p:spPr>
        <p:txBody>
          <a:bodyPr/>
          <a:lstStyle/>
          <a:p>
            <a:r>
              <a:rPr lang="en-US" sz="2200" dirty="0" smtClean="0"/>
              <a:t>Impact of immigration depends on multiple factors (education structure, degree of complementarities to natives, business cycle..)</a:t>
            </a:r>
          </a:p>
          <a:p>
            <a:r>
              <a:rPr lang="en-US" sz="2200" dirty="0" smtClean="0"/>
              <a:t>Empirical evidence implies generally small effects on native workers on average</a:t>
            </a:r>
            <a:endParaRPr lang="en-US" sz="2200" dirty="0" smtClean="0">
              <a:solidFill>
                <a:srgbClr val="FF0000"/>
              </a:solidFill>
            </a:endParaRPr>
          </a:p>
          <a:p>
            <a:r>
              <a:rPr lang="en-US" sz="2200" dirty="0" smtClean="0"/>
              <a:t>Highly </a:t>
            </a:r>
            <a:r>
              <a:rPr lang="en-US" sz="2200" dirty="0" smtClean="0"/>
              <a:t>qualified natives hardly affected while low skilled experience increased competition and declining wages</a:t>
            </a:r>
          </a:p>
          <a:p>
            <a:r>
              <a:rPr lang="en-US" sz="2200" dirty="0" smtClean="0"/>
              <a:t>Recent labor market trends imply that increased labor supply from opening labor markets affected mainly earlier migrant cohorts and low qualified</a:t>
            </a:r>
          </a:p>
          <a:p>
            <a:r>
              <a:rPr lang="en-US" sz="2200" dirty="0" smtClean="0"/>
              <a:t>Regional and </a:t>
            </a:r>
            <a:r>
              <a:rPr lang="en-US" sz="2200" dirty="0" err="1" smtClean="0"/>
              <a:t>sectoral</a:t>
            </a:r>
            <a:r>
              <a:rPr lang="en-US" sz="2200" dirty="0" smtClean="0"/>
              <a:t> differences</a:t>
            </a:r>
          </a:p>
          <a:p>
            <a:r>
              <a:rPr lang="en-US" sz="2200" dirty="0" smtClean="0"/>
              <a:t>Overall Austria profited from European Integration in terms of GDP and employment growth (</a:t>
            </a:r>
            <a:r>
              <a:rPr lang="en-US" sz="2200" dirty="0" err="1" smtClean="0"/>
              <a:t>Breuss</a:t>
            </a:r>
            <a:r>
              <a:rPr lang="en-US" sz="2200" dirty="0" smtClean="0"/>
              <a:t>, 2014)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de-DE" dirty="0" smtClean="0">
                <a:solidFill>
                  <a:srgbClr val="000000"/>
                </a:solidFill>
              </a:rPr>
              <a:t>Folie </a:t>
            </a:r>
            <a:fld id="{E3198271-4E29-4F19-805A-77C2213A09ED}" type="slidenum">
              <a:rPr lang="de-DE" smtClean="0">
                <a:solidFill>
                  <a:srgbClr val="000000"/>
                </a:solidFill>
              </a:rPr>
              <a:pPr>
                <a:defRPr/>
              </a:pPr>
              <a:t>15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7272808" cy="792163"/>
          </a:xfrm>
        </p:spPr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824536"/>
          </a:xfrm>
        </p:spPr>
        <p:txBody>
          <a:bodyPr/>
          <a:lstStyle/>
          <a:p>
            <a:r>
              <a:rPr lang="en-US" sz="2400" dirty="0" smtClean="0"/>
              <a:t>Economy benefits from European Integration</a:t>
            </a:r>
          </a:p>
          <a:p>
            <a:r>
              <a:rPr lang="en-US" sz="2400" dirty="0" smtClean="0"/>
              <a:t>Labor Migration became less directly controllable</a:t>
            </a:r>
          </a:p>
          <a:p>
            <a:r>
              <a:rPr lang="en-US" sz="2400" dirty="0" smtClean="0"/>
              <a:t>Labor supply clearly increased due to open labor markets </a:t>
            </a:r>
          </a:p>
          <a:p>
            <a:r>
              <a:rPr lang="en-US" sz="2400" dirty="0" smtClean="0"/>
              <a:t>Currently weak economic growth and growing labor supply leads to increased unemployment among earlier migrant cohorts and low skilled </a:t>
            </a:r>
            <a:endParaRPr lang="en-US" sz="1800" dirty="0" smtClean="0"/>
          </a:p>
          <a:p>
            <a:r>
              <a:rPr lang="en-US" sz="2400" dirty="0" smtClean="0"/>
              <a:t>(Labor </a:t>
            </a:r>
            <a:r>
              <a:rPr lang="en-US" sz="2400" dirty="0" smtClean="0"/>
              <a:t>Market) </a:t>
            </a:r>
            <a:r>
              <a:rPr lang="en-US" sz="2400" dirty="0" smtClean="0"/>
              <a:t>Integration </a:t>
            </a:r>
            <a:r>
              <a:rPr lang="en-US" sz="2400" dirty="0" smtClean="0"/>
              <a:t>is </a:t>
            </a:r>
            <a:r>
              <a:rPr lang="en-US" sz="2400" dirty="0" smtClean="0"/>
              <a:t>main challenge: </a:t>
            </a:r>
            <a:endParaRPr lang="en-US" sz="2400" dirty="0" smtClean="0"/>
          </a:p>
          <a:p>
            <a:pPr lvl="1"/>
            <a:r>
              <a:rPr lang="en-US" sz="1800" dirty="0" smtClean="0"/>
              <a:t>Former guest workers struggle with increased competition and disadvantages (language skill)</a:t>
            </a:r>
          </a:p>
          <a:p>
            <a:pPr lvl="1"/>
            <a:r>
              <a:rPr lang="en-US" sz="1800" dirty="0" smtClean="0"/>
              <a:t>Also 2nd generation migrants face disadvantages (higher drop outs</a:t>
            </a:r>
            <a:r>
              <a:rPr lang="en-US" sz="1800" dirty="0" smtClean="0"/>
              <a:t>,..)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de-DE" dirty="0" smtClean="0">
                <a:solidFill>
                  <a:srgbClr val="000000"/>
                </a:solidFill>
              </a:rPr>
              <a:t>Folie </a:t>
            </a:r>
            <a:fld id="{E3198271-4E29-4F19-805A-77C2213A09ED}" type="slidenum">
              <a:rPr lang="de-DE" smtClean="0">
                <a:solidFill>
                  <a:srgbClr val="000000"/>
                </a:solidFill>
              </a:rPr>
              <a:pPr>
                <a:defRPr/>
              </a:pPr>
              <a:t>16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28596" y="3143248"/>
            <a:ext cx="8229600" cy="1400172"/>
          </a:xfrm>
        </p:spPr>
        <p:txBody>
          <a:bodyPr/>
          <a:lstStyle/>
          <a:p>
            <a:pPr algn="ctr">
              <a:buNone/>
            </a:pPr>
            <a:r>
              <a:rPr lang="en-US" sz="4000" dirty="0" smtClean="0">
                <a:solidFill>
                  <a:srgbClr val="FF0000"/>
                </a:solidFill>
              </a:rPr>
              <a:t>Thank you for your attention!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smtClean="0"/>
          </a:p>
          <a:p>
            <a:pPr>
              <a:defRPr/>
            </a:pPr>
            <a:endParaRPr lang="de-DE" smtClean="0"/>
          </a:p>
          <a:p>
            <a:pPr>
              <a:defRPr/>
            </a:pPr>
            <a:r>
              <a:rPr lang="de-DE" smtClean="0"/>
              <a:t>Folie </a:t>
            </a:r>
            <a:fld id="{E3198271-4E29-4F19-805A-77C2213A09ED}" type="slidenum">
              <a:rPr lang="de-DE" smtClean="0"/>
              <a:pPr>
                <a:defRPr/>
              </a:pPr>
              <a:t>17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Cross-border commuters</a:t>
            </a:r>
            <a:endParaRPr lang="en-US" sz="2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smtClean="0"/>
          </a:p>
          <a:p>
            <a:pPr>
              <a:defRPr/>
            </a:pPr>
            <a:endParaRPr lang="de-DE" smtClean="0"/>
          </a:p>
          <a:p>
            <a:pPr>
              <a:defRPr/>
            </a:pPr>
            <a:r>
              <a:rPr lang="de-DE" smtClean="0"/>
              <a:t>Folie </a:t>
            </a:r>
            <a:fld id="{E3198271-4E29-4F19-805A-77C2213A09ED}" type="slidenum">
              <a:rPr lang="de-DE" smtClean="0"/>
              <a:pPr>
                <a:defRPr/>
              </a:pPr>
              <a:t>18</a:t>
            </a:fld>
            <a:endParaRPr lang="de-DE"/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071538" y="6429396"/>
            <a:ext cx="705643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sz="900" dirty="0" smtClean="0">
                <a:latin typeface="+mn-lt"/>
              </a:rPr>
              <a:t>Source: Labour </a:t>
            </a:r>
            <a:r>
              <a:rPr lang="de-AT" sz="900" dirty="0" err="1" smtClean="0">
                <a:latin typeface="+mn-lt"/>
              </a:rPr>
              <a:t>market</a:t>
            </a:r>
            <a:r>
              <a:rPr lang="de-AT" sz="900" dirty="0" smtClean="0">
                <a:latin typeface="+mn-lt"/>
              </a:rPr>
              <a:t> </a:t>
            </a:r>
            <a:r>
              <a:rPr lang="de-AT" sz="900" dirty="0" err="1" smtClean="0">
                <a:latin typeface="+mn-lt"/>
              </a:rPr>
              <a:t>service</a:t>
            </a:r>
            <a:r>
              <a:rPr lang="de-AT" sz="900" dirty="0" smtClean="0">
                <a:latin typeface="+mn-lt"/>
              </a:rPr>
              <a:t>.</a:t>
            </a:r>
          </a:p>
        </p:txBody>
      </p:sp>
      <p:graphicFrame>
        <p:nvGraphicFramePr>
          <p:cNvPr id="8" name="Diagramm 7"/>
          <p:cNvGraphicFramePr/>
          <p:nvPr/>
        </p:nvGraphicFramePr>
        <p:xfrm>
          <a:off x="214282" y="1285860"/>
          <a:ext cx="8572559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63688" y="404664"/>
            <a:ext cx="7272808" cy="792163"/>
          </a:xfrm>
        </p:spPr>
        <p:txBody>
          <a:bodyPr/>
          <a:lstStyle/>
          <a:p>
            <a:r>
              <a:rPr lang="en-US" dirty="0" smtClean="0"/>
              <a:t>Access for Third Country Nationals: </a:t>
            </a:r>
            <a:br>
              <a:rPr lang="en-US" dirty="0" smtClean="0"/>
            </a:br>
            <a:r>
              <a:rPr lang="en-US" dirty="0" smtClean="0"/>
              <a:t>Red-White-Red Card System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112568"/>
          </a:xfrm>
        </p:spPr>
        <p:txBody>
          <a:bodyPr/>
          <a:lstStyle/>
          <a:p>
            <a:r>
              <a:rPr lang="en-US" sz="1800" dirty="0" smtClean="0"/>
              <a:t>Aim: attract highly qualified migrants and hinder low qualified migration</a:t>
            </a:r>
          </a:p>
          <a:p>
            <a:r>
              <a:rPr lang="en-US" sz="1800" dirty="0" smtClean="0">
                <a:sym typeface="Wingdings" pitchFamily="2" charset="2"/>
              </a:rPr>
              <a:t>Criteria based system (catalog) without quotas for:</a:t>
            </a:r>
          </a:p>
          <a:p>
            <a:pPr lvl="1"/>
            <a:r>
              <a:rPr lang="en-US" sz="1400" dirty="0" smtClean="0">
                <a:sym typeface="Wingdings" pitchFamily="2" charset="2"/>
              </a:rPr>
              <a:t>Very highly qualified (e.g. University degree)</a:t>
            </a:r>
          </a:p>
          <a:p>
            <a:pPr lvl="1"/>
            <a:r>
              <a:rPr lang="en-US" sz="1400" dirty="0" smtClean="0">
                <a:sym typeface="Wingdings" pitchFamily="2" charset="2"/>
              </a:rPr>
              <a:t>Skilled workers in shortage occupations (specified by PES)</a:t>
            </a:r>
          </a:p>
          <a:p>
            <a:pPr lvl="1"/>
            <a:r>
              <a:rPr lang="en-US" sz="1400" dirty="0" smtClean="0">
                <a:sym typeface="Wingdings" pitchFamily="2" charset="2"/>
              </a:rPr>
              <a:t>Other key workers (labor market test, minimum earning levels)</a:t>
            </a:r>
          </a:p>
          <a:p>
            <a:pPr lvl="1"/>
            <a:r>
              <a:rPr lang="en-US" sz="1400" dirty="0" smtClean="0">
                <a:sym typeface="Wingdings" pitchFamily="2" charset="2"/>
              </a:rPr>
              <a:t>Graduates from Austrian Universities (minimum earnings level)</a:t>
            </a:r>
          </a:p>
          <a:p>
            <a:pPr lvl="1"/>
            <a:r>
              <a:rPr lang="en-US" sz="1400" dirty="0" smtClean="0">
                <a:sym typeface="Wingdings" pitchFamily="2" charset="2"/>
              </a:rPr>
              <a:t>Self-employed key workers (assessment by PES, „requires some value added“)</a:t>
            </a:r>
          </a:p>
          <a:p>
            <a:r>
              <a:rPr lang="en-US" sz="1800" dirty="0" smtClean="0">
                <a:sym typeface="Wingdings" pitchFamily="2" charset="2"/>
              </a:rPr>
              <a:t>Blue-Card: highly qualified, no criteria system but income requirement  and labor market test</a:t>
            </a:r>
          </a:p>
          <a:p>
            <a:r>
              <a:rPr lang="en-US" sz="1800" dirty="0" smtClean="0">
                <a:sym typeface="Wingdings" pitchFamily="2" charset="2"/>
              </a:rPr>
              <a:t>Both cards bound to specific employer</a:t>
            </a:r>
          </a:p>
          <a:p>
            <a:r>
              <a:rPr lang="en-US" sz="1800" dirty="0" smtClean="0">
                <a:sym typeface="Wingdings" pitchFamily="2" charset="2"/>
              </a:rPr>
              <a:t>„Red-white-Red card Plus“ grants full labor market access</a:t>
            </a:r>
            <a:endParaRPr lang="en-US" sz="1800" dirty="0" smtClean="0">
              <a:solidFill>
                <a:srgbClr val="FF0000"/>
              </a:solidFill>
              <a:sym typeface="Wingdings" pitchFamily="2" charset="2"/>
            </a:endParaRPr>
          </a:p>
          <a:p>
            <a:r>
              <a:rPr lang="en-US" sz="1800" dirty="0" smtClean="0">
                <a:sym typeface="Wingdings" pitchFamily="2" charset="2"/>
              </a:rPr>
              <a:t>After 5 years permanent residence and work permit</a:t>
            </a:r>
          </a:p>
          <a:p>
            <a:r>
              <a:rPr lang="en-US" sz="1800" dirty="0" smtClean="0">
                <a:sym typeface="Wingdings" pitchFamily="2" charset="2"/>
              </a:rPr>
              <a:t>Family reunion subject to quotas in some cases (requires prove of income, residence and social insurance)</a:t>
            </a:r>
          </a:p>
          <a:p>
            <a:r>
              <a:rPr lang="en-US" sz="1800" dirty="0" smtClean="0">
                <a:sym typeface="Wingdings" pitchFamily="2" charset="2"/>
              </a:rPr>
              <a:t>For students an other specific groups special rules</a:t>
            </a:r>
            <a:endParaRPr lang="en-US" sz="180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endParaRPr lang="de-DE" dirty="0" smtClean="0">
              <a:solidFill>
                <a:srgbClr val="000000"/>
              </a:solidFill>
            </a:endParaRPr>
          </a:p>
          <a:p>
            <a:pPr>
              <a:defRPr/>
            </a:pPr>
            <a:r>
              <a:rPr lang="de-DE" dirty="0" smtClean="0">
                <a:solidFill>
                  <a:srgbClr val="000000"/>
                </a:solidFill>
              </a:rPr>
              <a:t>Folie </a:t>
            </a:r>
            <a:fld id="{E3198271-4E29-4F19-805A-77C2213A09ED}" type="slidenum">
              <a:rPr lang="de-DE" smtClean="0">
                <a:solidFill>
                  <a:srgbClr val="000000"/>
                </a:solidFill>
              </a:rPr>
              <a:pPr>
                <a:defRPr/>
              </a:pPr>
              <a:t>19</a:t>
            </a:fld>
            <a:endParaRPr lang="de-DE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200" dirty="0" smtClean="0"/>
              <a:t>Population (15-64) </a:t>
            </a:r>
            <a:r>
              <a:rPr lang="de-DE" sz="2200" dirty="0" err="1" smtClean="0"/>
              <a:t>by</a:t>
            </a:r>
            <a:r>
              <a:rPr lang="de-DE" sz="2200" dirty="0" smtClean="0"/>
              <a:t> </a:t>
            </a:r>
            <a:r>
              <a:rPr lang="de-DE" sz="2200" dirty="0" err="1" smtClean="0"/>
              <a:t>country</a:t>
            </a:r>
            <a:r>
              <a:rPr lang="de-DE" sz="2200" dirty="0" smtClean="0"/>
              <a:t> </a:t>
            </a:r>
            <a:r>
              <a:rPr lang="de-DE" sz="2200" dirty="0" err="1" smtClean="0"/>
              <a:t>of</a:t>
            </a:r>
            <a:r>
              <a:rPr lang="de-DE" sz="2200" dirty="0" smtClean="0"/>
              <a:t> </a:t>
            </a:r>
            <a:r>
              <a:rPr lang="de-DE" sz="2200" dirty="0" err="1" smtClean="0"/>
              <a:t>birth</a:t>
            </a:r>
            <a:endParaRPr lang="de-AT" sz="22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de-DE" dirty="0" smtClean="0"/>
          </a:p>
          <a:p>
            <a:pPr>
              <a:defRPr/>
            </a:pPr>
            <a:endParaRPr lang="de-DE" dirty="0" smtClean="0"/>
          </a:p>
          <a:p>
            <a:pPr>
              <a:defRPr/>
            </a:pPr>
            <a:r>
              <a:rPr lang="de-DE" dirty="0" smtClean="0"/>
              <a:t>Folie </a:t>
            </a:r>
            <a:fld id="{E3198271-4E29-4F19-805A-77C2213A09ED}" type="slidenum">
              <a:rPr lang="de-DE" smtClean="0"/>
              <a:pPr>
                <a:defRPr/>
              </a:pPr>
              <a:t>20</a:t>
            </a:fld>
            <a:endParaRPr lang="de-DE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642910" y="6215082"/>
            <a:ext cx="46491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AT" sz="1000" dirty="0">
                <a:latin typeface="Century Gothic" pitchFamily="34" charset="0"/>
              </a:rPr>
              <a:t>Q.: </a:t>
            </a:r>
            <a:r>
              <a:rPr lang="de-AT" sz="1000" dirty="0" err="1" smtClean="0">
                <a:latin typeface="Century Gothic" pitchFamily="34" charset="0"/>
              </a:rPr>
              <a:t>Statistics</a:t>
            </a:r>
            <a:r>
              <a:rPr lang="de-AT" sz="1000" dirty="0" smtClean="0">
                <a:latin typeface="Century Gothic" pitchFamily="34" charset="0"/>
              </a:rPr>
              <a:t> Austria, WIFO </a:t>
            </a:r>
            <a:r>
              <a:rPr lang="de-AT" sz="1000" dirty="0" err="1" smtClean="0">
                <a:latin typeface="Century Gothic" pitchFamily="34" charset="0"/>
              </a:rPr>
              <a:t>Calculations</a:t>
            </a:r>
            <a:r>
              <a:rPr lang="de-AT" sz="1000" dirty="0" smtClean="0">
                <a:latin typeface="Century Gothic" pitchFamily="34" charset="0"/>
              </a:rPr>
              <a:t>. </a:t>
            </a:r>
            <a:r>
              <a:rPr lang="de-AT" sz="1000" dirty="0" err="1" smtClean="0">
                <a:latin typeface="Century Gothic" pitchFamily="34" charset="0"/>
              </a:rPr>
              <a:t>Forecast</a:t>
            </a:r>
            <a:r>
              <a:rPr lang="de-AT" sz="1000" dirty="0" smtClean="0">
                <a:latin typeface="Century Gothic" pitchFamily="34" charset="0"/>
              </a:rPr>
              <a:t>: 3.12.2015.</a:t>
            </a:r>
            <a:endParaRPr lang="de-AT" sz="1000" dirty="0">
              <a:latin typeface="Century Gothic" pitchFamily="34" charset="0"/>
            </a:endParaRPr>
          </a:p>
        </p:txBody>
      </p:sp>
      <p:graphicFrame>
        <p:nvGraphicFramePr>
          <p:cNvPr id="11" name="Diagramm 10"/>
          <p:cNvGraphicFramePr/>
          <p:nvPr/>
        </p:nvGraphicFramePr>
        <p:xfrm>
          <a:off x="704850" y="1412776"/>
          <a:ext cx="7734300" cy="4676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echteck 11"/>
          <p:cNvSpPr/>
          <p:nvPr/>
        </p:nvSpPr>
        <p:spPr>
          <a:xfrm>
            <a:off x="2895599" y="2384326"/>
            <a:ext cx="3476625" cy="31813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de-AT" sz="1200" b="1">
                <a:solidFill>
                  <a:srgbClr val="FFFF00"/>
                </a:solidFill>
                <a:latin typeface="Century Gothic" pitchFamily="34" charset="0"/>
              </a:rPr>
              <a:t>foreign-born</a:t>
            </a:r>
          </a:p>
          <a:p>
            <a:pPr algn="l"/>
            <a:endParaRPr lang="de-AT" sz="1200" b="1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r>
              <a:rPr lang="de-AT" sz="1200" b="1">
                <a:solidFill>
                  <a:srgbClr val="FFFF00"/>
                </a:solidFill>
                <a:latin typeface="Century Gothic" pitchFamily="34" charset="0"/>
              </a:rPr>
              <a:t>austrian-born</a:t>
            </a:r>
          </a:p>
          <a:p>
            <a:pPr algn="l"/>
            <a:endParaRPr lang="de-AT" sz="1200" b="1">
              <a:solidFill>
                <a:schemeClr val="bg2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chemeClr val="bg2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chemeClr val="bg2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chemeClr val="bg2"/>
              </a:solidFill>
              <a:latin typeface="Century Gothic" pitchFamily="34" charset="0"/>
            </a:endParaRPr>
          </a:p>
          <a:p>
            <a:pPr algn="l"/>
            <a:endParaRPr lang="de-AT" sz="1200" b="1">
              <a:solidFill>
                <a:schemeClr val="bg2"/>
              </a:solidFill>
              <a:latin typeface="Century Gothic" pitchFamily="34" charset="0"/>
            </a:endParaRPr>
          </a:p>
          <a:p>
            <a:pPr algn="l"/>
            <a:r>
              <a:rPr lang="de-AT" sz="1200" b="0">
                <a:solidFill>
                  <a:srgbClr val="FFFF00"/>
                </a:solidFill>
                <a:latin typeface="Century Gothic" pitchFamily="34" charset="0"/>
              </a:rPr>
              <a:t>Realisation</a:t>
            </a:r>
            <a:r>
              <a:rPr lang="de-AT" sz="1200" b="1">
                <a:solidFill>
                  <a:srgbClr val="FFFF00"/>
                </a:solidFill>
                <a:latin typeface="Century Gothic" pitchFamily="34" charset="0"/>
              </a:rPr>
              <a:t>		</a:t>
            </a:r>
            <a:r>
              <a:rPr lang="de-AT" sz="1200" b="0">
                <a:solidFill>
                  <a:srgbClr val="FFFF00"/>
                </a:solidFill>
                <a:latin typeface="Century Gothic" pitchFamily="34" charset="0"/>
              </a:rPr>
              <a:t>Main Scenario</a:t>
            </a:r>
          </a:p>
          <a:p>
            <a:pPr algn="l"/>
            <a:r>
              <a:rPr lang="de-AT" sz="1200" b="1">
                <a:solidFill>
                  <a:schemeClr val="bg2"/>
                </a:solidFill>
                <a:latin typeface="Century Gothic" pitchFamily="34" charset="0"/>
              </a:rPr>
              <a:t/>
            </a:r>
            <a:br>
              <a:rPr lang="de-AT" sz="1200" b="1">
                <a:solidFill>
                  <a:schemeClr val="bg2"/>
                </a:solidFill>
                <a:latin typeface="Century Gothic" pitchFamily="34" charset="0"/>
              </a:rPr>
            </a:br>
            <a:endParaRPr lang="de-AT" sz="1200" b="1">
              <a:solidFill>
                <a:schemeClr val="bg2"/>
              </a:solidFill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810</Words>
  <Application>Microsoft Office PowerPoint</Application>
  <PresentationFormat>Bildschirmpräsentation (4:3)</PresentationFormat>
  <Paragraphs>179</Paragraphs>
  <Slides>20</Slides>
  <Notes>16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1" baseType="lpstr">
      <vt:lpstr>Standarddesign</vt:lpstr>
      <vt:lpstr>Labor migration to Austria  Recent labor market trends in the context of the opening of the labor markets </vt:lpstr>
      <vt:lpstr>Overview</vt:lpstr>
      <vt:lpstr>Folie 3</vt:lpstr>
      <vt:lpstr>(some) Milestones of Austrian Migration</vt:lpstr>
      <vt:lpstr>Migration to Austria since 1960</vt:lpstr>
      <vt:lpstr>Access to the Austrian Labor market</vt:lpstr>
      <vt:lpstr>Folie 7</vt:lpstr>
      <vt:lpstr>Labor market and economic performance in Austria</vt:lpstr>
      <vt:lpstr>Employment by country of birth</vt:lpstr>
      <vt:lpstr>Educational level by country of birth  (population, 25-64 years)</vt:lpstr>
      <vt:lpstr>Characteristics of recent work migration</vt:lpstr>
      <vt:lpstr>Folie 12</vt:lpstr>
      <vt:lpstr>Unemployment by nationality</vt:lpstr>
      <vt:lpstr>Unemployment by educational level</vt:lpstr>
      <vt:lpstr>Impact of immigration: Empirical Evidence</vt:lpstr>
      <vt:lpstr>Conclusion</vt:lpstr>
      <vt:lpstr>Folie 17</vt:lpstr>
      <vt:lpstr>Cross-border commuters</vt:lpstr>
      <vt:lpstr>Access for Third Country Nationals:  Red-White-Red Card System</vt:lpstr>
      <vt:lpstr>Population (15-64) by country of birth</vt:lpstr>
    </vt:vector>
  </TitlesOfParts>
  <Company>wsr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Ergebnisse der Beschäftigungsprognose bis 2004 bis 2010</dc:title>
  <dc:creator>admin</dc:creator>
  <cp:lastModifiedBy>horvath</cp:lastModifiedBy>
  <cp:revision>1913</cp:revision>
  <dcterms:created xsi:type="dcterms:W3CDTF">2006-03-27T10:00:54Z</dcterms:created>
  <dcterms:modified xsi:type="dcterms:W3CDTF">2016-04-19T07:06:38Z</dcterms:modified>
</cp:coreProperties>
</file>