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81" r:id="rId3"/>
    <p:sldId id="282" r:id="rId4"/>
    <p:sldId id="273" r:id="rId5"/>
    <p:sldId id="266" r:id="rId6"/>
    <p:sldId id="268" r:id="rId7"/>
    <p:sldId id="269" r:id="rId8"/>
    <p:sldId id="271" r:id="rId9"/>
    <p:sldId id="257" r:id="rId10"/>
    <p:sldId id="285" r:id="rId11"/>
    <p:sldId id="274" r:id="rId12"/>
    <p:sldId id="278" r:id="rId13"/>
    <p:sldId id="283" r:id="rId14"/>
    <p:sldId id="284" r:id="rId15"/>
    <p:sldId id="279" r:id="rId16"/>
    <p:sldId id="258" r:id="rId17"/>
    <p:sldId id="276" r:id="rId18"/>
    <p:sldId id="275" r:id="rId19"/>
    <p:sldId id="259" r:id="rId20"/>
    <p:sldId id="260" r:id="rId21"/>
    <p:sldId id="280" r:id="rId22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1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&#225;n\Documents\APS&#218;\Omnibus_grafy_upraven&#233;%20do%20pp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J&#225;n\Documents\APS&#218;\Omnibus_grafy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J&#225;n\Documents\APS&#218;\Omnibus_grafy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400" b="1">
                <a:solidFill>
                  <a:schemeClr val="tx1"/>
                </a:solidFill>
              </a:rPr>
              <a:t>Ako nebankovky vystihujú nasledovné výroky?</a:t>
            </a:r>
          </a:p>
        </c:rich>
      </c:tx>
      <c:layout>
        <c:manualLayout>
          <c:xMode val="edge"/>
          <c:yMode val="edge"/>
          <c:x val="0.15766710616263774"/>
          <c:y val="1.25978065929182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>
        <c:manualLayout>
          <c:layoutTarget val="inner"/>
          <c:xMode val="edge"/>
          <c:yMode val="edge"/>
          <c:x val="0.4922403045023343"/>
          <c:y val="0.1601585982980481"/>
          <c:w val="0.46813998745756985"/>
          <c:h val="0.769963550850690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'1-celkové vnímanie'!$B$3</c:f>
              <c:strCache>
                <c:ptCount val="1"/>
                <c:pt idx="0">
                  <c:v>úplne vystihuje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'1-celkové vnímanie'!$A$4:$A$9</c:f>
              <c:strCache>
                <c:ptCount val="6"/>
                <c:pt idx="0">
                  <c:v>Nebankovky sú prínosom a dobrým riešením pre ľudí, ktorým banky nechcú požičať</c:v>
                </c:pt>
                <c:pt idx="1">
                  <c:v>Sú korektné i nekorektné nebankovky, netreba všetky hádzať do jedného vreca</c:v>
                </c:pt>
                <c:pt idx="2">
                  <c:v>Bez nich by si ľudia požičiavali s ešte horšími podmienkami, napr. od úžerníkov</c:v>
                </c:pt>
                <c:pt idx="3">
                  <c:v>Pri omeškaní splátok postupujú nebankovky tvrdšie ako banky a rýchlo siahajú k exekúciám</c:v>
                </c:pt>
                <c:pt idx="4">
                  <c:v>Nebankovky sú pascou – umožňujú zadlžiť sa aj ľuďom neschopným splácať, ktorí na to doplatia</c:v>
                </c:pt>
                <c:pt idx="5">
                  <c:v>Nebankovky zdierajú ľudí cez vysoké úroky a poplatky, zapríčiňujú/ prehlbujú ich finančné problémy</c:v>
                </c:pt>
              </c:strCache>
            </c:strRef>
          </c:cat>
          <c:val>
            <c:numRef>
              <c:f>'1-celkové vnímanie'!$B$4:$B$9</c:f>
              <c:numCache>
                <c:formatCode>General</c:formatCode>
                <c:ptCount val="6"/>
                <c:pt idx="0">
                  <c:v>8.6</c:v>
                </c:pt>
                <c:pt idx="1">
                  <c:v>9.3000000000000007</c:v>
                </c:pt>
                <c:pt idx="2">
                  <c:v>10.5</c:v>
                </c:pt>
                <c:pt idx="3">
                  <c:v>52.8</c:v>
                </c:pt>
                <c:pt idx="4">
                  <c:v>65.599999999999994</c:v>
                </c:pt>
                <c:pt idx="5">
                  <c:v>71.7</c:v>
                </c:pt>
              </c:numCache>
            </c:numRef>
          </c:val>
        </c:ser>
        <c:ser>
          <c:idx val="1"/>
          <c:order val="1"/>
          <c:tx>
            <c:strRef>
              <c:f>'1-celkové vnímanie'!$C$3</c:f>
              <c:strCache>
                <c:ptCount val="1"/>
                <c:pt idx="0">
                  <c:v>skôr vystihuje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'1-celkové vnímanie'!$A$4:$A$9</c:f>
              <c:strCache>
                <c:ptCount val="6"/>
                <c:pt idx="0">
                  <c:v>Nebankovky sú prínosom a dobrým riešením pre ľudí, ktorým banky nechcú požičať</c:v>
                </c:pt>
                <c:pt idx="1">
                  <c:v>Sú korektné i nekorektné nebankovky, netreba všetky hádzať do jedného vreca</c:v>
                </c:pt>
                <c:pt idx="2">
                  <c:v>Bez nich by si ľudia požičiavali s ešte horšími podmienkami, napr. od úžerníkov</c:v>
                </c:pt>
                <c:pt idx="3">
                  <c:v>Pri omeškaní splátok postupujú nebankovky tvrdšie ako banky a rýchlo siahajú k exekúciám</c:v>
                </c:pt>
                <c:pt idx="4">
                  <c:v>Nebankovky sú pascou – umožňujú zadlžiť sa aj ľuďom neschopným splácať, ktorí na to doplatia</c:v>
                </c:pt>
                <c:pt idx="5">
                  <c:v>Nebankovky zdierajú ľudí cez vysoké úroky a poplatky, zapríčiňujú/ prehlbujú ich finančné problémy</c:v>
                </c:pt>
              </c:strCache>
            </c:strRef>
          </c:cat>
          <c:val>
            <c:numRef>
              <c:f>'1-celkové vnímanie'!$C$4:$C$9</c:f>
              <c:numCache>
                <c:formatCode>General</c:formatCode>
                <c:ptCount val="6"/>
                <c:pt idx="0">
                  <c:v>21.8</c:v>
                </c:pt>
                <c:pt idx="1">
                  <c:v>27.5</c:v>
                </c:pt>
                <c:pt idx="2">
                  <c:v>31.8</c:v>
                </c:pt>
                <c:pt idx="3">
                  <c:v>30.7</c:v>
                </c:pt>
                <c:pt idx="4">
                  <c:v>25.7</c:v>
                </c:pt>
                <c:pt idx="5">
                  <c:v>20.6</c:v>
                </c:pt>
              </c:numCache>
            </c:numRef>
          </c:val>
        </c:ser>
        <c:ser>
          <c:idx val="2"/>
          <c:order val="2"/>
          <c:tx>
            <c:strRef>
              <c:f>'1-celkové vnímanie'!$D$3</c:f>
              <c:strCache>
                <c:ptCount val="1"/>
                <c:pt idx="0">
                  <c:v>skôr nevystihuje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'1-celkové vnímanie'!$A$4:$A$9</c:f>
              <c:strCache>
                <c:ptCount val="6"/>
                <c:pt idx="0">
                  <c:v>Nebankovky sú prínosom a dobrým riešením pre ľudí, ktorým banky nechcú požičať</c:v>
                </c:pt>
                <c:pt idx="1">
                  <c:v>Sú korektné i nekorektné nebankovky, netreba všetky hádzať do jedného vreca</c:v>
                </c:pt>
                <c:pt idx="2">
                  <c:v>Bez nich by si ľudia požičiavali s ešte horšími podmienkami, napr. od úžerníkov</c:v>
                </c:pt>
                <c:pt idx="3">
                  <c:v>Pri omeškaní splátok postupujú nebankovky tvrdšie ako banky a rýchlo siahajú k exekúciám</c:v>
                </c:pt>
                <c:pt idx="4">
                  <c:v>Nebankovky sú pascou – umožňujú zadlžiť sa aj ľuďom neschopným splácať, ktorí na to doplatia</c:v>
                </c:pt>
                <c:pt idx="5">
                  <c:v>Nebankovky zdierajú ľudí cez vysoké úroky a poplatky, zapríčiňujú/ prehlbujú ich finančné problémy</c:v>
                </c:pt>
              </c:strCache>
            </c:strRef>
          </c:cat>
          <c:val>
            <c:numRef>
              <c:f>'1-celkové vnímanie'!$D$4:$D$9</c:f>
              <c:numCache>
                <c:formatCode>General</c:formatCode>
                <c:ptCount val="6"/>
                <c:pt idx="0">
                  <c:v>28.8</c:v>
                </c:pt>
                <c:pt idx="1">
                  <c:v>29.7</c:v>
                </c:pt>
                <c:pt idx="2">
                  <c:v>28</c:v>
                </c:pt>
                <c:pt idx="3">
                  <c:v>5</c:v>
                </c:pt>
                <c:pt idx="4">
                  <c:v>3.2</c:v>
                </c:pt>
                <c:pt idx="5">
                  <c:v>3</c:v>
                </c:pt>
              </c:numCache>
            </c:numRef>
          </c:val>
        </c:ser>
        <c:ser>
          <c:idx val="3"/>
          <c:order val="3"/>
          <c:tx>
            <c:strRef>
              <c:f>'1-celkové vnímanie'!$E$3</c:f>
              <c:strCache>
                <c:ptCount val="1"/>
                <c:pt idx="0">
                  <c:v>vôbec nevystihuje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'1-celkové vnímanie'!$A$4:$A$9</c:f>
              <c:strCache>
                <c:ptCount val="6"/>
                <c:pt idx="0">
                  <c:v>Nebankovky sú prínosom a dobrým riešením pre ľudí, ktorým banky nechcú požičať</c:v>
                </c:pt>
                <c:pt idx="1">
                  <c:v>Sú korektné i nekorektné nebankovky, netreba všetky hádzať do jedného vreca</c:v>
                </c:pt>
                <c:pt idx="2">
                  <c:v>Bez nich by si ľudia požičiavali s ešte horšími podmienkami, napr. od úžerníkov</c:v>
                </c:pt>
                <c:pt idx="3">
                  <c:v>Pri omeškaní splátok postupujú nebankovky tvrdšie ako banky a rýchlo siahajú k exekúciám</c:v>
                </c:pt>
                <c:pt idx="4">
                  <c:v>Nebankovky sú pascou – umožňujú zadlžiť sa aj ľuďom neschopným splácať, ktorí na to doplatia</c:v>
                </c:pt>
                <c:pt idx="5">
                  <c:v>Nebankovky zdierajú ľudí cez vysoké úroky a poplatky, zapríčiňujú/ prehlbujú ich finančné problémy</c:v>
                </c:pt>
              </c:strCache>
            </c:strRef>
          </c:cat>
          <c:val>
            <c:numRef>
              <c:f>'1-celkové vnímanie'!$E$4:$E$9</c:f>
              <c:numCache>
                <c:formatCode>General</c:formatCode>
                <c:ptCount val="6"/>
                <c:pt idx="0">
                  <c:v>34.5</c:v>
                </c:pt>
                <c:pt idx="1">
                  <c:v>18.600000000000001</c:v>
                </c:pt>
                <c:pt idx="2">
                  <c:v>17.600000000000001</c:v>
                </c:pt>
                <c:pt idx="3">
                  <c:v>1.9</c:v>
                </c:pt>
                <c:pt idx="4">
                  <c:v>1.6</c:v>
                </c:pt>
                <c:pt idx="5">
                  <c:v>0.9</c:v>
                </c:pt>
              </c:numCache>
            </c:numRef>
          </c:val>
        </c:ser>
        <c:ser>
          <c:idx val="4"/>
          <c:order val="4"/>
          <c:tx>
            <c:strRef>
              <c:f>'1-celkové vnímanie'!$F$3</c:f>
              <c:strCache>
                <c:ptCount val="1"/>
                <c:pt idx="0">
                  <c:v>nevie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'1-celkové vnímanie'!$A$4:$A$9</c:f>
              <c:strCache>
                <c:ptCount val="6"/>
                <c:pt idx="0">
                  <c:v>Nebankovky sú prínosom a dobrým riešením pre ľudí, ktorým banky nechcú požičať</c:v>
                </c:pt>
                <c:pt idx="1">
                  <c:v>Sú korektné i nekorektné nebankovky, netreba všetky hádzať do jedného vreca</c:v>
                </c:pt>
                <c:pt idx="2">
                  <c:v>Bez nich by si ľudia požičiavali s ešte horšími podmienkami, napr. od úžerníkov</c:v>
                </c:pt>
                <c:pt idx="3">
                  <c:v>Pri omeškaní splátok postupujú nebankovky tvrdšie ako banky a rýchlo siahajú k exekúciám</c:v>
                </c:pt>
                <c:pt idx="4">
                  <c:v>Nebankovky sú pascou – umožňujú zadlžiť sa aj ľuďom neschopným splácať, ktorí na to doplatia</c:v>
                </c:pt>
                <c:pt idx="5">
                  <c:v>Nebankovky zdierajú ľudí cez vysoké úroky a poplatky, zapríčiňujú/ prehlbujú ich finančné problémy</c:v>
                </c:pt>
              </c:strCache>
            </c:strRef>
          </c:cat>
          <c:val>
            <c:numRef>
              <c:f>'1-celkové vnímanie'!$F$4:$F$9</c:f>
              <c:numCache>
                <c:formatCode>General</c:formatCode>
                <c:ptCount val="6"/>
                <c:pt idx="0">
                  <c:v>6.3</c:v>
                </c:pt>
                <c:pt idx="1">
                  <c:v>15</c:v>
                </c:pt>
                <c:pt idx="2">
                  <c:v>12</c:v>
                </c:pt>
                <c:pt idx="3">
                  <c:v>9.6</c:v>
                </c:pt>
                <c:pt idx="4">
                  <c:v>3.9</c:v>
                </c:pt>
                <c:pt idx="5">
                  <c:v>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4375000"/>
        <c:axId val="454376176"/>
      </c:barChart>
      <c:catAx>
        <c:axId val="454375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54376176"/>
        <c:crosses val="autoZero"/>
        <c:auto val="1"/>
        <c:lblAlgn val="ctr"/>
        <c:lblOffset val="100"/>
        <c:noMultiLvlLbl val="0"/>
      </c:catAx>
      <c:valAx>
        <c:axId val="4543761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54375000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1371391251654904"/>
          <c:y val="9.1740151255416985E-2"/>
          <c:w val="0.75215013089917282"/>
          <c:h val="5.503045609901634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baseline="0">
          <a:solidFill>
            <a:sysClr val="windowText" lastClr="000000"/>
          </a:solidFill>
        </a:defRPr>
      </a:pPr>
      <a:endParaRPr lang="sk-SK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sk-SK" sz="2800" b="1" baseline="0" dirty="0">
                <a:solidFill>
                  <a:sysClr val="windowText" lastClr="000000"/>
                </a:solidFill>
              </a:rPr>
              <a:t>Dôvody</a:t>
            </a:r>
            <a:r>
              <a:rPr lang="sk-SK" sz="2400" b="1" baseline="0" dirty="0">
                <a:solidFill>
                  <a:sysClr val="windowText" lastClr="000000"/>
                </a:solidFill>
              </a:rPr>
              <a:t>, </a:t>
            </a:r>
            <a:r>
              <a:rPr lang="sk-SK" sz="1800" b="1" baseline="0" dirty="0">
                <a:solidFill>
                  <a:sysClr val="windowText" lastClr="000000"/>
                </a:solidFill>
              </a:rPr>
              <a:t>pre ktoré úvery končia vážnymi následkami pre dlžníka</a:t>
            </a:r>
          </a:p>
        </c:rich>
      </c:tx>
      <c:layout>
        <c:manualLayout>
          <c:xMode val="edge"/>
          <c:yMode val="edge"/>
          <c:x val="8.7818659283678407E-2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812317562811131"/>
          <c:y val="0.18016340631080441"/>
          <c:w val="0.4606600643417128"/>
          <c:h val="0.7481746095521616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'4-príčiny'!$B$2</c:f>
              <c:strCache>
                <c:ptCount val="1"/>
                <c:pt idx="0">
                  <c:v>najčastejší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'4-príčiny'!$A$3:$A$9</c:f>
              <c:strCache>
                <c:ptCount val="7"/>
                <c:pt idx="0">
                  <c:v>Zlé posúdenie klienta nebankovkou (pôžičku vôbec nemal dostať, dalo sa čakať, že ju nedokáže splatiť)</c:v>
                </c:pt>
                <c:pt idx="1">
                  <c:v>Neriešenie problémov so splácaním, nekomunikácia s veriteľom (nebankovkou)</c:v>
                </c:pt>
                <c:pt idx="2">
                  <c:v>Neochota nebankovky riešiť problém inak ako siahnutím na majetok</c:v>
                </c:pt>
                <c:pt idx="3">
                  <c:v>Neférový prístup nebankovky (zavádzanie, neúplné informovanie o podmienkach úveru)</c:v>
                </c:pt>
                <c:pt idx="4">
                  <c:v>Túžba mať veci hneď a nečakať, kým si našetrí</c:v>
                </c:pt>
                <c:pt idx="5">
                  <c:v>Nečakaná strata zamestnania/príjmu</c:v>
                </c:pt>
                <c:pt idx="6">
                  <c:v>Neuvedomenie si vysokej ceny úveru a precenenie vlastných schopností splácať úver(y) popri iných výdavkoch</c:v>
                </c:pt>
              </c:strCache>
            </c:strRef>
          </c:cat>
          <c:val>
            <c:numRef>
              <c:f>'4-príčiny'!$B$3:$B$9</c:f>
              <c:numCache>
                <c:formatCode>0.0</c:formatCode>
                <c:ptCount val="7"/>
                <c:pt idx="0">
                  <c:v>5.2</c:v>
                </c:pt>
                <c:pt idx="1">
                  <c:v>3.4</c:v>
                </c:pt>
                <c:pt idx="2">
                  <c:v>2.2999999999999998</c:v>
                </c:pt>
                <c:pt idx="3">
                  <c:v>12.3</c:v>
                </c:pt>
                <c:pt idx="4">
                  <c:v>29.5</c:v>
                </c:pt>
                <c:pt idx="5">
                  <c:v>14.4</c:v>
                </c:pt>
                <c:pt idx="6">
                  <c:v>30.3</c:v>
                </c:pt>
              </c:numCache>
            </c:numRef>
          </c:val>
        </c:ser>
        <c:ser>
          <c:idx val="1"/>
          <c:order val="1"/>
          <c:tx>
            <c:strRef>
              <c:f>'4-príčiny'!$C$2</c:f>
              <c:strCache>
                <c:ptCount val="1"/>
                <c:pt idx="0">
                  <c:v>2. najčastejší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'4-príčiny'!$A$3:$A$9</c:f>
              <c:strCache>
                <c:ptCount val="7"/>
                <c:pt idx="0">
                  <c:v>Zlé posúdenie klienta nebankovkou (pôžičku vôbec nemal dostať, dalo sa čakať, že ju nedokáže splatiť)</c:v>
                </c:pt>
                <c:pt idx="1">
                  <c:v>Neriešenie problémov so splácaním, nekomunikácia s veriteľom (nebankovkou)</c:v>
                </c:pt>
                <c:pt idx="2">
                  <c:v>Neochota nebankovky riešiť problém inak ako siahnutím na majetok</c:v>
                </c:pt>
                <c:pt idx="3">
                  <c:v>Neférový prístup nebankovky (zavádzanie, neúplné informovanie o podmienkach úveru)</c:v>
                </c:pt>
                <c:pt idx="4">
                  <c:v>Túžba mať veci hneď a nečakať, kým si našetrí</c:v>
                </c:pt>
                <c:pt idx="5">
                  <c:v>Nečakaná strata zamestnania/príjmu</c:v>
                </c:pt>
                <c:pt idx="6">
                  <c:v>Neuvedomenie si vysokej ceny úveru a precenenie vlastných schopností splácať úver(y) popri iných výdavkoch</c:v>
                </c:pt>
              </c:strCache>
            </c:strRef>
          </c:cat>
          <c:val>
            <c:numRef>
              <c:f>'4-príčiny'!$C$3:$C$9</c:f>
              <c:numCache>
                <c:formatCode>0.0</c:formatCode>
                <c:ptCount val="7"/>
                <c:pt idx="0">
                  <c:v>8.9</c:v>
                </c:pt>
                <c:pt idx="1">
                  <c:v>9.3000000000000007</c:v>
                </c:pt>
                <c:pt idx="2">
                  <c:v>5.6</c:v>
                </c:pt>
                <c:pt idx="3">
                  <c:v>18.8</c:v>
                </c:pt>
                <c:pt idx="4">
                  <c:v>8.2000000000000011</c:v>
                </c:pt>
                <c:pt idx="5">
                  <c:v>22.1</c:v>
                </c:pt>
                <c:pt idx="6">
                  <c:v>21.8</c:v>
                </c:pt>
              </c:numCache>
            </c:numRef>
          </c:val>
        </c:ser>
        <c:ser>
          <c:idx val="2"/>
          <c:order val="2"/>
          <c:tx>
            <c:strRef>
              <c:f>'4-príčiny'!$D$2</c:f>
              <c:strCache>
                <c:ptCount val="1"/>
                <c:pt idx="0">
                  <c:v>3. najčastejší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'4-príčiny'!$A$3:$A$9</c:f>
              <c:strCache>
                <c:ptCount val="7"/>
                <c:pt idx="0">
                  <c:v>Zlé posúdenie klienta nebankovkou (pôžičku vôbec nemal dostať, dalo sa čakať, že ju nedokáže splatiť)</c:v>
                </c:pt>
                <c:pt idx="1">
                  <c:v>Neriešenie problémov so splácaním, nekomunikácia s veriteľom (nebankovkou)</c:v>
                </c:pt>
                <c:pt idx="2">
                  <c:v>Neochota nebankovky riešiť problém inak ako siahnutím na majetok</c:v>
                </c:pt>
                <c:pt idx="3">
                  <c:v>Neférový prístup nebankovky (zavádzanie, neúplné informovanie o podmienkach úveru)</c:v>
                </c:pt>
                <c:pt idx="4">
                  <c:v>Túžba mať veci hneď a nečakať, kým si našetrí</c:v>
                </c:pt>
                <c:pt idx="5">
                  <c:v>Nečakaná strata zamestnania/príjmu</c:v>
                </c:pt>
                <c:pt idx="6">
                  <c:v>Neuvedomenie si vysokej ceny úveru a precenenie vlastných schopností splácať úver(y) popri iných výdavkoch</c:v>
                </c:pt>
              </c:strCache>
            </c:strRef>
          </c:cat>
          <c:val>
            <c:numRef>
              <c:f>'4-príčiny'!$D$3:$D$9</c:f>
              <c:numCache>
                <c:formatCode>0.0</c:formatCode>
                <c:ptCount val="7"/>
                <c:pt idx="0">
                  <c:v>8.7000000000000011</c:v>
                </c:pt>
                <c:pt idx="1">
                  <c:v>13</c:v>
                </c:pt>
                <c:pt idx="2">
                  <c:v>18</c:v>
                </c:pt>
                <c:pt idx="3">
                  <c:v>12.9</c:v>
                </c:pt>
                <c:pt idx="4">
                  <c:v>9.1</c:v>
                </c:pt>
                <c:pt idx="5">
                  <c:v>15.9</c:v>
                </c:pt>
                <c:pt idx="6">
                  <c:v>11.5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4376568"/>
        <c:axId val="319252944"/>
      </c:barChart>
      <c:catAx>
        <c:axId val="454376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19252944"/>
        <c:crosses val="autoZero"/>
        <c:auto val="1"/>
        <c:lblAlgn val="ctr"/>
        <c:lblOffset val="100"/>
        <c:noMultiLvlLbl val="0"/>
      </c:catAx>
      <c:valAx>
        <c:axId val="319252944"/>
        <c:scaling>
          <c:orientation val="minMax"/>
          <c:max val="7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54376568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27995612792109181"/>
          <c:y val="0.10149798543207163"/>
          <c:w val="0.47048853776071092"/>
          <c:h val="5.90575912583271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800" dirty="0" smtClean="0">
                <a:solidFill>
                  <a:schemeClr val="tx1"/>
                </a:solidFill>
              </a:rPr>
              <a:t>Najčastejšia</a:t>
            </a:r>
            <a:r>
              <a:rPr lang="sk-SK" sz="2800" baseline="0" dirty="0" smtClean="0">
                <a:solidFill>
                  <a:schemeClr val="tx1"/>
                </a:solidFill>
              </a:rPr>
              <a:t> </a:t>
            </a:r>
            <a:r>
              <a:rPr lang="sk-SK" sz="2800" baseline="0" dirty="0">
                <a:solidFill>
                  <a:schemeClr val="tx1"/>
                </a:solidFill>
              </a:rPr>
              <a:t>príčina problémov s úvermi</a:t>
            </a:r>
            <a:endParaRPr lang="sk-SK" sz="280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0242725555746343E-2"/>
          <c:y val="0.16127415581275284"/>
          <c:w val="0.47359106563917142"/>
          <c:h val="0.766103194416306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'4-príčiny'!$A$19:$A$22</c:f>
              <c:strCache>
                <c:ptCount val="4"/>
                <c:pt idx="0">
                  <c:v>zlyhanie dlžníka</c:v>
                </c:pt>
                <c:pt idx="1">
                  <c:v>nečakaná strata príjmu dlžníka</c:v>
                </c:pt>
                <c:pt idx="2">
                  <c:v>zlyhanie veriteľa</c:v>
                </c:pt>
                <c:pt idx="3">
                  <c:v>nevie</c:v>
                </c:pt>
              </c:strCache>
            </c:strRef>
          </c:cat>
          <c:val>
            <c:numRef>
              <c:f>'4-príčiny'!$B$19:$B$22</c:f>
              <c:numCache>
                <c:formatCode>0.0</c:formatCode>
                <c:ptCount val="4"/>
                <c:pt idx="0">
                  <c:v>63.20000000000001</c:v>
                </c:pt>
                <c:pt idx="1">
                  <c:v>14.4</c:v>
                </c:pt>
                <c:pt idx="2">
                  <c:v>19.8</c:v>
                </c:pt>
                <c:pt idx="3" formatCode="General">
                  <c:v>2.6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solidFill>
          <a:sysClr val="window" lastClr="FFFFFF">
            <a:lumMod val="95000"/>
          </a:sys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3521313288422501"/>
          <c:y val="0.24895007580857023"/>
          <c:w val="0.45516672389936463"/>
          <c:h val="0.4870047118947568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zero"/>
    <c:showDLblsOverMax val="0"/>
  </c:chart>
  <c:spPr>
    <a:solidFill>
      <a:sysClr val="window" lastClr="FFFFFF">
        <a:lumMod val="95000"/>
      </a:sysClr>
    </a:solidFill>
    <a:ln w="9525" cap="flat" cmpd="sng" algn="ctr">
      <a:solidFill>
        <a:sysClr val="window" lastClr="FFFFFF">
          <a:lumMod val="95000"/>
        </a:sysClr>
      </a:solidFill>
      <a:round/>
    </a:ln>
    <a:effectLst/>
  </c:spPr>
  <c:txPr>
    <a:bodyPr/>
    <a:lstStyle/>
    <a:p>
      <a:pPr>
        <a:defRPr/>
      </a:pPr>
      <a:endParaRPr lang="sk-SK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CE559-49B3-4BB9-B503-D2642EDF758F}" type="datetimeFigureOut">
              <a:rPr lang="en-US" smtClean="0"/>
              <a:t>3/21/2016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811017" y="2204864"/>
            <a:ext cx="7200800" cy="415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3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Analýza </a:t>
            </a:r>
            <a:r>
              <a:rPr lang="sk-SK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pôsobenia nebankových spoločností na trhu spotrebiteľských úverov na </a:t>
            </a:r>
            <a:r>
              <a:rPr lang="sk-SK" sz="3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Slovensku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sk-SK" sz="36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sk-SK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Bratislava 21.3.2016</a:t>
            </a:r>
          </a:p>
        </p:txBody>
      </p:sp>
    </p:spTree>
    <p:extLst>
      <p:ext uri="{BB962C8B-B14F-4D97-AF65-F5344CB8AC3E}">
        <p14:creationId xmlns:p14="http://schemas.microsoft.com/office/powerpoint/2010/main" val="101891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1187624" y="764704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899592" y="980728"/>
            <a:ext cx="77048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800" b="1" dirty="0" smtClean="0"/>
              <a:t>Zadlženosť domácností prudko rastie </a:t>
            </a:r>
          </a:p>
          <a:p>
            <a:r>
              <a:rPr lang="sk-SK" sz="2800" b="1" dirty="0" smtClean="0"/>
              <a:t>v 90. rokoch pod 5 % HDP, aktuálne už 33 % HDP </a:t>
            </a:r>
          </a:p>
          <a:p>
            <a:endParaRPr lang="sk-SK" sz="2800" b="1" dirty="0" smtClean="0"/>
          </a:p>
          <a:p>
            <a:endParaRPr lang="sk-SK" sz="2800" b="1" dirty="0" smtClean="0"/>
          </a:p>
          <a:p>
            <a:r>
              <a:rPr lang="sk-SK" sz="2800" b="1" dirty="0" smtClean="0"/>
              <a:t>V </a:t>
            </a:r>
            <a:r>
              <a:rPr lang="sk-SK" sz="2800" b="1" dirty="0"/>
              <a:t>pozícii dlžníka alebo spoludlžníka úveru (bankového či nebankového) je </a:t>
            </a:r>
            <a:r>
              <a:rPr lang="sk-SK" sz="2800" b="1" dirty="0" smtClean="0"/>
              <a:t>už zhruba </a:t>
            </a:r>
            <a:r>
              <a:rPr lang="sk-SK" sz="2800" b="1" dirty="0"/>
              <a:t>polovica dospelej populácie SR</a:t>
            </a:r>
          </a:p>
          <a:p>
            <a:endParaRPr lang="sk-SK" sz="2800" b="1" dirty="0"/>
          </a:p>
          <a:p>
            <a:endParaRPr lang="sk-SK" sz="2800" b="1" dirty="0" smtClean="0"/>
          </a:p>
          <a:p>
            <a:r>
              <a:rPr lang="sk-SK" sz="2800" b="1" dirty="0" smtClean="0"/>
              <a:t>V objemoch úverov dominujú banky s 25 mld. €  (80 % na bývanie), </a:t>
            </a:r>
            <a:r>
              <a:rPr lang="sk-SK" sz="2800" b="1" dirty="0" err="1" smtClean="0"/>
              <a:t>nebankovky</a:t>
            </a:r>
            <a:r>
              <a:rPr lang="sk-SK" sz="2800" b="1" dirty="0" smtClean="0"/>
              <a:t> iba 1,2 mld</a:t>
            </a:r>
            <a:r>
              <a:rPr lang="sk-SK" sz="2800" b="1" dirty="0"/>
              <a:t>.</a:t>
            </a:r>
            <a:r>
              <a:rPr lang="sk-SK" sz="2800" b="1" dirty="0" smtClean="0"/>
              <a:t> €</a:t>
            </a:r>
          </a:p>
        </p:txBody>
      </p:sp>
    </p:spTree>
    <p:extLst>
      <p:ext uri="{BB962C8B-B14F-4D97-AF65-F5344CB8AC3E}">
        <p14:creationId xmlns:p14="http://schemas.microsoft.com/office/powerpoint/2010/main" val="89883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1187624" y="764704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899592" y="980728"/>
            <a:ext cx="77048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800" b="1" dirty="0" smtClean="0"/>
              <a:t>Z </a:t>
            </a:r>
            <a:r>
              <a:rPr lang="sk-SK" sz="2800" b="1" dirty="0"/>
              <a:t>úverov spolu majú </a:t>
            </a:r>
            <a:r>
              <a:rPr lang="sk-SK" sz="2800" b="1" dirty="0" err="1"/>
              <a:t>nebankovky</a:t>
            </a:r>
            <a:r>
              <a:rPr lang="sk-SK" sz="2800" b="1" dirty="0"/>
              <a:t> iba 1/20 trhu,</a:t>
            </a:r>
          </a:p>
          <a:p>
            <a:r>
              <a:rPr lang="sk-SK" sz="2800" b="1" dirty="0"/>
              <a:t>na financovaní spotreby (mimo bývania) 1/5 trhu</a:t>
            </a:r>
          </a:p>
          <a:p>
            <a:endParaRPr lang="sk-SK" sz="2800" b="1" dirty="0" smtClean="0"/>
          </a:p>
          <a:p>
            <a:endParaRPr lang="sk-SK" sz="2800" dirty="0" smtClean="0"/>
          </a:p>
          <a:p>
            <a:r>
              <a:rPr lang="sk-SK" sz="2800" b="1" dirty="0" smtClean="0"/>
              <a:t>Iný pohľad ponúkajú počty úverovaných klientov:</a:t>
            </a:r>
          </a:p>
          <a:p>
            <a:r>
              <a:rPr lang="sk-SK" sz="2800" b="1" dirty="0" smtClean="0"/>
              <a:t>Banky: 	1,8 milióna (dlžníkov a spoludlžníkov)</a:t>
            </a:r>
          </a:p>
          <a:p>
            <a:r>
              <a:rPr lang="sk-SK" sz="2800" b="1" dirty="0" err="1" smtClean="0"/>
              <a:t>Nebankovky</a:t>
            </a:r>
            <a:r>
              <a:rPr lang="sk-SK" sz="2800" b="1" dirty="0" smtClean="0"/>
              <a:t>: cca 700 tisíc ....</a:t>
            </a:r>
          </a:p>
          <a:p>
            <a:endParaRPr lang="sk-SK" sz="2800" b="1" dirty="0" smtClean="0"/>
          </a:p>
          <a:p>
            <a:endParaRPr lang="sk-SK" sz="2800" b="1" dirty="0"/>
          </a:p>
          <a:p>
            <a:r>
              <a:rPr lang="sk-SK" sz="2800" b="1" dirty="0" smtClean="0"/>
              <a:t>.... banky </a:t>
            </a:r>
            <a:r>
              <a:rPr lang="sk-SK" sz="2800" b="1" dirty="0"/>
              <a:t>spolu financujú </a:t>
            </a:r>
            <a:r>
              <a:rPr lang="sk-SK" sz="2800" b="1" dirty="0" smtClean="0"/>
              <a:t>iba 2,5-násobne </a:t>
            </a:r>
            <a:r>
              <a:rPr lang="sk-SK" sz="2800" b="1" dirty="0"/>
              <a:t>viac ľudí ako neporovnateľne menšie </a:t>
            </a:r>
            <a:r>
              <a:rPr lang="sk-SK" sz="2800" b="1" dirty="0" err="1" smtClean="0"/>
              <a:t>nebankovky</a:t>
            </a:r>
            <a:endParaRPr lang="sk-SK" sz="2800" b="1" dirty="0"/>
          </a:p>
        </p:txBody>
      </p:sp>
    </p:spTree>
    <p:extLst>
      <p:ext uri="{BB962C8B-B14F-4D97-AF65-F5344CB8AC3E}">
        <p14:creationId xmlns:p14="http://schemas.microsoft.com/office/powerpoint/2010/main" val="67877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1187624" y="764704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899592" y="980728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800" b="1" dirty="0" smtClean="0"/>
          </a:p>
          <a:p>
            <a:pPr algn="ctr">
              <a:lnSpc>
                <a:spcPct val="150000"/>
              </a:lnSpc>
            </a:pPr>
            <a:r>
              <a:rPr lang="sk-SK" sz="2800" b="1" dirty="0" err="1" smtClean="0"/>
              <a:t>Nebankovky</a:t>
            </a:r>
            <a:r>
              <a:rPr lang="sk-SK" sz="2800" b="1" dirty="0" smtClean="0"/>
              <a:t> </a:t>
            </a:r>
            <a:r>
              <a:rPr lang="sk-SK" sz="2800" b="1" dirty="0"/>
              <a:t>vníma až 90 % ľudí </a:t>
            </a:r>
            <a:r>
              <a:rPr lang="sk-SK" sz="2800" b="1" dirty="0" smtClean="0"/>
              <a:t>negatívne ...</a:t>
            </a:r>
            <a:endParaRPr lang="sk-SK" sz="2800" b="1" dirty="0"/>
          </a:p>
          <a:p>
            <a:pPr>
              <a:lnSpc>
                <a:spcPct val="150000"/>
              </a:lnSpc>
            </a:pPr>
            <a:endParaRPr lang="sk-SK" sz="2800" b="1" dirty="0"/>
          </a:p>
          <a:p>
            <a:pPr algn="ctr">
              <a:lnSpc>
                <a:spcPct val="150000"/>
              </a:lnSpc>
            </a:pPr>
            <a:r>
              <a:rPr lang="sk-SK" sz="2800" b="1" dirty="0"/>
              <a:t>... ale 40 % pripúšťa, </a:t>
            </a:r>
            <a:endParaRPr lang="sk-SK" sz="2800" b="1" dirty="0" smtClean="0"/>
          </a:p>
          <a:p>
            <a:pPr algn="ctr">
              <a:lnSpc>
                <a:spcPct val="150000"/>
              </a:lnSpc>
            </a:pPr>
            <a:r>
              <a:rPr lang="sk-SK" sz="2800" b="1" dirty="0" smtClean="0"/>
              <a:t>že </a:t>
            </a:r>
            <a:r>
              <a:rPr lang="sk-SK" sz="2800" b="1" dirty="0"/>
              <a:t>bez </a:t>
            </a:r>
            <a:r>
              <a:rPr lang="sk-SK" sz="2800" b="1" dirty="0" err="1"/>
              <a:t>nebankoviek</a:t>
            </a:r>
            <a:r>
              <a:rPr lang="sk-SK" sz="2800" b="1" dirty="0"/>
              <a:t> by si </a:t>
            </a:r>
            <a:r>
              <a:rPr lang="sk-SK" sz="2800" b="1" dirty="0" smtClean="0"/>
              <a:t>časť </a:t>
            </a:r>
            <a:r>
              <a:rPr lang="sk-SK" sz="2800" b="1" dirty="0"/>
              <a:t>ľudí </a:t>
            </a:r>
            <a:endParaRPr lang="sk-SK" sz="2800" b="1" dirty="0" smtClean="0"/>
          </a:p>
          <a:p>
            <a:pPr algn="ctr">
              <a:lnSpc>
                <a:spcPct val="150000"/>
              </a:lnSpc>
            </a:pPr>
            <a:r>
              <a:rPr lang="sk-SK" sz="2800" b="1" dirty="0" smtClean="0"/>
              <a:t>požičiavala </a:t>
            </a:r>
            <a:r>
              <a:rPr lang="sk-SK" sz="2800" b="1" dirty="0"/>
              <a:t>s ešte horšími </a:t>
            </a:r>
            <a:r>
              <a:rPr lang="sk-SK" sz="2800" b="1" dirty="0" smtClean="0"/>
              <a:t>podmienkami, </a:t>
            </a:r>
          </a:p>
          <a:p>
            <a:pPr algn="ctr">
              <a:lnSpc>
                <a:spcPct val="150000"/>
              </a:lnSpc>
            </a:pPr>
            <a:r>
              <a:rPr lang="sk-SK" sz="2800" dirty="0" smtClean="0"/>
              <a:t>napr. od úžerníkov</a:t>
            </a:r>
            <a:endParaRPr lang="sk-SK" sz="2800" dirty="0"/>
          </a:p>
        </p:txBody>
      </p:sp>
    </p:spTree>
    <p:extLst>
      <p:ext uri="{BB962C8B-B14F-4D97-AF65-F5344CB8AC3E}">
        <p14:creationId xmlns:p14="http://schemas.microsoft.com/office/powerpoint/2010/main" val="4910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0254391"/>
              </p:ext>
            </p:extLst>
          </p:nvPr>
        </p:nvGraphicFramePr>
        <p:xfrm>
          <a:off x="251520" y="620688"/>
          <a:ext cx="8640959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1594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755576" y="764705"/>
            <a:ext cx="77768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800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800" b="1" dirty="0" smtClean="0"/>
          </a:p>
          <a:p>
            <a:r>
              <a:rPr lang="sk-SK" sz="2800" b="1" dirty="0" smtClean="0"/>
              <a:t>Až </a:t>
            </a:r>
            <a:r>
              <a:rPr lang="sk-SK" sz="2800" b="1" dirty="0"/>
              <a:t>polovica obyvateľov SR </a:t>
            </a:r>
            <a:r>
              <a:rPr lang="sk-SK" sz="2800" b="1" dirty="0" smtClean="0"/>
              <a:t>odmieta </a:t>
            </a:r>
            <a:r>
              <a:rPr lang="sk-SK" sz="2800" b="1" dirty="0"/>
              <a:t>uznať, že na trhu sú aj korektné </a:t>
            </a:r>
            <a:r>
              <a:rPr lang="sk-SK" sz="2800" b="1" dirty="0" err="1" smtClean="0"/>
              <a:t>nebankovky</a:t>
            </a:r>
            <a:r>
              <a:rPr lang="sk-SK" sz="2800" b="1" dirty="0" smtClean="0"/>
              <a:t>!</a:t>
            </a:r>
            <a:r>
              <a:rPr lang="sk-SK" sz="2800" dirty="0" smtClean="0"/>
              <a:t> </a:t>
            </a:r>
          </a:p>
          <a:p>
            <a:endParaRPr lang="sk-SK" sz="2800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8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k-SK" sz="2800" b="1" dirty="0" smtClean="0"/>
              <a:t>Prečo?</a:t>
            </a:r>
          </a:p>
          <a:p>
            <a:endParaRPr lang="sk-SK" sz="2800" b="1" dirty="0" smtClean="0"/>
          </a:p>
          <a:p>
            <a:r>
              <a:rPr lang="sk-SK" sz="2800" b="1" dirty="0" smtClean="0"/>
              <a:t>Nekorektné </a:t>
            </a:r>
            <a:r>
              <a:rPr lang="sk-SK" sz="2800" b="1" dirty="0"/>
              <a:t>praktiky nie sú spájané s </a:t>
            </a:r>
            <a:r>
              <a:rPr lang="sk-SK" sz="2800" b="1" dirty="0" smtClean="0"/>
              <a:t>firmami</a:t>
            </a:r>
            <a:r>
              <a:rPr lang="sk-SK" sz="2800" b="1" dirty="0"/>
              <a:t>, </a:t>
            </a:r>
            <a:r>
              <a:rPr lang="sk-SK" sz="2800" b="1" dirty="0" smtClean="0"/>
              <a:t>ktoré ich uplatňujú </a:t>
            </a:r>
            <a:r>
              <a:rPr lang="sk-SK" sz="2400" dirty="0" smtClean="0"/>
              <a:t>(čo by tieto firmy diskvalifikovalo)</a:t>
            </a:r>
            <a:r>
              <a:rPr lang="sk-SK" sz="2800" dirty="0" smtClean="0"/>
              <a:t>, </a:t>
            </a:r>
            <a:r>
              <a:rPr lang="sk-SK" sz="2800" b="1" dirty="0" smtClean="0"/>
              <a:t>ale hovorí sa všeobecne o „</a:t>
            </a:r>
            <a:r>
              <a:rPr lang="sk-SK" sz="2800" b="1" dirty="0" err="1" smtClean="0"/>
              <a:t>nebankovkách</a:t>
            </a:r>
            <a:r>
              <a:rPr lang="sk-SK" sz="2800" b="1" dirty="0" smtClean="0"/>
              <a:t>“</a:t>
            </a:r>
            <a:endParaRPr lang="sk-SK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401287" cy="58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23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827584" y="1556792"/>
            <a:ext cx="732538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800" b="1" dirty="0" smtClean="0"/>
              <a:t>Ako </a:t>
            </a:r>
            <a:r>
              <a:rPr lang="sk-SK" sz="2800" b="1" dirty="0"/>
              <a:t>si vybrať bezpečnú (korektnú) </a:t>
            </a:r>
            <a:r>
              <a:rPr lang="sk-SK" sz="2800" b="1" dirty="0" err="1"/>
              <a:t>nebankovku</a:t>
            </a:r>
            <a:r>
              <a:rPr lang="sk-SK" sz="2800" b="1" dirty="0"/>
              <a:t> by známemu poradilo </a:t>
            </a:r>
            <a:r>
              <a:rPr lang="sk-SK" sz="2800" b="1" dirty="0" smtClean="0"/>
              <a:t>sotva </a:t>
            </a:r>
            <a:r>
              <a:rPr lang="sk-SK" sz="2800" b="1" dirty="0"/>
              <a:t>13 % </a:t>
            </a:r>
            <a:r>
              <a:rPr lang="sk-SK" sz="2800" b="1" dirty="0" smtClean="0"/>
              <a:t>ľudí</a:t>
            </a:r>
          </a:p>
          <a:p>
            <a:r>
              <a:rPr lang="sk-SK" sz="2400" dirty="0" smtClean="0"/>
              <a:t>(iba 2 % v prieskume odpovedali určite áno) </a:t>
            </a:r>
          </a:p>
          <a:p>
            <a:endParaRPr lang="sk-SK" sz="2800" b="1" dirty="0"/>
          </a:p>
          <a:p>
            <a:endParaRPr lang="sk-SK" sz="2800" b="1" dirty="0" smtClean="0"/>
          </a:p>
          <a:p>
            <a:r>
              <a:rPr lang="sk-SK" sz="2800" b="1" dirty="0" smtClean="0"/>
              <a:t>Nerozlišovanie </a:t>
            </a:r>
            <a:r>
              <a:rPr lang="sk-SK" sz="2800" b="1" dirty="0"/>
              <a:t>korektných a nekorektných poskytovateľov </a:t>
            </a:r>
            <a:r>
              <a:rPr lang="sk-SK" sz="2800" b="1" dirty="0" smtClean="0"/>
              <a:t>úverov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sk-SK" sz="2800" b="1" dirty="0" smtClean="0"/>
              <a:t>=&gt; </a:t>
            </a:r>
          </a:p>
          <a:p>
            <a:r>
              <a:rPr lang="sk-SK" sz="2800" b="1" dirty="0" smtClean="0"/>
              <a:t>aj </a:t>
            </a:r>
            <a:r>
              <a:rPr lang="sk-SK" sz="2800" b="1" dirty="0"/>
              <a:t>mimoriadne nekorektné </a:t>
            </a:r>
            <a:r>
              <a:rPr lang="sk-SK" sz="2800" b="1" dirty="0" err="1"/>
              <a:t>nebankovky</a:t>
            </a:r>
            <a:r>
              <a:rPr lang="sk-SK" sz="2800" b="1" dirty="0"/>
              <a:t> na Slovensku dlhodobo </a:t>
            </a:r>
            <a:r>
              <a:rPr lang="sk-SK" sz="2800" b="1" dirty="0" smtClean="0"/>
              <a:t>prežívali, ba expandovali</a:t>
            </a:r>
            <a:endParaRPr lang="sk-SK" sz="2400" b="1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6" y="105754"/>
            <a:ext cx="1401287" cy="58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07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847018" y="1556792"/>
            <a:ext cx="732538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400" b="1" i="1" dirty="0"/>
              <a:t>„</a:t>
            </a:r>
            <a:r>
              <a:rPr lang="sk-SK" sz="2800" b="1" i="1" dirty="0"/>
              <a:t>Poznáte osobne niekoho, kto kvôli pôžičke z </a:t>
            </a:r>
            <a:r>
              <a:rPr lang="sk-SK" sz="2800" b="1" i="1" dirty="0" err="1"/>
              <a:t>nebankovky</a:t>
            </a:r>
            <a:r>
              <a:rPr lang="sk-SK" sz="2800" b="1" i="1" dirty="0"/>
              <a:t> čelil exekúcii, prípadne mu hrozilo, že príde o dom alebo byt</a:t>
            </a:r>
            <a:r>
              <a:rPr lang="sk-SK" sz="2800" b="1" i="1" dirty="0" smtClean="0"/>
              <a:t>?“</a:t>
            </a:r>
          </a:p>
          <a:p>
            <a:endParaRPr lang="sk-SK" sz="2800" b="1" dirty="0" smtClean="0"/>
          </a:p>
          <a:p>
            <a:pPr>
              <a:lnSpc>
                <a:spcPct val="150000"/>
              </a:lnSpc>
            </a:pPr>
            <a:r>
              <a:rPr lang="sk-SK" sz="2800" b="1" dirty="0" smtClean="0"/>
              <a:t>6,5 % má vlastnú skúsenosť </a:t>
            </a:r>
          </a:p>
          <a:p>
            <a:pPr>
              <a:lnSpc>
                <a:spcPct val="150000"/>
              </a:lnSpc>
            </a:pPr>
            <a:r>
              <a:rPr lang="sk-SK" sz="2800" b="1" dirty="0" smtClean="0"/>
              <a:t>17 % malo taký prípad v širšej rodine</a:t>
            </a:r>
          </a:p>
          <a:p>
            <a:pPr>
              <a:lnSpc>
                <a:spcPct val="150000"/>
              </a:lnSpc>
            </a:pPr>
            <a:r>
              <a:rPr lang="sk-SK" sz="2800" b="1" dirty="0" smtClean="0"/>
              <a:t>42 % osobne pozná niekoho, komu sa to stalo </a:t>
            </a:r>
            <a:endParaRPr lang="sk-SK" sz="2400" b="1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6" y="105754"/>
            <a:ext cx="1401287" cy="58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64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2122850"/>
              </p:ext>
            </p:extLst>
          </p:nvPr>
        </p:nvGraphicFramePr>
        <p:xfrm>
          <a:off x="611560" y="764704"/>
          <a:ext cx="828092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9051415"/>
              </p:ext>
            </p:extLst>
          </p:nvPr>
        </p:nvGraphicFramePr>
        <p:xfrm>
          <a:off x="539552" y="1052736"/>
          <a:ext cx="7848872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8732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395536" y="980728"/>
            <a:ext cx="8280920" cy="384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Cesta </a:t>
            </a:r>
            <a:r>
              <a:rPr lang="sk-SK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k problémom </a:t>
            </a: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sa začína 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neuvedomením </a:t>
            </a:r>
            <a:r>
              <a:rPr lang="sk-SK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si vysokej ceny úveru a </a:t>
            </a:r>
            <a:endParaRPr lang="sk-SK" sz="2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precenením </a:t>
            </a:r>
            <a:r>
              <a:rPr lang="sk-SK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vlastných schopností splácať </a:t>
            </a: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ho =&gt;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endParaRPr lang="sk-SK" sz="2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... základom prevencie je (malo by byť) 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32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zvyšovanie </a:t>
            </a:r>
            <a:r>
              <a:rPr lang="sk-SK" sz="3200" b="1" dirty="0">
                <a:ea typeface="Calibri" panose="020F0502020204030204" pitchFamily="34" charset="0"/>
                <a:cs typeface="Times New Roman" panose="02020603050405020304" pitchFamily="18" charset="0"/>
              </a:rPr>
              <a:t>finančnej </a:t>
            </a:r>
            <a:r>
              <a:rPr lang="sk-SK" sz="32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gramotnosti </a:t>
            </a: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4319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395536" y="980728"/>
            <a:ext cx="8280920" cy="5373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Mystery</a:t>
            </a: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shopping</a:t>
            </a:r>
            <a:endParaRPr lang="sk-SK" sz="2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Realizovaný za účelom preverenia korektnosti pri informovaní o podmienkach úveru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slovených </a:t>
            </a: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19 nebankoviek a 3 banky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3 životné situácie</a:t>
            </a:r>
          </a:p>
          <a:p>
            <a:pPr marL="914400" lvl="1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študentka s nepravidelným príjmom </a:t>
            </a:r>
          </a:p>
          <a:p>
            <a:pPr marL="914400" lvl="1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nezamestnaná vlastníčka bytu s pracujúcim manželom</a:t>
            </a:r>
          </a:p>
          <a:p>
            <a:pPr marL="914400" lvl="1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sk-SK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amestnaná vlastníčka domu s nízkym príjmom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väčšine dopytovaných subjektov </a:t>
            </a:r>
            <a:r>
              <a:rPr lang="en-US" sz="28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vyskytovali </a:t>
            </a: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väčšie či menšie 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chyby</a:t>
            </a:r>
            <a:endParaRPr lang="sk-SK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3983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395536" y="980728"/>
            <a:ext cx="8280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Hlavné zistenia z </a:t>
            </a:r>
            <a:r>
              <a:rPr lang="sk-SK" sz="28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mystery</a:t>
            </a: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shoppingu</a:t>
            </a:r>
            <a:endParaRPr lang="sk-SK" sz="2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Vlastníctvo nehnuteľnosti negarantuje získanie pôžičky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Rozhoduje najmä pravidelnosť a výška príjmu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O disponibilný príjem sa zaujímalo 8 z 19 NB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Nízky príjem výšku pôžičky neovplyvnil v 9 z 19 NB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Bežne sa dozviete výšku splátky a dobu splácania, na RPMN sa treba pýtať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Pri nesplácaní hrozia sankcie, 10 z 19 NB ich bližšie nepopísalo</a:t>
            </a:r>
            <a:endParaRPr lang="sk-SK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9291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395536" y="980728"/>
            <a:ext cx="8280920" cy="5244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2400"/>
              </a:spcAft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Nekalé praktiky (vyskytujúce sa pred </a:t>
            </a:r>
            <a:r>
              <a:rPr lang="sk-SK" sz="28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licencovaním</a:t>
            </a: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Nesprávne </a:t>
            </a:r>
            <a:r>
              <a:rPr lang="sk-SK" sz="2800" dirty="0">
                <a:ea typeface="Calibri" panose="020F0502020204030204" pitchFamily="34" charset="0"/>
                <a:cs typeface="Times New Roman" panose="02020603050405020304" pitchFamily="18" charset="0"/>
              </a:rPr>
              <a:t>uvedená 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RPMN (podľa SOI a MS SR najčastejšia nekalá praktika)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Neposudzovani</a:t>
            </a:r>
            <a:r>
              <a:rPr lang="en-US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bonity klienta a zneužitie tiesne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Neprimerane vysoká cena úveru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Agresívne vymáhanie pohľadávok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Uzatváranie formálne nespotrebiteľských úverových zmlúv so živnostníkmi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Zamlčanie základných parametrov zmluvy</a:t>
            </a:r>
            <a:endParaRPr lang="sk-SK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3299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467544" y="764704"/>
            <a:ext cx="8208912" cy="5629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3600"/>
              </a:spcAft>
              <a:tabLst>
                <a:tab pos="450215" algn="l"/>
              </a:tabLst>
            </a:pPr>
            <a:r>
              <a:rPr lang="sk-SK" sz="2800" b="1" u="sng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Odplata - príklad zbabranej regulácie</a:t>
            </a:r>
          </a:p>
          <a:p>
            <a:pPr marL="457200" indent="-457200" algn="just">
              <a:lnSpc>
                <a:spcPct val="115000"/>
              </a:lnSpc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Cieľ: 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    Jednoduchšie vyjadrenie ceny úveru</a:t>
            </a:r>
          </a:p>
          <a:p>
            <a:pPr marL="457200" indent="-457200" algn="just">
              <a:lnSpc>
                <a:spcPct val="115000"/>
              </a:lnSpc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Realizácia:  </a:t>
            </a: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Chybná definícia v Nariadení 			  	    vlády SR č. 141/2014 (doteraz platí)</a:t>
            </a:r>
            <a:endParaRPr lang="sk-SK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450215" algn="l"/>
              </a:tabLst>
            </a:pPr>
            <a:r>
              <a:rPr lang="sk-SK" sz="2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Výsledok: </a:t>
            </a:r>
          </a:p>
          <a:p>
            <a:pPr marL="971550" lvl="1" indent="-514350" algn="just">
              <a:lnSpc>
                <a:spcPct val="115000"/>
              </a:lnSpc>
              <a:spcAft>
                <a:spcPts val="600"/>
              </a:spcAft>
              <a:buAutoNum type="arabicParenR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Stropy viazané na chybne definovanú odplatu boli neúčinné pri krátkych úveroch (do dec.2015)</a:t>
            </a:r>
          </a:p>
          <a:p>
            <a:pPr marL="971550" lvl="1" indent="-514350" algn="just">
              <a:lnSpc>
                <a:spcPct val="115000"/>
              </a:lnSpc>
              <a:spcAft>
                <a:spcPts val="600"/>
              </a:spcAft>
              <a:buAutoNum type="arabicParenR"/>
              <a:tabLst>
                <a:tab pos="450215" algn="l"/>
              </a:tabLst>
            </a:pPr>
            <a:r>
              <a:rPr lang="sk-SK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Spotrebitelia sú doteraz mylne informovaní              o cene úverov so splatnosťami do 12 mesiacov </a:t>
            </a:r>
            <a:endParaRPr lang="sk-SK" sz="28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56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395536" y="692696"/>
            <a:ext cx="8208912" cy="6160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50215" algn="l"/>
              </a:tabLst>
            </a:pPr>
            <a:r>
              <a:rPr lang="sk-SK" sz="2800" b="1" u="sng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Hlavné </a:t>
            </a:r>
            <a:r>
              <a:rPr lang="sk-SK" sz="2800" b="1" u="sng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odporúčania I</a:t>
            </a: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arenR"/>
              <a:tabLst>
                <a:tab pos="450215" algn="l"/>
              </a:tabLst>
            </a:pPr>
            <a:r>
              <a:rPr lang="sk-SK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Korektné </a:t>
            </a:r>
            <a:r>
              <a:rPr lang="sk-SK" sz="2800" b="1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informovanie o cene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endParaRPr lang="sk-SK" sz="2800" dirty="0" smtClean="0">
              <a:latin typeface="Calibri" panose="020F0502020204030204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457200" lvl="0" indent="-2794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rušiť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chybne počítanú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odplatu, používať iba RPMN, skratku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doplniť o ľahko zrozumiteľný popis </a:t>
            </a:r>
            <a:endParaRPr lang="sk-SK" sz="2400" dirty="0" smtClean="0">
              <a:latin typeface="Calibri" panose="020F0502020204030204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457200" lvl="0" indent="-2794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najdôležitejšie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údaje o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úvere uvádzať na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strane, ktorú klient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podpisuje</a:t>
            </a:r>
          </a:p>
          <a:p>
            <a:pPr marL="177800" lvl="0" indent="-177800" algn="just">
              <a:lnSpc>
                <a:spcPct val="200000"/>
              </a:lnSpc>
              <a:spcAft>
                <a:spcPts val="600"/>
              </a:spcAft>
              <a:tabLst>
                <a:tab pos="625475" algn="l"/>
              </a:tabLst>
            </a:pPr>
            <a:r>
              <a:rPr lang="sk-SK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2) Vzdelávanie</a:t>
            </a:r>
            <a:r>
              <a:rPr lang="sk-SK" sz="28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marL="457200" lvl="0" indent="-2794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posilniť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vedenie k finančnej gramotnosti na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ZŠ i SŠ</a:t>
            </a:r>
          </a:p>
          <a:p>
            <a:pPr marL="457200" lvl="0" indent="-2794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z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abezpečiť </a:t>
            </a:r>
            <a:r>
              <a:rPr lang="sk-SK" sz="2400" dirty="0" err="1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dovzdelanie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učiteľov</a:t>
            </a:r>
          </a:p>
          <a:p>
            <a:pPr marL="457200" lvl="0" indent="-27940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zaradiť finančné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príklady do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učebníc a celoštátnych testov z matematiky</a:t>
            </a:r>
            <a:endParaRPr lang="sk-SK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395536" y="692696"/>
            <a:ext cx="8208912" cy="5666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2400"/>
              </a:spcAft>
              <a:tabLst>
                <a:tab pos="450215" algn="l"/>
              </a:tabLst>
            </a:pPr>
            <a:r>
              <a:rPr lang="sk-SK" sz="2800" b="1" u="sng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Hlavné </a:t>
            </a:r>
            <a:r>
              <a:rPr lang="sk-SK" sz="2800" b="1" u="sng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odporúčania II</a:t>
            </a:r>
          </a:p>
          <a:p>
            <a:pPr lvl="0">
              <a:spcAft>
                <a:spcPts val="600"/>
              </a:spcAft>
            </a:pPr>
            <a:r>
              <a:rPr lang="sk-SK" sz="2800" b="1" dirty="0" smtClean="0"/>
              <a:t>3) Primeraná </a:t>
            </a:r>
            <a:r>
              <a:rPr lang="sk-SK" sz="2800" b="1" dirty="0"/>
              <a:t>regulácia a dohľad </a:t>
            </a:r>
            <a:endParaRPr lang="sk-SK" sz="2800" b="1" dirty="0" smtClean="0"/>
          </a:p>
          <a:p>
            <a:pPr marL="53816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zmeny 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zákonov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konzultovať s</a:t>
            </a:r>
            <a:r>
              <a:rPr lang="sk-SK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dotknutými </a:t>
            </a: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subjektmi, reflektovať vecnými argumentmi podložené pripomienky</a:t>
            </a:r>
            <a:endParaRPr lang="sk-SK" sz="2400" dirty="0" smtClean="0"/>
          </a:p>
          <a:p>
            <a:pPr marL="53816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zefektívňovať </a:t>
            </a:r>
            <a:r>
              <a:rPr lang="sk-SK" sz="2400" dirty="0"/>
              <a:t>dohľad nad podnikaním </a:t>
            </a:r>
            <a:r>
              <a:rPr lang="sk-SK" sz="2400" dirty="0" err="1" smtClean="0"/>
              <a:t>nebankoviek</a:t>
            </a:r>
            <a:r>
              <a:rPr lang="en-US" sz="2400" dirty="0" smtClean="0"/>
              <a:t>, </a:t>
            </a:r>
            <a:r>
              <a:rPr lang="en-US" sz="2400" dirty="0" err="1" smtClean="0"/>
              <a:t>vr</a:t>
            </a:r>
            <a:r>
              <a:rPr lang="sk-SK" sz="2400" dirty="0" err="1" smtClean="0"/>
              <a:t>át</a:t>
            </a:r>
            <a:r>
              <a:rPr lang="en-US" sz="2400" dirty="0" smtClean="0"/>
              <a:t>a</a:t>
            </a:r>
            <a:r>
              <a:rPr lang="sk-SK" sz="2400" dirty="0" err="1" smtClean="0"/>
              <a:t>ne</a:t>
            </a:r>
            <a:r>
              <a:rPr lang="en-US" sz="2400" dirty="0" smtClean="0"/>
              <a:t> </a:t>
            </a:r>
            <a:r>
              <a:rPr lang="en-US" sz="2400" dirty="0" err="1" smtClean="0"/>
              <a:t>mysteryshoping</a:t>
            </a:r>
            <a:r>
              <a:rPr lang="sk-SK" sz="2400" dirty="0" err="1" smtClean="0"/>
              <a:t>ov</a:t>
            </a:r>
            <a:r>
              <a:rPr lang="en-US" sz="2400" dirty="0" smtClean="0"/>
              <a:t>, </a:t>
            </a:r>
            <a:r>
              <a:rPr lang="sk-SK" sz="2400" dirty="0" smtClean="0"/>
              <a:t>odhaľovať </a:t>
            </a:r>
            <a:r>
              <a:rPr lang="sk-SK" sz="2400" dirty="0"/>
              <a:t>a </a:t>
            </a:r>
            <a:r>
              <a:rPr lang="sk-SK" sz="2400" dirty="0" smtClean="0"/>
              <a:t>eliminovať </a:t>
            </a:r>
            <a:r>
              <a:rPr lang="sk-SK" sz="2400" dirty="0"/>
              <a:t>nekalé </a:t>
            </a:r>
            <a:r>
              <a:rPr lang="sk-SK" sz="2400" dirty="0" smtClean="0"/>
              <a:t>praktiky</a:t>
            </a:r>
            <a:endParaRPr lang="sk-SK" sz="2400" dirty="0"/>
          </a:p>
          <a:p>
            <a:pPr lvl="0">
              <a:spcAft>
                <a:spcPts val="600"/>
              </a:spcAft>
            </a:pPr>
            <a:endParaRPr lang="sk-SK" sz="800" b="1" dirty="0" smtClean="0"/>
          </a:p>
          <a:p>
            <a:pPr lvl="0">
              <a:spcAft>
                <a:spcPts val="600"/>
              </a:spcAft>
            </a:pPr>
            <a:r>
              <a:rPr lang="sk-SK" sz="2800" b="1" dirty="0" smtClean="0"/>
              <a:t>4) Rozlišovanie </a:t>
            </a:r>
            <a:r>
              <a:rPr lang="sk-SK" sz="2800" b="1" dirty="0"/>
              <a:t>korektnosti </a:t>
            </a:r>
            <a:r>
              <a:rPr lang="sk-SK" sz="2800" b="1" dirty="0" smtClean="0"/>
              <a:t>nebankoviek</a:t>
            </a:r>
          </a:p>
          <a:p>
            <a:pPr marL="538163" indent="-3587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/>
              <a:t>n</a:t>
            </a:r>
            <a:r>
              <a:rPr lang="sk-SK" sz="2400" dirty="0" smtClean="0"/>
              <a:t>ekorektné </a:t>
            </a:r>
            <a:r>
              <a:rPr lang="sk-SK" sz="2400" dirty="0"/>
              <a:t>praktiky medializovať s uvedením konkrétnych spoločností a počtu zistených </a:t>
            </a:r>
            <a:r>
              <a:rPr lang="sk-SK" sz="2400" dirty="0" smtClean="0"/>
              <a:t>prípadov</a:t>
            </a:r>
          </a:p>
          <a:p>
            <a:pPr marL="538163" indent="-3587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zaviesť </a:t>
            </a:r>
            <a:r>
              <a:rPr lang="sk-SK" sz="2400" dirty="0" err="1" smtClean="0"/>
              <a:t>reporting</a:t>
            </a:r>
            <a:r>
              <a:rPr lang="sk-SK" sz="2400" dirty="0" smtClean="0"/>
              <a:t> mapujúci v </a:t>
            </a:r>
            <a:r>
              <a:rPr lang="sk-SK" sz="2400" dirty="0" err="1" smtClean="0"/>
              <a:t>nebankovkách</a:t>
            </a:r>
            <a:r>
              <a:rPr lang="sk-SK" sz="2400" dirty="0" smtClean="0"/>
              <a:t> s licenciou výskyt omeškaní v splácaní úverov, rozsah uplatňovania sankcií i rôznych foriem vymáhania pohľadávok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62599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395536" y="692696"/>
            <a:ext cx="8208912" cy="365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50215" algn="l"/>
              </a:tabLst>
            </a:pPr>
            <a:r>
              <a:rPr lang="sk-SK" sz="2800" b="1" u="sng" dirty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Hlavné </a:t>
            </a:r>
            <a:r>
              <a:rPr lang="sk-SK" sz="2800" b="1" u="sng" dirty="0" smtClean="0">
                <a:latin typeface="Calibri" panose="020F0502020204030204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odporúčania III</a:t>
            </a:r>
          </a:p>
          <a:p>
            <a:pPr lvl="0"/>
            <a:endParaRPr lang="sk-SK" sz="2800" b="1" dirty="0" smtClean="0"/>
          </a:p>
          <a:p>
            <a:pPr lvl="0">
              <a:spcAft>
                <a:spcPts val="600"/>
              </a:spcAft>
            </a:pPr>
            <a:r>
              <a:rPr lang="sk-SK" sz="2800" b="1" dirty="0" smtClean="0"/>
              <a:t>5) Samoregulácia </a:t>
            </a:r>
            <a:r>
              <a:rPr lang="sk-SK" sz="2800" b="1" dirty="0"/>
              <a:t>poskytovateľov úverov</a:t>
            </a:r>
            <a:r>
              <a:rPr lang="sk-SK" sz="2800" dirty="0"/>
              <a:t> </a:t>
            </a:r>
            <a:endParaRPr lang="sk-SK" sz="2800" dirty="0" smtClean="0"/>
          </a:p>
          <a:p>
            <a:pPr marL="627063" lvl="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aplikovať pravidlá pre predajcov obmedzujúce záujem </a:t>
            </a:r>
            <a:r>
              <a:rPr lang="sk-SK" sz="2400" dirty="0"/>
              <a:t>predať úvery ľuďom, ktorí ich nebudú vedieť </a:t>
            </a:r>
            <a:r>
              <a:rPr lang="sk-SK" sz="2400" dirty="0" smtClean="0"/>
              <a:t>splácať</a:t>
            </a:r>
          </a:p>
          <a:p>
            <a:pPr marL="627063" lvl="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/>
              <a:t>s</a:t>
            </a:r>
            <a:r>
              <a:rPr lang="sk-SK" sz="2400" dirty="0" smtClean="0"/>
              <a:t>polupracovať </a:t>
            </a:r>
            <a:r>
              <a:rPr lang="sk-SK" sz="2400" dirty="0"/>
              <a:t>so spotrebiteľskými združeniami na vyjasňovaní podmienok </a:t>
            </a:r>
            <a:r>
              <a:rPr lang="sk-SK" sz="2400" dirty="0" smtClean="0"/>
              <a:t>zmlúv</a:t>
            </a:r>
          </a:p>
          <a:p>
            <a:pPr marL="627063" lvl="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upozorňovať </a:t>
            </a:r>
            <a:r>
              <a:rPr lang="sk-SK" sz="2400" dirty="0"/>
              <a:t>regulátora na nekalé praktiky iných </a:t>
            </a:r>
            <a:r>
              <a:rPr lang="sk-SK" sz="2400" dirty="0" smtClean="0"/>
              <a:t>subjektov 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84277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48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ĺžnik 1"/>
          <p:cNvSpPr/>
          <p:nvPr/>
        </p:nvSpPr>
        <p:spPr>
          <a:xfrm>
            <a:off x="2286000" y="269033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2095" indent="-252095" algn="just">
              <a:spcBef>
                <a:spcPts val="500"/>
              </a:spcBef>
              <a:spcAft>
                <a:spcPts val="0"/>
              </a:spcAft>
              <a:tabLst>
                <a:tab pos="450215" algn="l"/>
              </a:tabLst>
            </a:pPr>
            <a:r>
              <a:rPr lang="sk-SK" sz="28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Ďakujeme za pozornosť.</a:t>
            </a:r>
            <a:endParaRPr lang="sk-SK" sz="3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48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746689"/>
              </p:ext>
            </p:extLst>
          </p:nvPr>
        </p:nvGraphicFramePr>
        <p:xfrm>
          <a:off x="1619672" y="2780930"/>
          <a:ext cx="5544616" cy="32918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38100"/>
                <a:gridCol w="3099380"/>
                <a:gridCol w="1607136"/>
              </a:tblGrid>
              <a:tr h="5040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10 %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154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20 %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40 %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90 %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>
                          <a:solidFill>
                            <a:schemeClr val="tx1"/>
                          </a:solidFill>
                          <a:effectLst/>
                        </a:rPr>
                        <a:t>iná </a:t>
                      </a:r>
                      <a:r>
                        <a:rPr lang="sk-SK" sz="2400" b="0" dirty="0" smtClean="0">
                          <a:solidFill>
                            <a:schemeClr val="tx1"/>
                          </a:solidFill>
                          <a:effectLst/>
                        </a:rPr>
                        <a:t>odpoveď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>
                          <a:solidFill>
                            <a:schemeClr val="tx1"/>
                          </a:solidFill>
                          <a:effectLst/>
                        </a:rPr>
                        <a:t>(nevie) 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8" name="Obdĺžnik 7"/>
          <p:cNvSpPr/>
          <p:nvPr/>
        </p:nvSpPr>
        <p:spPr>
          <a:xfrm>
            <a:off x="323528" y="980728"/>
            <a:ext cx="8424936" cy="1633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95" indent="-252095" algn="just">
              <a:spcBef>
                <a:spcPts val="500"/>
              </a:spcBef>
              <a:spcAft>
                <a:spcPts val="0"/>
              </a:spcAft>
              <a:tabLst>
                <a:tab pos="450215" algn="l"/>
              </a:tabLst>
            </a:pP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„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Predstavte si, že vám niekto ponúka úver 500 eur na 6 </a:t>
            </a: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mesiacov. 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Splatiť ho máte v 6 mesačných splátkach po 100 eur, spolu teda splatíte 600 eur.  </a:t>
            </a:r>
            <a:endParaRPr lang="sk-SK" sz="2400" b="1" dirty="0" smtClean="0">
              <a:latin typeface="Segoe UI" panose="020B0502040204020203" pitchFamily="34" charset="0"/>
              <a:ea typeface="Times New Roman" panose="02020603050405020304" pitchFamily="18" charset="0"/>
            </a:endParaRPr>
          </a:p>
          <a:p>
            <a:pPr marL="252095" indent="-252095" algn="just">
              <a:spcBef>
                <a:spcPts val="500"/>
              </a:spcBef>
              <a:spcAft>
                <a:spcPts val="0"/>
              </a:spcAft>
              <a:tabLst>
                <a:tab pos="450215" algn="l"/>
              </a:tabLst>
            </a:pP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Aká 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je podľa vás ročná úroková sadzba?“</a:t>
            </a:r>
            <a:endParaRPr lang="sk-SK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48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364566"/>
              </p:ext>
            </p:extLst>
          </p:nvPr>
        </p:nvGraphicFramePr>
        <p:xfrm>
          <a:off x="1619672" y="2780930"/>
          <a:ext cx="5544616" cy="32918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38100"/>
                <a:gridCol w="3099380"/>
                <a:gridCol w="1607136"/>
              </a:tblGrid>
              <a:tr h="5040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10 %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 smtClean="0">
                          <a:solidFill>
                            <a:schemeClr val="tx1"/>
                          </a:solidFill>
                          <a:effectLst/>
                        </a:rPr>
                        <a:t>20,4 %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154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20 %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 smtClean="0">
                          <a:solidFill>
                            <a:schemeClr val="tx1"/>
                          </a:solidFill>
                          <a:effectLst/>
                        </a:rPr>
                        <a:t>53,6 %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40 %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 smtClean="0">
                          <a:solidFill>
                            <a:schemeClr val="tx1"/>
                          </a:solidFill>
                          <a:effectLst/>
                        </a:rPr>
                        <a:t>11,0 %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>
                          <a:solidFill>
                            <a:schemeClr val="tx1"/>
                          </a:solidFill>
                          <a:effectLst/>
                        </a:rPr>
                        <a:t>90 %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1" dirty="0" smtClean="0">
                          <a:solidFill>
                            <a:schemeClr val="tx1"/>
                          </a:solidFill>
                          <a:effectLst/>
                        </a:rPr>
                        <a:t>0,8 %</a:t>
                      </a: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 smtClean="0">
                          <a:solidFill>
                            <a:schemeClr val="tx1"/>
                          </a:solidFill>
                          <a:effectLst/>
                        </a:rPr>
                        <a:t>iná odpoveď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 smtClean="0">
                          <a:solidFill>
                            <a:schemeClr val="tx1"/>
                          </a:solidFill>
                          <a:effectLst/>
                        </a:rPr>
                        <a:t>1,2 %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endParaRPr lang="sk-SK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>
                          <a:solidFill>
                            <a:schemeClr val="tx1"/>
                          </a:solidFill>
                          <a:effectLst/>
                        </a:rPr>
                        <a:t>(nevie) 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sk-SK" sz="2400" b="0" dirty="0" smtClean="0">
                          <a:solidFill>
                            <a:schemeClr val="tx1"/>
                          </a:solidFill>
                          <a:effectLst/>
                        </a:rPr>
                        <a:t>13,1 %</a:t>
                      </a:r>
                      <a:endParaRPr lang="sk-SK" sz="3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8" name="Obdĺžnik 7"/>
          <p:cNvSpPr/>
          <p:nvPr/>
        </p:nvSpPr>
        <p:spPr>
          <a:xfrm>
            <a:off x="323528" y="980728"/>
            <a:ext cx="8424936" cy="1633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95" indent="-252095" algn="just">
              <a:spcBef>
                <a:spcPts val="500"/>
              </a:spcBef>
              <a:spcAft>
                <a:spcPts val="0"/>
              </a:spcAft>
              <a:tabLst>
                <a:tab pos="450215" algn="l"/>
              </a:tabLst>
            </a:pP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„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Predstavte si, že vám niekto ponúka úver 500 eur na 6 </a:t>
            </a: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mesiacov. 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Splatiť ho máte v 6 mesačných splátkach po 100 eur, spolu teda splatíte 600 eur.  </a:t>
            </a:r>
            <a:endParaRPr lang="sk-SK" sz="2400" b="1" dirty="0" smtClean="0">
              <a:latin typeface="Segoe UI" panose="020B0502040204020203" pitchFamily="34" charset="0"/>
              <a:ea typeface="Times New Roman" panose="02020603050405020304" pitchFamily="18" charset="0"/>
            </a:endParaRPr>
          </a:p>
          <a:p>
            <a:pPr marL="252095" indent="-252095" algn="just">
              <a:spcBef>
                <a:spcPts val="500"/>
              </a:spcBef>
              <a:spcAft>
                <a:spcPts val="0"/>
              </a:spcAft>
              <a:tabLst>
                <a:tab pos="450215" algn="l"/>
              </a:tabLst>
            </a:pPr>
            <a:r>
              <a:rPr lang="sk-SK" sz="2400" b="1" dirty="0" smtClean="0">
                <a:latin typeface="Segoe UI" panose="020B0502040204020203" pitchFamily="34" charset="0"/>
                <a:ea typeface="Times New Roman" panose="02020603050405020304" pitchFamily="18" charset="0"/>
              </a:rPr>
              <a:t>Aká </a:t>
            </a:r>
            <a:r>
              <a:rPr lang="sk-SK" sz="2400" b="1" dirty="0">
                <a:latin typeface="Segoe UI" panose="020B0502040204020203" pitchFamily="34" charset="0"/>
                <a:ea typeface="Times New Roman" panose="02020603050405020304" pitchFamily="18" charset="0"/>
              </a:rPr>
              <a:t>je podľa vás ročná úroková sadzba?“</a:t>
            </a:r>
            <a:endParaRPr lang="sk-SK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22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2438</TotalTime>
  <Words>516</Words>
  <Application>Microsoft Office PowerPoint</Application>
  <PresentationFormat>Prezentácia na obrazovke (4:3)</PresentationFormat>
  <Paragraphs>134</Paragraphs>
  <Slides>21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21</vt:i4>
      </vt:variant>
    </vt:vector>
  </HeadingPairs>
  <TitlesOfParts>
    <vt:vector size="26" baseType="lpstr">
      <vt:lpstr>Arial</vt:lpstr>
      <vt:lpstr>Calibri</vt:lpstr>
      <vt:lpstr>Segoe UI</vt:lpstr>
      <vt:lpstr>Times New Roman</vt:lpstr>
      <vt:lpstr>Motiv sady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mjanos</dc:creator>
  <cp:lastModifiedBy>Ján Kovalčík</cp:lastModifiedBy>
  <cp:revision>71</cp:revision>
  <cp:lastPrinted>2015-10-12T07:51:38Z</cp:lastPrinted>
  <dcterms:created xsi:type="dcterms:W3CDTF">2015-10-08T11:28:51Z</dcterms:created>
  <dcterms:modified xsi:type="dcterms:W3CDTF">2016-03-21T07:34:18Z</dcterms:modified>
</cp:coreProperties>
</file>