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4" r:id="rId2"/>
    <p:sldId id="276" r:id="rId3"/>
    <p:sldId id="278" r:id="rId4"/>
    <p:sldId id="313" r:id="rId5"/>
    <p:sldId id="310" r:id="rId6"/>
    <p:sldId id="309" r:id="rId7"/>
    <p:sldId id="308" r:id="rId8"/>
    <p:sldId id="307" r:id="rId9"/>
    <p:sldId id="306" r:id="rId10"/>
    <p:sldId id="305" r:id="rId11"/>
    <p:sldId id="299" r:id="rId12"/>
    <p:sldId id="301" r:id="rId13"/>
    <p:sldId id="304" r:id="rId14"/>
    <p:sldId id="303" r:id="rId15"/>
  </p:sldIdLst>
  <p:sldSz cx="9144000" cy="6858000" type="screen4x3"/>
  <p:notesSz cx="6797675" cy="987425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12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icps\Desktop\&#1053;&#1086;&#1074;&#1080;&#1081;%20&#1051;&#1080;&#1089;&#1090;%20Microsoft%20Excel%20(3).xlsx"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pPr>
            <a:r>
              <a:rPr lang="en-US"/>
              <a:t>Total population in Ukraine, mln</a:t>
            </a:r>
          </a:p>
        </c:rich>
      </c:tx>
      <c:layout/>
    </c:title>
    <c:plotArea>
      <c:layout/>
      <c:barChart>
        <c:barDir val="col"/>
        <c:grouping val="clustered"/>
        <c:ser>
          <c:idx val="0"/>
          <c:order val="0"/>
          <c:tx>
            <c:strRef>
              <c:f>Лист6!$C$2</c:f>
              <c:strCache>
                <c:ptCount val="1"/>
                <c:pt idx="0">
                  <c:v>population. Mln</c:v>
                </c:pt>
              </c:strCache>
            </c:strRef>
          </c:tx>
          <c:cat>
            <c:numRef>
              <c:f>Лист6!$A$3:$B$28</c:f>
              <c:numCache>
                <c:formatCode>General</c:formatCode>
                <c:ptCount val="26"/>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numCache>
            </c:numRef>
          </c:cat>
          <c:val>
            <c:numRef>
              <c:f>Лист6!$C$3:$C$28</c:f>
              <c:numCache>
                <c:formatCode>0.0</c:formatCode>
                <c:ptCount val="26"/>
                <c:pt idx="0">
                  <c:v>51.838500000000003</c:v>
                </c:pt>
                <c:pt idx="1">
                  <c:v>51.944399999999995</c:v>
                </c:pt>
                <c:pt idx="2">
                  <c:v>52.056600000000003</c:v>
                </c:pt>
                <c:pt idx="3">
                  <c:v>52.244100000000003</c:v>
                </c:pt>
                <c:pt idx="4">
                  <c:v>52.114399999999996</c:v>
                </c:pt>
                <c:pt idx="5">
                  <c:v>51.728400000000008</c:v>
                </c:pt>
                <c:pt idx="6">
                  <c:v>51.297100000000007</c:v>
                </c:pt>
                <c:pt idx="7">
                  <c:v>50.818400000000004</c:v>
                </c:pt>
                <c:pt idx="8">
                  <c:v>50.370799999999996</c:v>
                </c:pt>
                <c:pt idx="9">
                  <c:v>49.918100000000003</c:v>
                </c:pt>
                <c:pt idx="10">
                  <c:v>49.4298</c:v>
                </c:pt>
                <c:pt idx="11">
                  <c:v>48.923200000000008</c:v>
                </c:pt>
                <c:pt idx="12">
                  <c:v>48.457099999999997</c:v>
                </c:pt>
                <c:pt idx="13">
                  <c:v>48.003500000000003</c:v>
                </c:pt>
                <c:pt idx="14">
                  <c:v>47.622400000000013</c:v>
                </c:pt>
                <c:pt idx="15">
                  <c:v>47.280800000000006</c:v>
                </c:pt>
                <c:pt idx="16">
                  <c:v>46.929500000000004</c:v>
                </c:pt>
                <c:pt idx="17">
                  <c:v>46.646000000000001</c:v>
                </c:pt>
                <c:pt idx="18">
                  <c:v>46.372700000000002</c:v>
                </c:pt>
                <c:pt idx="19">
                  <c:v>46.143700000000003</c:v>
                </c:pt>
                <c:pt idx="20">
                  <c:v>45.962900000000012</c:v>
                </c:pt>
                <c:pt idx="21">
                  <c:v>45.778500000000008</c:v>
                </c:pt>
                <c:pt idx="22">
                  <c:v>45.633600000000001</c:v>
                </c:pt>
                <c:pt idx="23">
                  <c:v>45.553000000000004</c:v>
                </c:pt>
                <c:pt idx="24">
                  <c:v>45.426200000000009</c:v>
                </c:pt>
                <c:pt idx="25">
                  <c:v>42.928900000000006</c:v>
                </c:pt>
              </c:numCache>
            </c:numRef>
          </c:val>
        </c:ser>
        <c:dLbls/>
        <c:axId val="64742144"/>
        <c:axId val="64743680"/>
      </c:barChart>
      <c:catAx>
        <c:axId val="64742144"/>
        <c:scaling>
          <c:orientation val="minMax"/>
        </c:scaling>
        <c:axPos val="b"/>
        <c:numFmt formatCode="General" sourceLinked="1"/>
        <c:tickLblPos val="nextTo"/>
        <c:crossAx val="64743680"/>
        <c:crosses val="autoZero"/>
        <c:auto val="1"/>
        <c:lblAlgn val="ctr"/>
        <c:lblOffset val="100"/>
      </c:catAx>
      <c:valAx>
        <c:axId val="64743680"/>
        <c:scaling>
          <c:orientation val="minMax"/>
          <c:min val="30"/>
        </c:scaling>
        <c:axPos val="l"/>
        <c:majorGridlines/>
        <c:numFmt formatCode="0.0" sourceLinked="1"/>
        <c:tickLblPos val="nextTo"/>
        <c:crossAx val="64742144"/>
        <c:crosses val="autoZero"/>
        <c:crossBetween val="between"/>
      </c:valAx>
    </c:plotArea>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ru-RU"/>
  <c:chart>
    <c:title>
      <c:tx>
        <c:rich>
          <a:bodyPr/>
          <a:lstStyle/>
          <a:p>
            <a:pPr>
              <a:defRPr/>
            </a:pPr>
            <a:r>
              <a:rPr lang="en-US"/>
              <a:t>Unemployment rate</a:t>
            </a:r>
          </a:p>
        </c:rich>
      </c:tx>
      <c:layout/>
    </c:title>
    <c:plotArea>
      <c:layout>
        <c:manualLayout>
          <c:layoutTarget val="inner"/>
          <c:xMode val="edge"/>
          <c:yMode val="edge"/>
          <c:x val="9.897462817147859E-2"/>
          <c:y val="0.21795166229221349"/>
          <c:w val="0.8565809273840771"/>
          <c:h val="0.68921660834062393"/>
        </c:manualLayout>
      </c:layout>
      <c:lineChart>
        <c:grouping val="standard"/>
        <c:ser>
          <c:idx val="0"/>
          <c:order val="0"/>
          <c:tx>
            <c:strRef>
              <c:f>Лист5!$C$3</c:f>
              <c:strCache>
                <c:ptCount val="1"/>
                <c:pt idx="0">
                  <c:v>Unemployment rate*</c:v>
                </c:pt>
              </c:strCache>
            </c:strRef>
          </c:tx>
          <c:marker>
            <c:symbol val="diamond"/>
            <c:size val="7"/>
          </c:marker>
          <c:dLbls>
            <c:dLbl>
              <c:idx val="0"/>
              <c:layout>
                <c:manualLayout>
                  <c:x val="-4.1666666666666664E-2"/>
                  <c:y val="-2.777777777777779E-2"/>
                </c:manualLayout>
              </c:layout>
              <c:showVal val="1"/>
            </c:dLbl>
            <c:dLbl>
              <c:idx val="1"/>
              <c:layout>
                <c:manualLayout>
                  <c:x val="-1.6666666666666694E-2"/>
                  <c:y val="-1.8518518518518521E-2"/>
                </c:manualLayout>
              </c:layout>
              <c:showVal val="1"/>
            </c:dLbl>
            <c:dLbl>
              <c:idx val="2"/>
              <c:layout>
                <c:manualLayout>
                  <c:x val="-7.2222222222222229E-2"/>
                  <c:y val="3.2407407407407413E-2"/>
                </c:manualLayout>
              </c:layout>
              <c:showVal val="1"/>
            </c:dLbl>
            <c:dLbl>
              <c:idx val="3"/>
              <c:layout>
                <c:manualLayout>
                  <c:x val="-2.222222222222223E-2"/>
                  <c:y val="-2.7777777777777748E-2"/>
                </c:manualLayout>
              </c:layout>
              <c:showVal val="1"/>
            </c:dLbl>
            <c:dLbl>
              <c:idx val="5"/>
              <c:layout>
                <c:manualLayout>
                  <c:x val="-9.9999999999999992E-2"/>
                  <c:y val="6.0185185185185168E-2"/>
                </c:manualLayout>
              </c:layout>
              <c:showVal val="1"/>
            </c:dLbl>
            <c:dLbl>
              <c:idx val="6"/>
              <c:layout>
                <c:manualLayout>
                  <c:x val="-6.6666666666666721E-2"/>
                  <c:y val="5.5555555555555539E-2"/>
                </c:manualLayout>
              </c:layout>
              <c:showVal val="1"/>
            </c:dLbl>
            <c:dLbl>
              <c:idx val="7"/>
              <c:layout>
                <c:manualLayout>
                  <c:x val="-4.7222222222222228E-2"/>
                  <c:y val="-4.1666666666666664E-2"/>
                </c:manualLayout>
              </c:layout>
              <c:showVal val="1"/>
            </c:dLbl>
            <c:dLbl>
              <c:idx val="8"/>
              <c:layout>
                <c:manualLayout>
                  <c:x val="-1.666666666666667E-2"/>
                  <c:y val="6.9444444444444461E-2"/>
                </c:manualLayout>
              </c:layout>
              <c:showVal val="1"/>
            </c:dLbl>
            <c:dLbl>
              <c:idx val="9"/>
              <c:layout>
                <c:manualLayout>
                  <c:x val="-6.9444444444444461E-2"/>
                  <c:y val="-4.6296296296296301E-2"/>
                </c:manualLayout>
              </c:layout>
              <c:showVal val="1"/>
            </c:dLbl>
            <c:dLbl>
              <c:idx val="10"/>
              <c:layout>
                <c:manualLayout>
                  <c:x val="-4.1666666666666664E-2"/>
                  <c:y val="-3.2407407407407413E-2"/>
                </c:manualLayout>
              </c:layout>
              <c:showVal val="1"/>
            </c:dLbl>
            <c:dLbl>
              <c:idx val="11"/>
              <c:layout>
                <c:manualLayout>
                  <c:x val="-5.8333333333333251E-2"/>
                  <c:y val="4.1666666666666664E-2"/>
                </c:manualLayout>
              </c:layout>
              <c:showVal val="1"/>
            </c:dLbl>
            <c:dLbl>
              <c:idx val="12"/>
              <c:layout>
                <c:manualLayout>
                  <c:x val="-3.333333333333334E-2"/>
                  <c:y val="-2.777777777777779E-2"/>
                </c:manualLayout>
              </c:layout>
              <c:showVal val="1"/>
            </c:dLbl>
            <c:dLbl>
              <c:idx val="13"/>
              <c:layout>
                <c:manualLayout>
                  <c:x val="-4.1666666666666775E-2"/>
                  <c:y val="5.5555555555555539E-2"/>
                </c:manualLayout>
              </c:layout>
              <c:showVal val="1"/>
            </c:dLbl>
            <c:dLbl>
              <c:idx val="14"/>
              <c:layout>
                <c:manualLayout>
                  <c:x val="-2.7777777777776777E-3"/>
                  <c:y val="-5.5555555555555497E-2"/>
                </c:manualLayout>
              </c:layout>
              <c:showVal val="1"/>
            </c:dLbl>
            <c:showVal val="1"/>
          </c:dLbls>
          <c:cat>
            <c:numRef>
              <c:f>Лист5!$B$4:$B$18</c:f>
              <c:numCache>
                <c:formatCode>General</c:formatCode>
                <c:ptCount val="15"/>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numCache>
            </c:numRef>
          </c:cat>
          <c:val>
            <c:numRef>
              <c:f>Лист5!$C$4:$C$18</c:f>
              <c:numCache>
                <c:formatCode>0.00%</c:formatCode>
                <c:ptCount val="15"/>
                <c:pt idx="0">
                  <c:v>0.12400000000000001</c:v>
                </c:pt>
                <c:pt idx="1">
                  <c:v>0.11700000000000002</c:v>
                </c:pt>
                <c:pt idx="2">
                  <c:v>0.10299999999999998</c:v>
                </c:pt>
                <c:pt idx="3">
                  <c:v>9.7000000000000003E-2</c:v>
                </c:pt>
                <c:pt idx="4">
                  <c:v>9.2000000000000026E-2</c:v>
                </c:pt>
                <c:pt idx="5">
                  <c:v>7.8000000000000014E-2</c:v>
                </c:pt>
                <c:pt idx="6">
                  <c:v>7.3999999999999996E-2</c:v>
                </c:pt>
                <c:pt idx="7">
                  <c:v>6.900000000000002E-2</c:v>
                </c:pt>
                <c:pt idx="8">
                  <c:v>6.900000000000002E-2</c:v>
                </c:pt>
                <c:pt idx="9">
                  <c:v>9.6000000000000002E-2</c:v>
                </c:pt>
                <c:pt idx="10">
                  <c:v>8.8000000000000023E-2</c:v>
                </c:pt>
                <c:pt idx="11">
                  <c:v>8.6000000000000021E-2</c:v>
                </c:pt>
                <c:pt idx="12">
                  <c:v>8.1000000000000003E-2</c:v>
                </c:pt>
                <c:pt idx="13">
                  <c:v>7.6999999999999999E-2</c:v>
                </c:pt>
                <c:pt idx="14">
                  <c:v>9.7000000000000003E-2</c:v>
                </c:pt>
              </c:numCache>
            </c:numRef>
          </c:val>
        </c:ser>
        <c:dLbls/>
        <c:marker val="1"/>
        <c:axId val="66221952"/>
        <c:axId val="66223488"/>
      </c:lineChart>
      <c:catAx>
        <c:axId val="66221952"/>
        <c:scaling>
          <c:orientation val="minMax"/>
        </c:scaling>
        <c:axPos val="b"/>
        <c:numFmt formatCode="General" sourceLinked="1"/>
        <c:tickLblPos val="nextTo"/>
        <c:spPr>
          <a:gradFill>
            <a:gsLst>
              <a:gs pos="0">
                <a:schemeClr val="accent1">
                  <a:tint val="66000"/>
                  <a:satMod val="160000"/>
                </a:schemeClr>
              </a:gs>
              <a:gs pos="71000">
                <a:schemeClr val="accent1">
                  <a:tint val="44500"/>
                  <a:satMod val="160000"/>
                </a:schemeClr>
              </a:gs>
              <a:gs pos="100000">
                <a:schemeClr val="accent1">
                  <a:tint val="23500"/>
                  <a:satMod val="160000"/>
                </a:schemeClr>
              </a:gs>
            </a:gsLst>
            <a:lin ang="5400000" scaled="0"/>
          </a:gradFill>
        </c:spPr>
        <c:crossAx val="66223488"/>
        <c:crossesAt val="0"/>
        <c:auto val="1"/>
        <c:lblAlgn val="ctr"/>
        <c:lblOffset val="100"/>
      </c:catAx>
      <c:valAx>
        <c:axId val="66223488"/>
        <c:scaling>
          <c:orientation val="minMax"/>
        </c:scaling>
        <c:axPos val="l"/>
        <c:majorGridlines/>
        <c:numFmt formatCode="0.0%" sourceLinked="0"/>
        <c:tickLblPos val="nextTo"/>
        <c:crossAx val="66221952"/>
        <c:crosses val="autoZero"/>
        <c:crossBetween val="between"/>
      </c:valAx>
    </c:plotArea>
    <c:plotVisOnly val="1"/>
    <c:dispBlanksAs val="gap"/>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uk-UA"/>
          </a:p>
        </p:txBody>
      </p:sp>
      <p:sp>
        <p:nvSpPr>
          <p:cNvPr id="3" name="Дата 2"/>
          <p:cNvSpPr>
            <a:spLocks noGrp="1"/>
          </p:cNvSpPr>
          <p:nvPr>
            <p:ph type="dt" idx="1"/>
          </p:nvPr>
        </p:nvSpPr>
        <p:spPr>
          <a:xfrm>
            <a:off x="3849688" y="0"/>
            <a:ext cx="2946400" cy="493713"/>
          </a:xfrm>
          <a:prstGeom prst="rect">
            <a:avLst/>
          </a:prstGeom>
        </p:spPr>
        <p:txBody>
          <a:bodyPr vert="horz" lIns="91440" tIns="45720" rIns="91440" bIns="45720" rtlCol="0"/>
          <a:lstStyle>
            <a:lvl1pPr algn="r">
              <a:defRPr sz="1200"/>
            </a:lvl1pPr>
          </a:lstStyle>
          <a:p>
            <a:fld id="{2CCFE88C-A176-4B6B-B485-EAD8C02468AD}" type="datetimeFigureOut">
              <a:rPr lang="uk-UA" smtClean="0"/>
              <a:pPr/>
              <a:t>08.02.2016</a:t>
            </a:fld>
            <a:endParaRPr lang="uk-UA"/>
          </a:p>
        </p:txBody>
      </p:sp>
      <p:sp>
        <p:nvSpPr>
          <p:cNvPr id="4" name="Образ слайда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uk-UA"/>
          </a:p>
        </p:txBody>
      </p:sp>
      <p:sp>
        <p:nvSpPr>
          <p:cNvPr id="5" name="Заметки 4"/>
          <p:cNvSpPr>
            <a:spLocks noGrp="1"/>
          </p:cNvSpPr>
          <p:nvPr>
            <p:ph type="body" sz="quarter" idx="3"/>
          </p:nvPr>
        </p:nvSpPr>
        <p:spPr>
          <a:xfrm>
            <a:off x="679450" y="4691063"/>
            <a:ext cx="5438775" cy="4443412"/>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ижний колонтитул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a:defRPr sz="1200"/>
            </a:lvl1pPr>
          </a:lstStyle>
          <a:p>
            <a:endParaRPr lang="uk-UA"/>
          </a:p>
        </p:txBody>
      </p:sp>
      <p:sp>
        <p:nvSpPr>
          <p:cNvPr id="7" name="Номер слайда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a:defRPr sz="1200"/>
            </a:lvl1pPr>
          </a:lstStyle>
          <a:p>
            <a:fld id="{C0018606-94F7-4B9C-A4BF-9186EE0A39FF}" type="slidenum">
              <a:rPr lang="uk-UA" smtClean="0"/>
              <a:pPr/>
              <a:t>‹#›</a:t>
            </a:fld>
            <a:endParaRPr lang="uk-UA"/>
          </a:p>
        </p:txBody>
      </p:sp>
    </p:spTree>
    <p:extLst>
      <p:ext uri="{BB962C8B-B14F-4D97-AF65-F5344CB8AC3E}">
        <p14:creationId xmlns:p14="http://schemas.microsoft.com/office/powerpoint/2010/main" xmlns="" val="2822486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k-UA" dirty="0"/>
          </a:p>
        </p:txBody>
      </p:sp>
      <p:sp>
        <p:nvSpPr>
          <p:cNvPr id="4" name="Номер слайда 3"/>
          <p:cNvSpPr>
            <a:spLocks noGrp="1"/>
          </p:cNvSpPr>
          <p:nvPr>
            <p:ph type="sldNum" sz="quarter" idx="10"/>
          </p:nvPr>
        </p:nvSpPr>
        <p:spPr/>
        <p:txBody>
          <a:bodyPr/>
          <a:lstStyle/>
          <a:p>
            <a:fld id="{C0018606-94F7-4B9C-A4BF-9186EE0A39FF}" type="slidenum">
              <a:rPr lang="uk-UA" smtClean="0"/>
              <a:pPr/>
              <a:t>13</a:t>
            </a:fld>
            <a:endParaRPr lang="uk-UA"/>
          </a:p>
        </p:txBody>
      </p:sp>
    </p:spTree>
    <p:extLst>
      <p:ext uri="{BB962C8B-B14F-4D97-AF65-F5344CB8AC3E}">
        <p14:creationId xmlns:p14="http://schemas.microsoft.com/office/powerpoint/2010/main" xmlns="" val="4046976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08.02.2016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package" Target="../embeddings/_____Microsoft_Office_Excel2.xlsx"/></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3999" cy="6858000"/>
          </a:xfrm>
          <a:prstGeom prst="rect">
            <a:avLst/>
          </a:prstGeom>
        </p:spPr>
      </p:pic>
      <p:sp>
        <p:nvSpPr>
          <p:cNvPr id="2050" name="Заголовок 1"/>
          <p:cNvSpPr>
            <a:spLocks noGrp="1"/>
          </p:cNvSpPr>
          <p:nvPr>
            <p:ph type="ctrTitle"/>
          </p:nvPr>
        </p:nvSpPr>
        <p:spPr>
          <a:xfrm>
            <a:off x="5003800" y="549275"/>
            <a:ext cx="3960813" cy="3028950"/>
          </a:xfrm>
        </p:spPr>
        <p:txBody>
          <a:bodyPr>
            <a:normAutofit/>
          </a:bodyPr>
          <a:lstStyle/>
          <a:p>
            <a:pPr algn="l"/>
            <a:r>
              <a:rPr lang="en-US" sz="3100" b="1" dirty="0"/>
              <a:t>Unemployment in Ukraine: </a:t>
            </a:r>
            <a:r>
              <a:rPr lang="en-US" sz="3100" b="1" dirty="0" smtClean="0"/>
              <a:t>trends </a:t>
            </a:r>
            <a:r>
              <a:rPr lang="en-US" sz="3100" b="1" dirty="0"/>
              <a:t>and measures to reduce it</a:t>
            </a:r>
            <a:r>
              <a:rPr lang="uk-UA" sz="4800" dirty="0"/>
              <a:t/>
            </a:r>
            <a:br>
              <a:rPr lang="uk-UA" sz="4800" dirty="0"/>
            </a:br>
            <a:endParaRPr lang="ru-RU" altLang="uk-UA" sz="4800" b="1" dirty="0" smtClean="0">
              <a:solidFill>
                <a:srgbClr val="1F82C0"/>
              </a:solidFill>
            </a:endParaRPr>
          </a:p>
        </p:txBody>
      </p:sp>
      <p:sp>
        <p:nvSpPr>
          <p:cNvPr id="2051" name="Подзаголовок 2"/>
          <p:cNvSpPr>
            <a:spLocks noGrp="1"/>
          </p:cNvSpPr>
          <p:nvPr>
            <p:ph type="subTitle" idx="1"/>
          </p:nvPr>
        </p:nvSpPr>
        <p:spPr>
          <a:xfrm>
            <a:off x="4932040" y="4869160"/>
            <a:ext cx="4032573" cy="1415753"/>
          </a:xfrm>
        </p:spPr>
        <p:txBody>
          <a:bodyPr>
            <a:normAutofit fontScale="92500" lnSpcReduction="10000"/>
          </a:bodyPr>
          <a:lstStyle/>
          <a:p>
            <a:pPr algn="r" eaLnBrk="1" hangingPunct="1"/>
            <a:r>
              <a:rPr lang="en-US" altLang="uk-UA" sz="2200" b="1" dirty="0" err="1" smtClean="0">
                <a:solidFill>
                  <a:srgbClr val="1F82C0"/>
                </a:solidFill>
              </a:rPr>
              <a:t>Vasyl</a:t>
            </a:r>
            <a:r>
              <a:rPr lang="en-US" altLang="uk-UA" sz="2200" b="1" dirty="0" smtClean="0">
                <a:solidFill>
                  <a:srgbClr val="1F82C0"/>
                </a:solidFill>
              </a:rPr>
              <a:t> POVOROZNYK, </a:t>
            </a:r>
          </a:p>
          <a:p>
            <a:pPr algn="r" eaLnBrk="1" hangingPunct="1"/>
            <a:r>
              <a:rPr lang="en-US" altLang="uk-UA" sz="2200" b="1" dirty="0" smtClean="0">
                <a:solidFill>
                  <a:srgbClr val="1F82C0"/>
                </a:solidFill>
              </a:rPr>
              <a:t>senior economist, ICPS </a:t>
            </a:r>
          </a:p>
          <a:p>
            <a:pPr algn="r" eaLnBrk="1" hangingPunct="1"/>
            <a:r>
              <a:rPr lang="en-US" altLang="uk-UA" sz="2200" b="1" dirty="0" smtClean="0">
                <a:solidFill>
                  <a:srgbClr val="1F82C0"/>
                </a:solidFill>
              </a:rPr>
              <a:t>Angela BOCHI, </a:t>
            </a:r>
          </a:p>
          <a:p>
            <a:pPr algn="r" eaLnBrk="1" hangingPunct="1"/>
            <a:r>
              <a:rPr lang="en-US" altLang="uk-UA" sz="2200" b="1" dirty="0" smtClean="0">
                <a:solidFill>
                  <a:srgbClr val="1F82C0"/>
                </a:solidFill>
              </a:rPr>
              <a:t>senior economist, ICPS</a:t>
            </a:r>
            <a:endParaRPr lang="uk-UA" altLang="uk-UA" sz="2200" b="1" dirty="0" smtClean="0">
              <a:solidFill>
                <a:srgbClr val="1F82C0"/>
              </a:solidFill>
            </a:endParaRPr>
          </a:p>
        </p:txBody>
      </p:sp>
    </p:spTree>
    <p:extLst>
      <p:ext uri="{BB962C8B-B14F-4D97-AF65-F5344CB8AC3E}">
        <p14:creationId xmlns:p14="http://schemas.microsoft.com/office/powerpoint/2010/main" xmlns="" val="190494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1.Unemployment </a:t>
            </a:r>
            <a:r>
              <a:rPr lang="en-US" sz="2400" b="1" dirty="0">
                <a:solidFill>
                  <a:schemeClr val="bg1"/>
                </a:solidFill>
              </a:rPr>
              <a:t>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r>
              <a:rPr lang="en-US" b="1" i="1" dirty="0" smtClean="0">
                <a:solidFill>
                  <a:schemeClr val="tx1"/>
                </a:solidFill>
              </a:rPr>
              <a:t>Introduction</a:t>
            </a:r>
          </a:p>
          <a:p>
            <a:pPr marL="457200" indent="-457200" algn="l">
              <a:buFont typeface="Wingdings" panose="05000000000000000000" pitchFamily="2" charset="2"/>
              <a:buChar char="ü"/>
            </a:pPr>
            <a:r>
              <a:rPr lang="en-US" dirty="0">
                <a:solidFill>
                  <a:schemeClr val="tx1"/>
                </a:solidFill>
              </a:rPr>
              <a:t>The unemployment </a:t>
            </a:r>
            <a:r>
              <a:rPr lang="en-US" dirty="0" smtClean="0">
                <a:solidFill>
                  <a:schemeClr val="tx1"/>
                </a:solidFill>
              </a:rPr>
              <a:t>rate has </a:t>
            </a:r>
            <a:r>
              <a:rPr lang="en-US" dirty="0">
                <a:solidFill>
                  <a:schemeClr val="tx1"/>
                </a:solidFill>
              </a:rPr>
              <a:t>not become significant </a:t>
            </a:r>
            <a:r>
              <a:rPr lang="en-US" dirty="0" smtClean="0">
                <a:solidFill>
                  <a:schemeClr val="tx1"/>
                </a:solidFill>
              </a:rPr>
              <a:t>target in </a:t>
            </a:r>
            <a:r>
              <a:rPr lang="en-US" dirty="0">
                <a:solidFill>
                  <a:schemeClr val="tx1"/>
                </a:solidFill>
              </a:rPr>
              <a:t>the context of macroeconomic </a:t>
            </a:r>
            <a:r>
              <a:rPr lang="en-US" dirty="0" smtClean="0">
                <a:solidFill>
                  <a:schemeClr val="tx1"/>
                </a:solidFill>
              </a:rPr>
              <a:t>policies.</a:t>
            </a:r>
          </a:p>
          <a:p>
            <a:pPr marL="457200" indent="-457200" algn="l">
              <a:buFont typeface="Wingdings" panose="05000000000000000000" pitchFamily="2" charset="2"/>
              <a:buChar char="ü"/>
            </a:pPr>
            <a:r>
              <a:rPr lang="en-US" dirty="0" smtClean="0">
                <a:solidFill>
                  <a:schemeClr val="tx1"/>
                </a:solidFill>
              </a:rPr>
              <a:t>In </a:t>
            </a:r>
            <a:r>
              <a:rPr lang="en-US" dirty="0">
                <a:solidFill>
                  <a:schemeClr val="tx1"/>
                </a:solidFill>
              </a:rPr>
              <a:t>practice employment has not been the key objective of economic policy and the issue has been solved as a residual one. </a:t>
            </a:r>
            <a:endParaRPr lang="en-US" dirty="0" smtClean="0">
              <a:solidFill>
                <a:schemeClr val="tx1"/>
              </a:solidFill>
            </a:endParaRPr>
          </a:p>
          <a:p>
            <a:pPr marL="457200" indent="-457200" algn="l">
              <a:buFont typeface="Wingdings" panose="05000000000000000000" pitchFamily="2" charset="2"/>
              <a:buChar char="ü"/>
            </a:pPr>
            <a:r>
              <a:rPr lang="en-US" dirty="0" smtClean="0">
                <a:solidFill>
                  <a:schemeClr val="tx1"/>
                </a:solidFill>
              </a:rPr>
              <a:t>A review </a:t>
            </a:r>
            <a:r>
              <a:rPr lang="en-US" dirty="0">
                <a:solidFill>
                  <a:schemeClr val="tx1"/>
                </a:solidFill>
              </a:rPr>
              <a:t>of the scientific literature indicates a lack of in-depth methodological research into the subject. </a:t>
            </a:r>
            <a:endParaRPr lang="en-US" dirty="0" smtClean="0">
              <a:solidFill>
                <a:schemeClr val="tx1"/>
              </a:solidFill>
            </a:endParaRPr>
          </a:p>
          <a:p>
            <a:pPr marL="457200" indent="-457200" algn="l">
              <a:buFont typeface="Wingdings" panose="05000000000000000000" pitchFamily="2" charset="2"/>
              <a:buChar char="ü"/>
            </a:pPr>
            <a:r>
              <a:rPr lang="en-US" dirty="0" smtClean="0">
                <a:solidFill>
                  <a:schemeClr val="tx1"/>
                </a:solidFill>
              </a:rPr>
              <a:t>A </a:t>
            </a:r>
            <a:r>
              <a:rPr lang="en-US" dirty="0">
                <a:solidFill>
                  <a:schemeClr val="tx1"/>
                </a:solidFill>
              </a:rPr>
              <a:t>high level of the shadow </a:t>
            </a:r>
            <a:r>
              <a:rPr lang="en-US" dirty="0" smtClean="0">
                <a:solidFill>
                  <a:schemeClr val="tx1"/>
                </a:solidFill>
              </a:rPr>
              <a:t>economy distorts </a:t>
            </a:r>
            <a:r>
              <a:rPr lang="en-US" dirty="0">
                <a:solidFill>
                  <a:schemeClr val="tx1"/>
                </a:solidFill>
              </a:rPr>
              <a:t>the system </a:t>
            </a:r>
            <a:r>
              <a:rPr lang="en-US" dirty="0" smtClean="0">
                <a:solidFill>
                  <a:schemeClr val="tx1"/>
                </a:solidFill>
              </a:rPr>
              <a:t>performance</a:t>
            </a:r>
          </a:p>
          <a:p>
            <a:pPr marL="457200" indent="-457200" algn="l">
              <a:buFont typeface="Wingdings" panose="05000000000000000000" pitchFamily="2" charset="2"/>
              <a:buChar char="ü"/>
            </a:pPr>
            <a:r>
              <a:rPr lang="en-US" dirty="0" smtClean="0">
                <a:solidFill>
                  <a:schemeClr val="tx1"/>
                </a:solidFill>
              </a:rPr>
              <a:t>A high </a:t>
            </a:r>
            <a:r>
              <a:rPr lang="en-US" dirty="0">
                <a:solidFill>
                  <a:schemeClr val="tx1"/>
                </a:solidFill>
              </a:rPr>
              <a:t>level of the shadow economy adversely affects the state’s potential to influence the </a:t>
            </a:r>
            <a:r>
              <a:rPr lang="en-US" dirty="0" err="1">
                <a:solidFill>
                  <a:schemeClr val="tx1"/>
                </a:solidFill>
              </a:rPr>
              <a:t>labour</a:t>
            </a:r>
            <a:r>
              <a:rPr lang="en-US" dirty="0">
                <a:solidFill>
                  <a:schemeClr val="tx1"/>
                </a:solidFill>
              </a:rPr>
              <a:t> market</a:t>
            </a:r>
            <a:r>
              <a:rPr lang="en-US" dirty="0" smtClean="0">
                <a:solidFill>
                  <a:schemeClr val="tx1"/>
                </a:solidFill>
              </a:rPr>
              <a:t>.</a:t>
            </a:r>
          </a:p>
          <a:p>
            <a:pPr marL="457200" indent="-457200" algn="l">
              <a:buFont typeface="Wingdings" panose="05000000000000000000" pitchFamily="2" charset="2"/>
              <a:buChar char="ü"/>
            </a:pPr>
            <a:r>
              <a:rPr lang="en-GB" dirty="0">
                <a:solidFill>
                  <a:schemeClr val="tx1"/>
                </a:solidFill>
              </a:rPr>
              <a:t>Ukraine </a:t>
            </a:r>
            <a:r>
              <a:rPr lang="en-GB" dirty="0" smtClean="0">
                <a:solidFill>
                  <a:schemeClr val="tx1"/>
                </a:solidFill>
              </a:rPr>
              <a:t>is facing  a specific problem </a:t>
            </a:r>
            <a:r>
              <a:rPr lang="en-GB" dirty="0">
                <a:solidFill>
                  <a:schemeClr val="tx1"/>
                </a:solidFill>
              </a:rPr>
              <a:t>– the employment of </a:t>
            </a:r>
            <a:r>
              <a:rPr lang="en-GB" dirty="0" smtClean="0">
                <a:solidFill>
                  <a:schemeClr val="tx1"/>
                </a:solidFill>
              </a:rPr>
              <a:t>IDP’s, affected </a:t>
            </a:r>
            <a:r>
              <a:rPr lang="en-GB" dirty="0">
                <a:solidFill>
                  <a:schemeClr val="tx1"/>
                </a:solidFill>
              </a:rPr>
              <a:t>by the </a:t>
            </a:r>
            <a:r>
              <a:rPr lang="en-GB" dirty="0" smtClean="0">
                <a:solidFill>
                  <a:schemeClr val="tx1"/>
                </a:solidFill>
              </a:rPr>
              <a:t>war </a:t>
            </a:r>
            <a:r>
              <a:rPr lang="en-GB" dirty="0">
                <a:solidFill>
                  <a:schemeClr val="tx1"/>
                </a:solidFill>
              </a:rPr>
              <a:t>in Donbas. </a:t>
            </a:r>
            <a:endParaRPr lang="en-US" dirty="0" smtClean="0">
              <a:solidFill>
                <a:schemeClr val="tx1"/>
              </a:solidFill>
            </a:endParaRPr>
          </a:p>
          <a:p>
            <a:pPr algn="l"/>
            <a:endParaRPr lang="en-US" dirty="0" smtClean="0">
              <a:solidFill>
                <a:schemeClr val="tx1"/>
              </a:solidFill>
            </a:endParaRPr>
          </a:p>
          <a:p>
            <a:pPr algn="l"/>
            <a:endParaRPr lang="en-US" dirty="0" smtClean="0">
              <a:solidFill>
                <a:schemeClr val="tx1"/>
              </a:solidFill>
            </a:endParaRPr>
          </a:p>
        </p:txBody>
      </p:sp>
    </p:spTree>
    <p:extLst>
      <p:ext uri="{BB962C8B-B14F-4D97-AF65-F5344CB8AC3E}">
        <p14:creationId xmlns:p14="http://schemas.microsoft.com/office/powerpoint/2010/main" xmlns="" val="130653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2.Unemployment </a:t>
            </a:r>
            <a:r>
              <a:rPr lang="en-US" sz="2400" b="1" dirty="0">
                <a:solidFill>
                  <a:schemeClr val="bg1"/>
                </a:solidFill>
              </a:rPr>
              <a:t>in Ukraine</a:t>
            </a: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i="1" dirty="0" smtClean="0">
                <a:solidFill>
                  <a:schemeClr val="tx1"/>
                </a:solidFill>
              </a:rPr>
              <a:t>Quantitative measurement (III quarter 2015)</a:t>
            </a:r>
          </a:p>
          <a:p>
            <a:r>
              <a:rPr lang="en-US" b="1" i="1" dirty="0" smtClean="0">
                <a:solidFill>
                  <a:schemeClr val="tx1"/>
                </a:solidFill>
              </a:rPr>
              <a:t>Thousands of people</a:t>
            </a:r>
          </a:p>
          <a:p>
            <a:pPr algn="l"/>
            <a:r>
              <a:rPr lang="en-US" dirty="0">
                <a:solidFill>
                  <a:schemeClr val="tx1"/>
                </a:solidFill>
              </a:rPr>
              <a:t>Total </a:t>
            </a:r>
            <a:r>
              <a:rPr lang="en-US" dirty="0" smtClean="0">
                <a:solidFill>
                  <a:schemeClr val="tx1"/>
                </a:solidFill>
              </a:rPr>
              <a:t>population                             </a:t>
            </a:r>
            <a:r>
              <a:rPr lang="uk-UA" dirty="0" smtClean="0"/>
              <a:t>42</a:t>
            </a:r>
            <a:r>
              <a:rPr lang="en-US" dirty="0" smtClean="0"/>
              <a:t> </a:t>
            </a:r>
            <a:r>
              <a:rPr lang="uk-UA" dirty="0" smtClean="0"/>
              <a:t>800,5</a:t>
            </a:r>
            <a:endParaRPr lang="en-US" dirty="0" smtClean="0">
              <a:solidFill>
                <a:schemeClr val="tx1"/>
              </a:solidFill>
            </a:endParaRPr>
          </a:p>
          <a:p>
            <a:pPr algn="l"/>
            <a:r>
              <a:rPr lang="en-US" dirty="0">
                <a:solidFill>
                  <a:schemeClr val="tx1"/>
                </a:solidFill>
              </a:rPr>
              <a:t>Economically active </a:t>
            </a:r>
            <a:r>
              <a:rPr lang="en-US" dirty="0" smtClean="0">
                <a:solidFill>
                  <a:schemeClr val="tx1"/>
                </a:solidFill>
              </a:rPr>
              <a:t>population  </a:t>
            </a:r>
            <a:r>
              <a:rPr lang="uk-UA" dirty="0" smtClean="0"/>
              <a:t>17</a:t>
            </a:r>
            <a:r>
              <a:rPr lang="en-US" dirty="0" smtClean="0"/>
              <a:t> </a:t>
            </a:r>
            <a:r>
              <a:rPr lang="uk-UA" dirty="0" smtClean="0"/>
              <a:t>437,7</a:t>
            </a:r>
            <a:endParaRPr lang="en-US" dirty="0" smtClean="0">
              <a:solidFill>
                <a:schemeClr val="tx1"/>
              </a:solidFill>
            </a:endParaRPr>
          </a:p>
          <a:p>
            <a:pPr algn="l"/>
            <a:r>
              <a:rPr lang="en-US" dirty="0">
                <a:solidFill>
                  <a:schemeClr val="tx1"/>
                </a:solidFill>
              </a:rPr>
              <a:t>Employed </a:t>
            </a:r>
            <a:r>
              <a:rPr lang="en-US" dirty="0" smtClean="0">
                <a:solidFill>
                  <a:schemeClr val="tx1"/>
                </a:solidFill>
              </a:rPr>
              <a:t>population                    </a:t>
            </a:r>
            <a:r>
              <a:rPr lang="uk-UA" dirty="0" smtClean="0"/>
              <a:t>15</a:t>
            </a:r>
            <a:r>
              <a:rPr lang="en-US" dirty="0" smtClean="0"/>
              <a:t> </a:t>
            </a:r>
            <a:r>
              <a:rPr lang="uk-UA" dirty="0" smtClean="0"/>
              <a:t>801</a:t>
            </a:r>
            <a:endParaRPr lang="en-US" dirty="0" smtClean="0">
              <a:solidFill>
                <a:schemeClr val="tx1"/>
              </a:solidFill>
            </a:endParaRPr>
          </a:p>
          <a:p>
            <a:pPr algn="l"/>
            <a:r>
              <a:rPr lang="en-US" dirty="0">
                <a:solidFill>
                  <a:schemeClr val="tx1"/>
                </a:solidFill>
              </a:rPr>
              <a:t>Unemployed population</a:t>
            </a:r>
            <a:r>
              <a:rPr lang="en-US" dirty="0" smtClean="0">
                <a:solidFill>
                  <a:schemeClr val="tx1"/>
                </a:solidFill>
              </a:rPr>
              <a:t>*            </a:t>
            </a:r>
            <a:r>
              <a:rPr lang="uk-UA" dirty="0" smtClean="0"/>
              <a:t>1</a:t>
            </a:r>
            <a:r>
              <a:rPr lang="en-US" dirty="0" smtClean="0"/>
              <a:t> </a:t>
            </a:r>
            <a:r>
              <a:rPr lang="uk-UA" dirty="0" smtClean="0"/>
              <a:t>636,7</a:t>
            </a:r>
            <a:endParaRPr lang="en-US" dirty="0" smtClean="0">
              <a:solidFill>
                <a:schemeClr val="tx1"/>
              </a:solidFill>
            </a:endParaRPr>
          </a:p>
          <a:p>
            <a:pPr algn="l"/>
            <a:r>
              <a:rPr lang="en-US" dirty="0" smtClean="0">
                <a:solidFill>
                  <a:schemeClr val="tx1"/>
                </a:solidFill>
              </a:rPr>
              <a:t>Unemployment </a:t>
            </a:r>
            <a:r>
              <a:rPr lang="en-US" dirty="0">
                <a:solidFill>
                  <a:schemeClr val="tx1"/>
                </a:solidFill>
              </a:rPr>
              <a:t>rate</a:t>
            </a:r>
            <a:r>
              <a:rPr lang="en-US" dirty="0" smtClean="0">
                <a:solidFill>
                  <a:schemeClr val="tx1"/>
                </a:solidFill>
              </a:rPr>
              <a:t>*                    </a:t>
            </a:r>
            <a:r>
              <a:rPr lang="uk-UA" dirty="0" smtClean="0"/>
              <a:t>9,40</a:t>
            </a:r>
            <a:r>
              <a:rPr lang="uk-UA" dirty="0"/>
              <a:t>%</a:t>
            </a:r>
            <a:r>
              <a:rPr lang="en-US" dirty="0" smtClean="0">
                <a:solidFill>
                  <a:schemeClr val="tx1"/>
                </a:solidFill>
              </a:rPr>
              <a:t>         </a:t>
            </a:r>
          </a:p>
          <a:p>
            <a:pPr algn="l"/>
            <a:r>
              <a:rPr lang="en-US" dirty="0" smtClean="0">
                <a:solidFill>
                  <a:schemeClr val="tx1"/>
                </a:solidFill>
              </a:rPr>
              <a:t>Registered unemployed                </a:t>
            </a:r>
            <a:r>
              <a:rPr lang="uk-UA" dirty="0" smtClean="0"/>
              <a:t>472,9</a:t>
            </a:r>
            <a:endParaRPr lang="en-US" dirty="0" smtClean="0">
              <a:solidFill>
                <a:schemeClr val="tx1"/>
              </a:solidFill>
            </a:endParaRPr>
          </a:p>
          <a:p>
            <a:pPr algn="l"/>
            <a:r>
              <a:rPr lang="en-US" dirty="0" smtClean="0">
                <a:solidFill>
                  <a:schemeClr val="tx1"/>
                </a:solidFill>
              </a:rPr>
              <a:t>* - ILO methodology</a:t>
            </a:r>
          </a:p>
        </p:txBody>
      </p:sp>
    </p:spTree>
    <p:extLst>
      <p:ext uri="{BB962C8B-B14F-4D97-AF65-F5344CB8AC3E}">
        <p14:creationId xmlns:p14="http://schemas.microsoft.com/office/powerpoint/2010/main" xmlns="" val="12993950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3.Unemployment </a:t>
            </a:r>
            <a:r>
              <a:rPr lang="en-US" sz="2400" b="1" dirty="0">
                <a:solidFill>
                  <a:schemeClr val="bg1"/>
                </a:solidFill>
              </a:rPr>
              <a:t>in Ukraine</a:t>
            </a:r>
          </a:p>
        </p:txBody>
      </p:sp>
      <p:sp>
        <p:nvSpPr>
          <p:cNvPr id="3" name="Подзаголовок 2"/>
          <p:cNvSpPr>
            <a:spLocks noGrp="1"/>
          </p:cNvSpPr>
          <p:nvPr>
            <p:ph type="subTitle" idx="1"/>
          </p:nvPr>
        </p:nvSpPr>
        <p:spPr>
          <a:xfrm>
            <a:off x="0" y="928670"/>
            <a:ext cx="9144000" cy="5929330"/>
          </a:xfrm>
        </p:spPr>
        <p:txBody>
          <a:bodyPr>
            <a:normAutofit/>
          </a:bodyPr>
          <a:lstStyle/>
          <a:p>
            <a:endParaRPr lang="en-US" b="1" i="1" dirty="0" smtClean="0">
              <a:solidFill>
                <a:schemeClr val="tx1"/>
              </a:solidFill>
            </a:endParaRPr>
          </a:p>
          <a:p>
            <a:endParaRPr lang="en-US" b="1" i="1" dirty="0">
              <a:solidFill>
                <a:schemeClr val="tx1"/>
              </a:solidFill>
            </a:endParaRPr>
          </a:p>
          <a:p>
            <a:endParaRPr lang="en-US" b="1" i="1" dirty="0" smtClean="0">
              <a:solidFill>
                <a:schemeClr val="tx1"/>
              </a:solidFill>
            </a:endParaRPr>
          </a:p>
          <a:p>
            <a:endParaRPr lang="en-US" b="1" i="1" dirty="0">
              <a:solidFill>
                <a:schemeClr val="tx1"/>
              </a:solidFill>
            </a:endParaRPr>
          </a:p>
          <a:p>
            <a:endParaRPr lang="en-US" b="1" i="1" dirty="0" smtClean="0">
              <a:solidFill>
                <a:schemeClr val="tx1"/>
              </a:solidFill>
            </a:endParaRPr>
          </a:p>
          <a:p>
            <a:endParaRPr lang="en-US" b="1" i="1" dirty="0" smtClean="0">
              <a:solidFill>
                <a:schemeClr val="tx1"/>
              </a:solidFill>
            </a:endParaRPr>
          </a:p>
        </p:txBody>
      </p:sp>
      <p:graphicFrame>
        <p:nvGraphicFramePr>
          <p:cNvPr id="5" name="Диаграмма 4"/>
          <p:cNvGraphicFramePr>
            <a:graphicFrameLocks/>
          </p:cNvGraphicFramePr>
          <p:nvPr>
            <p:extLst>
              <p:ext uri="{D42A27DB-BD31-4B8C-83A1-F6EECF244321}">
                <p14:modId xmlns:p14="http://schemas.microsoft.com/office/powerpoint/2010/main" xmlns="" val="462135538"/>
              </p:ext>
            </p:extLst>
          </p:nvPr>
        </p:nvGraphicFramePr>
        <p:xfrm>
          <a:off x="2384884" y="1196752"/>
          <a:ext cx="4707396" cy="26677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Диаграмма 5"/>
          <p:cNvGraphicFramePr>
            <a:graphicFrameLocks/>
          </p:cNvGraphicFramePr>
          <p:nvPr>
            <p:extLst>
              <p:ext uri="{D42A27DB-BD31-4B8C-83A1-F6EECF244321}">
                <p14:modId xmlns:p14="http://schemas.microsoft.com/office/powerpoint/2010/main" xmlns="" val="383101474"/>
              </p:ext>
            </p:extLst>
          </p:nvPr>
        </p:nvGraphicFramePr>
        <p:xfrm>
          <a:off x="2411760" y="3789040"/>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xmlns="" val="2555757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4. </a:t>
            </a:r>
            <a:r>
              <a:rPr lang="en-US"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sz="2000" dirty="0">
                <a:solidFill>
                  <a:schemeClr val="tx1"/>
                </a:solidFill>
              </a:rPr>
              <a:t>Economically active population in 2014, by sex and place of </a:t>
            </a:r>
            <a:r>
              <a:rPr lang="en-US" sz="2000" dirty="0" smtClean="0">
                <a:solidFill>
                  <a:schemeClr val="tx1"/>
                </a:solidFill>
              </a:rPr>
              <a:t>residence</a:t>
            </a:r>
          </a:p>
          <a:p>
            <a:pPr marL="457200" indent="-457200" algn="l">
              <a:buFont typeface="Arial" panose="020B0604020202020204" pitchFamily="34" charset="0"/>
              <a:buChar char="•"/>
            </a:pPr>
            <a:endParaRPr lang="en-US" dirty="0" smtClean="0">
              <a:solidFill>
                <a:schemeClr val="tx1"/>
              </a:solidFill>
            </a:endParaRPr>
          </a:p>
          <a:p>
            <a:pPr algn="l"/>
            <a:endParaRPr lang="ru-RU" dirty="0">
              <a:solidFill>
                <a:schemeClr val="tx1"/>
              </a:solidFill>
            </a:endParaRPr>
          </a:p>
        </p:txBody>
      </p:sp>
      <p:graphicFrame>
        <p:nvGraphicFramePr>
          <p:cNvPr id="6" name="Таблица 5"/>
          <p:cNvGraphicFramePr>
            <a:graphicFrameLocks noGrp="1"/>
          </p:cNvGraphicFramePr>
          <p:nvPr>
            <p:extLst>
              <p:ext uri="{D42A27DB-BD31-4B8C-83A1-F6EECF244321}">
                <p14:modId xmlns:p14="http://schemas.microsoft.com/office/powerpoint/2010/main" xmlns="" val="2854724261"/>
              </p:ext>
            </p:extLst>
          </p:nvPr>
        </p:nvGraphicFramePr>
        <p:xfrm>
          <a:off x="539553" y="1484779"/>
          <a:ext cx="8064895" cy="5016217"/>
        </p:xfrm>
        <a:graphic>
          <a:graphicData uri="http://schemas.openxmlformats.org/drawingml/2006/table">
            <a:tbl>
              <a:tblPr firstRow="1" firstCol="1" bandRow="1"/>
              <a:tblGrid>
                <a:gridCol w="2096887"/>
                <a:gridCol w="1753919"/>
                <a:gridCol w="642034"/>
                <a:gridCol w="825005"/>
                <a:gridCol w="825005"/>
                <a:gridCol w="1038991"/>
                <a:gridCol w="883054"/>
              </a:tblGrid>
              <a:tr h="301294">
                <a:tc>
                  <a:txBody>
                    <a:bodyPr/>
                    <a:lstStyle/>
                    <a:p>
                      <a:pPr algn="ctr">
                        <a:lnSpc>
                          <a:spcPct val="115000"/>
                        </a:lnSpc>
                        <a:spcAft>
                          <a:spcPts val="0"/>
                        </a:spcAft>
                      </a:pPr>
                      <a:r>
                        <a:rPr lang="en-US"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dirty="0">
                          <a:solidFill>
                            <a:srgbClr val="000000"/>
                          </a:solidFill>
                          <a:effectLst/>
                          <a:latin typeface="Verdana"/>
                          <a:ea typeface="Times New Roman"/>
                          <a:cs typeface="Times New Roman"/>
                        </a:rPr>
                        <a:t>Unit</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Total</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Females</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Males</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Urban settlements</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Rural areas</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731">
                <a:tc>
                  <a:txBody>
                    <a:bodyPr/>
                    <a:lstStyle/>
                    <a:p>
                      <a:pPr>
                        <a:lnSpc>
                          <a:spcPct val="115000"/>
                        </a:lnSpc>
                        <a:spcAft>
                          <a:spcPts val="0"/>
                        </a:spcAft>
                      </a:pPr>
                      <a:r>
                        <a:rPr lang="en-US" sz="800" dirty="0">
                          <a:solidFill>
                            <a:srgbClr val="000000"/>
                          </a:solidFill>
                          <a:effectLst/>
                          <a:latin typeface="Verdana"/>
                          <a:ea typeface="Times New Roman"/>
                          <a:cs typeface="Times New Roman"/>
                        </a:rPr>
                        <a:t>Economically active population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Times New Roman"/>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gn="just">
                        <a:lnSpc>
                          <a:spcPct val="115000"/>
                        </a:lnSpc>
                        <a:spcAft>
                          <a:spcPts val="0"/>
                        </a:spcAft>
                      </a:pPr>
                      <a:r>
                        <a:rPr lang="en-US" sz="800" dirty="0">
                          <a:solidFill>
                            <a:srgbClr val="000000"/>
                          </a:solidFill>
                          <a:effectLst/>
                          <a:latin typeface="Verdana"/>
                          <a:ea typeface="Times New Roman"/>
                          <a:cs typeface="Times New Roman"/>
                        </a:rPr>
                        <a:t>aged 15-70</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rowSpan="2">
                  <a:txBody>
                    <a:bodyPr/>
                    <a:lstStyle/>
                    <a:p>
                      <a:pPr algn="ctr">
                        <a:lnSpc>
                          <a:spcPct val="115000"/>
                        </a:lnSpc>
                        <a:spcAft>
                          <a:spcPts val="0"/>
                        </a:spcAft>
                      </a:pPr>
                      <a:r>
                        <a:rPr lang="en-US" sz="800" dirty="0">
                          <a:solidFill>
                            <a:srgbClr val="000000"/>
                          </a:solidFill>
                          <a:effectLst/>
                          <a:latin typeface="Verdana"/>
                          <a:ea typeface="Times New Roman"/>
                          <a:cs typeface="Times New Roman"/>
                        </a:rPr>
                        <a:t>thousands person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19920,9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9428,3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10492,6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14070,3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5850,6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nSpc>
                          <a:spcPct val="115000"/>
                        </a:lnSpc>
                        <a:spcAft>
                          <a:spcPts val="0"/>
                        </a:spcAft>
                      </a:pPr>
                      <a:r>
                        <a:rPr lang="en-US" sz="800" dirty="0">
                          <a:solidFill>
                            <a:srgbClr val="000000"/>
                          </a:solidFill>
                          <a:effectLst/>
                          <a:latin typeface="Verdana"/>
                          <a:ea typeface="Times New Roman"/>
                          <a:cs typeface="Times New Roman"/>
                        </a:rPr>
                        <a:t>of working age</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19035,2</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8878,4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10156,8</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13552,7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5482,5</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321249">
                <a:tc>
                  <a:txBody>
                    <a:bodyPr/>
                    <a:lstStyle/>
                    <a:p>
                      <a:pPr>
                        <a:lnSpc>
                          <a:spcPct val="115000"/>
                        </a:lnSpc>
                        <a:spcAft>
                          <a:spcPts val="0"/>
                        </a:spcAft>
                      </a:pPr>
                      <a:r>
                        <a:rPr lang="en-US" sz="800" dirty="0">
                          <a:solidFill>
                            <a:srgbClr val="000000"/>
                          </a:solidFill>
                          <a:effectLst/>
                          <a:latin typeface="Verdana"/>
                          <a:ea typeface="Times New Roman"/>
                          <a:cs typeface="Times New Roman"/>
                        </a:rPr>
                        <a:t>Economic activity rate of population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15000"/>
                        </a:lnSpc>
                        <a:spcAft>
                          <a:spcPts val="0"/>
                        </a:spcAft>
                      </a:pPr>
                      <a:r>
                        <a:rPr lang="en-US" sz="800" dirty="0">
                          <a:solidFill>
                            <a:srgbClr val="000000"/>
                          </a:solidFill>
                          <a:effectLst/>
                          <a:latin typeface="Verdana"/>
                          <a:ea typeface="Times New Roman"/>
                          <a:cs typeface="Times New Roman"/>
                        </a:rPr>
                        <a:t>percent of the total population in respective age group</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71">
                <a:tc>
                  <a:txBody>
                    <a:bodyPr/>
                    <a:lstStyle/>
                    <a:p>
                      <a:pPr>
                        <a:lnSpc>
                          <a:spcPct val="115000"/>
                        </a:lnSpc>
                        <a:spcAft>
                          <a:spcPts val="0"/>
                        </a:spcAft>
                      </a:pPr>
                      <a:r>
                        <a:rPr lang="en-US" sz="800" dirty="0">
                          <a:solidFill>
                            <a:srgbClr val="000000"/>
                          </a:solidFill>
                          <a:effectLst/>
                          <a:latin typeface="Verdana"/>
                          <a:ea typeface="Times New Roman"/>
                          <a:cs typeface="Times New Roman"/>
                        </a:rPr>
                        <a:t>aged 15-70</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62,4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56,1</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69,3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62,6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61,8</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331">
                <a:tc>
                  <a:txBody>
                    <a:bodyPr/>
                    <a:lstStyle/>
                    <a:p>
                      <a:pPr>
                        <a:lnSpc>
                          <a:spcPct val="115000"/>
                        </a:lnSpc>
                        <a:spcAft>
                          <a:spcPts val="0"/>
                        </a:spcAft>
                      </a:pPr>
                      <a:r>
                        <a:rPr lang="en-US" sz="800" dirty="0">
                          <a:solidFill>
                            <a:srgbClr val="000000"/>
                          </a:solidFill>
                          <a:effectLst/>
                          <a:latin typeface="Verdana"/>
                          <a:ea typeface="Times New Roman"/>
                          <a:cs typeface="Times New Roman"/>
                        </a:rPr>
                        <a:t>of working age</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71,4</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66,5</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76,4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72,4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69,1</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71">
                <a:tc>
                  <a:txBody>
                    <a:bodyPr/>
                    <a:lstStyle/>
                    <a:p>
                      <a:pPr>
                        <a:lnSpc>
                          <a:spcPct val="115000"/>
                        </a:lnSpc>
                        <a:spcAft>
                          <a:spcPts val="0"/>
                        </a:spcAft>
                      </a:pPr>
                      <a:r>
                        <a:rPr lang="en-US" sz="800">
                          <a:solidFill>
                            <a:srgbClr val="000000"/>
                          </a:solidFill>
                          <a:effectLst/>
                          <a:latin typeface="Verdana"/>
                          <a:ea typeface="Times New Roman"/>
                          <a:cs typeface="Times New Roman"/>
                        </a:rPr>
                        <a:t>Employed</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gn="just">
                        <a:lnSpc>
                          <a:spcPct val="115000"/>
                        </a:lnSpc>
                        <a:spcAft>
                          <a:spcPts val="0"/>
                        </a:spcAft>
                      </a:pPr>
                      <a:r>
                        <a:rPr lang="en-US" sz="800">
                          <a:solidFill>
                            <a:srgbClr val="000000"/>
                          </a:solidFill>
                          <a:effectLst/>
                          <a:latin typeface="Verdana"/>
                          <a:ea typeface="Times New Roman"/>
                          <a:cs typeface="Times New Roman"/>
                        </a:rPr>
                        <a:t>aged 15-70</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rowSpan="2">
                  <a:txBody>
                    <a:bodyPr/>
                    <a:lstStyle/>
                    <a:p>
                      <a:pPr algn="ctr">
                        <a:lnSpc>
                          <a:spcPct val="115000"/>
                        </a:lnSpc>
                        <a:spcAft>
                          <a:spcPts val="0"/>
                        </a:spcAft>
                      </a:pPr>
                      <a:r>
                        <a:rPr lang="en-US" sz="800" dirty="0">
                          <a:solidFill>
                            <a:srgbClr val="000000"/>
                          </a:solidFill>
                          <a:effectLst/>
                          <a:latin typeface="Verdana"/>
                          <a:ea typeface="Times New Roman"/>
                          <a:cs typeface="Times New Roman"/>
                        </a:rPr>
                        <a:t>thousands person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18073,3</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8718,9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9354,4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12780,9</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5292,4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nSpc>
                          <a:spcPct val="115000"/>
                        </a:lnSpc>
                        <a:spcAft>
                          <a:spcPts val="0"/>
                        </a:spcAft>
                      </a:pPr>
                      <a:r>
                        <a:rPr lang="en-US" sz="800" dirty="0">
                          <a:solidFill>
                            <a:srgbClr val="000000"/>
                          </a:solidFill>
                          <a:effectLst/>
                          <a:latin typeface="Verdana"/>
                          <a:ea typeface="Times New Roman"/>
                          <a:cs typeface="Times New Roman"/>
                        </a:rPr>
                        <a:t>of working age</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vMerge="1">
                  <a:txBody>
                    <a:bodyPr/>
                    <a:lstStyle/>
                    <a:p>
                      <a:endParaRPr lang="uk-UA"/>
                    </a:p>
                  </a:txBody>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17188,1</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8169,4</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9018,7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12263,7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4924,4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321249">
                <a:tc>
                  <a:txBody>
                    <a:bodyPr/>
                    <a:lstStyle/>
                    <a:p>
                      <a:pPr>
                        <a:lnSpc>
                          <a:spcPct val="115000"/>
                        </a:lnSpc>
                        <a:spcAft>
                          <a:spcPts val="0"/>
                        </a:spcAft>
                      </a:pPr>
                      <a:r>
                        <a:rPr lang="en-US" sz="800" dirty="0">
                          <a:solidFill>
                            <a:srgbClr val="000000"/>
                          </a:solidFill>
                          <a:effectLst/>
                          <a:latin typeface="Verdana"/>
                          <a:ea typeface="Times New Roman"/>
                          <a:cs typeface="Times New Roman"/>
                        </a:rPr>
                        <a:t>Employment rate of population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15000"/>
                        </a:lnSpc>
                        <a:spcAft>
                          <a:spcPts val="0"/>
                        </a:spcAft>
                      </a:pPr>
                      <a:r>
                        <a:rPr lang="en-US" sz="800" dirty="0">
                          <a:solidFill>
                            <a:srgbClr val="000000"/>
                          </a:solidFill>
                          <a:effectLst/>
                          <a:latin typeface="Verdana"/>
                          <a:ea typeface="Times New Roman"/>
                          <a:cs typeface="Times New Roman"/>
                        </a:rPr>
                        <a:t>percent of the total population in respective age group</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71">
                <a:tc>
                  <a:txBody>
                    <a:bodyPr/>
                    <a:lstStyle/>
                    <a:p>
                      <a:pPr algn="just">
                        <a:lnSpc>
                          <a:spcPct val="115000"/>
                        </a:lnSpc>
                        <a:spcAft>
                          <a:spcPts val="0"/>
                        </a:spcAft>
                      </a:pPr>
                      <a:r>
                        <a:rPr lang="en-US" sz="800">
                          <a:solidFill>
                            <a:srgbClr val="000000"/>
                          </a:solidFill>
                          <a:effectLst/>
                          <a:latin typeface="Verdana"/>
                          <a:ea typeface="Times New Roman"/>
                          <a:cs typeface="Times New Roman"/>
                        </a:rPr>
                        <a:t>aged 15-70</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56,6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51,9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61,8</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56,9</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55,9</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331">
                <a:tc>
                  <a:txBody>
                    <a:bodyPr/>
                    <a:lstStyle/>
                    <a:p>
                      <a:pPr>
                        <a:lnSpc>
                          <a:spcPct val="115000"/>
                        </a:lnSpc>
                        <a:spcAft>
                          <a:spcPts val="0"/>
                        </a:spcAft>
                      </a:pPr>
                      <a:r>
                        <a:rPr lang="en-US" sz="800">
                          <a:solidFill>
                            <a:srgbClr val="000000"/>
                          </a:solidFill>
                          <a:effectLst/>
                          <a:latin typeface="Verdana"/>
                          <a:ea typeface="Times New Roman"/>
                          <a:cs typeface="Times New Roman"/>
                        </a:rPr>
                        <a:t>of working age</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64,5</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61,1</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67,8</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65,5</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62</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71">
                <a:tc>
                  <a:txBody>
                    <a:bodyPr/>
                    <a:lstStyle/>
                    <a:p>
                      <a:pPr>
                        <a:lnSpc>
                          <a:spcPct val="115000"/>
                        </a:lnSpc>
                        <a:spcAft>
                          <a:spcPts val="0"/>
                        </a:spcAft>
                      </a:pPr>
                      <a:r>
                        <a:rPr lang="en-US" sz="800">
                          <a:solidFill>
                            <a:srgbClr val="000000"/>
                          </a:solidFill>
                          <a:effectLst/>
                          <a:latin typeface="Verdana"/>
                          <a:ea typeface="Times New Roman"/>
                          <a:cs typeface="Times New Roman"/>
                        </a:rPr>
                        <a:t>Unemployed</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gn="just">
                        <a:lnSpc>
                          <a:spcPct val="115000"/>
                        </a:lnSpc>
                        <a:spcAft>
                          <a:spcPts val="0"/>
                        </a:spcAft>
                      </a:pPr>
                      <a:r>
                        <a:rPr lang="en-US" sz="800">
                          <a:solidFill>
                            <a:srgbClr val="000000"/>
                          </a:solidFill>
                          <a:effectLst/>
                          <a:latin typeface="Verdana"/>
                          <a:ea typeface="Times New Roman"/>
                          <a:cs typeface="Times New Roman"/>
                        </a:rPr>
                        <a:t>aged 15-70</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rowSpan="2">
                  <a:txBody>
                    <a:bodyPr/>
                    <a:lstStyle/>
                    <a:p>
                      <a:pPr algn="ctr">
                        <a:lnSpc>
                          <a:spcPct val="115000"/>
                        </a:lnSpc>
                        <a:spcAft>
                          <a:spcPts val="0"/>
                        </a:spcAft>
                      </a:pPr>
                      <a:r>
                        <a:rPr lang="en-US" sz="800" dirty="0">
                          <a:solidFill>
                            <a:srgbClr val="000000"/>
                          </a:solidFill>
                          <a:effectLst/>
                          <a:latin typeface="Verdana"/>
                          <a:ea typeface="Times New Roman"/>
                          <a:cs typeface="Times New Roman"/>
                        </a:rPr>
                        <a:t>thousands person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1847,6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709,4</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1138,2</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1289,4</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558,2</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nSpc>
                          <a:spcPct val="115000"/>
                        </a:lnSpc>
                        <a:spcAft>
                          <a:spcPts val="0"/>
                        </a:spcAft>
                      </a:pPr>
                      <a:r>
                        <a:rPr lang="en-US" sz="800">
                          <a:solidFill>
                            <a:srgbClr val="000000"/>
                          </a:solidFill>
                          <a:effectLst/>
                          <a:latin typeface="Verdana"/>
                          <a:ea typeface="Times New Roman"/>
                          <a:cs typeface="Times New Roman"/>
                        </a:rPr>
                        <a:t>of working age</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vMerge="1">
                  <a:txBody>
                    <a:bodyPr/>
                    <a:lstStyle/>
                    <a:p>
                      <a:endParaRPr lang="uk-UA"/>
                    </a:p>
                  </a:txBody>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1847,1</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709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1138,1</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1289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558,1</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321249">
                <a:tc>
                  <a:txBody>
                    <a:bodyPr/>
                    <a:lstStyle/>
                    <a:p>
                      <a:pPr>
                        <a:lnSpc>
                          <a:spcPct val="115000"/>
                        </a:lnSpc>
                        <a:spcAft>
                          <a:spcPts val="0"/>
                        </a:spcAft>
                      </a:pPr>
                      <a:r>
                        <a:rPr lang="en-US" sz="800">
                          <a:solidFill>
                            <a:srgbClr val="000000"/>
                          </a:solidFill>
                          <a:effectLst/>
                          <a:latin typeface="Verdana"/>
                          <a:ea typeface="Times New Roman"/>
                          <a:cs typeface="Times New Roman"/>
                        </a:rPr>
                        <a:t>Unemployment rate of population</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15000"/>
                        </a:lnSpc>
                        <a:spcAft>
                          <a:spcPts val="0"/>
                        </a:spcAft>
                      </a:pPr>
                      <a:r>
                        <a:rPr lang="en-US" sz="800">
                          <a:solidFill>
                            <a:srgbClr val="000000"/>
                          </a:solidFill>
                          <a:effectLst/>
                          <a:latin typeface="Verdana"/>
                          <a:ea typeface="Times New Roman"/>
                          <a:cs typeface="Times New Roman"/>
                        </a:rPr>
                        <a:t>percent of the total population in respective age group</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71">
                <a:tc>
                  <a:txBody>
                    <a:bodyPr/>
                    <a:lstStyle/>
                    <a:p>
                      <a:pPr algn="just">
                        <a:lnSpc>
                          <a:spcPct val="115000"/>
                        </a:lnSpc>
                        <a:spcAft>
                          <a:spcPts val="0"/>
                        </a:spcAft>
                      </a:pPr>
                      <a:r>
                        <a:rPr lang="en-US" sz="800">
                          <a:solidFill>
                            <a:srgbClr val="000000"/>
                          </a:solidFill>
                          <a:effectLst/>
                          <a:latin typeface="Verdana"/>
                          <a:ea typeface="Times New Roman"/>
                          <a:cs typeface="Times New Roman"/>
                        </a:rPr>
                        <a:t>aged 15-70</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7,5</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10,8</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9,2</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9,5</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331">
                <a:tc>
                  <a:txBody>
                    <a:bodyPr/>
                    <a:lstStyle/>
                    <a:p>
                      <a:pPr>
                        <a:lnSpc>
                          <a:spcPct val="115000"/>
                        </a:lnSpc>
                        <a:spcAft>
                          <a:spcPts val="0"/>
                        </a:spcAft>
                      </a:pPr>
                      <a:r>
                        <a:rPr lang="en-US" sz="800">
                          <a:solidFill>
                            <a:srgbClr val="000000"/>
                          </a:solidFill>
                          <a:effectLst/>
                          <a:latin typeface="Verdana"/>
                          <a:ea typeface="Times New Roman"/>
                          <a:cs typeface="Times New Roman"/>
                        </a:rPr>
                        <a:t>of working age</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9,7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8</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11,2</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9,5</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10,2</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1249">
                <a:tc>
                  <a:txBody>
                    <a:bodyPr/>
                    <a:lstStyle/>
                    <a:p>
                      <a:pPr>
                        <a:lnSpc>
                          <a:spcPct val="115000"/>
                        </a:lnSpc>
                        <a:spcAft>
                          <a:spcPts val="0"/>
                        </a:spcAft>
                      </a:pPr>
                      <a:r>
                        <a:rPr lang="en-US" sz="800">
                          <a:solidFill>
                            <a:srgbClr val="000000"/>
                          </a:solidFill>
                          <a:effectLst/>
                          <a:latin typeface="Verdana"/>
                          <a:ea typeface="Times New Roman"/>
                          <a:cs typeface="Times New Roman"/>
                        </a:rPr>
                        <a:t>Economically inactive population</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 </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 </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gn="just">
                        <a:lnSpc>
                          <a:spcPct val="115000"/>
                        </a:lnSpc>
                        <a:spcAft>
                          <a:spcPts val="0"/>
                        </a:spcAft>
                      </a:pPr>
                      <a:r>
                        <a:rPr lang="en-US" sz="800">
                          <a:solidFill>
                            <a:srgbClr val="000000"/>
                          </a:solidFill>
                          <a:effectLst/>
                          <a:latin typeface="Verdana"/>
                          <a:ea typeface="Times New Roman"/>
                          <a:cs typeface="Times New Roman"/>
                        </a:rPr>
                        <a:t>aged 15-70</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rowSpan="2">
                  <a:txBody>
                    <a:bodyPr/>
                    <a:lstStyle/>
                    <a:p>
                      <a:pPr algn="ctr">
                        <a:lnSpc>
                          <a:spcPct val="115000"/>
                        </a:lnSpc>
                        <a:spcAft>
                          <a:spcPts val="0"/>
                        </a:spcAft>
                      </a:pPr>
                      <a:r>
                        <a:rPr lang="en-US" sz="800" dirty="0">
                          <a:solidFill>
                            <a:srgbClr val="000000"/>
                          </a:solidFill>
                          <a:effectLst/>
                          <a:latin typeface="Verdana"/>
                          <a:ea typeface="Times New Roman"/>
                          <a:cs typeface="Times New Roman"/>
                        </a:rPr>
                        <a:t>thousands person</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12023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7370,3</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4652,7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8407,1</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3615,9</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21731">
                <a:tc>
                  <a:txBody>
                    <a:bodyPr/>
                    <a:lstStyle/>
                    <a:p>
                      <a:pPr>
                        <a:lnSpc>
                          <a:spcPct val="115000"/>
                        </a:lnSpc>
                        <a:spcAft>
                          <a:spcPts val="0"/>
                        </a:spcAft>
                      </a:pPr>
                      <a:r>
                        <a:rPr lang="en-US" sz="800" dirty="0">
                          <a:solidFill>
                            <a:srgbClr val="000000"/>
                          </a:solidFill>
                          <a:effectLst/>
                          <a:latin typeface="Verdana"/>
                          <a:ea typeface="Times New Roman"/>
                          <a:cs typeface="Times New Roman"/>
                        </a:rPr>
                        <a:t>of working age</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vMerge="1">
                  <a:txBody>
                    <a:bodyPr/>
                    <a:lstStyle/>
                    <a:p>
                      <a:endParaRPr lang="uk-UA"/>
                    </a:p>
                  </a:txBody>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7617,7</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4481,6</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3136,1</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a:solidFill>
                            <a:srgbClr val="000000"/>
                          </a:solidFill>
                          <a:effectLst/>
                          <a:latin typeface="Verdana"/>
                          <a:ea typeface="Times New Roman"/>
                          <a:cs typeface="Times New Roman"/>
                        </a:rPr>
                        <a:t>5161,1</a:t>
                      </a:r>
                      <a:endParaRPr lang="uk-UA" sz="80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r">
                        <a:lnSpc>
                          <a:spcPct val="115000"/>
                        </a:lnSpc>
                        <a:spcAft>
                          <a:spcPts val="0"/>
                        </a:spcAft>
                      </a:pPr>
                      <a:r>
                        <a:rPr lang="uk-UA" sz="800" dirty="0">
                          <a:solidFill>
                            <a:srgbClr val="000000"/>
                          </a:solidFill>
                          <a:effectLst/>
                          <a:latin typeface="Verdana"/>
                          <a:ea typeface="Times New Roman"/>
                          <a:cs typeface="Times New Roman"/>
                        </a:rPr>
                        <a:t>2456,6</a:t>
                      </a:r>
                      <a:endParaRPr lang="uk-UA" sz="800" dirty="0">
                        <a:effectLst/>
                        <a:latin typeface="Calibri"/>
                        <a:ea typeface="Calibri"/>
                        <a:cs typeface="Times New Roman"/>
                      </a:endParaRPr>
                    </a:p>
                  </a:txBody>
                  <a:tcPr marL="52023" marR="52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bl>
          </a:graphicData>
        </a:graphic>
      </p:graphicFrame>
    </p:spTree>
    <p:extLst>
      <p:ext uri="{BB962C8B-B14F-4D97-AF65-F5344CB8AC3E}">
        <p14:creationId xmlns:p14="http://schemas.microsoft.com/office/powerpoint/2010/main" xmlns="" val="30692657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3"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5. </a:t>
            </a:r>
            <a:r>
              <a:rPr lang="en-US"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sz="1800" dirty="0">
                <a:solidFill>
                  <a:schemeClr val="tx1"/>
                </a:solidFill>
              </a:rPr>
              <a:t>Employed population by economic activities in 2012-2014 (thousands of persons</a:t>
            </a:r>
            <a:r>
              <a:rPr lang="en-US" sz="1800" dirty="0" smtClean="0">
                <a:solidFill>
                  <a:schemeClr val="tx1"/>
                </a:solidFill>
              </a:rPr>
              <a:t>)</a:t>
            </a:r>
          </a:p>
          <a:p>
            <a:endParaRPr lang="en-US" sz="1800" dirty="0">
              <a:solidFill>
                <a:schemeClr val="tx1"/>
              </a:solidFill>
            </a:endParaRPr>
          </a:p>
          <a:p>
            <a:endParaRPr lang="en-US" sz="1800" dirty="0" smtClean="0">
              <a:solidFill>
                <a:schemeClr val="tx1"/>
              </a:solidFill>
            </a:endParaRPr>
          </a:p>
          <a:p>
            <a:endParaRPr lang="en-US" sz="1800" dirty="0">
              <a:solidFill>
                <a:schemeClr val="tx1"/>
              </a:solidFill>
            </a:endParaRPr>
          </a:p>
          <a:p>
            <a:endParaRPr lang="ru-RU" sz="1800" dirty="0">
              <a:solidFill>
                <a:schemeClr val="tx1"/>
              </a:solidFill>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xmlns="" val="1150182396"/>
              </p:ext>
            </p:extLst>
          </p:nvPr>
        </p:nvGraphicFramePr>
        <p:xfrm>
          <a:off x="251520" y="1628800"/>
          <a:ext cx="8432665" cy="4388321"/>
        </p:xfrm>
        <a:graphic>
          <a:graphicData uri="http://schemas.openxmlformats.org/presentationml/2006/ole">
            <p:oleObj spid="_x0000_s2056" name="Лист" r:id="rId4" imgW="5972269" imgH="3447948" progId="Excel.Sheet.12">
              <p:embed/>
            </p:oleObj>
          </a:graphicData>
        </a:graphic>
      </p:graphicFrame>
    </p:spTree>
    <p:extLst>
      <p:ext uri="{BB962C8B-B14F-4D97-AF65-F5344CB8AC3E}">
        <p14:creationId xmlns:p14="http://schemas.microsoft.com/office/powerpoint/2010/main" xmlns="" val="166103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6.</a:t>
            </a:r>
            <a:r>
              <a:rPr lang="en-GB" sz="2400" b="1" dirty="0" smtClean="0"/>
              <a:t> </a:t>
            </a:r>
            <a:r>
              <a:rPr lang="en-GB" sz="2400" b="1" dirty="0">
                <a:solidFill>
                  <a:schemeClr val="bg1"/>
                </a:solidFill>
              </a:rPr>
              <a:t>Unemployment in Ukraine</a:t>
            </a:r>
            <a:r>
              <a:rPr lang="uk-UA" sz="2400" dirty="0"/>
              <a:t/>
            </a:r>
            <a:br>
              <a:rPr lang="uk-UA" sz="2400" dirty="0"/>
            </a:b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i="1" dirty="0" smtClean="0">
                <a:solidFill>
                  <a:schemeClr val="tx1"/>
                </a:solidFill>
              </a:rPr>
              <a:t>Trends in Labor Market</a:t>
            </a:r>
          </a:p>
          <a:p>
            <a:pPr marL="285750" lvl="0" indent="-285750" algn="l">
              <a:buFont typeface="Arial" panose="020B0604020202020204" pitchFamily="34" charset="0"/>
              <a:buChar char="•"/>
            </a:pPr>
            <a:r>
              <a:rPr lang="en-GB" sz="1800" dirty="0">
                <a:solidFill>
                  <a:schemeClr val="tx1"/>
                </a:solidFill>
              </a:rPr>
              <a:t>Employment rate is </a:t>
            </a:r>
            <a:r>
              <a:rPr lang="en-GB" sz="1800" dirty="0" smtClean="0">
                <a:solidFill>
                  <a:schemeClr val="tx1"/>
                </a:solidFill>
              </a:rPr>
              <a:t>low</a:t>
            </a:r>
            <a:endParaRPr lang="uk-UA" sz="1800" dirty="0">
              <a:solidFill>
                <a:schemeClr val="tx1"/>
              </a:solidFill>
            </a:endParaRPr>
          </a:p>
          <a:p>
            <a:pPr marL="285750" lvl="0" indent="-285750" algn="l">
              <a:buFont typeface="Arial" panose="020B0604020202020204" pitchFamily="34" charset="0"/>
              <a:buChar char="•"/>
            </a:pPr>
            <a:r>
              <a:rPr lang="en-GB" sz="1800" dirty="0">
                <a:solidFill>
                  <a:schemeClr val="tx1"/>
                </a:solidFill>
              </a:rPr>
              <a:t>Despite depressed growth of unemployment, the unemployment rate remains high, especially among young </a:t>
            </a:r>
            <a:r>
              <a:rPr lang="en-GB" sz="1800" dirty="0" smtClean="0">
                <a:solidFill>
                  <a:schemeClr val="tx1"/>
                </a:solidFill>
              </a:rPr>
              <a:t>people</a:t>
            </a:r>
          </a:p>
          <a:p>
            <a:pPr marL="285750" indent="-285750" algn="l">
              <a:buFont typeface="Arial" panose="020B0604020202020204" pitchFamily="34" charset="0"/>
              <a:buChar char="•"/>
            </a:pPr>
            <a:r>
              <a:rPr lang="en-GB" sz="1800" dirty="0">
                <a:solidFill>
                  <a:schemeClr val="tx1"/>
                </a:solidFill>
              </a:rPr>
              <a:t>Permanent depopulation and population aging lead to the employment potential decrease in Ukraine</a:t>
            </a:r>
            <a:endParaRPr lang="uk-UA" sz="1800" dirty="0">
              <a:solidFill>
                <a:schemeClr val="tx1"/>
              </a:solidFill>
            </a:endParaRPr>
          </a:p>
          <a:p>
            <a:pPr marL="285750" indent="-285750" algn="l">
              <a:buFont typeface="Arial" panose="020B0604020202020204" pitchFamily="34" charset="0"/>
              <a:buChar char="•"/>
            </a:pPr>
            <a:r>
              <a:rPr lang="en-GB" sz="1800" dirty="0">
                <a:solidFill>
                  <a:schemeClr val="tx1"/>
                </a:solidFill>
              </a:rPr>
              <a:t>The number of unified social contribution taxpayers decreases</a:t>
            </a:r>
            <a:endParaRPr lang="uk-UA" sz="1800" dirty="0">
              <a:solidFill>
                <a:schemeClr val="tx1"/>
              </a:solidFill>
            </a:endParaRPr>
          </a:p>
          <a:p>
            <a:pPr marL="285750" indent="-285750" algn="l">
              <a:buFont typeface="Arial" panose="020B0604020202020204" pitchFamily="34" charset="0"/>
              <a:buChar char="•"/>
            </a:pPr>
            <a:r>
              <a:rPr lang="en-GB" sz="1800" dirty="0">
                <a:solidFill>
                  <a:schemeClr val="tx1"/>
                </a:solidFill>
              </a:rPr>
              <a:t>The average number of full-time employees is decreasing in all kinds of economic activity and in almost all </a:t>
            </a:r>
            <a:r>
              <a:rPr lang="en-GB" sz="1800" dirty="0" smtClean="0">
                <a:solidFill>
                  <a:schemeClr val="tx1"/>
                </a:solidFill>
              </a:rPr>
              <a:t>regions</a:t>
            </a:r>
          </a:p>
          <a:p>
            <a:pPr marL="285750" lvl="0" indent="-285750" algn="l">
              <a:buFont typeface="Arial" panose="020B0604020202020204" pitchFamily="34" charset="0"/>
              <a:buChar char="•"/>
            </a:pPr>
            <a:r>
              <a:rPr lang="en-GB" sz="1800" dirty="0">
                <a:solidFill>
                  <a:schemeClr val="tx1"/>
                </a:solidFill>
              </a:rPr>
              <a:t>Involuntary part-time employment is high</a:t>
            </a:r>
            <a:endParaRPr lang="uk-UA" sz="1800" dirty="0">
              <a:solidFill>
                <a:schemeClr val="tx1"/>
              </a:solidFill>
            </a:endParaRPr>
          </a:p>
          <a:p>
            <a:pPr marL="285750" indent="-285750" algn="l">
              <a:buFont typeface="Arial" panose="020B0604020202020204" pitchFamily="34" charset="0"/>
              <a:buChar char="•"/>
            </a:pPr>
            <a:r>
              <a:rPr lang="en-GB" sz="1800" dirty="0">
                <a:solidFill>
                  <a:schemeClr val="tx1"/>
                </a:solidFill>
              </a:rPr>
              <a:t>The number of employees warned about the planned large-scale redundancy </a:t>
            </a:r>
            <a:r>
              <a:rPr lang="en-GB" sz="1800" dirty="0" smtClean="0">
                <a:solidFill>
                  <a:schemeClr val="tx1"/>
                </a:solidFill>
              </a:rPr>
              <a:t>increases</a:t>
            </a:r>
          </a:p>
          <a:p>
            <a:pPr marL="285750" indent="-285750" algn="l">
              <a:buFont typeface="Arial" panose="020B0604020202020204" pitchFamily="34" charset="0"/>
              <a:buChar char="•"/>
            </a:pPr>
            <a:r>
              <a:rPr lang="en-GB" sz="1800" dirty="0">
                <a:solidFill>
                  <a:schemeClr val="tx1"/>
                </a:solidFill>
              </a:rPr>
              <a:t>The demand for workers is declining in almost all economic activities and in major sections of the Standard Occupational </a:t>
            </a:r>
            <a:r>
              <a:rPr lang="en-GB" sz="1800" dirty="0" smtClean="0">
                <a:solidFill>
                  <a:schemeClr val="tx1"/>
                </a:solidFill>
              </a:rPr>
              <a:t>Classification</a:t>
            </a:r>
          </a:p>
          <a:p>
            <a:pPr marL="285750" lvl="0" indent="-285750" algn="l">
              <a:buFont typeface="Arial" panose="020B0604020202020204" pitchFamily="34" charset="0"/>
              <a:buChar char="•"/>
            </a:pPr>
            <a:r>
              <a:rPr lang="en-GB" sz="1800" dirty="0">
                <a:solidFill>
                  <a:schemeClr val="tx1"/>
                </a:solidFill>
              </a:rPr>
              <a:t>There is a tendency towards gradual decrease of the economically active population</a:t>
            </a:r>
            <a:endParaRPr lang="uk-UA" sz="1800" dirty="0">
              <a:solidFill>
                <a:schemeClr val="tx1"/>
              </a:solidFill>
            </a:endParaRPr>
          </a:p>
          <a:p>
            <a:pPr marL="285750" lvl="0" indent="-285750" algn="l">
              <a:buFont typeface="Arial" panose="020B0604020202020204" pitchFamily="34" charset="0"/>
              <a:buChar char="•"/>
            </a:pPr>
            <a:r>
              <a:rPr lang="en-GB" sz="1800" dirty="0">
                <a:solidFill>
                  <a:schemeClr val="tx1"/>
                </a:solidFill>
              </a:rPr>
              <a:t>The number of employed persons in the informal sector of economy is still </a:t>
            </a:r>
            <a:r>
              <a:rPr lang="en-GB" sz="1800" dirty="0" smtClean="0">
                <a:solidFill>
                  <a:schemeClr val="tx1"/>
                </a:solidFill>
              </a:rPr>
              <a:t>significant</a:t>
            </a:r>
            <a:endParaRPr lang="uk-UA" sz="1800" dirty="0" smtClean="0">
              <a:solidFill>
                <a:schemeClr val="tx1"/>
              </a:solidFill>
            </a:endParaRPr>
          </a:p>
          <a:p>
            <a:pPr marL="285750" lvl="0" indent="-285750" algn="l">
              <a:buFont typeface="Arial" panose="020B0604020202020204" pitchFamily="34" charset="0"/>
              <a:buChar char="•"/>
            </a:pPr>
            <a:r>
              <a:rPr lang="en-US" sz="1800" dirty="0" smtClean="0">
                <a:solidFill>
                  <a:schemeClr val="tx1"/>
                </a:solidFill>
              </a:rPr>
              <a:t>The </a:t>
            </a:r>
            <a:r>
              <a:rPr lang="en-US" sz="1800" dirty="0">
                <a:solidFill>
                  <a:schemeClr val="tx1"/>
                </a:solidFill>
              </a:rPr>
              <a:t>gender gap in employment in Ukraine lower than the EU average, and unemployment among Ukrainian women less than men, </a:t>
            </a:r>
            <a:r>
              <a:rPr lang="en-US" sz="1800" dirty="0" smtClean="0">
                <a:solidFill>
                  <a:schemeClr val="tx1"/>
                </a:solidFill>
              </a:rPr>
              <a:t>but Ukrainian </a:t>
            </a:r>
            <a:r>
              <a:rPr lang="en-US" sz="1800" dirty="0">
                <a:solidFill>
                  <a:schemeClr val="tx1"/>
                </a:solidFill>
              </a:rPr>
              <a:t>labor market is characterized by a clear inequality between men and women</a:t>
            </a:r>
            <a:endParaRPr lang="en-GB" sz="1800" dirty="0" smtClean="0">
              <a:solidFill>
                <a:schemeClr val="tx1"/>
              </a:solidFill>
            </a:endParaRPr>
          </a:p>
          <a:p>
            <a:pPr lvl="0"/>
            <a:endParaRPr lang="uk-UA" sz="1800" dirty="0"/>
          </a:p>
          <a:p>
            <a:endParaRPr lang="en-GB" sz="1800" i="1" dirty="0" smtClean="0"/>
          </a:p>
          <a:p>
            <a:endParaRPr lang="uk-UA" dirty="0"/>
          </a:p>
          <a:p>
            <a:pPr lvl="0"/>
            <a:endParaRPr lang="uk-UA" dirty="0"/>
          </a:p>
          <a:p>
            <a:endParaRPr lang="en-US" i="1" dirty="0">
              <a:solidFill>
                <a:schemeClr val="tx1"/>
              </a:solidFill>
            </a:endParaRPr>
          </a:p>
          <a:p>
            <a:endParaRPr lang="en-US" i="1" dirty="0" smtClean="0">
              <a:solidFill>
                <a:schemeClr val="tx1"/>
              </a:solidFill>
            </a:endParaRPr>
          </a:p>
          <a:p>
            <a:pPr algn="l"/>
            <a:endParaRPr lang="ru-RU" i="1" dirty="0">
              <a:solidFill>
                <a:schemeClr val="tx1"/>
              </a:solidFill>
            </a:endParaRPr>
          </a:p>
        </p:txBody>
      </p:sp>
    </p:spTree>
    <p:extLst>
      <p:ext uri="{BB962C8B-B14F-4D97-AF65-F5344CB8AC3E}">
        <p14:creationId xmlns:p14="http://schemas.microsoft.com/office/powerpoint/2010/main" xmlns="" val="29712189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108520" y="-99392"/>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7.</a:t>
            </a:r>
            <a:r>
              <a:rPr lang="en-GB" sz="2400" b="1" dirty="0" smtClean="0"/>
              <a:t> </a:t>
            </a:r>
            <a:r>
              <a:rPr lang="en-GB"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10000"/>
          </a:bodyPr>
          <a:lstStyle/>
          <a:p>
            <a:r>
              <a:rPr lang="en-US" b="1" i="1" dirty="0" smtClean="0">
                <a:solidFill>
                  <a:schemeClr val="tx1"/>
                </a:solidFill>
              </a:rPr>
              <a:t>Informal economy and Labor Market</a:t>
            </a:r>
          </a:p>
          <a:p>
            <a:pPr marL="457200" indent="-457200" algn="l">
              <a:buFont typeface="Wingdings" panose="05000000000000000000" pitchFamily="2" charset="2"/>
              <a:buChar char="ü"/>
            </a:pPr>
            <a:r>
              <a:rPr lang="en-US" sz="2400" dirty="0">
                <a:solidFill>
                  <a:schemeClr val="tx1"/>
                </a:solidFill>
              </a:rPr>
              <a:t>The number of employed in the informal economy was 4.4 million (26.5% of the employed population). </a:t>
            </a:r>
            <a:endParaRPr lang="en-US" sz="2400" dirty="0" smtClean="0">
              <a:solidFill>
                <a:schemeClr val="tx1"/>
              </a:solidFill>
            </a:endParaRPr>
          </a:p>
          <a:p>
            <a:pPr marL="457200" indent="-457200" algn="l">
              <a:buFont typeface="Wingdings" panose="05000000000000000000" pitchFamily="2" charset="2"/>
              <a:buChar char="ü"/>
            </a:pPr>
            <a:r>
              <a:rPr lang="en-US" sz="2400" dirty="0" smtClean="0">
                <a:solidFill>
                  <a:schemeClr val="tx1"/>
                </a:solidFill>
              </a:rPr>
              <a:t>The </a:t>
            </a:r>
            <a:r>
              <a:rPr lang="en-US" sz="2400" dirty="0">
                <a:solidFill>
                  <a:schemeClr val="tx1"/>
                </a:solidFill>
              </a:rPr>
              <a:t>most widespread informal employment comprised agriculture, forestry and fisheries, wholesale and retail trade, repair of motor vehicles and construction.</a:t>
            </a:r>
          </a:p>
          <a:p>
            <a:pPr marL="457200" indent="-457200" algn="l">
              <a:buFont typeface="Wingdings" panose="05000000000000000000" pitchFamily="2" charset="2"/>
              <a:buChar char="ü"/>
            </a:pPr>
            <a:r>
              <a:rPr lang="en-US" sz="2400" dirty="0" smtClean="0">
                <a:solidFill>
                  <a:schemeClr val="tx1"/>
                </a:solidFill>
              </a:rPr>
              <a:t>If </a:t>
            </a:r>
            <a:r>
              <a:rPr lang="en-US" sz="2400" dirty="0">
                <a:solidFill>
                  <a:schemeClr val="tx1"/>
                </a:solidFill>
              </a:rPr>
              <a:t>the level of informal employment since the beginning of 2013 to mid-2015 increased by 2.8%, the level of formal employment during this time decreased by 2.3%. Generally, over the last decade the level of informal employment of the population aged 15-70 decreased from 57.7% to 57.0%. Nevertheless, the rate of informally employed in this age group increased by 1.2 times from 21.5% in 2005 to 26.4% in 2015.</a:t>
            </a:r>
          </a:p>
          <a:p>
            <a:pPr marL="457200" indent="-457200" algn="l">
              <a:buFont typeface="Wingdings" panose="05000000000000000000" pitchFamily="2" charset="2"/>
              <a:buChar char="ü"/>
            </a:pPr>
            <a:r>
              <a:rPr lang="en-US" sz="2400" dirty="0" smtClean="0">
                <a:solidFill>
                  <a:schemeClr val="tx1"/>
                </a:solidFill>
              </a:rPr>
              <a:t>The </a:t>
            </a:r>
            <a:r>
              <a:rPr lang="en-US" sz="2400" dirty="0">
                <a:solidFill>
                  <a:schemeClr val="tx1"/>
                </a:solidFill>
              </a:rPr>
              <a:t>highest level of informal employment represents people aged 15-24 (35.8%) and 60-70 (36.2%). </a:t>
            </a:r>
            <a:endParaRPr lang="ru-RU" sz="2400" dirty="0" smtClean="0">
              <a:solidFill>
                <a:schemeClr val="tx1"/>
              </a:solidFill>
            </a:endParaRPr>
          </a:p>
          <a:p>
            <a:pPr marL="457200" indent="-457200" algn="l">
              <a:buFont typeface="Wingdings" panose="05000000000000000000" pitchFamily="2" charset="2"/>
              <a:buChar char="ü"/>
            </a:pPr>
            <a:r>
              <a:rPr lang="en-GB" sz="2400" dirty="0">
                <a:solidFill>
                  <a:schemeClr val="tx1"/>
                </a:solidFill>
              </a:rPr>
              <a:t>According to various experts</a:t>
            </a:r>
            <a:r>
              <a:rPr lang="uk-UA" sz="2400" dirty="0">
                <a:solidFill>
                  <a:schemeClr val="tx1"/>
                </a:solidFill>
              </a:rPr>
              <a:t>, </a:t>
            </a:r>
            <a:r>
              <a:rPr lang="en-GB" sz="2400" dirty="0">
                <a:solidFill>
                  <a:schemeClr val="tx1"/>
                </a:solidFill>
              </a:rPr>
              <a:t>as a result of the shadow segment of the labour market in Ukraine</a:t>
            </a:r>
            <a:r>
              <a:rPr lang="uk-UA" sz="2400" dirty="0">
                <a:solidFill>
                  <a:schemeClr val="tx1"/>
                </a:solidFill>
              </a:rPr>
              <a:t>, 30-50 </a:t>
            </a:r>
            <a:r>
              <a:rPr lang="en-GB" sz="2400" dirty="0">
                <a:solidFill>
                  <a:schemeClr val="tx1"/>
                </a:solidFill>
              </a:rPr>
              <a:t>percent of payrolls are now in the shadow, reaching 200 billion UAH.</a:t>
            </a:r>
            <a:endParaRPr lang="ru-RU" sz="2400" dirty="0">
              <a:solidFill>
                <a:schemeClr val="tx1"/>
              </a:solidFill>
            </a:endParaRPr>
          </a:p>
        </p:txBody>
      </p:sp>
    </p:spTree>
    <p:extLst>
      <p:ext uri="{BB962C8B-B14F-4D97-AF65-F5344CB8AC3E}">
        <p14:creationId xmlns:p14="http://schemas.microsoft.com/office/powerpoint/2010/main" xmlns="" val="14472443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8</a:t>
            </a:r>
            <a:r>
              <a:rPr lang="uk-UA" sz="2400" b="1" dirty="0" smtClean="0">
                <a:solidFill>
                  <a:schemeClr val="bg1"/>
                </a:solidFill>
              </a:rPr>
              <a:t>. </a:t>
            </a:r>
            <a:r>
              <a:rPr lang="en-GB"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r>
              <a:rPr lang="en-US" sz="4100" b="1" i="1" dirty="0" smtClean="0">
                <a:solidFill>
                  <a:schemeClr val="tx1"/>
                </a:solidFill>
              </a:rPr>
              <a:t>Threats </a:t>
            </a:r>
            <a:r>
              <a:rPr lang="en-US" sz="4100" b="1" i="1" dirty="0">
                <a:solidFill>
                  <a:schemeClr val="tx1"/>
                </a:solidFill>
              </a:rPr>
              <a:t>to the social security of the country: </a:t>
            </a:r>
          </a:p>
          <a:p>
            <a:pPr algn="l"/>
            <a:r>
              <a:rPr lang="en-US" b="1" dirty="0">
                <a:solidFill>
                  <a:schemeClr val="tx1"/>
                </a:solidFill>
              </a:rPr>
              <a:t>• </a:t>
            </a:r>
            <a:r>
              <a:rPr lang="en-US" sz="2200" b="1" dirty="0">
                <a:solidFill>
                  <a:schemeClr val="tx1"/>
                </a:solidFill>
              </a:rPr>
              <a:t>less public confidence in the economic and social institutions</a:t>
            </a:r>
            <a:r>
              <a:rPr lang="en-US" sz="2200" dirty="0">
                <a:solidFill>
                  <a:schemeClr val="tx1"/>
                </a:solidFill>
              </a:rPr>
              <a:t>, which leads to lack of faith in the government reform potential and aggravates readiness for necessary changes; </a:t>
            </a:r>
          </a:p>
          <a:p>
            <a:pPr algn="l"/>
            <a:r>
              <a:rPr lang="en-US" sz="2200" dirty="0">
                <a:solidFill>
                  <a:schemeClr val="tx1"/>
                </a:solidFill>
              </a:rPr>
              <a:t>• </a:t>
            </a:r>
            <a:r>
              <a:rPr lang="en-US" sz="2200" b="1" dirty="0">
                <a:solidFill>
                  <a:schemeClr val="tx1"/>
                </a:solidFill>
              </a:rPr>
              <a:t>substantial reduction in collecting taxes from personal income and unified social contribution </a:t>
            </a:r>
            <a:r>
              <a:rPr lang="en-US" sz="2200" dirty="0">
                <a:solidFill>
                  <a:schemeClr val="tx1"/>
                </a:solidFill>
              </a:rPr>
              <a:t>(USC), which complicates the fulfilment of the state’s social obligations; </a:t>
            </a:r>
          </a:p>
          <a:p>
            <a:pPr algn="l"/>
            <a:r>
              <a:rPr lang="en-US" sz="2200" dirty="0">
                <a:solidFill>
                  <a:schemeClr val="tx1"/>
                </a:solidFill>
              </a:rPr>
              <a:t>• widespread poverty, </a:t>
            </a:r>
            <a:r>
              <a:rPr lang="en-US" sz="2200" b="1" dirty="0">
                <a:solidFill>
                  <a:schemeClr val="tx1"/>
                </a:solidFill>
              </a:rPr>
              <a:t>which blocks reforms </a:t>
            </a:r>
            <a:r>
              <a:rPr lang="en-US" sz="2200" dirty="0">
                <a:solidFill>
                  <a:schemeClr val="tx1"/>
                </a:solidFill>
              </a:rPr>
              <a:t>in housing, medicine, education and critically </a:t>
            </a:r>
            <a:r>
              <a:rPr lang="en-US" sz="2200" b="1" dirty="0">
                <a:solidFill>
                  <a:schemeClr val="tx1"/>
                </a:solidFill>
              </a:rPr>
              <a:t>reduces the internal purchasing power</a:t>
            </a:r>
            <a:r>
              <a:rPr lang="en-US" sz="2200" dirty="0">
                <a:solidFill>
                  <a:schemeClr val="tx1"/>
                </a:solidFill>
              </a:rPr>
              <a:t>;</a:t>
            </a:r>
          </a:p>
          <a:p>
            <a:pPr algn="l"/>
            <a:r>
              <a:rPr lang="en-US" sz="2200" dirty="0">
                <a:solidFill>
                  <a:schemeClr val="tx1"/>
                </a:solidFill>
              </a:rPr>
              <a:t> • deskilling and marginalization of an increasing number of people of working age who find themselves in a state of prolonged inactivity, which becomes an </a:t>
            </a:r>
            <a:r>
              <a:rPr lang="en-US" sz="2200" b="1" dirty="0">
                <a:solidFill>
                  <a:schemeClr val="tx1"/>
                </a:solidFill>
              </a:rPr>
              <a:t>obstacle to further economic human resources developmen</a:t>
            </a:r>
            <a:r>
              <a:rPr lang="en-US" sz="2200" dirty="0">
                <a:solidFill>
                  <a:schemeClr val="tx1"/>
                </a:solidFill>
              </a:rPr>
              <a:t>t; </a:t>
            </a:r>
          </a:p>
          <a:p>
            <a:pPr algn="l"/>
            <a:r>
              <a:rPr lang="en-US" sz="2200" dirty="0">
                <a:solidFill>
                  <a:schemeClr val="tx1"/>
                </a:solidFill>
              </a:rPr>
              <a:t>• the scope and depth of deviant </a:t>
            </a:r>
            <a:r>
              <a:rPr lang="en-US" sz="2200" dirty="0" err="1">
                <a:solidFill>
                  <a:schemeClr val="tx1"/>
                </a:solidFill>
              </a:rPr>
              <a:t>behaviour</a:t>
            </a:r>
            <a:r>
              <a:rPr lang="en-US" sz="2200" dirty="0">
                <a:solidFill>
                  <a:schemeClr val="tx1"/>
                </a:solidFill>
              </a:rPr>
              <a:t> caused by sudden impoverishment</a:t>
            </a:r>
            <a:r>
              <a:rPr lang="en-US" sz="2200" dirty="0" smtClean="0">
                <a:solidFill>
                  <a:schemeClr val="tx1"/>
                </a:solidFill>
              </a:rPr>
              <a:t>,, </a:t>
            </a:r>
            <a:r>
              <a:rPr lang="en-US" sz="2200" dirty="0">
                <a:solidFill>
                  <a:schemeClr val="tx1"/>
                </a:solidFill>
              </a:rPr>
              <a:t>high level of a family and interpersonal conflict. </a:t>
            </a:r>
          </a:p>
          <a:p>
            <a:pPr algn="l"/>
            <a:endParaRPr lang="ru-RU" dirty="0">
              <a:solidFill>
                <a:schemeClr val="tx1"/>
              </a:solidFill>
            </a:endParaRPr>
          </a:p>
        </p:txBody>
      </p:sp>
    </p:spTree>
    <p:extLst>
      <p:ext uri="{BB962C8B-B14F-4D97-AF65-F5344CB8AC3E}">
        <p14:creationId xmlns:p14="http://schemas.microsoft.com/office/powerpoint/2010/main" xmlns="" val="12830284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9.</a:t>
            </a:r>
            <a:r>
              <a:rPr lang="en-GB" sz="2400" b="1" dirty="0" smtClean="0">
                <a:solidFill>
                  <a:schemeClr val="bg1"/>
                </a:solidFill>
              </a:rPr>
              <a:t> </a:t>
            </a:r>
            <a:r>
              <a:rPr lang="en-GB"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a:bodyPr>
          <a:lstStyle/>
          <a:p>
            <a:r>
              <a:rPr lang="en-US" b="1" i="1" dirty="0" smtClean="0">
                <a:solidFill>
                  <a:schemeClr val="tx1"/>
                </a:solidFill>
              </a:rPr>
              <a:t>Positive </a:t>
            </a:r>
            <a:r>
              <a:rPr lang="en-US" b="1" i="1" dirty="0">
                <a:solidFill>
                  <a:schemeClr val="tx1"/>
                </a:solidFill>
              </a:rPr>
              <a:t>trends </a:t>
            </a:r>
            <a:endParaRPr lang="en-US" b="1" i="1" dirty="0" smtClean="0">
              <a:solidFill>
                <a:schemeClr val="tx1"/>
              </a:solidFill>
            </a:endParaRPr>
          </a:p>
          <a:p>
            <a:pPr marL="457200" indent="-457200" algn="l">
              <a:buFont typeface="Wingdings" panose="05000000000000000000" pitchFamily="2" charset="2"/>
              <a:buChar char="ü"/>
            </a:pPr>
            <a:r>
              <a:rPr lang="en-US" sz="2400" dirty="0" smtClean="0">
                <a:solidFill>
                  <a:schemeClr val="tx1"/>
                </a:solidFill>
              </a:rPr>
              <a:t>Association </a:t>
            </a:r>
            <a:r>
              <a:rPr lang="en-US" sz="2400" dirty="0">
                <a:solidFill>
                  <a:schemeClr val="tx1"/>
                </a:solidFill>
              </a:rPr>
              <a:t>Agreement between the European Union (EU) and Ukraine and the launch of DCFTA on January 1, 2016 create opportunities for </a:t>
            </a:r>
            <a:r>
              <a:rPr lang="en-US" sz="2400" b="1" dirty="0">
                <a:solidFill>
                  <a:schemeClr val="tx1"/>
                </a:solidFill>
              </a:rPr>
              <a:t>new jobs </a:t>
            </a:r>
            <a:r>
              <a:rPr lang="en-US" sz="2400" dirty="0">
                <a:solidFill>
                  <a:schemeClr val="tx1"/>
                </a:solidFill>
              </a:rPr>
              <a:t>and professional realization of Ukrainian </a:t>
            </a:r>
            <a:r>
              <a:rPr lang="en-US" sz="2400" dirty="0" smtClean="0">
                <a:solidFill>
                  <a:schemeClr val="tx1"/>
                </a:solidFill>
              </a:rPr>
              <a:t>specialists and open access to </a:t>
            </a:r>
            <a:r>
              <a:rPr lang="en-US" sz="2400" b="1" dirty="0" smtClean="0">
                <a:solidFill>
                  <a:schemeClr val="tx1"/>
                </a:solidFill>
              </a:rPr>
              <a:t>grant programs</a:t>
            </a:r>
            <a:endParaRPr lang="en-US" sz="2400" b="1" dirty="0">
              <a:solidFill>
                <a:schemeClr val="tx1"/>
              </a:solidFill>
            </a:endParaRPr>
          </a:p>
          <a:p>
            <a:pPr marL="342900" indent="-342900" algn="l">
              <a:buFont typeface="Wingdings" panose="05000000000000000000" pitchFamily="2" charset="2"/>
              <a:buChar char="ü"/>
            </a:pPr>
            <a:r>
              <a:rPr lang="en-US" sz="2400" dirty="0" smtClean="0">
                <a:solidFill>
                  <a:schemeClr val="tx1"/>
                </a:solidFill>
              </a:rPr>
              <a:t>Pharmaceutical </a:t>
            </a:r>
            <a:r>
              <a:rPr lang="en-US" sz="2400" dirty="0">
                <a:solidFill>
                  <a:schemeClr val="tx1"/>
                </a:solidFill>
              </a:rPr>
              <a:t>sector and information technology industry continue to preserve </a:t>
            </a:r>
            <a:r>
              <a:rPr lang="en-US" sz="2400" b="1" dirty="0">
                <a:solidFill>
                  <a:schemeClr val="tx1"/>
                </a:solidFill>
              </a:rPr>
              <a:t>relative stability </a:t>
            </a:r>
            <a:r>
              <a:rPr lang="en-US" sz="2400" dirty="0">
                <a:solidFill>
                  <a:schemeClr val="tx1"/>
                </a:solidFill>
              </a:rPr>
              <a:t>despite the general economic crisis; </a:t>
            </a:r>
          </a:p>
          <a:p>
            <a:pPr marL="342900" indent="-342900" algn="l">
              <a:buFont typeface="Wingdings" panose="05000000000000000000" pitchFamily="2" charset="2"/>
              <a:buChar char="ü"/>
            </a:pPr>
            <a:r>
              <a:rPr lang="en-US" sz="2400" dirty="0" smtClean="0">
                <a:solidFill>
                  <a:schemeClr val="tx1"/>
                </a:solidFill>
              </a:rPr>
              <a:t>A </a:t>
            </a:r>
            <a:r>
              <a:rPr lang="en-US" sz="2400" dirty="0">
                <a:solidFill>
                  <a:schemeClr val="tx1"/>
                </a:solidFill>
              </a:rPr>
              <a:t>shift in the political elite enables top managers of the commercial sector </a:t>
            </a:r>
            <a:r>
              <a:rPr lang="en-US" sz="2400" b="1" dirty="0">
                <a:solidFill>
                  <a:schemeClr val="tx1"/>
                </a:solidFill>
              </a:rPr>
              <a:t>to apply their knowledge and experience to public administration.</a:t>
            </a:r>
          </a:p>
          <a:p>
            <a:endParaRPr lang="en-US" b="1" i="1" dirty="0" smtClean="0">
              <a:solidFill>
                <a:schemeClr val="tx1"/>
              </a:solidFill>
            </a:endParaRPr>
          </a:p>
        </p:txBody>
      </p:sp>
    </p:spTree>
    <p:extLst>
      <p:ext uri="{BB962C8B-B14F-4D97-AF65-F5344CB8AC3E}">
        <p14:creationId xmlns:p14="http://schemas.microsoft.com/office/powerpoint/2010/main" xmlns="" val="14334163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540568" y="-99392"/>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10. </a:t>
            </a:r>
            <a:r>
              <a:rPr lang="en-US" sz="2400" b="1" dirty="0">
                <a:solidFill>
                  <a:schemeClr val="bg1"/>
                </a:solidFill>
              </a:rPr>
              <a:t>Unemployment in Ukraine</a:t>
            </a:r>
            <a:endParaRPr lang="ru-RU" sz="2400" b="1"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lnSpcReduction="10000"/>
          </a:bodyPr>
          <a:lstStyle/>
          <a:p>
            <a:r>
              <a:rPr lang="en-US" b="1" i="1" dirty="0" smtClean="0">
                <a:solidFill>
                  <a:schemeClr val="tx1"/>
                </a:solidFill>
              </a:rPr>
              <a:t>State Measures (1):</a:t>
            </a:r>
            <a:endParaRPr lang="en-US" b="1" i="1" dirty="0">
              <a:solidFill>
                <a:schemeClr val="tx1"/>
              </a:solidFill>
            </a:endParaRPr>
          </a:p>
          <a:p>
            <a:pPr marL="457200" indent="-457200" algn="l">
              <a:buFont typeface="Arial" panose="020B0604020202020204" pitchFamily="34" charset="0"/>
              <a:buChar char="•"/>
            </a:pPr>
            <a:r>
              <a:rPr lang="en-US" dirty="0" smtClean="0">
                <a:solidFill>
                  <a:schemeClr val="tx1"/>
                </a:solidFill>
              </a:rPr>
              <a:t>Setting </a:t>
            </a:r>
            <a:r>
              <a:rPr lang="en-US" dirty="0">
                <a:solidFill>
                  <a:schemeClr val="tx1"/>
                </a:solidFill>
              </a:rPr>
              <a:t>up a unified database of vacancies in Ukraine; </a:t>
            </a:r>
          </a:p>
          <a:p>
            <a:pPr marL="457200" indent="-457200" algn="l">
              <a:buFont typeface="Arial" panose="020B0604020202020204" pitchFamily="34" charset="0"/>
              <a:buChar char="•"/>
            </a:pPr>
            <a:r>
              <a:rPr lang="en-US" dirty="0" smtClean="0">
                <a:solidFill>
                  <a:schemeClr val="tx1"/>
                </a:solidFill>
              </a:rPr>
              <a:t>Encouraging </a:t>
            </a:r>
            <a:r>
              <a:rPr lang="en-US" dirty="0">
                <a:solidFill>
                  <a:schemeClr val="tx1"/>
                </a:solidFill>
              </a:rPr>
              <a:t>employers to create new jobs and employ insufficiently competitive jobless people in the </a:t>
            </a:r>
            <a:r>
              <a:rPr lang="en-US" dirty="0" err="1">
                <a:solidFill>
                  <a:schemeClr val="tx1"/>
                </a:solidFill>
              </a:rPr>
              <a:t>labour</a:t>
            </a:r>
            <a:r>
              <a:rPr lang="en-US" dirty="0">
                <a:solidFill>
                  <a:schemeClr val="tx1"/>
                </a:solidFill>
              </a:rPr>
              <a:t> market by paying compensations to employers in the amount of the single fee for the compulsory state social insurance; </a:t>
            </a: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possibility of temporary employment for the jobless and for those who work and aim at additional income with the help of public and other temporary works.</a:t>
            </a:r>
          </a:p>
          <a:p>
            <a:pPr algn="l"/>
            <a:endParaRPr lang="ru-RU" dirty="0">
              <a:solidFill>
                <a:schemeClr val="tx1"/>
              </a:solidFill>
            </a:endParaRPr>
          </a:p>
        </p:txBody>
      </p:sp>
    </p:spTree>
    <p:extLst>
      <p:ext uri="{BB962C8B-B14F-4D97-AF65-F5344CB8AC3E}">
        <p14:creationId xmlns:p14="http://schemas.microsoft.com/office/powerpoint/2010/main" xmlns="" val="3781842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11. </a:t>
            </a:r>
            <a:r>
              <a:rPr lang="en-US"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85000" lnSpcReduction="20000"/>
          </a:bodyPr>
          <a:lstStyle/>
          <a:p>
            <a:pPr marL="457200" indent="-457200" algn="l">
              <a:buFont typeface="Arial" panose="020B0604020202020204" pitchFamily="34" charset="0"/>
              <a:buChar char="•"/>
            </a:pPr>
            <a:endParaRPr lang="en-US" dirty="0" smtClean="0">
              <a:solidFill>
                <a:schemeClr val="tx1"/>
              </a:solidFill>
            </a:endParaRPr>
          </a:p>
          <a:p>
            <a:r>
              <a:rPr lang="en-US" b="1" i="1" dirty="0">
                <a:solidFill>
                  <a:schemeClr val="tx1"/>
                </a:solidFill>
              </a:rPr>
              <a:t>State Measures </a:t>
            </a:r>
            <a:r>
              <a:rPr lang="en-US" b="1" i="1" dirty="0" smtClean="0">
                <a:solidFill>
                  <a:schemeClr val="tx1"/>
                </a:solidFill>
              </a:rPr>
              <a:t>(2):</a:t>
            </a:r>
            <a:endParaRPr lang="en-US" b="1" i="1" dirty="0">
              <a:solidFill>
                <a:schemeClr val="tx1"/>
              </a:solidFill>
            </a:endParaRPr>
          </a:p>
          <a:p>
            <a:pPr marL="457200" indent="-457200" algn="l">
              <a:buFont typeface="Arial" panose="020B0604020202020204" pitchFamily="34" charset="0"/>
              <a:buChar char="•"/>
            </a:pPr>
            <a:r>
              <a:rPr lang="en-US" dirty="0" smtClean="0">
                <a:solidFill>
                  <a:schemeClr val="tx1"/>
                </a:solidFill>
              </a:rPr>
              <a:t>The </a:t>
            </a:r>
            <a:r>
              <a:rPr lang="en-US" dirty="0">
                <a:solidFill>
                  <a:schemeClr val="tx1"/>
                </a:solidFill>
              </a:rPr>
              <a:t>amendments to the Tax Code that reduce the tax load on the payroll have been beneficial. Since 2016, the unified social contribution (USC) is cut to 22% from 41% and the USC of 3.6% withheld from salary is abolished. Meanwhile, the taxable base of USC increases from 17 to 25 minimum statutory monthly salaries (about 34.45 thousand UAH). </a:t>
            </a:r>
            <a:endParaRPr lang="en-US" dirty="0" smtClean="0">
              <a:solidFill>
                <a:schemeClr val="tx1"/>
              </a:solidFill>
            </a:endParaRPr>
          </a:p>
          <a:p>
            <a:pPr marL="457200" indent="-457200" algn="l">
              <a:buFont typeface="Arial" panose="020B0604020202020204" pitchFamily="34" charset="0"/>
              <a:buChar char="•"/>
            </a:pPr>
            <a:r>
              <a:rPr lang="en-US" dirty="0" smtClean="0">
                <a:solidFill>
                  <a:schemeClr val="tx1"/>
                </a:solidFill>
              </a:rPr>
              <a:t>In </a:t>
            </a:r>
            <a:r>
              <a:rPr lang="en-US" dirty="0">
                <a:solidFill>
                  <a:schemeClr val="tx1"/>
                </a:solidFill>
              </a:rPr>
              <a:t>2015, the </a:t>
            </a:r>
            <a:r>
              <a:rPr lang="en-US" dirty="0" err="1">
                <a:solidFill>
                  <a:schemeClr val="tx1"/>
                </a:solidFill>
              </a:rPr>
              <a:t>Labour</a:t>
            </a:r>
            <a:r>
              <a:rPr lang="en-US" dirty="0">
                <a:solidFill>
                  <a:schemeClr val="tx1"/>
                </a:solidFill>
              </a:rPr>
              <a:t> Code underwent several amendments. They partially harmonize Ukrainian </a:t>
            </a:r>
            <a:r>
              <a:rPr lang="en-US" dirty="0" err="1">
                <a:solidFill>
                  <a:schemeClr val="tx1"/>
                </a:solidFill>
              </a:rPr>
              <a:t>labour</a:t>
            </a:r>
            <a:r>
              <a:rPr lang="en-US" dirty="0">
                <a:solidFill>
                  <a:schemeClr val="tx1"/>
                </a:solidFill>
              </a:rPr>
              <a:t> legislation with the EU legislation.</a:t>
            </a:r>
          </a:p>
          <a:p>
            <a:pPr marL="457200" indent="-457200" algn="l">
              <a:buFont typeface="Arial" panose="020B0604020202020204" pitchFamily="34" charset="0"/>
              <a:buChar char="•"/>
            </a:pPr>
            <a:r>
              <a:rPr lang="en-US" dirty="0">
                <a:solidFill>
                  <a:schemeClr val="tx1"/>
                </a:solidFill>
              </a:rPr>
              <a:t>The law “On external </a:t>
            </a:r>
            <a:r>
              <a:rPr lang="en-US" dirty="0" err="1">
                <a:solidFill>
                  <a:schemeClr val="tx1"/>
                </a:solidFill>
              </a:rPr>
              <a:t>labour</a:t>
            </a:r>
            <a:r>
              <a:rPr lang="en-US" dirty="0">
                <a:solidFill>
                  <a:schemeClr val="tx1"/>
                </a:solidFill>
              </a:rPr>
              <a:t> migration” was adopted at the end of 2015. The law is expected to facilitate and streamline the process of </a:t>
            </a:r>
            <a:r>
              <a:rPr lang="en-US" dirty="0" err="1">
                <a:solidFill>
                  <a:schemeClr val="tx1"/>
                </a:solidFill>
              </a:rPr>
              <a:t>labour</a:t>
            </a:r>
            <a:r>
              <a:rPr lang="en-US" dirty="0">
                <a:solidFill>
                  <a:schemeClr val="tx1"/>
                </a:solidFill>
              </a:rPr>
              <a:t> migration and to promote social and legal protection of citizens working abroad.</a:t>
            </a:r>
          </a:p>
          <a:p>
            <a:pPr marL="457200" indent="-457200" algn="l">
              <a:buFont typeface="Arial" panose="020B0604020202020204" pitchFamily="34" charset="0"/>
              <a:buChar char="•"/>
            </a:pPr>
            <a:endParaRPr lang="en-US" dirty="0" smtClean="0">
              <a:solidFill>
                <a:schemeClr val="tx1"/>
              </a:solidFill>
            </a:endParaRPr>
          </a:p>
          <a:p>
            <a:pPr marL="457200" indent="-457200" algn="l">
              <a:buFont typeface="Arial" panose="020B0604020202020204" pitchFamily="34" charset="0"/>
              <a:buChar char="•"/>
            </a:pPr>
            <a:endParaRPr lang="ru-RU" dirty="0">
              <a:solidFill>
                <a:schemeClr val="tx1"/>
              </a:solidFill>
            </a:endParaRPr>
          </a:p>
        </p:txBody>
      </p:sp>
    </p:spTree>
    <p:extLst>
      <p:ext uri="{BB962C8B-B14F-4D97-AF65-F5344CB8AC3E}">
        <p14:creationId xmlns:p14="http://schemas.microsoft.com/office/powerpoint/2010/main" xmlns="" val="1079707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3" cstate="print"/>
          <a:stretch>
            <a:fillRect/>
          </a:stretch>
        </p:blipFill>
        <p:spPr>
          <a:xfrm>
            <a:off x="-180528" y="22527"/>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12. </a:t>
            </a:r>
            <a:r>
              <a:rPr lang="en-US"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77500" lnSpcReduction="20000"/>
          </a:bodyPr>
          <a:lstStyle/>
          <a:p>
            <a:r>
              <a:rPr lang="en-US" b="1" i="1" dirty="0" smtClean="0">
                <a:solidFill>
                  <a:schemeClr val="tx1"/>
                </a:solidFill>
              </a:rPr>
              <a:t>Recommendations (1)</a:t>
            </a:r>
            <a:endParaRPr lang="en-US" b="1" i="1" dirty="0">
              <a:solidFill>
                <a:schemeClr val="tx1"/>
              </a:solidFill>
            </a:endParaRPr>
          </a:p>
          <a:p>
            <a:pPr algn="l"/>
            <a:r>
              <a:rPr lang="en-US" dirty="0" smtClean="0">
                <a:solidFill>
                  <a:schemeClr val="tx1"/>
                </a:solidFill>
              </a:rPr>
              <a:t>•</a:t>
            </a:r>
            <a:r>
              <a:rPr lang="en-US" dirty="0">
                <a:solidFill>
                  <a:schemeClr val="tx1"/>
                </a:solidFill>
              </a:rPr>
              <a:t>	to liberalize hiring and firing process along with the elimination of discriminatory phenomena and protection of employees;</a:t>
            </a:r>
          </a:p>
          <a:p>
            <a:pPr algn="l"/>
            <a:r>
              <a:rPr lang="en-US" dirty="0">
                <a:solidFill>
                  <a:schemeClr val="tx1"/>
                </a:solidFill>
              </a:rPr>
              <a:t>•	to eliminate informal regulation of employment in enterprises and regions</a:t>
            </a:r>
            <a:r>
              <a:rPr lang="en-US" dirty="0" smtClean="0">
                <a:solidFill>
                  <a:schemeClr val="tx1"/>
                </a:solidFill>
              </a:rPr>
              <a:t>;</a:t>
            </a:r>
          </a:p>
          <a:p>
            <a:pPr marL="457200" indent="-457200" algn="l">
              <a:buFont typeface="Arial" panose="020B0604020202020204" pitchFamily="34" charset="0"/>
              <a:buChar char="•"/>
            </a:pPr>
            <a:r>
              <a:rPr lang="en-US" dirty="0" smtClean="0">
                <a:solidFill>
                  <a:schemeClr val="tx1"/>
                </a:solidFill>
              </a:rPr>
              <a:t>       to </a:t>
            </a:r>
            <a:r>
              <a:rPr lang="en-US" dirty="0">
                <a:solidFill>
                  <a:schemeClr val="tx1"/>
                </a:solidFill>
              </a:rPr>
              <a:t>improve educational system in order to meet demands </a:t>
            </a:r>
            <a:r>
              <a:rPr lang="en-US" dirty="0" smtClean="0">
                <a:solidFill>
                  <a:schemeClr val="tx1"/>
                </a:solidFill>
              </a:rPr>
              <a:t>of </a:t>
            </a:r>
            <a:r>
              <a:rPr lang="en-US" dirty="0" err="1" smtClean="0">
                <a:solidFill>
                  <a:schemeClr val="tx1"/>
                </a:solidFill>
              </a:rPr>
              <a:t>Labour</a:t>
            </a:r>
            <a:r>
              <a:rPr lang="en-US" dirty="0" smtClean="0">
                <a:solidFill>
                  <a:schemeClr val="tx1"/>
                </a:solidFill>
              </a:rPr>
              <a:t> market </a:t>
            </a:r>
            <a:r>
              <a:rPr lang="en-US" dirty="0">
                <a:solidFill>
                  <a:schemeClr val="tx1"/>
                </a:solidFill>
              </a:rPr>
              <a:t>and to increase productivity</a:t>
            </a:r>
          </a:p>
          <a:p>
            <a:pPr algn="l"/>
            <a:r>
              <a:rPr lang="en-US" dirty="0" smtClean="0">
                <a:solidFill>
                  <a:schemeClr val="tx1"/>
                </a:solidFill>
              </a:rPr>
              <a:t>•</a:t>
            </a:r>
            <a:r>
              <a:rPr lang="en-US" dirty="0">
                <a:solidFill>
                  <a:schemeClr val="tx1"/>
                </a:solidFill>
              </a:rPr>
              <a:t>	to stimulate internal </a:t>
            </a:r>
            <a:r>
              <a:rPr lang="en-US" dirty="0" err="1">
                <a:solidFill>
                  <a:schemeClr val="tx1"/>
                </a:solidFill>
              </a:rPr>
              <a:t>labour</a:t>
            </a:r>
            <a:r>
              <a:rPr lang="en-US" dirty="0">
                <a:solidFill>
                  <a:schemeClr val="tx1"/>
                </a:solidFill>
              </a:rPr>
              <a:t> mobility, redistribute human resources as a result of reduced employment in agriculture, extractive industries and public sector;</a:t>
            </a:r>
          </a:p>
          <a:p>
            <a:pPr algn="l"/>
            <a:r>
              <a:rPr lang="en-US" dirty="0">
                <a:solidFill>
                  <a:schemeClr val="tx1"/>
                </a:solidFill>
              </a:rPr>
              <a:t>•	to stimulate educational services and health care with the aim of increasing competitiveness of the national </a:t>
            </a:r>
            <a:r>
              <a:rPr lang="en-US" dirty="0" err="1">
                <a:solidFill>
                  <a:schemeClr val="tx1"/>
                </a:solidFill>
              </a:rPr>
              <a:t>labour</a:t>
            </a:r>
            <a:r>
              <a:rPr lang="en-US" dirty="0">
                <a:solidFill>
                  <a:schemeClr val="tx1"/>
                </a:solidFill>
              </a:rPr>
              <a:t> force;</a:t>
            </a:r>
          </a:p>
          <a:p>
            <a:pPr algn="l"/>
            <a:r>
              <a:rPr lang="en-US" dirty="0">
                <a:solidFill>
                  <a:schemeClr val="tx1"/>
                </a:solidFill>
              </a:rPr>
              <a:t>•	to encourage competition among regions and eventually attract better </a:t>
            </a:r>
            <a:r>
              <a:rPr lang="en-US" dirty="0" err="1">
                <a:solidFill>
                  <a:schemeClr val="tx1"/>
                </a:solidFill>
              </a:rPr>
              <a:t>labour</a:t>
            </a:r>
            <a:r>
              <a:rPr lang="en-US" dirty="0">
                <a:solidFill>
                  <a:schemeClr val="tx1"/>
                </a:solidFill>
              </a:rPr>
              <a:t> force and investments;</a:t>
            </a:r>
          </a:p>
          <a:p>
            <a:r>
              <a:rPr lang="en-US" dirty="0">
                <a:solidFill>
                  <a:schemeClr val="tx1"/>
                </a:solidFill>
              </a:rPr>
              <a:t>•	</a:t>
            </a:r>
            <a:endParaRPr lang="en-US" dirty="0" smtClean="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xmlns="" val="9268124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Рисунок2.png"/>
          <p:cNvPicPr>
            <a:picLocks noChangeAspect="1"/>
          </p:cNvPicPr>
          <p:nvPr/>
        </p:nvPicPr>
        <p:blipFill>
          <a:blip r:embed="rId2" cstate="print"/>
          <a:stretch>
            <a:fillRect/>
          </a:stretch>
        </p:blipFill>
        <p:spPr>
          <a:xfrm>
            <a:off x="-180528" y="0"/>
            <a:ext cx="9144000" cy="6858000"/>
          </a:xfrm>
          <a:prstGeom prst="rect">
            <a:avLst/>
          </a:prstGeom>
        </p:spPr>
      </p:pic>
      <p:sp>
        <p:nvSpPr>
          <p:cNvPr id="2" name="Заголовок 1"/>
          <p:cNvSpPr>
            <a:spLocks noGrp="1"/>
          </p:cNvSpPr>
          <p:nvPr>
            <p:ph type="ctrTitle"/>
          </p:nvPr>
        </p:nvSpPr>
        <p:spPr>
          <a:xfrm>
            <a:off x="0" y="0"/>
            <a:ext cx="8058120" cy="857232"/>
          </a:xfrm>
        </p:spPr>
        <p:txBody>
          <a:bodyPr>
            <a:normAutofit/>
          </a:bodyPr>
          <a:lstStyle/>
          <a:p>
            <a:pPr algn="l"/>
            <a:r>
              <a:rPr lang="en-US" sz="2400" b="1" dirty="0" smtClean="0">
                <a:solidFill>
                  <a:schemeClr val="bg1"/>
                </a:solidFill>
              </a:rPr>
              <a:t>13. </a:t>
            </a:r>
            <a:r>
              <a:rPr lang="en-US" sz="2400" b="1" dirty="0">
                <a:solidFill>
                  <a:schemeClr val="bg1"/>
                </a:solidFill>
              </a:rPr>
              <a:t>Unemployment in Ukraine</a:t>
            </a:r>
            <a:endParaRPr lang="ru-RU" sz="2400" dirty="0">
              <a:solidFill>
                <a:schemeClr val="bg1"/>
              </a:solidFill>
            </a:endParaRPr>
          </a:p>
        </p:txBody>
      </p:sp>
      <p:sp>
        <p:nvSpPr>
          <p:cNvPr id="3" name="Подзаголовок 2"/>
          <p:cNvSpPr>
            <a:spLocks noGrp="1"/>
          </p:cNvSpPr>
          <p:nvPr>
            <p:ph type="subTitle" idx="1"/>
          </p:nvPr>
        </p:nvSpPr>
        <p:spPr>
          <a:xfrm>
            <a:off x="0" y="928670"/>
            <a:ext cx="9144000" cy="5929330"/>
          </a:xfrm>
        </p:spPr>
        <p:txBody>
          <a:bodyPr>
            <a:normAutofit fontScale="92500" lnSpcReduction="20000"/>
          </a:bodyPr>
          <a:lstStyle/>
          <a:p>
            <a:r>
              <a:rPr lang="en-US" b="1" i="1" dirty="0" smtClean="0">
                <a:solidFill>
                  <a:schemeClr val="tx1">
                    <a:lumMod val="95000"/>
                    <a:lumOff val="5000"/>
                  </a:schemeClr>
                </a:solidFill>
              </a:rPr>
              <a:t>Recommendations (2)</a:t>
            </a:r>
            <a:endParaRPr lang="en-US" b="1" i="1" dirty="0">
              <a:solidFill>
                <a:schemeClr val="tx1">
                  <a:lumMod val="95000"/>
                  <a:lumOff val="5000"/>
                </a:schemeClr>
              </a:solidFill>
            </a:endParaRPr>
          </a:p>
          <a:p>
            <a:pPr algn="l"/>
            <a:r>
              <a:rPr lang="en-US" sz="2800" dirty="0" smtClean="0">
                <a:solidFill>
                  <a:schemeClr val="tx1">
                    <a:lumMod val="95000"/>
                    <a:lumOff val="5000"/>
                  </a:schemeClr>
                </a:solidFill>
              </a:rPr>
              <a:t>•</a:t>
            </a:r>
            <a:r>
              <a:rPr lang="en-US" sz="2800" dirty="0">
                <a:solidFill>
                  <a:schemeClr val="tx1">
                    <a:lumMod val="95000"/>
                    <a:lumOff val="5000"/>
                  </a:schemeClr>
                </a:solidFill>
              </a:rPr>
              <a:t>	</a:t>
            </a:r>
            <a:r>
              <a:rPr lang="en-US" sz="2800" dirty="0" smtClean="0">
                <a:solidFill>
                  <a:schemeClr val="tx1">
                    <a:lumMod val="95000"/>
                    <a:lumOff val="5000"/>
                  </a:schemeClr>
                </a:solidFill>
              </a:rPr>
              <a:t>to </a:t>
            </a:r>
            <a:r>
              <a:rPr lang="en-US" sz="2800" dirty="0">
                <a:solidFill>
                  <a:schemeClr val="tx1">
                    <a:lumMod val="95000"/>
                    <a:lumOff val="5000"/>
                  </a:schemeClr>
                </a:solidFill>
              </a:rPr>
              <a:t>develop mechanisms and methods for quantification of economic jobs, their monitoring, certification and inventory aimed at defining units of intensity, complexity and extent of work effort, as well as aligning them with the size of </a:t>
            </a:r>
            <a:r>
              <a:rPr lang="en-US" sz="2800" dirty="0" err="1">
                <a:solidFill>
                  <a:schemeClr val="tx1">
                    <a:lumMod val="95000"/>
                    <a:lumOff val="5000"/>
                  </a:schemeClr>
                </a:solidFill>
              </a:rPr>
              <a:t>labour</a:t>
            </a:r>
            <a:r>
              <a:rPr lang="en-US" sz="2800" dirty="0">
                <a:solidFill>
                  <a:schemeClr val="tx1">
                    <a:lumMod val="95000"/>
                    <a:lumOff val="5000"/>
                  </a:schemeClr>
                </a:solidFill>
              </a:rPr>
              <a:t> remuneration;</a:t>
            </a:r>
          </a:p>
          <a:p>
            <a:pPr algn="l"/>
            <a:r>
              <a:rPr lang="en-US" sz="2800" dirty="0">
                <a:solidFill>
                  <a:schemeClr val="tx1">
                    <a:lumMod val="95000"/>
                    <a:lumOff val="5000"/>
                  </a:schemeClr>
                </a:solidFill>
              </a:rPr>
              <a:t>•	to develop national and regional models of alignment and depolarization of employment conditions for different categories of workers, economic activities, cities, towns and rural areas by providing them with the necessary organizational and financial support and agreement between the social dialogue participants and social structures;</a:t>
            </a:r>
          </a:p>
          <a:p>
            <a:pPr algn="l"/>
            <a:r>
              <a:rPr lang="en-US" sz="2800" dirty="0">
                <a:solidFill>
                  <a:schemeClr val="tx1">
                    <a:lumMod val="95000"/>
                    <a:lumOff val="5000"/>
                  </a:schemeClr>
                </a:solidFill>
              </a:rPr>
              <a:t>•	to prompt public-private partnership;</a:t>
            </a:r>
          </a:p>
          <a:p>
            <a:pPr algn="l"/>
            <a:r>
              <a:rPr lang="en-US" sz="2800" dirty="0">
                <a:solidFill>
                  <a:schemeClr val="tx1">
                    <a:lumMod val="95000"/>
                    <a:lumOff val="5000"/>
                  </a:schemeClr>
                </a:solidFill>
              </a:rPr>
              <a:t>•	to develop and implement regional programs on micro crediting small </a:t>
            </a:r>
            <a:r>
              <a:rPr lang="en-US" sz="2800" dirty="0" smtClean="0">
                <a:solidFill>
                  <a:schemeClr val="tx1">
                    <a:lumMod val="95000"/>
                    <a:lumOff val="5000"/>
                  </a:schemeClr>
                </a:solidFill>
              </a:rPr>
              <a:t>businesses</a:t>
            </a:r>
          </a:p>
          <a:p>
            <a:pPr algn="l"/>
            <a:r>
              <a:rPr lang="en-GB" dirty="0" smtClean="0">
                <a:solidFill>
                  <a:schemeClr val="tx1">
                    <a:lumMod val="95000"/>
                    <a:lumOff val="5000"/>
                  </a:schemeClr>
                </a:solidFill>
              </a:rPr>
              <a:t>.</a:t>
            </a:r>
            <a:endParaRPr lang="uk-UA" dirty="0">
              <a:solidFill>
                <a:schemeClr val="tx1">
                  <a:lumMod val="95000"/>
                  <a:lumOff val="5000"/>
                </a:schemeClr>
              </a:solidFill>
            </a:endParaRPr>
          </a:p>
          <a:p>
            <a:endParaRPr lang="en-US" b="1" i="1" dirty="0">
              <a:solidFill>
                <a:schemeClr val="tx1"/>
              </a:solidFill>
            </a:endParaRPr>
          </a:p>
          <a:p>
            <a:pPr algn="l"/>
            <a:endParaRPr lang="ru-RU" dirty="0">
              <a:solidFill>
                <a:schemeClr val="tx1"/>
              </a:solidFill>
            </a:endParaRPr>
          </a:p>
        </p:txBody>
      </p:sp>
    </p:spTree>
    <p:extLst>
      <p:ext uri="{BB962C8B-B14F-4D97-AF65-F5344CB8AC3E}">
        <p14:creationId xmlns:p14="http://schemas.microsoft.com/office/powerpoint/2010/main" xmlns="" val="231667852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1991</TotalTime>
  <Words>1244</Words>
  <Application>Microsoft Office PowerPoint</Application>
  <PresentationFormat>Экран (4:3)</PresentationFormat>
  <Paragraphs>259</Paragraphs>
  <Slides>14</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16" baseType="lpstr">
      <vt:lpstr>Тема Office</vt:lpstr>
      <vt:lpstr>Лист</vt:lpstr>
      <vt:lpstr>Unemployment in Ukraine: trends and measures to reduce it </vt:lpstr>
      <vt:lpstr>1.Unemployment in Ukraine</vt:lpstr>
      <vt:lpstr>2.Unemployment in Ukraine</vt:lpstr>
      <vt:lpstr>3.Unemployment in Ukraine</vt:lpstr>
      <vt:lpstr>4. Unemployment in Ukraine</vt:lpstr>
      <vt:lpstr>5. Unemployment in Ukraine</vt:lpstr>
      <vt:lpstr>6. Unemployment in Ukraine </vt:lpstr>
      <vt:lpstr>7. Unemployment in Ukraine</vt:lpstr>
      <vt:lpstr>8. Unemployment in Ukraine</vt:lpstr>
      <vt:lpstr>9. Unemployment in Ukraine</vt:lpstr>
      <vt:lpstr>10. Unemployment in Ukraine</vt:lpstr>
      <vt:lpstr>11. Unemployment in Ukraine</vt:lpstr>
      <vt:lpstr>12. Unemployment in Ukraine</vt:lpstr>
      <vt:lpstr>13. Unemployment in Ukraine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Vasyl</cp:lastModifiedBy>
  <cp:revision>81</cp:revision>
  <cp:lastPrinted>2015-05-19T14:53:28Z</cp:lastPrinted>
  <dcterms:created xsi:type="dcterms:W3CDTF">2015-05-19T11:14:50Z</dcterms:created>
  <dcterms:modified xsi:type="dcterms:W3CDTF">2016-02-08T17:58:00Z</dcterms:modified>
</cp:coreProperties>
</file>