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0" r:id="rId4"/>
    <p:sldId id="271" r:id="rId5"/>
    <p:sldId id="272" r:id="rId6"/>
    <p:sldId id="273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Downloads\une_rt_a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Downloads\lfsi_emp_a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Downloads\lfsi_act_a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AppData\Local\Temp\2014ent05_02.xls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AppData\Local\Temp\2014ent05_01.xls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AppData\Local\Temp\2_1_0_2he.xls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AppData\Local\Temp\2_1_0_2he.xls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93;d&#225;m%20Zolt&#225;n\AppData\Local\Temp\2_1_0_2he.xls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Unemployment rate (in %)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[une_rt_a.xls]Data!$A$12</c:f>
              <c:strCache>
                <c:ptCount val="1"/>
                <c:pt idx="0">
                  <c:v>EU-15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[une_rt_a.xls]Data!$B$12:$R$12</c:f>
              <c:numCache>
                <c:formatCode>#\ ##0.0</c:formatCode>
                <c:ptCount val="17"/>
                <c:pt idx="0">
                  <c:v>9.5</c:v>
                </c:pt>
                <c:pt idx="1">
                  <c:v>8.8000000000000007</c:v>
                </c:pt>
                <c:pt idx="2">
                  <c:v>7.9</c:v>
                </c:pt>
                <c:pt idx="3">
                  <c:v>7.3</c:v>
                </c:pt>
                <c:pt idx="4">
                  <c:v>7.7</c:v>
                </c:pt>
                <c:pt idx="5">
                  <c:v>8.1</c:v>
                </c:pt>
                <c:pt idx="6">
                  <c:v>8.3000000000000007</c:v>
                </c:pt>
                <c:pt idx="7">
                  <c:v>8.1999999999999993</c:v>
                </c:pt>
                <c:pt idx="8">
                  <c:v>7.8</c:v>
                </c:pt>
                <c:pt idx="9">
                  <c:v>7.1</c:v>
                </c:pt>
                <c:pt idx="10">
                  <c:v>7.2</c:v>
                </c:pt>
                <c:pt idx="11">
                  <c:v>9.1</c:v>
                </c:pt>
                <c:pt idx="12">
                  <c:v>9.6</c:v>
                </c:pt>
                <c:pt idx="13">
                  <c:v>9.6</c:v>
                </c:pt>
                <c:pt idx="14">
                  <c:v>10.6</c:v>
                </c:pt>
                <c:pt idx="15">
                  <c:v>11.1</c:v>
                </c:pt>
                <c:pt idx="16">
                  <c:v>10.5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[une_rt_a.xls]Data!$A$13</c:f>
              <c:strCache>
                <c:ptCount val="1"/>
                <c:pt idx="0">
                  <c:v>EU-12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[une_rt_a.xls]Data!$B$13:$R$13</c:f>
              <c:numCache>
                <c:formatCode>#\ ##0.0</c:formatCode>
                <c:ptCount val="17"/>
                <c:pt idx="0">
                  <c:v>10.3</c:v>
                </c:pt>
                <c:pt idx="1">
                  <c:v>9.5</c:v>
                </c:pt>
                <c:pt idx="2">
                  <c:v>8.5</c:v>
                </c:pt>
                <c:pt idx="3">
                  <c:v>7.9</c:v>
                </c:pt>
                <c:pt idx="4">
                  <c:v>8.3000000000000007</c:v>
                </c:pt>
                <c:pt idx="5">
                  <c:v>8.9</c:v>
                </c:pt>
                <c:pt idx="6">
                  <c:v>9.1</c:v>
                </c:pt>
                <c:pt idx="7">
                  <c:v>9</c:v>
                </c:pt>
                <c:pt idx="8">
                  <c:v>8.4</c:v>
                </c:pt>
                <c:pt idx="9">
                  <c:v>7.5</c:v>
                </c:pt>
                <c:pt idx="10">
                  <c:v>7.6</c:v>
                </c:pt>
                <c:pt idx="11">
                  <c:v>9.5</c:v>
                </c:pt>
                <c:pt idx="12">
                  <c:v>10</c:v>
                </c:pt>
                <c:pt idx="13">
                  <c:v>10.1</c:v>
                </c:pt>
                <c:pt idx="14">
                  <c:v>11.3</c:v>
                </c:pt>
                <c:pt idx="15">
                  <c:v>12</c:v>
                </c:pt>
                <c:pt idx="16">
                  <c:v>11.6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[une_rt_a.xls]Data!$A$14</c:f>
              <c:strCache>
                <c:ptCount val="1"/>
                <c:pt idx="0">
                  <c:v>Czech Rep.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[une_rt_a.xls]Data!$B$14:$R$14</c:f>
              <c:numCache>
                <c:formatCode>#\ ##0.0</c:formatCode>
                <c:ptCount val="17"/>
                <c:pt idx="0">
                  <c:v>6.5</c:v>
                </c:pt>
                <c:pt idx="1">
                  <c:v>8.6999999999999993</c:v>
                </c:pt>
                <c:pt idx="2">
                  <c:v>8.8000000000000007</c:v>
                </c:pt>
                <c:pt idx="3">
                  <c:v>8.1</c:v>
                </c:pt>
                <c:pt idx="4">
                  <c:v>7.3</c:v>
                </c:pt>
                <c:pt idx="5">
                  <c:v>7.8</c:v>
                </c:pt>
                <c:pt idx="6">
                  <c:v>8.3000000000000007</c:v>
                </c:pt>
                <c:pt idx="7">
                  <c:v>7.9</c:v>
                </c:pt>
                <c:pt idx="8">
                  <c:v>7.1</c:v>
                </c:pt>
                <c:pt idx="9">
                  <c:v>5.3</c:v>
                </c:pt>
                <c:pt idx="10">
                  <c:v>4.4000000000000004</c:v>
                </c:pt>
                <c:pt idx="11">
                  <c:v>6.7</c:v>
                </c:pt>
                <c:pt idx="12">
                  <c:v>7.3</c:v>
                </c:pt>
                <c:pt idx="13">
                  <c:v>6.7</c:v>
                </c:pt>
                <c:pt idx="14">
                  <c:v>7</c:v>
                </c:pt>
                <c:pt idx="15">
                  <c:v>7</c:v>
                </c:pt>
                <c:pt idx="16">
                  <c:v>6.1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[une_rt_a.xls]Data!$A$15</c:f>
              <c:strCache>
                <c:ptCount val="1"/>
                <c:pt idx="0">
                  <c:v>Hungary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[une_rt_a.xls]Data!$B$15:$R$15</c:f>
              <c:numCache>
                <c:formatCode>#\ ##0.0</c:formatCode>
                <c:ptCount val="17"/>
                <c:pt idx="0">
                  <c:v>8.6999999999999993</c:v>
                </c:pt>
                <c:pt idx="1">
                  <c:v>6.9</c:v>
                </c:pt>
                <c:pt idx="2">
                  <c:v>6.3</c:v>
                </c:pt>
                <c:pt idx="3">
                  <c:v>5.6</c:v>
                </c:pt>
                <c:pt idx="4">
                  <c:v>5.6</c:v>
                </c:pt>
                <c:pt idx="5">
                  <c:v>5.8</c:v>
                </c:pt>
                <c:pt idx="6">
                  <c:v>6.1</c:v>
                </c:pt>
                <c:pt idx="7">
                  <c:v>7.2</c:v>
                </c:pt>
                <c:pt idx="8">
                  <c:v>7.5</c:v>
                </c:pt>
                <c:pt idx="9">
                  <c:v>7.4</c:v>
                </c:pt>
                <c:pt idx="10">
                  <c:v>7.8</c:v>
                </c:pt>
                <c:pt idx="11">
                  <c:v>10</c:v>
                </c:pt>
                <c:pt idx="12">
                  <c:v>11.2</c:v>
                </c:pt>
                <c:pt idx="13">
                  <c:v>11</c:v>
                </c:pt>
                <c:pt idx="14">
                  <c:v>11</c:v>
                </c:pt>
                <c:pt idx="15">
                  <c:v>10.199999999999999</c:v>
                </c:pt>
                <c:pt idx="16">
                  <c:v>7.7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[une_rt_a.xls]Data!$A$16</c:f>
              <c:strCache>
                <c:ptCount val="1"/>
                <c:pt idx="0">
                  <c:v>Poland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[une_rt_a.xls]Data!$B$16:$R$16</c:f>
              <c:numCache>
                <c:formatCode>#\ ##0.0</c:formatCode>
                <c:ptCount val="17"/>
                <c:pt idx="0">
                  <c:v>10.199999999999999</c:v>
                </c:pt>
                <c:pt idx="1">
                  <c:v>13.4</c:v>
                </c:pt>
                <c:pt idx="2">
                  <c:v>16.100000000000001</c:v>
                </c:pt>
                <c:pt idx="3">
                  <c:v>18.3</c:v>
                </c:pt>
                <c:pt idx="4">
                  <c:v>20</c:v>
                </c:pt>
                <c:pt idx="5">
                  <c:v>19.8</c:v>
                </c:pt>
                <c:pt idx="6">
                  <c:v>19.100000000000001</c:v>
                </c:pt>
                <c:pt idx="7">
                  <c:v>17.899999999999999</c:v>
                </c:pt>
                <c:pt idx="8">
                  <c:v>13.9</c:v>
                </c:pt>
                <c:pt idx="9">
                  <c:v>9.6</c:v>
                </c:pt>
                <c:pt idx="10">
                  <c:v>7.1</c:v>
                </c:pt>
                <c:pt idx="11">
                  <c:v>8.1</c:v>
                </c:pt>
                <c:pt idx="12">
                  <c:v>9.6999999999999993</c:v>
                </c:pt>
                <c:pt idx="13">
                  <c:v>9.6999999999999993</c:v>
                </c:pt>
                <c:pt idx="14">
                  <c:v>10.1</c:v>
                </c:pt>
                <c:pt idx="15">
                  <c:v>10.3</c:v>
                </c:pt>
                <c:pt idx="16">
                  <c:v>9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[une_rt_a.xls]Data!$A$17</c:f>
              <c:strCache>
                <c:ptCount val="1"/>
                <c:pt idx="0">
                  <c:v>Slovakia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[une_rt_a.xls]Data!$B$17:$R$17</c:f>
              <c:numCache>
                <c:formatCode>#\ ##0.0</c:formatCode>
                <c:ptCount val="17"/>
                <c:pt idx="0">
                  <c:v>12.7</c:v>
                </c:pt>
                <c:pt idx="1">
                  <c:v>16.5</c:v>
                </c:pt>
                <c:pt idx="2">
                  <c:v>18.899999999999999</c:v>
                </c:pt>
                <c:pt idx="3">
                  <c:v>19.5</c:v>
                </c:pt>
                <c:pt idx="4">
                  <c:v>18.8</c:v>
                </c:pt>
                <c:pt idx="5">
                  <c:v>17.7</c:v>
                </c:pt>
                <c:pt idx="6">
                  <c:v>18.399999999999999</c:v>
                </c:pt>
                <c:pt idx="7">
                  <c:v>16.399999999999999</c:v>
                </c:pt>
                <c:pt idx="8">
                  <c:v>13.5</c:v>
                </c:pt>
                <c:pt idx="9">
                  <c:v>11.2</c:v>
                </c:pt>
                <c:pt idx="10">
                  <c:v>9.6</c:v>
                </c:pt>
                <c:pt idx="11">
                  <c:v>12.1</c:v>
                </c:pt>
                <c:pt idx="12">
                  <c:v>14.5</c:v>
                </c:pt>
                <c:pt idx="13">
                  <c:v>13.7</c:v>
                </c:pt>
                <c:pt idx="14">
                  <c:v>14</c:v>
                </c:pt>
                <c:pt idx="15">
                  <c:v>14.2</c:v>
                </c:pt>
                <c:pt idx="16">
                  <c:v>13.2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16832328"/>
        <c:axId val="316827232"/>
      </c:lineChart>
      <c:catAx>
        <c:axId val="316832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27232"/>
        <c:crosses val="autoZero"/>
        <c:auto val="1"/>
        <c:lblAlgn val="ctr"/>
        <c:lblOffset val="100"/>
        <c:noMultiLvlLbl val="0"/>
      </c:catAx>
      <c:valAx>
        <c:axId val="316827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32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Employment rate </a:t>
            </a:r>
            <a:r>
              <a:rPr lang="hu-HU"/>
              <a:t>among</a:t>
            </a:r>
            <a:r>
              <a:rPr lang="en-US"/>
              <a:t> 15-64 years old</a:t>
            </a:r>
            <a:r>
              <a:rPr lang="hu-HU"/>
              <a:t> (in %)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[lfsi_emp_a.xls]Data!$A$11</c:f>
              <c:strCache>
                <c:ptCount val="1"/>
                <c:pt idx="0">
                  <c:v>EU-15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[lfsi_emp_a.xls]Data!$B$11:$R$11</c:f>
              <c:numCache>
                <c:formatCode>#\ ##0.0</c:formatCode>
                <c:ptCount val="17"/>
                <c:pt idx="0">
                  <c:v>61.4</c:v>
                </c:pt>
                <c:pt idx="1">
                  <c:v>62.5</c:v>
                </c:pt>
                <c:pt idx="2">
                  <c:v>63.4</c:v>
                </c:pt>
                <c:pt idx="3">
                  <c:v>64.099999999999994</c:v>
                </c:pt>
                <c:pt idx="4">
                  <c:v>64.3</c:v>
                </c:pt>
                <c:pt idx="5">
                  <c:v>64.5</c:v>
                </c:pt>
                <c:pt idx="6">
                  <c:v>64.900000000000006</c:v>
                </c:pt>
                <c:pt idx="7">
                  <c:v>65.3</c:v>
                </c:pt>
                <c:pt idx="8">
                  <c:v>66.099999999999994</c:v>
                </c:pt>
                <c:pt idx="9">
                  <c:v>66.8</c:v>
                </c:pt>
                <c:pt idx="10">
                  <c:v>67.099999999999994</c:v>
                </c:pt>
                <c:pt idx="11">
                  <c:v>65.7</c:v>
                </c:pt>
                <c:pt idx="12">
                  <c:v>65.400000000000006</c:v>
                </c:pt>
                <c:pt idx="13">
                  <c:v>65.400000000000006</c:v>
                </c:pt>
                <c:pt idx="14">
                  <c:v>65.099999999999994</c:v>
                </c:pt>
                <c:pt idx="15">
                  <c:v>65</c:v>
                </c:pt>
                <c:pt idx="16">
                  <c:v>65.599999999999994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[lfsi_emp_a.xls]Data!$A$12</c:f>
              <c:strCache>
                <c:ptCount val="1"/>
                <c:pt idx="0">
                  <c:v>Czech Rep.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[lfsi_emp_a.xls]Data!$B$12:$R$12</c:f>
              <c:numCache>
                <c:formatCode>#\ ##0.0</c:formatCode>
                <c:ptCount val="17"/>
                <c:pt idx="0">
                  <c:v>67.3</c:v>
                </c:pt>
                <c:pt idx="1">
                  <c:v>65.599999999999994</c:v>
                </c:pt>
                <c:pt idx="2">
                  <c:v>65</c:v>
                </c:pt>
                <c:pt idx="3">
                  <c:v>65</c:v>
                </c:pt>
                <c:pt idx="4">
                  <c:v>65.400000000000006</c:v>
                </c:pt>
                <c:pt idx="5">
                  <c:v>64.7</c:v>
                </c:pt>
                <c:pt idx="6">
                  <c:v>64.2</c:v>
                </c:pt>
                <c:pt idx="7">
                  <c:v>64.8</c:v>
                </c:pt>
                <c:pt idx="8">
                  <c:v>65.3</c:v>
                </c:pt>
                <c:pt idx="9">
                  <c:v>66.099999999999994</c:v>
                </c:pt>
                <c:pt idx="10">
                  <c:v>66.599999999999994</c:v>
                </c:pt>
                <c:pt idx="11">
                  <c:v>65.400000000000006</c:v>
                </c:pt>
                <c:pt idx="12">
                  <c:v>65</c:v>
                </c:pt>
                <c:pt idx="13">
                  <c:v>65.7</c:v>
                </c:pt>
                <c:pt idx="14">
                  <c:v>66.5</c:v>
                </c:pt>
                <c:pt idx="15">
                  <c:v>67.7</c:v>
                </c:pt>
                <c:pt idx="16">
                  <c:v>69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[lfsi_emp_a.xls]Data!$A$13</c:f>
              <c:strCache>
                <c:ptCount val="1"/>
                <c:pt idx="0">
                  <c:v>Hungary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[lfsi_emp_a.xls]Data!$B$13:$R$13</c:f>
              <c:numCache>
                <c:formatCode>#\ ##0.0</c:formatCode>
                <c:ptCount val="17"/>
                <c:pt idx="0">
                  <c:v>53.7</c:v>
                </c:pt>
                <c:pt idx="1">
                  <c:v>55.6</c:v>
                </c:pt>
                <c:pt idx="2">
                  <c:v>56.3</c:v>
                </c:pt>
                <c:pt idx="3">
                  <c:v>56.2</c:v>
                </c:pt>
                <c:pt idx="4">
                  <c:v>56.2</c:v>
                </c:pt>
                <c:pt idx="5">
                  <c:v>57</c:v>
                </c:pt>
                <c:pt idx="6">
                  <c:v>56.8</c:v>
                </c:pt>
                <c:pt idx="7">
                  <c:v>56.9</c:v>
                </c:pt>
                <c:pt idx="8">
                  <c:v>57.4</c:v>
                </c:pt>
                <c:pt idx="9">
                  <c:v>57</c:v>
                </c:pt>
                <c:pt idx="10">
                  <c:v>56.4</c:v>
                </c:pt>
                <c:pt idx="11">
                  <c:v>55</c:v>
                </c:pt>
                <c:pt idx="12">
                  <c:v>54.9</c:v>
                </c:pt>
                <c:pt idx="13">
                  <c:v>55.4</c:v>
                </c:pt>
                <c:pt idx="14">
                  <c:v>56.7</c:v>
                </c:pt>
                <c:pt idx="15">
                  <c:v>58.1</c:v>
                </c:pt>
                <c:pt idx="16">
                  <c:v>61.8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[lfsi_emp_a.xls]Data!$A$14</c:f>
              <c:strCache>
                <c:ptCount val="1"/>
                <c:pt idx="0">
                  <c:v>Poland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[lfsi_emp_a.xls]Data!$B$14:$R$14</c:f>
              <c:numCache>
                <c:formatCode>#\ ##0.0</c:formatCode>
                <c:ptCount val="17"/>
                <c:pt idx="0">
                  <c:v>59</c:v>
                </c:pt>
                <c:pt idx="1">
                  <c:v>57.6</c:v>
                </c:pt>
                <c:pt idx="2">
                  <c:v>55</c:v>
                </c:pt>
                <c:pt idx="3">
                  <c:v>53.4</c:v>
                </c:pt>
                <c:pt idx="4">
                  <c:v>51.5</c:v>
                </c:pt>
                <c:pt idx="5">
                  <c:v>51.2</c:v>
                </c:pt>
                <c:pt idx="6">
                  <c:v>51.7</c:v>
                </c:pt>
                <c:pt idx="7">
                  <c:v>52.8</c:v>
                </c:pt>
                <c:pt idx="8">
                  <c:v>54.5</c:v>
                </c:pt>
                <c:pt idx="9">
                  <c:v>57</c:v>
                </c:pt>
                <c:pt idx="10">
                  <c:v>59.2</c:v>
                </c:pt>
                <c:pt idx="11">
                  <c:v>59.3</c:v>
                </c:pt>
                <c:pt idx="12">
                  <c:v>58.9</c:v>
                </c:pt>
                <c:pt idx="13">
                  <c:v>59.3</c:v>
                </c:pt>
                <c:pt idx="14">
                  <c:v>59.7</c:v>
                </c:pt>
                <c:pt idx="15">
                  <c:v>60</c:v>
                </c:pt>
                <c:pt idx="16">
                  <c:v>61.7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[lfsi_emp_a.xls]Data!$A$15</c:f>
              <c:strCache>
                <c:ptCount val="1"/>
                <c:pt idx="0">
                  <c:v>Slovakia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[lfsi_emp_a.xls]Data!$B$15:$R$15</c:f>
              <c:numCache>
                <c:formatCode>#\ ##0.0</c:formatCode>
                <c:ptCount val="17"/>
                <c:pt idx="0">
                  <c:v>60.6</c:v>
                </c:pt>
                <c:pt idx="1">
                  <c:v>58.1</c:v>
                </c:pt>
                <c:pt idx="2">
                  <c:v>56.8</c:v>
                </c:pt>
                <c:pt idx="3">
                  <c:v>56.8</c:v>
                </c:pt>
                <c:pt idx="4">
                  <c:v>56.8</c:v>
                </c:pt>
                <c:pt idx="5">
                  <c:v>57.7</c:v>
                </c:pt>
                <c:pt idx="6">
                  <c:v>57</c:v>
                </c:pt>
                <c:pt idx="7">
                  <c:v>57.7</c:v>
                </c:pt>
                <c:pt idx="8">
                  <c:v>59.4</c:v>
                </c:pt>
                <c:pt idx="9">
                  <c:v>60.7</c:v>
                </c:pt>
                <c:pt idx="10">
                  <c:v>62.3</c:v>
                </c:pt>
                <c:pt idx="11">
                  <c:v>60.2</c:v>
                </c:pt>
                <c:pt idx="12">
                  <c:v>58.8</c:v>
                </c:pt>
                <c:pt idx="13">
                  <c:v>59.3</c:v>
                </c:pt>
                <c:pt idx="14">
                  <c:v>59.7</c:v>
                </c:pt>
                <c:pt idx="15">
                  <c:v>59.9</c:v>
                </c:pt>
                <c:pt idx="16">
                  <c:v>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16829976"/>
        <c:axId val="316832720"/>
      </c:lineChart>
      <c:catAx>
        <c:axId val="316829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32720"/>
        <c:crosses val="autoZero"/>
        <c:auto val="1"/>
        <c:lblAlgn val="ctr"/>
        <c:lblOffset val="100"/>
        <c:noMultiLvlLbl val="0"/>
      </c:catAx>
      <c:valAx>
        <c:axId val="316832720"/>
        <c:scaling>
          <c:orientation val="minMax"/>
          <c:min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29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/>
              <a:t>Activity rates among the 15-64 years old (in %)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[lfsi_act_a.xls]Data!$A$11</c:f>
              <c:strCache>
                <c:ptCount val="1"/>
                <c:pt idx="0">
                  <c:v>EU-15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[lfsi_act_a.xls]Data!$B$10:$R$10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[lfsi_act_a.xls]Data!$B$11:$R$11</c:f>
              <c:numCache>
                <c:formatCode>#\ ##0.0</c:formatCode>
                <c:ptCount val="17"/>
                <c:pt idx="0">
                  <c:v>68.3</c:v>
                </c:pt>
                <c:pt idx="1">
                  <c:v>68.900000000000006</c:v>
                </c:pt>
                <c:pt idx="2">
                  <c:v>69.2</c:v>
                </c:pt>
                <c:pt idx="3">
                  <c:v>69.2</c:v>
                </c:pt>
                <c:pt idx="4">
                  <c:v>69.7</c:v>
                </c:pt>
                <c:pt idx="5">
                  <c:v>70.2</c:v>
                </c:pt>
                <c:pt idx="6">
                  <c:v>70.599999999999994</c:v>
                </c:pt>
                <c:pt idx="7">
                  <c:v>71.099999999999994</c:v>
                </c:pt>
                <c:pt idx="8">
                  <c:v>71.599999999999994</c:v>
                </c:pt>
                <c:pt idx="9">
                  <c:v>71.900000000000006</c:v>
                </c:pt>
                <c:pt idx="10">
                  <c:v>72.3</c:v>
                </c:pt>
                <c:pt idx="11">
                  <c:v>72.3</c:v>
                </c:pt>
                <c:pt idx="12">
                  <c:v>72.3</c:v>
                </c:pt>
                <c:pt idx="13">
                  <c:v>72.400000000000006</c:v>
                </c:pt>
                <c:pt idx="14">
                  <c:v>72.900000000000006</c:v>
                </c:pt>
                <c:pt idx="15">
                  <c:v>73.2</c:v>
                </c:pt>
                <c:pt idx="16">
                  <c:v>73.400000000000006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[lfsi_act_a.xls]Data!$A$12</c:f>
              <c:strCache>
                <c:ptCount val="1"/>
                <c:pt idx="0">
                  <c:v>Czech Rep.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[lfsi_act_a.xls]Data!$B$10:$R$10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[lfsi_act_a.xls]Data!$B$12:$R$12</c:f>
              <c:numCache>
                <c:formatCode>#\ ##0.0</c:formatCode>
                <c:ptCount val="17"/>
                <c:pt idx="0">
                  <c:v>72</c:v>
                </c:pt>
                <c:pt idx="1">
                  <c:v>72</c:v>
                </c:pt>
                <c:pt idx="2">
                  <c:v>71.3</c:v>
                </c:pt>
                <c:pt idx="3">
                  <c:v>70.8</c:v>
                </c:pt>
                <c:pt idx="4">
                  <c:v>70.599999999999994</c:v>
                </c:pt>
                <c:pt idx="5">
                  <c:v>70.2</c:v>
                </c:pt>
                <c:pt idx="6">
                  <c:v>70</c:v>
                </c:pt>
                <c:pt idx="7">
                  <c:v>70.400000000000006</c:v>
                </c:pt>
                <c:pt idx="8">
                  <c:v>70.3</c:v>
                </c:pt>
                <c:pt idx="9">
                  <c:v>69.900000000000006</c:v>
                </c:pt>
                <c:pt idx="10">
                  <c:v>69.7</c:v>
                </c:pt>
                <c:pt idx="11">
                  <c:v>70.099999999999994</c:v>
                </c:pt>
                <c:pt idx="12">
                  <c:v>70.2</c:v>
                </c:pt>
                <c:pt idx="13">
                  <c:v>70.5</c:v>
                </c:pt>
                <c:pt idx="14">
                  <c:v>71.599999999999994</c:v>
                </c:pt>
                <c:pt idx="15">
                  <c:v>72.900000000000006</c:v>
                </c:pt>
                <c:pt idx="16">
                  <c:v>73.5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[lfsi_act_a.xls]Data!$A$13</c:f>
              <c:strCache>
                <c:ptCount val="1"/>
                <c:pt idx="0">
                  <c:v>Hungary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[lfsi_act_a.xls]Data!$B$10:$R$10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[lfsi_act_a.xls]Data!$B$13:$R$13</c:f>
              <c:numCache>
                <c:formatCode>#\ ##0.0</c:formatCode>
                <c:ptCount val="17"/>
                <c:pt idx="0">
                  <c:v>58.7</c:v>
                </c:pt>
                <c:pt idx="1">
                  <c:v>59.8</c:v>
                </c:pt>
                <c:pt idx="2">
                  <c:v>60.1</c:v>
                </c:pt>
                <c:pt idx="3">
                  <c:v>59.6</c:v>
                </c:pt>
                <c:pt idx="4">
                  <c:v>59.7</c:v>
                </c:pt>
                <c:pt idx="5">
                  <c:v>60.6</c:v>
                </c:pt>
                <c:pt idx="6">
                  <c:v>60.5</c:v>
                </c:pt>
                <c:pt idx="7">
                  <c:v>61.3</c:v>
                </c:pt>
                <c:pt idx="8">
                  <c:v>62</c:v>
                </c:pt>
                <c:pt idx="9">
                  <c:v>61.6</c:v>
                </c:pt>
                <c:pt idx="10">
                  <c:v>61.2</c:v>
                </c:pt>
                <c:pt idx="11">
                  <c:v>61.2</c:v>
                </c:pt>
                <c:pt idx="12">
                  <c:v>61.9</c:v>
                </c:pt>
                <c:pt idx="13">
                  <c:v>62.4</c:v>
                </c:pt>
                <c:pt idx="14">
                  <c:v>63.7</c:v>
                </c:pt>
                <c:pt idx="15">
                  <c:v>64.7</c:v>
                </c:pt>
                <c:pt idx="16">
                  <c:v>67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[lfsi_act_a.xls]Data!$A$14</c:f>
              <c:strCache>
                <c:ptCount val="1"/>
                <c:pt idx="0">
                  <c:v>Poland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[lfsi_act_a.xls]Data!$B$10:$R$10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[lfsi_act_a.xls]Data!$B$14:$R$14</c:f>
              <c:numCache>
                <c:formatCode>#\ ##0.0</c:formatCode>
                <c:ptCount val="17"/>
                <c:pt idx="0">
                  <c:v>65.7</c:v>
                </c:pt>
                <c:pt idx="1">
                  <c:v>65.900000000000006</c:v>
                </c:pt>
                <c:pt idx="2">
                  <c:v>65.8</c:v>
                </c:pt>
                <c:pt idx="3">
                  <c:v>65.5</c:v>
                </c:pt>
                <c:pt idx="4">
                  <c:v>64.599999999999994</c:v>
                </c:pt>
                <c:pt idx="5">
                  <c:v>63.9</c:v>
                </c:pt>
                <c:pt idx="6">
                  <c:v>64</c:v>
                </c:pt>
                <c:pt idx="7">
                  <c:v>64.400000000000006</c:v>
                </c:pt>
                <c:pt idx="8">
                  <c:v>63.4</c:v>
                </c:pt>
                <c:pt idx="9">
                  <c:v>63.2</c:v>
                </c:pt>
                <c:pt idx="10">
                  <c:v>63.8</c:v>
                </c:pt>
                <c:pt idx="11">
                  <c:v>64.7</c:v>
                </c:pt>
                <c:pt idx="12">
                  <c:v>65.3</c:v>
                </c:pt>
                <c:pt idx="13">
                  <c:v>65.7</c:v>
                </c:pt>
                <c:pt idx="14">
                  <c:v>66.5</c:v>
                </c:pt>
                <c:pt idx="15">
                  <c:v>67</c:v>
                </c:pt>
                <c:pt idx="16">
                  <c:v>67.900000000000006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[lfsi_act_a.xls]Data!$A$15</c:f>
              <c:strCache>
                <c:ptCount val="1"/>
                <c:pt idx="0">
                  <c:v>Slovakia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[lfsi_act_a.xls]Data!$B$10:$R$10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[lfsi_act_a.xls]Data!$B$15:$R$15</c:f>
              <c:numCache>
                <c:formatCode>#\ ##0.0</c:formatCode>
                <c:ptCount val="17"/>
                <c:pt idx="0">
                  <c:v>69.3</c:v>
                </c:pt>
                <c:pt idx="1">
                  <c:v>69.5</c:v>
                </c:pt>
                <c:pt idx="2">
                  <c:v>69.900000000000006</c:v>
                </c:pt>
                <c:pt idx="3">
                  <c:v>70.400000000000006</c:v>
                </c:pt>
                <c:pt idx="4">
                  <c:v>69.900000000000006</c:v>
                </c:pt>
                <c:pt idx="5">
                  <c:v>70</c:v>
                </c:pt>
                <c:pt idx="6">
                  <c:v>69.7</c:v>
                </c:pt>
                <c:pt idx="7">
                  <c:v>68.900000000000006</c:v>
                </c:pt>
                <c:pt idx="8">
                  <c:v>68.599999999999994</c:v>
                </c:pt>
                <c:pt idx="9">
                  <c:v>68.3</c:v>
                </c:pt>
                <c:pt idx="10">
                  <c:v>68.8</c:v>
                </c:pt>
                <c:pt idx="11">
                  <c:v>68.400000000000006</c:v>
                </c:pt>
                <c:pt idx="12">
                  <c:v>68.7</c:v>
                </c:pt>
                <c:pt idx="13">
                  <c:v>68.7</c:v>
                </c:pt>
                <c:pt idx="14">
                  <c:v>69.400000000000006</c:v>
                </c:pt>
                <c:pt idx="15">
                  <c:v>69.900000000000006</c:v>
                </c:pt>
                <c:pt idx="16">
                  <c:v>70.3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16831544"/>
        <c:axId val="316826056"/>
      </c:lineChart>
      <c:catAx>
        <c:axId val="316831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26056"/>
        <c:crosses val="autoZero"/>
        <c:auto val="1"/>
        <c:lblAlgn val="ctr"/>
        <c:lblOffset val="100"/>
        <c:noMultiLvlLbl val="0"/>
      </c:catAx>
      <c:valAx>
        <c:axId val="316826056"/>
        <c:scaling>
          <c:orientation val="minMax"/>
          <c:min val="5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31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Unemployment rate by level of education, males (in %)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'[2014ent05_02.xls]2014ent05_02'!$B$7</c:f>
              <c:strCache>
                <c:ptCount val="1"/>
                <c:pt idx="0">
                  <c:v>8 grades of primary school or less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'[2014ent05_02.xls]2014ent05_02'!$A$8:$A$24</c:f>
              <c:numCache>
                <c:formatCode>General</c:formatCode>
                <c:ptCount val="17"/>
                <c:pt idx="0">
                  <c:v>1993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</c:numCache>
            </c:numRef>
          </c:cat>
          <c:val>
            <c:numRef>
              <c:f>'[2014ent05_02.xls]2014ent05_02'!$B$8:$B$24</c:f>
              <c:numCache>
                <c:formatCode>#\ ##0.0</c:formatCode>
                <c:ptCount val="17"/>
                <c:pt idx="0">
                  <c:v>20.3</c:v>
                </c:pt>
                <c:pt idx="1">
                  <c:v>14.6</c:v>
                </c:pt>
                <c:pt idx="2">
                  <c:v>14.3</c:v>
                </c:pt>
                <c:pt idx="3">
                  <c:v>13.4</c:v>
                </c:pt>
                <c:pt idx="4">
                  <c:v>13.6</c:v>
                </c:pt>
                <c:pt idx="5">
                  <c:v>14.1</c:v>
                </c:pt>
                <c:pt idx="6">
                  <c:v>13.6</c:v>
                </c:pt>
                <c:pt idx="7">
                  <c:v>14.3</c:v>
                </c:pt>
                <c:pt idx="8">
                  <c:v>15.6</c:v>
                </c:pt>
                <c:pt idx="9">
                  <c:v>17.3</c:v>
                </c:pt>
                <c:pt idx="10">
                  <c:v>18.399999999999999</c:v>
                </c:pt>
                <c:pt idx="11">
                  <c:v>19.8</c:v>
                </c:pt>
                <c:pt idx="12">
                  <c:v>24.4</c:v>
                </c:pt>
                <c:pt idx="13">
                  <c:v>26.9</c:v>
                </c:pt>
                <c:pt idx="14">
                  <c:v>25</c:v>
                </c:pt>
                <c:pt idx="15">
                  <c:v>25.1</c:v>
                </c:pt>
                <c:pt idx="16">
                  <c:v>25.4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'[2014ent05_02.xls]2014ent05_02'!$C$7</c:f>
              <c:strCache>
                <c:ptCount val="1"/>
                <c:pt idx="0">
                  <c:v>Vocational school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'[2014ent05_02.xls]2014ent05_02'!$A$8:$A$24</c:f>
              <c:numCache>
                <c:formatCode>General</c:formatCode>
                <c:ptCount val="17"/>
                <c:pt idx="0">
                  <c:v>1993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</c:numCache>
            </c:numRef>
          </c:cat>
          <c:val>
            <c:numRef>
              <c:f>'[2014ent05_02.xls]2014ent05_02'!$C$8:$C$24</c:f>
              <c:numCache>
                <c:formatCode>#\ ##0.0</c:formatCode>
                <c:ptCount val="17"/>
                <c:pt idx="0">
                  <c:v>15</c:v>
                </c:pt>
                <c:pt idx="1">
                  <c:v>9.1</c:v>
                </c:pt>
                <c:pt idx="2">
                  <c:v>8.1999999999999993</c:v>
                </c:pt>
                <c:pt idx="3">
                  <c:v>7.7</c:v>
                </c:pt>
                <c:pt idx="4">
                  <c:v>6.4</c:v>
                </c:pt>
                <c:pt idx="5">
                  <c:v>6.2</c:v>
                </c:pt>
                <c:pt idx="6">
                  <c:v>6.6</c:v>
                </c:pt>
                <c:pt idx="7">
                  <c:v>6.4</c:v>
                </c:pt>
                <c:pt idx="8">
                  <c:v>7.4</c:v>
                </c:pt>
                <c:pt idx="9">
                  <c:v>7</c:v>
                </c:pt>
                <c:pt idx="10">
                  <c:v>6.8</c:v>
                </c:pt>
                <c:pt idx="11">
                  <c:v>7.6</c:v>
                </c:pt>
                <c:pt idx="12">
                  <c:v>10.6</c:v>
                </c:pt>
                <c:pt idx="13">
                  <c:v>12.1</c:v>
                </c:pt>
                <c:pt idx="14">
                  <c:v>12</c:v>
                </c:pt>
                <c:pt idx="15">
                  <c:v>11.8</c:v>
                </c:pt>
                <c:pt idx="16">
                  <c:v>10.7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'[2014ent05_02.xls]2014ent05_02'!$D$7</c:f>
              <c:strCache>
                <c:ptCount val="1"/>
                <c:pt idx="0">
                  <c:v>Secondary school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'[2014ent05_02.xls]2014ent05_02'!$A$8:$A$24</c:f>
              <c:numCache>
                <c:formatCode>General</c:formatCode>
                <c:ptCount val="17"/>
                <c:pt idx="0">
                  <c:v>1993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</c:numCache>
            </c:numRef>
          </c:cat>
          <c:val>
            <c:numRef>
              <c:f>'[2014ent05_02.xls]2014ent05_02'!$D$8:$D$24</c:f>
              <c:numCache>
                <c:formatCode>#\ ##0.0</c:formatCode>
                <c:ptCount val="17"/>
                <c:pt idx="0">
                  <c:v>9.6999999999999993</c:v>
                </c:pt>
                <c:pt idx="1">
                  <c:v>5.9</c:v>
                </c:pt>
                <c:pt idx="2">
                  <c:v>5</c:v>
                </c:pt>
                <c:pt idx="3">
                  <c:v>4.8</c:v>
                </c:pt>
                <c:pt idx="4">
                  <c:v>4.3</c:v>
                </c:pt>
                <c:pt idx="5">
                  <c:v>4</c:v>
                </c:pt>
                <c:pt idx="6">
                  <c:v>3.9</c:v>
                </c:pt>
                <c:pt idx="7">
                  <c:v>4.0999999999999996</c:v>
                </c:pt>
                <c:pt idx="8">
                  <c:v>4.9000000000000004</c:v>
                </c:pt>
                <c:pt idx="9">
                  <c:v>5.2</c:v>
                </c:pt>
                <c:pt idx="10">
                  <c:v>5.0999999999999996</c:v>
                </c:pt>
                <c:pt idx="11">
                  <c:v>5.3</c:v>
                </c:pt>
                <c:pt idx="12">
                  <c:v>7.7</c:v>
                </c:pt>
                <c:pt idx="13">
                  <c:v>8.4</c:v>
                </c:pt>
                <c:pt idx="14">
                  <c:v>8.1999999999999993</c:v>
                </c:pt>
                <c:pt idx="15">
                  <c:v>9.4</c:v>
                </c:pt>
                <c:pt idx="16">
                  <c:v>8.3000000000000007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'[2014ent05_02.xls]2014ent05_02'!$E$7</c:f>
              <c:strCache>
                <c:ptCount val="1"/>
                <c:pt idx="0">
                  <c:v>College, university 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'[2014ent05_02.xls]2014ent05_02'!$A$8:$A$24</c:f>
              <c:numCache>
                <c:formatCode>General</c:formatCode>
                <c:ptCount val="17"/>
                <c:pt idx="0">
                  <c:v>1993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</c:numCache>
            </c:numRef>
          </c:cat>
          <c:val>
            <c:numRef>
              <c:f>'[2014ent05_02.xls]2014ent05_02'!$E$8:$E$24</c:f>
              <c:numCache>
                <c:formatCode>#\ ##0.0</c:formatCode>
                <c:ptCount val="17"/>
                <c:pt idx="0">
                  <c:v>2.9</c:v>
                </c:pt>
                <c:pt idx="1">
                  <c:v>2.2000000000000002</c:v>
                </c:pt>
                <c:pt idx="2">
                  <c:v>1.5</c:v>
                </c:pt>
                <c:pt idx="3">
                  <c:v>1.6</c:v>
                </c:pt>
                <c:pt idx="4">
                  <c:v>1.2</c:v>
                </c:pt>
                <c:pt idx="5">
                  <c:v>1.4</c:v>
                </c:pt>
                <c:pt idx="6">
                  <c:v>1.6</c:v>
                </c:pt>
                <c:pt idx="7">
                  <c:v>1.7</c:v>
                </c:pt>
                <c:pt idx="8">
                  <c:v>2.2999999999999998</c:v>
                </c:pt>
                <c:pt idx="9">
                  <c:v>2.7</c:v>
                </c:pt>
                <c:pt idx="10">
                  <c:v>2.4</c:v>
                </c:pt>
                <c:pt idx="11">
                  <c:v>2.2999999999999998</c:v>
                </c:pt>
                <c:pt idx="12">
                  <c:v>3.8</c:v>
                </c:pt>
                <c:pt idx="13">
                  <c:v>4.9000000000000004</c:v>
                </c:pt>
                <c:pt idx="14">
                  <c:v>4.3</c:v>
                </c:pt>
                <c:pt idx="15">
                  <c:v>4.2</c:v>
                </c:pt>
                <c:pt idx="16">
                  <c:v>3.6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'[2014ent05_02.xls]2014ent05_02'!$F$7</c:f>
              <c:strCache>
                <c:ptCount val="1"/>
                <c:pt idx="0">
                  <c:v>Total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'[2014ent05_02.xls]2014ent05_02'!$A$8:$A$24</c:f>
              <c:numCache>
                <c:formatCode>General</c:formatCode>
                <c:ptCount val="17"/>
                <c:pt idx="0">
                  <c:v>1993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</c:numCache>
            </c:numRef>
          </c:cat>
          <c:val>
            <c:numRef>
              <c:f>'[2014ent05_02.xls]2014ent05_02'!$F$8:$F$24</c:f>
              <c:numCache>
                <c:formatCode>#\ ##0.0</c:formatCode>
                <c:ptCount val="17"/>
                <c:pt idx="0">
                  <c:v>13.5</c:v>
                </c:pt>
                <c:pt idx="1">
                  <c:v>8.5</c:v>
                </c:pt>
                <c:pt idx="2">
                  <c:v>7.5</c:v>
                </c:pt>
                <c:pt idx="3">
                  <c:v>7</c:v>
                </c:pt>
                <c:pt idx="4">
                  <c:v>6.3</c:v>
                </c:pt>
                <c:pt idx="5">
                  <c:v>6.1</c:v>
                </c:pt>
                <c:pt idx="6">
                  <c:v>6.1</c:v>
                </c:pt>
                <c:pt idx="7">
                  <c:v>6.1</c:v>
                </c:pt>
                <c:pt idx="8">
                  <c:v>7</c:v>
                </c:pt>
                <c:pt idx="9">
                  <c:v>7.2</c:v>
                </c:pt>
                <c:pt idx="10">
                  <c:v>7.1</c:v>
                </c:pt>
                <c:pt idx="11">
                  <c:v>7.6</c:v>
                </c:pt>
                <c:pt idx="12">
                  <c:v>10.3</c:v>
                </c:pt>
                <c:pt idx="13">
                  <c:v>11.6</c:v>
                </c:pt>
                <c:pt idx="14">
                  <c:v>11</c:v>
                </c:pt>
                <c:pt idx="15">
                  <c:v>11.2</c:v>
                </c:pt>
                <c:pt idx="16">
                  <c:v>10.199999999999999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16828016"/>
        <c:axId val="316830368"/>
      </c:lineChart>
      <c:catAx>
        <c:axId val="31682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30368"/>
        <c:crosses val="autoZero"/>
        <c:auto val="1"/>
        <c:lblAlgn val="ctr"/>
        <c:lblOffset val="100"/>
        <c:noMultiLvlLbl val="0"/>
      </c:catAx>
      <c:valAx>
        <c:axId val="316830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1682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Unemployment rate and share of long term unemployed (in %)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'[2014ent05_01.xls]2014ent05_01'!$C$9</c:f>
              <c:strCache>
                <c:ptCount val="1"/>
                <c:pt idx="0">
                  <c:v>Share of long term unemployed (right scale)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'[2014ent05_01.xls]2014ent05_01'!$A$12:$A$31</c:f>
              <c:numCache>
                <c:formatCode>General</c:formatCode>
                <c:ptCount val="20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</c:v>
                </c:pt>
                <c:pt idx="14">
                  <c:v>2008</c:v>
                </c:pt>
                <c:pt idx="15">
                  <c:v>2009</c:v>
                </c:pt>
                <c:pt idx="16">
                  <c:v>2010</c:v>
                </c:pt>
                <c:pt idx="17">
                  <c:v>2011</c:v>
                </c:pt>
                <c:pt idx="18">
                  <c:v>2012</c:v>
                </c:pt>
                <c:pt idx="19">
                  <c:v>2013</c:v>
                </c:pt>
              </c:numCache>
            </c:numRef>
          </c:cat>
          <c:val>
            <c:numRef>
              <c:f>'[2014ent05_01.xls]2014ent05_01'!$C$12:$C$31</c:f>
              <c:numCache>
                <c:formatCode>#\ ##0.0</c:formatCode>
                <c:ptCount val="20"/>
                <c:pt idx="0">
                  <c:v>43.2</c:v>
                </c:pt>
                <c:pt idx="1">
                  <c:v>50.6</c:v>
                </c:pt>
                <c:pt idx="2">
                  <c:v>54.4</c:v>
                </c:pt>
                <c:pt idx="3">
                  <c:v>51.3</c:v>
                </c:pt>
                <c:pt idx="4">
                  <c:v>48.8</c:v>
                </c:pt>
                <c:pt idx="5">
                  <c:v>49.5</c:v>
                </c:pt>
                <c:pt idx="6">
                  <c:v>49.1</c:v>
                </c:pt>
                <c:pt idx="7">
                  <c:v>46.7</c:v>
                </c:pt>
                <c:pt idx="8">
                  <c:v>44.9</c:v>
                </c:pt>
                <c:pt idx="9">
                  <c:v>43.9</c:v>
                </c:pt>
                <c:pt idx="10">
                  <c:v>45</c:v>
                </c:pt>
                <c:pt idx="11">
                  <c:v>46.2</c:v>
                </c:pt>
                <c:pt idx="12">
                  <c:v>46.8</c:v>
                </c:pt>
                <c:pt idx="13">
                  <c:v>48.2</c:v>
                </c:pt>
                <c:pt idx="14">
                  <c:v>47.6</c:v>
                </c:pt>
                <c:pt idx="15">
                  <c:v>43</c:v>
                </c:pt>
                <c:pt idx="16">
                  <c:v>50.9</c:v>
                </c:pt>
                <c:pt idx="17">
                  <c:v>49.6</c:v>
                </c:pt>
                <c:pt idx="18">
                  <c:v>46.7</c:v>
                </c:pt>
                <c:pt idx="19">
                  <c:v>50.4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59049960"/>
        <c:axId val="359054272"/>
      </c:barChart>
      <c:lineChart>
        <c:grouping val="standard"/>
        <c:varyColors val="0"/>
        <c:ser>
          <c:idx val="0"/>
          <c:order val="0"/>
          <c:tx>
            <c:strRef>
              <c:f>'[2014ent05_01.xls]2014ent05_01'!$B$9</c:f>
              <c:strCache>
                <c:ptCount val="1"/>
                <c:pt idx="0">
                  <c:v>Unemployment rate (left scale)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'[2014ent05_01.xls]2014ent05_01'!$A$12:$A$31</c:f>
              <c:numCache>
                <c:formatCode>General</c:formatCode>
                <c:ptCount val="20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</c:v>
                </c:pt>
                <c:pt idx="14">
                  <c:v>2008</c:v>
                </c:pt>
                <c:pt idx="15">
                  <c:v>2009</c:v>
                </c:pt>
                <c:pt idx="16">
                  <c:v>2010</c:v>
                </c:pt>
                <c:pt idx="17">
                  <c:v>2011</c:v>
                </c:pt>
                <c:pt idx="18">
                  <c:v>2012</c:v>
                </c:pt>
                <c:pt idx="19">
                  <c:v>2013</c:v>
                </c:pt>
              </c:numCache>
            </c:numRef>
          </c:cat>
          <c:val>
            <c:numRef>
              <c:f>'[2014ent05_01.xls]2014ent05_01'!$B$12:$B$31</c:f>
              <c:numCache>
                <c:formatCode>#\ ##0.0</c:formatCode>
                <c:ptCount val="20"/>
                <c:pt idx="0">
                  <c:v>10.7</c:v>
                </c:pt>
                <c:pt idx="1">
                  <c:v>10.199999999999999</c:v>
                </c:pt>
                <c:pt idx="2">
                  <c:v>9.9</c:v>
                </c:pt>
                <c:pt idx="3">
                  <c:v>8.6999999999999993</c:v>
                </c:pt>
                <c:pt idx="4">
                  <c:v>7.8</c:v>
                </c:pt>
                <c:pt idx="5">
                  <c:v>7</c:v>
                </c:pt>
                <c:pt idx="6">
                  <c:v>6.4</c:v>
                </c:pt>
                <c:pt idx="7">
                  <c:v>5.7</c:v>
                </c:pt>
                <c:pt idx="8">
                  <c:v>5.8</c:v>
                </c:pt>
                <c:pt idx="9">
                  <c:v>5.9</c:v>
                </c:pt>
                <c:pt idx="10">
                  <c:v>6.1</c:v>
                </c:pt>
                <c:pt idx="11">
                  <c:v>7.2</c:v>
                </c:pt>
                <c:pt idx="12">
                  <c:v>7.5</c:v>
                </c:pt>
                <c:pt idx="13">
                  <c:v>7.4</c:v>
                </c:pt>
                <c:pt idx="14">
                  <c:v>7.8</c:v>
                </c:pt>
                <c:pt idx="15">
                  <c:v>10</c:v>
                </c:pt>
                <c:pt idx="16">
                  <c:v>11.2</c:v>
                </c:pt>
                <c:pt idx="17">
                  <c:v>10.9</c:v>
                </c:pt>
                <c:pt idx="18">
                  <c:v>10.9</c:v>
                </c:pt>
                <c:pt idx="19">
                  <c:v>10.199999999999999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050352"/>
        <c:axId val="359052704"/>
      </c:lineChart>
      <c:catAx>
        <c:axId val="359050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2704"/>
        <c:crosses val="autoZero"/>
        <c:auto val="1"/>
        <c:lblAlgn val="ctr"/>
        <c:lblOffset val="100"/>
        <c:noMultiLvlLbl val="0"/>
      </c:catAx>
      <c:valAx>
        <c:axId val="359052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0352"/>
        <c:crosses val="autoZero"/>
        <c:crossBetween val="between"/>
      </c:valAx>
      <c:valAx>
        <c:axId val="359054272"/>
        <c:scaling>
          <c:orientation val="minMax"/>
        </c:scaling>
        <c:delete val="0"/>
        <c:axPos val="r"/>
        <c:numFmt formatCode="#\ 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49960"/>
        <c:crosses val="max"/>
        <c:crossBetween val="between"/>
      </c:valAx>
      <c:catAx>
        <c:axId val="3590499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5905427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Employment and unemployment in thousand persons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'[2_1_0_2he.xls]Employed'!$C$4</c:f>
              <c:strCache>
                <c:ptCount val="1"/>
                <c:pt idx="0">
                  <c:v>Employed (left axe)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multiLvlStrRef>
              <c:f>'[2_1_0_2he.xls]Employed'!$A$5:$B$122</c:f>
              <c:multiLvlStrCache>
                <c:ptCount val="118"/>
                <c:lvl>
                  <c:pt idx="0">
                    <c:v>Jan</c:v>
                  </c:pt>
                  <c:pt idx="1">
                    <c:v>Feb</c:v>
                  </c:pt>
                  <c:pt idx="2">
                    <c:v>March</c:v>
                  </c:pt>
                  <c:pt idx="3">
                    <c:v>Apr</c:v>
                  </c:pt>
                  <c:pt idx="4">
                    <c:v>May</c:v>
                  </c:pt>
                  <c:pt idx="5">
                    <c:v>June</c:v>
                  </c:pt>
                  <c:pt idx="6">
                    <c:v>July</c:v>
                  </c:pt>
                  <c:pt idx="7">
                    <c:v>Aug</c:v>
                  </c:pt>
                  <c:pt idx="8">
                    <c:v>Sep</c:v>
                  </c:pt>
                  <c:pt idx="9">
                    <c:v>Oct</c:v>
                  </c:pt>
                  <c:pt idx="10">
                    <c:v>Nov</c:v>
                  </c:pt>
                  <c:pt idx="11">
                    <c:v>Dec</c:v>
                  </c:pt>
                  <c:pt idx="12">
                    <c:v>Jan</c:v>
                  </c:pt>
                  <c:pt idx="13">
                    <c:v>Feb</c:v>
                  </c:pt>
                  <c:pt idx="14">
                    <c:v>March</c:v>
                  </c:pt>
                  <c:pt idx="15">
                    <c:v>Apr</c:v>
                  </c:pt>
                  <c:pt idx="16">
                    <c:v>May</c:v>
                  </c:pt>
                  <c:pt idx="17">
                    <c:v>June</c:v>
                  </c:pt>
                  <c:pt idx="18">
                    <c:v>July</c:v>
                  </c:pt>
                  <c:pt idx="19">
                    <c:v>Aug</c:v>
                  </c:pt>
                  <c:pt idx="20">
                    <c:v>Sep</c:v>
                  </c:pt>
                  <c:pt idx="21">
                    <c:v>Oct</c:v>
                  </c:pt>
                  <c:pt idx="22">
                    <c:v>Nov</c:v>
                  </c:pt>
                  <c:pt idx="23">
                    <c:v>Dec</c:v>
                  </c:pt>
                  <c:pt idx="24">
                    <c:v>Jan</c:v>
                  </c:pt>
                  <c:pt idx="25">
                    <c:v>Feb</c:v>
                  </c:pt>
                  <c:pt idx="26">
                    <c:v>March</c:v>
                  </c:pt>
                  <c:pt idx="27">
                    <c:v>Apr</c:v>
                  </c:pt>
                  <c:pt idx="28">
                    <c:v>May</c:v>
                  </c:pt>
                  <c:pt idx="29">
                    <c:v>June</c:v>
                  </c:pt>
                  <c:pt idx="30">
                    <c:v>July</c:v>
                  </c:pt>
                  <c:pt idx="31">
                    <c:v>Aug</c:v>
                  </c:pt>
                  <c:pt idx="32">
                    <c:v>Sep</c:v>
                  </c:pt>
                  <c:pt idx="33">
                    <c:v>Oct</c:v>
                  </c:pt>
                  <c:pt idx="34">
                    <c:v>Nov</c:v>
                  </c:pt>
                  <c:pt idx="35">
                    <c:v>Dec</c:v>
                  </c:pt>
                  <c:pt idx="36">
                    <c:v>Jan</c:v>
                  </c:pt>
                  <c:pt idx="37">
                    <c:v>Feb</c:v>
                  </c:pt>
                  <c:pt idx="38">
                    <c:v>March</c:v>
                  </c:pt>
                  <c:pt idx="39">
                    <c:v>Apr</c:v>
                  </c:pt>
                  <c:pt idx="40">
                    <c:v>May</c:v>
                  </c:pt>
                  <c:pt idx="41">
                    <c:v>June</c:v>
                  </c:pt>
                  <c:pt idx="42">
                    <c:v>July</c:v>
                  </c:pt>
                  <c:pt idx="43">
                    <c:v>Aug</c:v>
                  </c:pt>
                  <c:pt idx="44">
                    <c:v>Sep</c:v>
                  </c:pt>
                  <c:pt idx="45">
                    <c:v>Oct</c:v>
                  </c:pt>
                  <c:pt idx="46">
                    <c:v>Nov</c:v>
                  </c:pt>
                  <c:pt idx="47">
                    <c:v>Dec</c:v>
                  </c:pt>
                  <c:pt idx="48">
                    <c:v>Jan</c:v>
                  </c:pt>
                  <c:pt idx="49">
                    <c:v>Feb</c:v>
                  </c:pt>
                  <c:pt idx="50">
                    <c:v>March</c:v>
                  </c:pt>
                  <c:pt idx="51">
                    <c:v>Apr</c:v>
                  </c:pt>
                  <c:pt idx="52">
                    <c:v>May</c:v>
                  </c:pt>
                  <c:pt idx="53">
                    <c:v>June</c:v>
                  </c:pt>
                  <c:pt idx="54">
                    <c:v>July</c:v>
                  </c:pt>
                  <c:pt idx="55">
                    <c:v>Aug</c:v>
                  </c:pt>
                  <c:pt idx="56">
                    <c:v>Sep</c:v>
                  </c:pt>
                  <c:pt idx="57">
                    <c:v>Oct</c:v>
                  </c:pt>
                  <c:pt idx="58">
                    <c:v>Nov</c:v>
                  </c:pt>
                  <c:pt idx="59">
                    <c:v>Dec</c:v>
                  </c:pt>
                  <c:pt idx="60">
                    <c:v>Jan</c:v>
                  </c:pt>
                  <c:pt idx="61">
                    <c:v>Feb</c:v>
                  </c:pt>
                  <c:pt idx="62">
                    <c:v>March</c:v>
                  </c:pt>
                  <c:pt idx="63">
                    <c:v>Apr</c:v>
                  </c:pt>
                  <c:pt idx="64">
                    <c:v>May</c:v>
                  </c:pt>
                  <c:pt idx="65">
                    <c:v>June</c:v>
                  </c:pt>
                  <c:pt idx="66">
                    <c:v>July</c:v>
                  </c:pt>
                  <c:pt idx="67">
                    <c:v>Aug</c:v>
                  </c:pt>
                  <c:pt idx="68">
                    <c:v>Sep</c:v>
                  </c:pt>
                  <c:pt idx="69">
                    <c:v>Oct</c:v>
                  </c:pt>
                  <c:pt idx="70">
                    <c:v>Nov</c:v>
                  </c:pt>
                  <c:pt idx="71">
                    <c:v>Dec</c:v>
                  </c:pt>
                  <c:pt idx="72">
                    <c:v>Jan</c:v>
                  </c:pt>
                  <c:pt idx="73">
                    <c:v>Feb</c:v>
                  </c:pt>
                  <c:pt idx="74">
                    <c:v>March</c:v>
                  </c:pt>
                  <c:pt idx="75">
                    <c:v>Apr</c:v>
                  </c:pt>
                  <c:pt idx="76">
                    <c:v>May</c:v>
                  </c:pt>
                  <c:pt idx="77">
                    <c:v>June</c:v>
                  </c:pt>
                  <c:pt idx="78">
                    <c:v>July</c:v>
                  </c:pt>
                  <c:pt idx="79">
                    <c:v>Aug</c:v>
                  </c:pt>
                  <c:pt idx="80">
                    <c:v>Sep</c:v>
                  </c:pt>
                  <c:pt idx="81">
                    <c:v>Oct</c:v>
                  </c:pt>
                  <c:pt idx="82">
                    <c:v>Nov</c:v>
                  </c:pt>
                  <c:pt idx="83">
                    <c:v>Dec</c:v>
                  </c:pt>
                  <c:pt idx="84">
                    <c:v>Jan</c:v>
                  </c:pt>
                  <c:pt idx="85">
                    <c:v>Feb</c:v>
                  </c:pt>
                  <c:pt idx="86">
                    <c:v>March</c:v>
                  </c:pt>
                  <c:pt idx="87">
                    <c:v>Apr</c:v>
                  </c:pt>
                  <c:pt idx="88">
                    <c:v>May</c:v>
                  </c:pt>
                  <c:pt idx="89">
                    <c:v>June</c:v>
                  </c:pt>
                  <c:pt idx="90">
                    <c:v>July</c:v>
                  </c:pt>
                  <c:pt idx="91">
                    <c:v>Aug</c:v>
                  </c:pt>
                  <c:pt idx="92">
                    <c:v>Sep</c:v>
                  </c:pt>
                  <c:pt idx="93">
                    <c:v>Oct</c:v>
                  </c:pt>
                  <c:pt idx="94">
                    <c:v>Nov</c:v>
                  </c:pt>
                  <c:pt idx="95">
                    <c:v>Dec</c:v>
                  </c:pt>
                  <c:pt idx="96">
                    <c:v>Jan</c:v>
                  </c:pt>
                  <c:pt idx="97">
                    <c:v>Feb</c:v>
                  </c:pt>
                  <c:pt idx="98">
                    <c:v>March</c:v>
                  </c:pt>
                  <c:pt idx="99">
                    <c:v>Apr</c:v>
                  </c:pt>
                  <c:pt idx="100">
                    <c:v>May</c:v>
                  </c:pt>
                  <c:pt idx="101">
                    <c:v>June</c:v>
                  </c:pt>
                  <c:pt idx="102">
                    <c:v>July</c:v>
                  </c:pt>
                  <c:pt idx="103">
                    <c:v>Aug</c:v>
                  </c:pt>
                  <c:pt idx="104">
                    <c:v>Sep</c:v>
                  </c:pt>
                  <c:pt idx="105">
                    <c:v>Oct</c:v>
                  </c:pt>
                  <c:pt idx="106">
                    <c:v>Nov</c:v>
                  </c:pt>
                  <c:pt idx="107">
                    <c:v>Dec</c:v>
                  </c:pt>
                  <c:pt idx="108">
                    <c:v>Jan</c:v>
                  </c:pt>
                  <c:pt idx="109">
                    <c:v>Feb</c:v>
                  </c:pt>
                  <c:pt idx="110">
                    <c:v>March</c:v>
                  </c:pt>
                  <c:pt idx="111">
                    <c:v>Apr</c:v>
                  </c:pt>
                  <c:pt idx="112">
                    <c:v>May</c:v>
                  </c:pt>
                  <c:pt idx="113">
                    <c:v>June</c:v>
                  </c:pt>
                  <c:pt idx="114">
                    <c:v>July</c:v>
                  </c:pt>
                  <c:pt idx="115">
                    <c:v>Aug</c:v>
                  </c:pt>
                  <c:pt idx="116">
                    <c:v>Sep</c:v>
                  </c:pt>
                  <c:pt idx="117">
                    <c:v>Oct</c:v>
                  </c:pt>
                </c:lvl>
                <c:lvl>
                  <c:pt idx="0">
                    <c:v>2006</c:v>
                  </c:pt>
                  <c:pt idx="12">
                    <c:v>2007</c:v>
                  </c:pt>
                  <c:pt idx="24">
                    <c:v>2008</c:v>
                  </c:pt>
                  <c:pt idx="36">
                    <c:v>2009</c:v>
                  </c:pt>
                  <c:pt idx="48">
                    <c:v>2010</c:v>
                  </c:pt>
                  <c:pt idx="60">
                    <c:v>2011</c:v>
                  </c:pt>
                  <c:pt idx="72">
                    <c:v>2012</c:v>
                  </c:pt>
                  <c:pt idx="84">
                    <c:v>2013</c:v>
                  </c:pt>
                  <c:pt idx="96">
                    <c:v>2014</c:v>
                  </c:pt>
                  <c:pt idx="108">
                    <c:v>2015</c:v>
                  </c:pt>
                </c:lvl>
              </c:multiLvlStrCache>
            </c:multiLvlStrRef>
          </c:cat>
          <c:val>
            <c:numRef>
              <c:f>'[2_1_0_2he.xls]Employed'!$C$5:$C$122</c:f>
              <c:numCache>
                <c:formatCode>#\ ##0.0</c:formatCode>
                <c:ptCount val="118"/>
                <c:pt idx="0">
                  <c:v>3870.97</c:v>
                </c:pt>
                <c:pt idx="1">
                  <c:v>3891.29</c:v>
                </c:pt>
                <c:pt idx="2">
                  <c:v>3910.93</c:v>
                </c:pt>
                <c:pt idx="3">
                  <c:v>3913</c:v>
                </c:pt>
                <c:pt idx="4">
                  <c:v>3911.33</c:v>
                </c:pt>
                <c:pt idx="5">
                  <c:v>3915.24</c:v>
                </c:pt>
                <c:pt idx="6">
                  <c:v>3916.24</c:v>
                </c:pt>
                <c:pt idx="7">
                  <c:v>3921.77</c:v>
                </c:pt>
                <c:pt idx="8">
                  <c:v>3926.31</c:v>
                </c:pt>
                <c:pt idx="9">
                  <c:v>3916.14</c:v>
                </c:pt>
                <c:pt idx="10">
                  <c:v>3896.79</c:v>
                </c:pt>
                <c:pt idx="11">
                  <c:v>3880.43</c:v>
                </c:pt>
                <c:pt idx="12">
                  <c:v>3861.42</c:v>
                </c:pt>
                <c:pt idx="13">
                  <c:v>3856.66</c:v>
                </c:pt>
                <c:pt idx="14">
                  <c:v>3868.61</c:v>
                </c:pt>
                <c:pt idx="15">
                  <c:v>3886.31</c:v>
                </c:pt>
                <c:pt idx="16">
                  <c:v>3892.59</c:v>
                </c:pt>
                <c:pt idx="17">
                  <c:v>3887.52</c:v>
                </c:pt>
                <c:pt idx="18">
                  <c:v>3893.9</c:v>
                </c:pt>
                <c:pt idx="19">
                  <c:v>3881.67</c:v>
                </c:pt>
                <c:pt idx="20">
                  <c:v>3866.31</c:v>
                </c:pt>
                <c:pt idx="21">
                  <c:v>3848.29</c:v>
                </c:pt>
                <c:pt idx="22">
                  <c:v>3815.98</c:v>
                </c:pt>
                <c:pt idx="23">
                  <c:v>3801.47</c:v>
                </c:pt>
                <c:pt idx="24">
                  <c:v>3786.7</c:v>
                </c:pt>
                <c:pt idx="25">
                  <c:v>3792.84</c:v>
                </c:pt>
                <c:pt idx="26">
                  <c:v>3798.06</c:v>
                </c:pt>
                <c:pt idx="27">
                  <c:v>3811.75</c:v>
                </c:pt>
                <c:pt idx="28">
                  <c:v>3836.47</c:v>
                </c:pt>
                <c:pt idx="29">
                  <c:v>3849.39</c:v>
                </c:pt>
                <c:pt idx="30">
                  <c:v>3857.56</c:v>
                </c:pt>
                <c:pt idx="31">
                  <c:v>3848.1</c:v>
                </c:pt>
                <c:pt idx="32">
                  <c:v>3839.97</c:v>
                </c:pt>
                <c:pt idx="33">
                  <c:v>3816.12</c:v>
                </c:pt>
                <c:pt idx="34">
                  <c:v>3775.15</c:v>
                </c:pt>
                <c:pt idx="35">
                  <c:v>3728.31</c:v>
                </c:pt>
                <c:pt idx="36">
                  <c:v>3705.06</c:v>
                </c:pt>
                <c:pt idx="37">
                  <c:v>3705.69</c:v>
                </c:pt>
                <c:pt idx="38">
                  <c:v>3719.61</c:v>
                </c:pt>
                <c:pt idx="39">
                  <c:v>3732.94</c:v>
                </c:pt>
                <c:pt idx="40">
                  <c:v>3740.94</c:v>
                </c:pt>
                <c:pt idx="41">
                  <c:v>3731.55</c:v>
                </c:pt>
                <c:pt idx="42">
                  <c:v>3717.67</c:v>
                </c:pt>
                <c:pt idx="43">
                  <c:v>3724.42</c:v>
                </c:pt>
                <c:pt idx="44">
                  <c:v>3721.36</c:v>
                </c:pt>
                <c:pt idx="45">
                  <c:v>3713.72</c:v>
                </c:pt>
                <c:pt idx="46">
                  <c:v>3674.72</c:v>
                </c:pt>
                <c:pt idx="47">
                  <c:v>3655.88</c:v>
                </c:pt>
                <c:pt idx="48">
                  <c:v>3647.93</c:v>
                </c:pt>
                <c:pt idx="49">
                  <c:v>3664.81</c:v>
                </c:pt>
                <c:pt idx="50">
                  <c:v>3680.04</c:v>
                </c:pt>
                <c:pt idx="51">
                  <c:v>3698.09</c:v>
                </c:pt>
                <c:pt idx="52">
                  <c:v>3710.69</c:v>
                </c:pt>
                <c:pt idx="53">
                  <c:v>3726.17</c:v>
                </c:pt>
                <c:pt idx="54">
                  <c:v>3739.35</c:v>
                </c:pt>
                <c:pt idx="55">
                  <c:v>3743.28</c:v>
                </c:pt>
                <c:pt idx="56">
                  <c:v>3743.19</c:v>
                </c:pt>
                <c:pt idx="57">
                  <c:v>3719.93</c:v>
                </c:pt>
                <c:pt idx="58">
                  <c:v>3689.7</c:v>
                </c:pt>
                <c:pt idx="59">
                  <c:v>3656.74</c:v>
                </c:pt>
                <c:pt idx="60">
                  <c:v>3653.38</c:v>
                </c:pt>
                <c:pt idx="61">
                  <c:v>3677.26</c:v>
                </c:pt>
                <c:pt idx="62">
                  <c:v>3703.48</c:v>
                </c:pt>
                <c:pt idx="63">
                  <c:v>3725.68</c:v>
                </c:pt>
                <c:pt idx="64">
                  <c:v>3748.38</c:v>
                </c:pt>
                <c:pt idx="65">
                  <c:v>3748.4</c:v>
                </c:pt>
                <c:pt idx="66">
                  <c:v>3761.63</c:v>
                </c:pt>
                <c:pt idx="67">
                  <c:v>3768.52</c:v>
                </c:pt>
                <c:pt idx="68">
                  <c:v>3774.21</c:v>
                </c:pt>
                <c:pt idx="69">
                  <c:v>3756.23</c:v>
                </c:pt>
                <c:pt idx="70">
                  <c:v>3724.85</c:v>
                </c:pt>
                <c:pt idx="71">
                  <c:v>3703.09</c:v>
                </c:pt>
                <c:pt idx="72">
                  <c:v>3700.44</c:v>
                </c:pt>
                <c:pt idx="73">
                  <c:v>3719.17</c:v>
                </c:pt>
                <c:pt idx="74">
                  <c:v>3755.69</c:v>
                </c:pt>
                <c:pt idx="75">
                  <c:v>3786.1</c:v>
                </c:pt>
                <c:pt idx="76">
                  <c:v>3814.07</c:v>
                </c:pt>
                <c:pt idx="77">
                  <c:v>3831.22</c:v>
                </c:pt>
                <c:pt idx="78">
                  <c:v>3853.62</c:v>
                </c:pt>
                <c:pt idx="79">
                  <c:v>3856.39</c:v>
                </c:pt>
                <c:pt idx="80">
                  <c:v>3848.93</c:v>
                </c:pt>
                <c:pt idx="81">
                  <c:v>3830.84</c:v>
                </c:pt>
                <c:pt idx="82">
                  <c:v>3781.85</c:v>
                </c:pt>
                <c:pt idx="83">
                  <c:v>3740.04</c:v>
                </c:pt>
                <c:pt idx="84">
                  <c:v>3741.96</c:v>
                </c:pt>
                <c:pt idx="85">
                  <c:v>3791.96</c:v>
                </c:pt>
                <c:pt idx="86">
                  <c:v>3829.04</c:v>
                </c:pt>
                <c:pt idx="87">
                  <c:v>3855.62</c:v>
                </c:pt>
                <c:pt idx="88">
                  <c:v>3882.52</c:v>
                </c:pt>
                <c:pt idx="89">
                  <c:v>3895.39</c:v>
                </c:pt>
                <c:pt idx="90">
                  <c:v>3907.53</c:v>
                </c:pt>
                <c:pt idx="91">
                  <c:v>3913.73</c:v>
                </c:pt>
                <c:pt idx="92">
                  <c:v>3933.87</c:v>
                </c:pt>
                <c:pt idx="93">
                  <c:v>3934.91</c:v>
                </c:pt>
                <c:pt idx="94">
                  <c:v>3952.79</c:v>
                </c:pt>
                <c:pt idx="95">
                  <c:v>3982.78</c:v>
                </c:pt>
                <c:pt idx="96">
                  <c:v>4007.83</c:v>
                </c:pt>
                <c:pt idx="97">
                  <c:v>4037.48</c:v>
                </c:pt>
                <c:pt idx="98">
                  <c:v>4032.8</c:v>
                </c:pt>
                <c:pt idx="99">
                  <c:v>4044.34</c:v>
                </c:pt>
                <c:pt idx="100">
                  <c:v>4054</c:v>
                </c:pt>
                <c:pt idx="101">
                  <c:v>4086.3</c:v>
                </c:pt>
                <c:pt idx="102">
                  <c:v>4117.34</c:v>
                </c:pt>
                <c:pt idx="103">
                  <c:v>4119.5200000000004</c:v>
                </c:pt>
                <c:pt idx="104">
                  <c:v>4122.8599999999997</c:v>
                </c:pt>
                <c:pt idx="105">
                  <c:v>4110.2276666666667</c:v>
                </c:pt>
                <c:pt idx="106">
                  <c:v>4097.0739999999996</c:v>
                </c:pt>
                <c:pt idx="107">
                  <c:v>4093.7950000000001</c:v>
                </c:pt>
                <c:pt idx="108">
                  <c:v>4086.45</c:v>
                </c:pt>
                <c:pt idx="109">
                  <c:v>4109.4463333333333</c:v>
                </c:pt>
                <c:pt idx="110">
                  <c:v>4133.1076666666668</c:v>
                </c:pt>
                <c:pt idx="111">
                  <c:v>4167.2203333333337</c:v>
                </c:pt>
                <c:pt idx="112">
                  <c:v>4189.0813333333326</c:v>
                </c:pt>
                <c:pt idx="113">
                  <c:v>4215.0313333333334</c:v>
                </c:pt>
                <c:pt idx="114">
                  <c:v>4228.1306666666669</c:v>
                </c:pt>
                <c:pt idx="115">
                  <c:v>4229.2321666666658</c:v>
                </c:pt>
                <c:pt idx="116">
                  <c:v>4234.5103333333327</c:v>
                </c:pt>
                <c:pt idx="117">
                  <c:v>4221.2879999999996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59050744"/>
        <c:axId val="359054664"/>
      </c:barChart>
      <c:lineChart>
        <c:grouping val="standard"/>
        <c:varyColors val="0"/>
        <c:ser>
          <c:idx val="1"/>
          <c:order val="1"/>
          <c:tx>
            <c:strRef>
              <c:f>'[2_1_0_2he.xls]Employed'!$D$4</c:f>
              <c:strCache>
                <c:ptCount val="1"/>
                <c:pt idx="0">
                  <c:v>Unemployed (right  axe)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multiLvlStrRef>
              <c:f>'[2_1_0_2he.xls]Employed'!$A$5:$B$122</c:f>
              <c:multiLvlStrCache>
                <c:ptCount val="118"/>
                <c:lvl>
                  <c:pt idx="0">
                    <c:v>Jan</c:v>
                  </c:pt>
                  <c:pt idx="1">
                    <c:v>Feb</c:v>
                  </c:pt>
                  <c:pt idx="2">
                    <c:v>March</c:v>
                  </c:pt>
                  <c:pt idx="3">
                    <c:v>Apr</c:v>
                  </c:pt>
                  <c:pt idx="4">
                    <c:v>May</c:v>
                  </c:pt>
                  <c:pt idx="5">
                    <c:v>June</c:v>
                  </c:pt>
                  <c:pt idx="6">
                    <c:v>July</c:v>
                  </c:pt>
                  <c:pt idx="7">
                    <c:v>Aug</c:v>
                  </c:pt>
                  <c:pt idx="8">
                    <c:v>Sep</c:v>
                  </c:pt>
                  <c:pt idx="9">
                    <c:v>Oct</c:v>
                  </c:pt>
                  <c:pt idx="10">
                    <c:v>Nov</c:v>
                  </c:pt>
                  <c:pt idx="11">
                    <c:v>Dec</c:v>
                  </c:pt>
                  <c:pt idx="12">
                    <c:v>Jan</c:v>
                  </c:pt>
                  <c:pt idx="13">
                    <c:v>Feb</c:v>
                  </c:pt>
                  <c:pt idx="14">
                    <c:v>March</c:v>
                  </c:pt>
                  <c:pt idx="15">
                    <c:v>Apr</c:v>
                  </c:pt>
                  <c:pt idx="16">
                    <c:v>May</c:v>
                  </c:pt>
                  <c:pt idx="17">
                    <c:v>June</c:v>
                  </c:pt>
                  <c:pt idx="18">
                    <c:v>July</c:v>
                  </c:pt>
                  <c:pt idx="19">
                    <c:v>Aug</c:v>
                  </c:pt>
                  <c:pt idx="20">
                    <c:v>Sep</c:v>
                  </c:pt>
                  <c:pt idx="21">
                    <c:v>Oct</c:v>
                  </c:pt>
                  <c:pt idx="22">
                    <c:v>Nov</c:v>
                  </c:pt>
                  <c:pt idx="23">
                    <c:v>Dec</c:v>
                  </c:pt>
                  <c:pt idx="24">
                    <c:v>Jan</c:v>
                  </c:pt>
                  <c:pt idx="25">
                    <c:v>Feb</c:v>
                  </c:pt>
                  <c:pt idx="26">
                    <c:v>March</c:v>
                  </c:pt>
                  <c:pt idx="27">
                    <c:v>Apr</c:v>
                  </c:pt>
                  <c:pt idx="28">
                    <c:v>May</c:v>
                  </c:pt>
                  <c:pt idx="29">
                    <c:v>June</c:v>
                  </c:pt>
                  <c:pt idx="30">
                    <c:v>July</c:v>
                  </c:pt>
                  <c:pt idx="31">
                    <c:v>Aug</c:v>
                  </c:pt>
                  <c:pt idx="32">
                    <c:v>Sep</c:v>
                  </c:pt>
                  <c:pt idx="33">
                    <c:v>Oct</c:v>
                  </c:pt>
                  <c:pt idx="34">
                    <c:v>Nov</c:v>
                  </c:pt>
                  <c:pt idx="35">
                    <c:v>Dec</c:v>
                  </c:pt>
                  <c:pt idx="36">
                    <c:v>Jan</c:v>
                  </c:pt>
                  <c:pt idx="37">
                    <c:v>Feb</c:v>
                  </c:pt>
                  <c:pt idx="38">
                    <c:v>March</c:v>
                  </c:pt>
                  <c:pt idx="39">
                    <c:v>Apr</c:v>
                  </c:pt>
                  <c:pt idx="40">
                    <c:v>May</c:v>
                  </c:pt>
                  <c:pt idx="41">
                    <c:v>June</c:v>
                  </c:pt>
                  <c:pt idx="42">
                    <c:v>July</c:v>
                  </c:pt>
                  <c:pt idx="43">
                    <c:v>Aug</c:v>
                  </c:pt>
                  <c:pt idx="44">
                    <c:v>Sep</c:v>
                  </c:pt>
                  <c:pt idx="45">
                    <c:v>Oct</c:v>
                  </c:pt>
                  <c:pt idx="46">
                    <c:v>Nov</c:v>
                  </c:pt>
                  <c:pt idx="47">
                    <c:v>Dec</c:v>
                  </c:pt>
                  <c:pt idx="48">
                    <c:v>Jan</c:v>
                  </c:pt>
                  <c:pt idx="49">
                    <c:v>Feb</c:v>
                  </c:pt>
                  <c:pt idx="50">
                    <c:v>March</c:v>
                  </c:pt>
                  <c:pt idx="51">
                    <c:v>Apr</c:v>
                  </c:pt>
                  <c:pt idx="52">
                    <c:v>May</c:v>
                  </c:pt>
                  <c:pt idx="53">
                    <c:v>June</c:v>
                  </c:pt>
                  <c:pt idx="54">
                    <c:v>July</c:v>
                  </c:pt>
                  <c:pt idx="55">
                    <c:v>Aug</c:v>
                  </c:pt>
                  <c:pt idx="56">
                    <c:v>Sep</c:v>
                  </c:pt>
                  <c:pt idx="57">
                    <c:v>Oct</c:v>
                  </c:pt>
                  <c:pt idx="58">
                    <c:v>Nov</c:v>
                  </c:pt>
                  <c:pt idx="59">
                    <c:v>Dec</c:v>
                  </c:pt>
                  <c:pt idx="60">
                    <c:v>Jan</c:v>
                  </c:pt>
                  <c:pt idx="61">
                    <c:v>Feb</c:v>
                  </c:pt>
                  <c:pt idx="62">
                    <c:v>March</c:v>
                  </c:pt>
                  <c:pt idx="63">
                    <c:v>Apr</c:v>
                  </c:pt>
                  <c:pt idx="64">
                    <c:v>May</c:v>
                  </c:pt>
                  <c:pt idx="65">
                    <c:v>June</c:v>
                  </c:pt>
                  <c:pt idx="66">
                    <c:v>July</c:v>
                  </c:pt>
                  <c:pt idx="67">
                    <c:v>Aug</c:v>
                  </c:pt>
                  <c:pt idx="68">
                    <c:v>Sep</c:v>
                  </c:pt>
                  <c:pt idx="69">
                    <c:v>Oct</c:v>
                  </c:pt>
                  <c:pt idx="70">
                    <c:v>Nov</c:v>
                  </c:pt>
                  <c:pt idx="71">
                    <c:v>Dec</c:v>
                  </c:pt>
                  <c:pt idx="72">
                    <c:v>Jan</c:v>
                  </c:pt>
                  <c:pt idx="73">
                    <c:v>Feb</c:v>
                  </c:pt>
                  <c:pt idx="74">
                    <c:v>March</c:v>
                  </c:pt>
                  <c:pt idx="75">
                    <c:v>Apr</c:v>
                  </c:pt>
                  <c:pt idx="76">
                    <c:v>May</c:v>
                  </c:pt>
                  <c:pt idx="77">
                    <c:v>June</c:v>
                  </c:pt>
                  <c:pt idx="78">
                    <c:v>July</c:v>
                  </c:pt>
                  <c:pt idx="79">
                    <c:v>Aug</c:v>
                  </c:pt>
                  <c:pt idx="80">
                    <c:v>Sep</c:v>
                  </c:pt>
                  <c:pt idx="81">
                    <c:v>Oct</c:v>
                  </c:pt>
                  <c:pt idx="82">
                    <c:v>Nov</c:v>
                  </c:pt>
                  <c:pt idx="83">
                    <c:v>Dec</c:v>
                  </c:pt>
                  <c:pt idx="84">
                    <c:v>Jan</c:v>
                  </c:pt>
                  <c:pt idx="85">
                    <c:v>Feb</c:v>
                  </c:pt>
                  <c:pt idx="86">
                    <c:v>March</c:v>
                  </c:pt>
                  <c:pt idx="87">
                    <c:v>Apr</c:v>
                  </c:pt>
                  <c:pt idx="88">
                    <c:v>May</c:v>
                  </c:pt>
                  <c:pt idx="89">
                    <c:v>June</c:v>
                  </c:pt>
                  <c:pt idx="90">
                    <c:v>July</c:v>
                  </c:pt>
                  <c:pt idx="91">
                    <c:v>Aug</c:v>
                  </c:pt>
                  <c:pt idx="92">
                    <c:v>Sep</c:v>
                  </c:pt>
                  <c:pt idx="93">
                    <c:v>Oct</c:v>
                  </c:pt>
                  <c:pt idx="94">
                    <c:v>Nov</c:v>
                  </c:pt>
                  <c:pt idx="95">
                    <c:v>Dec</c:v>
                  </c:pt>
                  <c:pt idx="96">
                    <c:v>Jan</c:v>
                  </c:pt>
                  <c:pt idx="97">
                    <c:v>Feb</c:v>
                  </c:pt>
                  <c:pt idx="98">
                    <c:v>March</c:v>
                  </c:pt>
                  <c:pt idx="99">
                    <c:v>Apr</c:v>
                  </c:pt>
                  <c:pt idx="100">
                    <c:v>May</c:v>
                  </c:pt>
                  <c:pt idx="101">
                    <c:v>June</c:v>
                  </c:pt>
                  <c:pt idx="102">
                    <c:v>July</c:v>
                  </c:pt>
                  <c:pt idx="103">
                    <c:v>Aug</c:v>
                  </c:pt>
                  <c:pt idx="104">
                    <c:v>Sep</c:v>
                  </c:pt>
                  <c:pt idx="105">
                    <c:v>Oct</c:v>
                  </c:pt>
                  <c:pt idx="106">
                    <c:v>Nov</c:v>
                  </c:pt>
                  <c:pt idx="107">
                    <c:v>Dec</c:v>
                  </c:pt>
                  <c:pt idx="108">
                    <c:v>Jan</c:v>
                  </c:pt>
                  <c:pt idx="109">
                    <c:v>Feb</c:v>
                  </c:pt>
                  <c:pt idx="110">
                    <c:v>March</c:v>
                  </c:pt>
                  <c:pt idx="111">
                    <c:v>Apr</c:v>
                  </c:pt>
                  <c:pt idx="112">
                    <c:v>May</c:v>
                  </c:pt>
                  <c:pt idx="113">
                    <c:v>June</c:v>
                  </c:pt>
                  <c:pt idx="114">
                    <c:v>July</c:v>
                  </c:pt>
                  <c:pt idx="115">
                    <c:v>Aug</c:v>
                  </c:pt>
                  <c:pt idx="116">
                    <c:v>Sep</c:v>
                  </c:pt>
                  <c:pt idx="117">
                    <c:v>Oct</c:v>
                  </c:pt>
                </c:lvl>
                <c:lvl>
                  <c:pt idx="0">
                    <c:v>2006</c:v>
                  </c:pt>
                  <c:pt idx="12">
                    <c:v>2007</c:v>
                  </c:pt>
                  <c:pt idx="24">
                    <c:v>2008</c:v>
                  </c:pt>
                  <c:pt idx="36">
                    <c:v>2009</c:v>
                  </c:pt>
                  <c:pt idx="48">
                    <c:v>2010</c:v>
                  </c:pt>
                  <c:pt idx="60">
                    <c:v>2011</c:v>
                  </c:pt>
                  <c:pt idx="72">
                    <c:v>2012</c:v>
                  </c:pt>
                  <c:pt idx="84">
                    <c:v>2013</c:v>
                  </c:pt>
                  <c:pt idx="96">
                    <c:v>2014</c:v>
                  </c:pt>
                  <c:pt idx="108">
                    <c:v>2015</c:v>
                  </c:pt>
                </c:lvl>
              </c:multiLvlStrCache>
            </c:multiLvlStrRef>
          </c:cat>
          <c:val>
            <c:numRef>
              <c:f>'[2_1_0_2he.xls]Employed'!$D$5:$D$122</c:f>
              <c:numCache>
                <c:formatCode>#\ ##0.0</c:formatCode>
                <c:ptCount val="118"/>
                <c:pt idx="0">
                  <c:v>325.26</c:v>
                </c:pt>
                <c:pt idx="1">
                  <c:v>320.33</c:v>
                </c:pt>
                <c:pt idx="2">
                  <c:v>310.27999999999997</c:v>
                </c:pt>
                <c:pt idx="3">
                  <c:v>306.24</c:v>
                </c:pt>
                <c:pt idx="4">
                  <c:v>312.44</c:v>
                </c:pt>
                <c:pt idx="5">
                  <c:v>316.69</c:v>
                </c:pt>
                <c:pt idx="6">
                  <c:v>321.3</c:v>
                </c:pt>
                <c:pt idx="7">
                  <c:v>318.58</c:v>
                </c:pt>
                <c:pt idx="8">
                  <c:v>319.68</c:v>
                </c:pt>
                <c:pt idx="9">
                  <c:v>318.89999999999998</c:v>
                </c:pt>
                <c:pt idx="10">
                  <c:v>318.16000000000003</c:v>
                </c:pt>
                <c:pt idx="11">
                  <c:v>313.79000000000002</c:v>
                </c:pt>
                <c:pt idx="12">
                  <c:v>317.38</c:v>
                </c:pt>
                <c:pt idx="13">
                  <c:v>314.13</c:v>
                </c:pt>
                <c:pt idx="14">
                  <c:v>306.86</c:v>
                </c:pt>
                <c:pt idx="15">
                  <c:v>296.27999999999997</c:v>
                </c:pt>
                <c:pt idx="16">
                  <c:v>296.93</c:v>
                </c:pt>
                <c:pt idx="17">
                  <c:v>304.20999999999998</c:v>
                </c:pt>
                <c:pt idx="18">
                  <c:v>306.58999999999997</c:v>
                </c:pt>
                <c:pt idx="19">
                  <c:v>311.13</c:v>
                </c:pt>
                <c:pt idx="20">
                  <c:v>315.7</c:v>
                </c:pt>
                <c:pt idx="21">
                  <c:v>327.23</c:v>
                </c:pt>
                <c:pt idx="22">
                  <c:v>341.68</c:v>
                </c:pt>
                <c:pt idx="23">
                  <c:v>335.62</c:v>
                </c:pt>
                <c:pt idx="24">
                  <c:v>330.06</c:v>
                </c:pt>
                <c:pt idx="25">
                  <c:v>319.82</c:v>
                </c:pt>
                <c:pt idx="26">
                  <c:v>318.36</c:v>
                </c:pt>
                <c:pt idx="27">
                  <c:v>315.24</c:v>
                </c:pt>
                <c:pt idx="28">
                  <c:v>311.64</c:v>
                </c:pt>
                <c:pt idx="29">
                  <c:v>311.64999999999998</c:v>
                </c:pt>
                <c:pt idx="30">
                  <c:v>322.43</c:v>
                </c:pt>
                <c:pt idx="31">
                  <c:v>323.52999999999997</c:v>
                </c:pt>
                <c:pt idx="32">
                  <c:v>327.97</c:v>
                </c:pt>
                <c:pt idx="33">
                  <c:v>336.04</c:v>
                </c:pt>
                <c:pt idx="34">
                  <c:v>351.43</c:v>
                </c:pt>
                <c:pt idx="35">
                  <c:v>380.2</c:v>
                </c:pt>
                <c:pt idx="36">
                  <c:v>404.23</c:v>
                </c:pt>
                <c:pt idx="37">
                  <c:v>412.23</c:v>
                </c:pt>
                <c:pt idx="38">
                  <c:v>408.54</c:v>
                </c:pt>
                <c:pt idx="39">
                  <c:v>400.49</c:v>
                </c:pt>
                <c:pt idx="40">
                  <c:v>404.33</c:v>
                </c:pt>
                <c:pt idx="41">
                  <c:v>415.81</c:v>
                </c:pt>
                <c:pt idx="42">
                  <c:v>430.51</c:v>
                </c:pt>
                <c:pt idx="43">
                  <c:v>431.47</c:v>
                </c:pt>
                <c:pt idx="44">
                  <c:v>437.82</c:v>
                </c:pt>
                <c:pt idx="45">
                  <c:v>434.64</c:v>
                </c:pt>
                <c:pt idx="46">
                  <c:v>451.64</c:v>
                </c:pt>
                <c:pt idx="47">
                  <c:v>472.82</c:v>
                </c:pt>
                <c:pt idx="48">
                  <c:v>493.99</c:v>
                </c:pt>
                <c:pt idx="49">
                  <c:v>492.89</c:v>
                </c:pt>
                <c:pt idx="50">
                  <c:v>481.2</c:v>
                </c:pt>
                <c:pt idx="51">
                  <c:v>470.64</c:v>
                </c:pt>
                <c:pt idx="52">
                  <c:v>463.44</c:v>
                </c:pt>
                <c:pt idx="53">
                  <c:v>462.08</c:v>
                </c:pt>
                <c:pt idx="54">
                  <c:v>458.45</c:v>
                </c:pt>
                <c:pt idx="55">
                  <c:v>457.29</c:v>
                </c:pt>
                <c:pt idx="56">
                  <c:v>453.31</c:v>
                </c:pt>
                <c:pt idx="57">
                  <c:v>453.87</c:v>
                </c:pt>
                <c:pt idx="58">
                  <c:v>468.52</c:v>
                </c:pt>
                <c:pt idx="59">
                  <c:v>485.95</c:v>
                </c:pt>
                <c:pt idx="60">
                  <c:v>492.56</c:v>
                </c:pt>
                <c:pt idx="61">
                  <c:v>483.92</c:v>
                </c:pt>
                <c:pt idx="62">
                  <c:v>467.59</c:v>
                </c:pt>
                <c:pt idx="63">
                  <c:v>459.46</c:v>
                </c:pt>
                <c:pt idx="64">
                  <c:v>459.79</c:v>
                </c:pt>
                <c:pt idx="65">
                  <c:v>456.59</c:v>
                </c:pt>
                <c:pt idx="66">
                  <c:v>456.27</c:v>
                </c:pt>
                <c:pt idx="67">
                  <c:v>463.05</c:v>
                </c:pt>
                <c:pt idx="68">
                  <c:v>456.04</c:v>
                </c:pt>
                <c:pt idx="69">
                  <c:v>454.66</c:v>
                </c:pt>
                <c:pt idx="70">
                  <c:v>472.64</c:v>
                </c:pt>
                <c:pt idx="71">
                  <c:v>495.51</c:v>
                </c:pt>
                <c:pt idx="72">
                  <c:v>505.57</c:v>
                </c:pt>
                <c:pt idx="73">
                  <c:v>495.35</c:v>
                </c:pt>
                <c:pt idx="74">
                  <c:v>486.13</c:v>
                </c:pt>
                <c:pt idx="75">
                  <c:v>470.86</c:v>
                </c:pt>
                <c:pt idx="76">
                  <c:v>461.28</c:v>
                </c:pt>
                <c:pt idx="77">
                  <c:v>453.18</c:v>
                </c:pt>
                <c:pt idx="78">
                  <c:v>453.49</c:v>
                </c:pt>
                <c:pt idx="79">
                  <c:v>454.98</c:v>
                </c:pt>
                <c:pt idx="80">
                  <c:v>459.86</c:v>
                </c:pt>
                <c:pt idx="81">
                  <c:v>458.71</c:v>
                </c:pt>
                <c:pt idx="82">
                  <c:v>474.04</c:v>
                </c:pt>
                <c:pt idx="83">
                  <c:v>488.07</c:v>
                </c:pt>
                <c:pt idx="84">
                  <c:v>494.21</c:v>
                </c:pt>
                <c:pt idx="85">
                  <c:v>465.14</c:v>
                </c:pt>
                <c:pt idx="86">
                  <c:v>451.72</c:v>
                </c:pt>
                <c:pt idx="87">
                  <c:v>439.67</c:v>
                </c:pt>
                <c:pt idx="88">
                  <c:v>438.84</c:v>
                </c:pt>
                <c:pt idx="89">
                  <c:v>434.15</c:v>
                </c:pt>
                <c:pt idx="90">
                  <c:v>428.97</c:v>
                </c:pt>
                <c:pt idx="91">
                  <c:v>425.09</c:v>
                </c:pt>
                <c:pt idx="92">
                  <c:v>403.15</c:v>
                </c:pt>
                <c:pt idx="93">
                  <c:v>398.08</c:v>
                </c:pt>
                <c:pt idx="94">
                  <c:v>383.69</c:v>
                </c:pt>
                <c:pt idx="95">
                  <c:v>369.23</c:v>
                </c:pt>
                <c:pt idx="96">
                  <c:v>363.84</c:v>
                </c:pt>
                <c:pt idx="97">
                  <c:v>356.73</c:v>
                </c:pt>
                <c:pt idx="98">
                  <c:v>356.48</c:v>
                </c:pt>
                <c:pt idx="99">
                  <c:v>358.51</c:v>
                </c:pt>
                <c:pt idx="100">
                  <c:v>355.55</c:v>
                </c:pt>
                <c:pt idx="101">
                  <c:v>342.31</c:v>
                </c:pt>
                <c:pt idx="102">
                  <c:v>330.61</c:v>
                </c:pt>
                <c:pt idx="103">
                  <c:v>316.41000000000003</c:v>
                </c:pt>
                <c:pt idx="104">
                  <c:v>319.95999999999998</c:v>
                </c:pt>
                <c:pt idx="105">
                  <c:v>317.64</c:v>
                </c:pt>
                <c:pt idx="106">
                  <c:v>329.43900000000002</c:v>
                </c:pt>
                <c:pt idx="107">
                  <c:v>344.82499999999999</c:v>
                </c:pt>
                <c:pt idx="108">
                  <c:v>347.1</c:v>
                </c:pt>
                <c:pt idx="109">
                  <c:v>337.62733333333335</c:v>
                </c:pt>
                <c:pt idx="110">
                  <c:v>318.81466666666665</c:v>
                </c:pt>
                <c:pt idx="111">
                  <c:v>309.18233333333336</c:v>
                </c:pt>
                <c:pt idx="112">
                  <c:v>304.62666666666667</c:v>
                </c:pt>
                <c:pt idx="113">
                  <c:v>302.86766666666671</c:v>
                </c:pt>
                <c:pt idx="114">
                  <c:v>291.81466666666665</c:v>
                </c:pt>
                <c:pt idx="115">
                  <c:v>289.20678633333335</c:v>
                </c:pt>
                <c:pt idx="116">
                  <c:v>282.95033333333339</c:v>
                </c:pt>
                <c:pt idx="117">
                  <c:v>279.779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051528"/>
        <c:axId val="359051136"/>
      </c:lineChart>
      <c:catAx>
        <c:axId val="359050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4664"/>
        <c:crosses val="autoZero"/>
        <c:auto val="1"/>
        <c:lblAlgn val="ctr"/>
        <c:lblOffset val="100"/>
        <c:noMultiLvlLbl val="0"/>
      </c:catAx>
      <c:valAx>
        <c:axId val="359054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0744"/>
        <c:crosses val="autoZero"/>
        <c:crossBetween val="between"/>
      </c:valAx>
      <c:valAx>
        <c:axId val="359051136"/>
        <c:scaling>
          <c:orientation val="minMax"/>
        </c:scaling>
        <c:delete val="0"/>
        <c:axPos val="r"/>
        <c:numFmt formatCode="#\ 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1528"/>
        <c:crosses val="max"/>
        <c:crossBetween val="between"/>
      </c:valAx>
      <c:catAx>
        <c:axId val="3590515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5905113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Economically active and inactive </a:t>
            </a:r>
            <a:r>
              <a:rPr lang="hu-HU"/>
              <a:t>persons </a:t>
            </a:r>
            <a:r>
              <a:rPr lang="en-US"/>
              <a:t>(in thousands)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'[2_1_0_2he.xls]Econ active'!$C$4</c:f>
              <c:strCache>
                <c:ptCount val="1"/>
                <c:pt idx="0">
                  <c:v>Economically active (left axe)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multiLvlStrRef>
              <c:f>'[2_1_0_2he.xls]Econ active'!$A$5:$B$122</c:f>
              <c:multiLvlStrCache>
                <c:ptCount val="118"/>
                <c:lvl>
                  <c:pt idx="0">
                    <c:v>Jan</c:v>
                  </c:pt>
                  <c:pt idx="1">
                    <c:v>Feb</c:v>
                  </c:pt>
                  <c:pt idx="2">
                    <c:v>March</c:v>
                  </c:pt>
                  <c:pt idx="3">
                    <c:v>Apr</c:v>
                  </c:pt>
                  <c:pt idx="4">
                    <c:v>May</c:v>
                  </c:pt>
                  <c:pt idx="5">
                    <c:v>June</c:v>
                  </c:pt>
                  <c:pt idx="6">
                    <c:v>July</c:v>
                  </c:pt>
                  <c:pt idx="7">
                    <c:v>Aug</c:v>
                  </c:pt>
                  <c:pt idx="8">
                    <c:v>Sep</c:v>
                  </c:pt>
                  <c:pt idx="9">
                    <c:v>Oct</c:v>
                  </c:pt>
                  <c:pt idx="10">
                    <c:v>Nov</c:v>
                  </c:pt>
                  <c:pt idx="11">
                    <c:v>Dec</c:v>
                  </c:pt>
                  <c:pt idx="12">
                    <c:v>Jan</c:v>
                  </c:pt>
                  <c:pt idx="13">
                    <c:v>Feb</c:v>
                  </c:pt>
                  <c:pt idx="14">
                    <c:v>March</c:v>
                  </c:pt>
                  <c:pt idx="15">
                    <c:v>Apr</c:v>
                  </c:pt>
                  <c:pt idx="16">
                    <c:v>May</c:v>
                  </c:pt>
                  <c:pt idx="17">
                    <c:v>June</c:v>
                  </c:pt>
                  <c:pt idx="18">
                    <c:v>July</c:v>
                  </c:pt>
                  <c:pt idx="19">
                    <c:v>Aug</c:v>
                  </c:pt>
                  <c:pt idx="20">
                    <c:v>Sep</c:v>
                  </c:pt>
                  <c:pt idx="21">
                    <c:v>Oct</c:v>
                  </c:pt>
                  <c:pt idx="22">
                    <c:v>Nov</c:v>
                  </c:pt>
                  <c:pt idx="23">
                    <c:v>Dec</c:v>
                  </c:pt>
                  <c:pt idx="24">
                    <c:v>Jan</c:v>
                  </c:pt>
                  <c:pt idx="25">
                    <c:v>Feb</c:v>
                  </c:pt>
                  <c:pt idx="26">
                    <c:v>March</c:v>
                  </c:pt>
                  <c:pt idx="27">
                    <c:v>Apr</c:v>
                  </c:pt>
                  <c:pt idx="28">
                    <c:v>May</c:v>
                  </c:pt>
                  <c:pt idx="29">
                    <c:v>June</c:v>
                  </c:pt>
                  <c:pt idx="30">
                    <c:v>July</c:v>
                  </c:pt>
                  <c:pt idx="31">
                    <c:v>Aug</c:v>
                  </c:pt>
                  <c:pt idx="32">
                    <c:v>Sep</c:v>
                  </c:pt>
                  <c:pt idx="33">
                    <c:v>Oct</c:v>
                  </c:pt>
                  <c:pt idx="34">
                    <c:v>Nov</c:v>
                  </c:pt>
                  <c:pt idx="35">
                    <c:v>Dec</c:v>
                  </c:pt>
                  <c:pt idx="36">
                    <c:v>Jan</c:v>
                  </c:pt>
                  <c:pt idx="37">
                    <c:v>Feb</c:v>
                  </c:pt>
                  <c:pt idx="38">
                    <c:v>March</c:v>
                  </c:pt>
                  <c:pt idx="39">
                    <c:v>Apr</c:v>
                  </c:pt>
                  <c:pt idx="40">
                    <c:v>May</c:v>
                  </c:pt>
                  <c:pt idx="41">
                    <c:v>June</c:v>
                  </c:pt>
                  <c:pt idx="42">
                    <c:v>July</c:v>
                  </c:pt>
                  <c:pt idx="43">
                    <c:v>Aug</c:v>
                  </c:pt>
                  <c:pt idx="44">
                    <c:v>Sep</c:v>
                  </c:pt>
                  <c:pt idx="45">
                    <c:v>Oct</c:v>
                  </c:pt>
                  <c:pt idx="46">
                    <c:v>Nov</c:v>
                  </c:pt>
                  <c:pt idx="47">
                    <c:v>Dec</c:v>
                  </c:pt>
                  <c:pt idx="48">
                    <c:v>Jan</c:v>
                  </c:pt>
                  <c:pt idx="49">
                    <c:v>Feb</c:v>
                  </c:pt>
                  <c:pt idx="50">
                    <c:v>March</c:v>
                  </c:pt>
                  <c:pt idx="51">
                    <c:v>Apr</c:v>
                  </c:pt>
                  <c:pt idx="52">
                    <c:v>May</c:v>
                  </c:pt>
                  <c:pt idx="53">
                    <c:v>June</c:v>
                  </c:pt>
                  <c:pt idx="54">
                    <c:v>July</c:v>
                  </c:pt>
                  <c:pt idx="55">
                    <c:v>Aug</c:v>
                  </c:pt>
                  <c:pt idx="56">
                    <c:v>Sep</c:v>
                  </c:pt>
                  <c:pt idx="57">
                    <c:v>Oct</c:v>
                  </c:pt>
                  <c:pt idx="58">
                    <c:v>Nov</c:v>
                  </c:pt>
                  <c:pt idx="59">
                    <c:v>Dec</c:v>
                  </c:pt>
                  <c:pt idx="60">
                    <c:v>Jan</c:v>
                  </c:pt>
                  <c:pt idx="61">
                    <c:v>Feb</c:v>
                  </c:pt>
                  <c:pt idx="62">
                    <c:v>March</c:v>
                  </c:pt>
                  <c:pt idx="63">
                    <c:v>Apr</c:v>
                  </c:pt>
                  <c:pt idx="64">
                    <c:v>May</c:v>
                  </c:pt>
                  <c:pt idx="65">
                    <c:v>June</c:v>
                  </c:pt>
                  <c:pt idx="66">
                    <c:v>July</c:v>
                  </c:pt>
                  <c:pt idx="67">
                    <c:v>Aug</c:v>
                  </c:pt>
                  <c:pt idx="68">
                    <c:v>Sep</c:v>
                  </c:pt>
                  <c:pt idx="69">
                    <c:v>Oct</c:v>
                  </c:pt>
                  <c:pt idx="70">
                    <c:v>Nov</c:v>
                  </c:pt>
                  <c:pt idx="71">
                    <c:v>Dec</c:v>
                  </c:pt>
                  <c:pt idx="72">
                    <c:v>Jan</c:v>
                  </c:pt>
                  <c:pt idx="73">
                    <c:v>Feb</c:v>
                  </c:pt>
                  <c:pt idx="74">
                    <c:v>March</c:v>
                  </c:pt>
                  <c:pt idx="75">
                    <c:v>Apr</c:v>
                  </c:pt>
                  <c:pt idx="76">
                    <c:v>May</c:v>
                  </c:pt>
                  <c:pt idx="77">
                    <c:v>June</c:v>
                  </c:pt>
                  <c:pt idx="78">
                    <c:v>July</c:v>
                  </c:pt>
                  <c:pt idx="79">
                    <c:v>Aug</c:v>
                  </c:pt>
                  <c:pt idx="80">
                    <c:v>Sep</c:v>
                  </c:pt>
                  <c:pt idx="81">
                    <c:v>Oct</c:v>
                  </c:pt>
                  <c:pt idx="82">
                    <c:v>Nov</c:v>
                  </c:pt>
                  <c:pt idx="83">
                    <c:v>Dec</c:v>
                  </c:pt>
                  <c:pt idx="84">
                    <c:v>Jan</c:v>
                  </c:pt>
                  <c:pt idx="85">
                    <c:v>Feb</c:v>
                  </c:pt>
                  <c:pt idx="86">
                    <c:v>March</c:v>
                  </c:pt>
                  <c:pt idx="87">
                    <c:v>Apr</c:v>
                  </c:pt>
                  <c:pt idx="88">
                    <c:v>May</c:v>
                  </c:pt>
                  <c:pt idx="89">
                    <c:v>June</c:v>
                  </c:pt>
                  <c:pt idx="90">
                    <c:v>July</c:v>
                  </c:pt>
                  <c:pt idx="91">
                    <c:v>Aug</c:v>
                  </c:pt>
                  <c:pt idx="92">
                    <c:v>Sep</c:v>
                  </c:pt>
                  <c:pt idx="93">
                    <c:v>Oct</c:v>
                  </c:pt>
                  <c:pt idx="94">
                    <c:v>Nov</c:v>
                  </c:pt>
                  <c:pt idx="95">
                    <c:v>Dec</c:v>
                  </c:pt>
                  <c:pt idx="96">
                    <c:v>Jan</c:v>
                  </c:pt>
                  <c:pt idx="97">
                    <c:v>Feb</c:v>
                  </c:pt>
                  <c:pt idx="98">
                    <c:v>March</c:v>
                  </c:pt>
                  <c:pt idx="99">
                    <c:v>Apr</c:v>
                  </c:pt>
                  <c:pt idx="100">
                    <c:v>May</c:v>
                  </c:pt>
                  <c:pt idx="101">
                    <c:v>June</c:v>
                  </c:pt>
                  <c:pt idx="102">
                    <c:v>July</c:v>
                  </c:pt>
                  <c:pt idx="103">
                    <c:v>Aug</c:v>
                  </c:pt>
                  <c:pt idx="104">
                    <c:v>Sep</c:v>
                  </c:pt>
                  <c:pt idx="105">
                    <c:v>Oct</c:v>
                  </c:pt>
                  <c:pt idx="106">
                    <c:v>Nov</c:v>
                  </c:pt>
                  <c:pt idx="107">
                    <c:v>Dec</c:v>
                  </c:pt>
                  <c:pt idx="108">
                    <c:v>Jan</c:v>
                  </c:pt>
                  <c:pt idx="109">
                    <c:v>Feb</c:v>
                  </c:pt>
                  <c:pt idx="110">
                    <c:v>March</c:v>
                  </c:pt>
                  <c:pt idx="111">
                    <c:v>Apr</c:v>
                  </c:pt>
                  <c:pt idx="112">
                    <c:v>May</c:v>
                  </c:pt>
                  <c:pt idx="113">
                    <c:v>June</c:v>
                  </c:pt>
                  <c:pt idx="114">
                    <c:v>July</c:v>
                  </c:pt>
                  <c:pt idx="115">
                    <c:v>Aug</c:v>
                  </c:pt>
                  <c:pt idx="116">
                    <c:v>Sep</c:v>
                  </c:pt>
                  <c:pt idx="117">
                    <c:v>Oct</c:v>
                  </c:pt>
                </c:lvl>
                <c:lvl>
                  <c:pt idx="0">
                    <c:v>2006</c:v>
                  </c:pt>
                  <c:pt idx="12">
                    <c:v>2007</c:v>
                  </c:pt>
                  <c:pt idx="24">
                    <c:v>2008</c:v>
                  </c:pt>
                  <c:pt idx="36">
                    <c:v>2009</c:v>
                  </c:pt>
                  <c:pt idx="48">
                    <c:v>2010</c:v>
                  </c:pt>
                  <c:pt idx="60">
                    <c:v>2011</c:v>
                  </c:pt>
                  <c:pt idx="72">
                    <c:v>2012</c:v>
                  </c:pt>
                  <c:pt idx="84">
                    <c:v>2013</c:v>
                  </c:pt>
                  <c:pt idx="96">
                    <c:v>2014</c:v>
                  </c:pt>
                  <c:pt idx="108">
                    <c:v>2015</c:v>
                  </c:pt>
                </c:lvl>
              </c:multiLvlStrCache>
            </c:multiLvlStrRef>
          </c:cat>
          <c:val>
            <c:numRef>
              <c:f>'[2_1_0_2he.xls]Econ active'!$C$5:$C$122</c:f>
              <c:numCache>
                <c:formatCode>#\ ##0.0</c:formatCode>
                <c:ptCount val="118"/>
                <c:pt idx="0">
                  <c:v>4196.2299999999996</c:v>
                </c:pt>
                <c:pt idx="1">
                  <c:v>4211.62</c:v>
                </c:pt>
                <c:pt idx="2">
                  <c:v>4221.21</c:v>
                </c:pt>
                <c:pt idx="3">
                  <c:v>4219.24</c:v>
                </c:pt>
                <c:pt idx="4">
                  <c:v>4223.7700000000004</c:v>
                </c:pt>
                <c:pt idx="5">
                  <c:v>4231.93</c:v>
                </c:pt>
                <c:pt idx="6">
                  <c:v>4237.54</c:v>
                </c:pt>
                <c:pt idx="7">
                  <c:v>4240.3500000000004</c:v>
                </c:pt>
                <c:pt idx="8">
                  <c:v>4245.99</c:v>
                </c:pt>
                <c:pt idx="9">
                  <c:v>4235.04</c:v>
                </c:pt>
                <c:pt idx="10">
                  <c:v>4214.95</c:v>
                </c:pt>
                <c:pt idx="11">
                  <c:v>4194.22</c:v>
                </c:pt>
                <c:pt idx="12">
                  <c:v>4178.8</c:v>
                </c:pt>
                <c:pt idx="13">
                  <c:v>4170.79</c:v>
                </c:pt>
                <c:pt idx="14">
                  <c:v>4175.47</c:v>
                </c:pt>
                <c:pt idx="15">
                  <c:v>4182.59</c:v>
                </c:pt>
                <c:pt idx="16">
                  <c:v>4189.5200000000004</c:v>
                </c:pt>
                <c:pt idx="17">
                  <c:v>4191.7299999999996</c:v>
                </c:pt>
                <c:pt idx="18">
                  <c:v>4200.49</c:v>
                </c:pt>
                <c:pt idx="19">
                  <c:v>4192.8</c:v>
                </c:pt>
                <c:pt idx="20">
                  <c:v>4182.01</c:v>
                </c:pt>
                <c:pt idx="21">
                  <c:v>4175.5200000000004</c:v>
                </c:pt>
                <c:pt idx="22">
                  <c:v>4157.66</c:v>
                </c:pt>
                <c:pt idx="23">
                  <c:v>4137.09</c:v>
                </c:pt>
                <c:pt idx="24">
                  <c:v>4116.76</c:v>
                </c:pt>
                <c:pt idx="25">
                  <c:v>4112.66</c:v>
                </c:pt>
                <c:pt idx="26">
                  <c:v>4116.42</c:v>
                </c:pt>
                <c:pt idx="27">
                  <c:v>4126.99</c:v>
                </c:pt>
                <c:pt idx="28">
                  <c:v>4148.1099999999997</c:v>
                </c:pt>
                <c:pt idx="29">
                  <c:v>4161.04</c:v>
                </c:pt>
                <c:pt idx="30">
                  <c:v>4179.99</c:v>
                </c:pt>
                <c:pt idx="31">
                  <c:v>4171.63</c:v>
                </c:pt>
                <c:pt idx="32">
                  <c:v>4167.9399999999996</c:v>
                </c:pt>
                <c:pt idx="33">
                  <c:v>4152.16</c:v>
                </c:pt>
                <c:pt idx="34">
                  <c:v>4126.58</c:v>
                </c:pt>
                <c:pt idx="35">
                  <c:v>4108.51</c:v>
                </c:pt>
                <c:pt idx="36">
                  <c:v>4109.29</c:v>
                </c:pt>
                <c:pt idx="37">
                  <c:v>4117.92</c:v>
                </c:pt>
                <c:pt idx="38">
                  <c:v>4128.1499999999996</c:v>
                </c:pt>
                <c:pt idx="39">
                  <c:v>4133.43</c:v>
                </c:pt>
                <c:pt idx="40">
                  <c:v>4145.2700000000004</c:v>
                </c:pt>
                <c:pt idx="41">
                  <c:v>4147.3599999999997</c:v>
                </c:pt>
                <c:pt idx="42">
                  <c:v>4148.18</c:v>
                </c:pt>
                <c:pt idx="43">
                  <c:v>4155.8900000000003</c:v>
                </c:pt>
                <c:pt idx="44">
                  <c:v>4159.18</c:v>
                </c:pt>
                <c:pt idx="45">
                  <c:v>4148.3599999999997</c:v>
                </c:pt>
                <c:pt idx="46">
                  <c:v>4126.3599999999997</c:v>
                </c:pt>
                <c:pt idx="47">
                  <c:v>4128.7</c:v>
                </c:pt>
                <c:pt idx="48">
                  <c:v>4141.92</c:v>
                </c:pt>
                <c:pt idx="49">
                  <c:v>4157.7</c:v>
                </c:pt>
                <c:pt idx="50">
                  <c:v>4161.24</c:v>
                </c:pt>
                <c:pt idx="51">
                  <c:v>4168.7299999999996</c:v>
                </c:pt>
                <c:pt idx="52">
                  <c:v>4174.13</c:v>
                </c:pt>
                <c:pt idx="53">
                  <c:v>4188.25</c:v>
                </c:pt>
                <c:pt idx="54">
                  <c:v>4197.8</c:v>
                </c:pt>
                <c:pt idx="55">
                  <c:v>4200.57</c:v>
                </c:pt>
                <c:pt idx="56">
                  <c:v>4196.5</c:v>
                </c:pt>
                <c:pt idx="57">
                  <c:v>4173.8</c:v>
                </c:pt>
                <c:pt idx="58">
                  <c:v>4158.22</c:v>
                </c:pt>
                <c:pt idx="59">
                  <c:v>4142.6899999999996</c:v>
                </c:pt>
                <c:pt idx="60">
                  <c:v>4145.9399999999996</c:v>
                </c:pt>
                <c:pt idx="61">
                  <c:v>4161.18</c:v>
                </c:pt>
                <c:pt idx="62">
                  <c:v>4171.07</c:v>
                </c:pt>
                <c:pt idx="63">
                  <c:v>4185.1400000000003</c:v>
                </c:pt>
                <c:pt idx="64">
                  <c:v>4208.17</c:v>
                </c:pt>
                <c:pt idx="65">
                  <c:v>4204.99</c:v>
                </c:pt>
                <c:pt idx="66">
                  <c:v>4217.8999999999996</c:v>
                </c:pt>
                <c:pt idx="67">
                  <c:v>4231.57</c:v>
                </c:pt>
                <c:pt idx="68">
                  <c:v>4230.25</c:v>
                </c:pt>
                <c:pt idx="69">
                  <c:v>4210.8900000000003</c:v>
                </c:pt>
                <c:pt idx="70">
                  <c:v>4197.49</c:v>
                </c:pt>
                <c:pt idx="71">
                  <c:v>4198.6000000000004</c:v>
                </c:pt>
                <c:pt idx="72">
                  <c:v>4206.01</c:v>
                </c:pt>
                <c:pt idx="73">
                  <c:v>4214.5200000000004</c:v>
                </c:pt>
                <c:pt idx="74">
                  <c:v>4241.82</c:v>
                </c:pt>
                <c:pt idx="75">
                  <c:v>4256.96</c:v>
                </c:pt>
                <c:pt idx="76">
                  <c:v>4275.3500000000004</c:v>
                </c:pt>
                <c:pt idx="77">
                  <c:v>4284.3999999999996</c:v>
                </c:pt>
                <c:pt idx="78">
                  <c:v>4307.1099999999997</c:v>
                </c:pt>
                <c:pt idx="79">
                  <c:v>4311.37</c:v>
                </c:pt>
                <c:pt idx="80">
                  <c:v>4308.79</c:v>
                </c:pt>
                <c:pt idx="81">
                  <c:v>4289.55</c:v>
                </c:pt>
                <c:pt idx="82">
                  <c:v>4255.8900000000003</c:v>
                </c:pt>
                <c:pt idx="83">
                  <c:v>4228.1099999999997</c:v>
                </c:pt>
                <c:pt idx="84">
                  <c:v>4236.17</c:v>
                </c:pt>
                <c:pt idx="85">
                  <c:v>4257.1000000000004</c:v>
                </c:pt>
                <c:pt idx="86">
                  <c:v>4280.76</c:v>
                </c:pt>
                <c:pt idx="87">
                  <c:v>4295.29</c:v>
                </c:pt>
                <c:pt idx="88">
                  <c:v>4321.3599999999997</c:v>
                </c:pt>
                <c:pt idx="89">
                  <c:v>4329.54</c:v>
                </c:pt>
                <c:pt idx="90">
                  <c:v>4336.5</c:v>
                </c:pt>
                <c:pt idx="91">
                  <c:v>4338.82</c:v>
                </c:pt>
                <c:pt idx="92">
                  <c:v>4337.0200000000004</c:v>
                </c:pt>
                <c:pt idx="93">
                  <c:v>4332.99</c:v>
                </c:pt>
                <c:pt idx="94">
                  <c:v>4336.4799999999996</c:v>
                </c:pt>
                <c:pt idx="95">
                  <c:v>4352.01</c:v>
                </c:pt>
                <c:pt idx="96">
                  <c:v>4371.67</c:v>
                </c:pt>
                <c:pt idx="97">
                  <c:v>4394.21</c:v>
                </c:pt>
                <c:pt idx="98">
                  <c:v>4389.28</c:v>
                </c:pt>
                <c:pt idx="99">
                  <c:v>4402.8500000000004</c:v>
                </c:pt>
                <c:pt idx="100">
                  <c:v>4409.55</c:v>
                </c:pt>
                <c:pt idx="101">
                  <c:v>4428.6099999999997</c:v>
                </c:pt>
                <c:pt idx="102">
                  <c:v>4447.95</c:v>
                </c:pt>
                <c:pt idx="103">
                  <c:v>4435.93</c:v>
                </c:pt>
                <c:pt idx="104">
                  <c:v>4442.82</c:v>
                </c:pt>
                <c:pt idx="105">
                  <c:v>4427.8900000000003</c:v>
                </c:pt>
                <c:pt idx="106">
                  <c:v>4426.5126666666665</c:v>
                </c:pt>
                <c:pt idx="107">
                  <c:v>4438.62</c:v>
                </c:pt>
                <c:pt idx="108">
                  <c:v>4433.55</c:v>
                </c:pt>
                <c:pt idx="109">
                  <c:v>4447.0736666666662</c:v>
                </c:pt>
                <c:pt idx="110">
                  <c:v>4451.922333333333</c:v>
                </c:pt>
                <c:pt idx="111">
                  <c:v>4476.4026666666659</c:v>
                </c:pt>
                <c:pt idx="112">
                  <c:v>4493.7079999999996</c:v>
                </c:pt>
                <c:pt idx="113">
                  <c:v>4517.8990000000003</c:v>
                </c:pt>
                <c:pt idx="114">
                  <c:v>4519.9453333333331</c:v>
                </c:pt>
                <c:pt idx="115">
                  <c:v>4518.4389566666669</c:v>
                </c:pt>
                <c:pt idx="116">
                  <c:v>4517.4606666666668</c:v>
                </c:pt>
                <c:pt idx="117">
                  <c:v>4501.0669999999991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59053096"/>
        <c:axId val="359057016"/>
      </c:barChart>
      <c:lineChart>
        <c:grouping val="standard"/>
        <c:varyColors val="0"/>
        <c:ser>
          <c:idx val="1"/>
          <c:order val="1"/>
          <c:tx>
            <c:strRef>
              <c:f>'[2_1_0_2he.xls]Econ active'!$D$4</c:f>
              <c:strCache>
                <c:ptCount val="1"/>
                <c:pt idx="0">
                  <c:v>Economically inactive (right axe)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multiLvlStrRef>
              <c:f>'[2_1_0_2he.xls]Econ active'!$A$5:$B$122</c:f>
              <c:multiLvlStrCache>
                <c:ptCount val="118"/>
                <c:lvl>
                  <c:pt idx="0">
                    <c:v>Jan</c:v>
                  </c:pt>
                  <c:pt idx="1">
                    <c:v>Feb</c:v>
                  </c:pt>
                  <c:pt idx="2">
                    <c:v>March</c:v>
                  </c:pt>
                  <c:pt idx="3">
                    <c:v>Apr</c:v>
                  </c:pt>
                  <c:pt idx="4">
                    <c:v>May</c:v>
                  </c:pt>
                  <c:pt idx="5">
                    <c:v>June</c:v>
                  </c:pt>
                  <c:pt idx="6">
                    <c:v>July</c:v>
                  </c:pt>
                  <c:pt idx="7">
                    <c:v>Aug</c:v>
                  </c:pt>
                  <c:pt idx="8">
                    <c:v>Sep</c:v>
                  </c:pt>
                  <c:pt idx="9">
                    <c:v>Oct</c:v>
                  </c:pt>
                  <c:pt idx="10">
                    <c:v>Nov</c:v>
                  </c:pt>
                  <c:pt idx="11">
                    <c:v>Dec</c:v>
                  </c:pt>
                  <c:pt idx="12">
                    <c:v>Jan</c:v>
                  </c:pt>
                  <c:pt idx="13">
                    <c:v>Feb</c:v>
                  </c:pt>
                  <c:pt idx="14">
                    <c:v>March</c:v>
                  </c:pt>
                  <c:pt idx="15">
                    <c:v>Apr</c:v>
                  </c:pt>
                  <c:pt idx="16">
                    <c:v>May</c:v>
                  </c:pt>
                  <c:pt idx="17">
                    <c:v>June</c:v>
                  </c:pt>
                  <c:pt idx="18">
                    <c:v>July</c:v>
                  </c:pt>
                  <c:pt idx="19">
                    <c:v>Aug</c:v>
                  </c:pt>
                  <c:pt idx="20">
                    <c:v>Sep</c:v>
                  </c:pt>
                  <c:pt idx="21">
                    <c:v>Oct</c:v>
                  </c:pt>
                  <c:pt idx="22">
                    <c:v>Nov</c:v>
                  </c:pt>
                  <c:pt idx="23">
                    <c:v>Dec</c:v>
                  </c:pt>
                  <c:pt idx="24">
                    <c:v>Jan</c:v>
                  </c:pt>
                  <c:pt idx="25">
                    <c:v>Feb</c:v>
                  </c:pt>
                  <c:pt idx="26">
                    <c:v>March</c:v>
                  </c:pt>
                  <c:pt idx="27">
                    <c:v>Apr</c:v>
                  </c:pt>
                  <c:pt idx="28">
                    <c:v>May</c:v>
                  </c:pt>
                  <c:pt idx="29">
                    <c:v>June</c:v>
                  </c:pt>
                  <c:pt idx="30">
                    <c:v>July</c:v>
                  </c:pt>
                  <c:pt idx="31">
                    <c:v>Aug</c:v>
                  </c:pt>
                  <c:pt idx="32">
                    <c:v>Sep</c:v>
                  </c:pt>
                  <c:pt idx="33">
                    <c:v>Oct</c:v>
                  </c:pt>
                  <c:pt idx="34">
                    <c:v>Nov</c:v>
                  </c:pt>
                  <c:pt idx="35">
                    <c:v>Dec</c:v>
                  </c:pt>
                  <c:pt idx="36">
                    <c:v>Jan</c:v>
                  </c:pt>
                  <c:pt idx="37">
                    <c:v>Feb</c:v>
                  </c:pt>
                  <c:pt idx="38">
                    <c:v>March</c:v>
                  </c:pt>
                  <c:pt idx="39">
                    <c:v>Apr</c:v>
                  </c:pt>
                  <c:pt idx="40">
                    <c:v>May</c:v>
                  </c:pt>
                  <c:pt idx="41">
                    <c:v>June</c:v>
                  </c:pt>
                  <c:pt idx="42">
                    <c:v>July</c:v>
                  </c:pt>
                  <c:pt idx="43">
                    <c:v>Aug</c:v>
                  </c:pt>
                  <c:pt idx="44">
                    <c:v>Sep</c:v>
                  </c:pt>
                  <c:pt idx="45">
                    <c:v>Oct</c:v>
                  </c:pt>
                  <c:pt idx="46">
                    <c:v>Nov</c:v>
                  </c:pt>
                  <c:pt idx="47">
                    <c:v>Dec</c:v>
                  </c:pt>
                  <c:pt idx="48">
                    <c:v>Jan</c:v>
                  </c:pt>
                  <c:pt idx="49">
                    <c:v>Feb</c:v>
                  </c:pt>
                  <c:pt idx="50">
                    <c:v>March</c:v>
                  </c:pt>
                  <c:pt idx="51">
                    <c:v>Apr</c:v>
                  </c:pt>
                  <c:pt idx="52">
                    <c:v>May</c:v>
                  </c:pt>
                  <c:pt idx="53">
                    <c:v>June</c:v>
                  </c:pt>
                  <c:pt idx="54">
                    <c:v>July</c:v>
                  </c:pt>
                  <c:pt idx="55">
                    <c:v>Aug</c:v>
                  </c:pt>
                  <c:pt idx="56">
                    <c:v>Sep</c:v>
                  </c:pt>
                  <c:pt idx="57">
                    <c:v>Oct</c:v>
                  </c:pt>
                  <c:pt idx="58">
                    <c:v>Nov</c:v>
                  </c:pt>
                  <c:pt idx="59">
                    <c:v>Dec</c:v>
                  </c:pt>
                  <c:pt idx="60">
                    <c:v>Jan</c:v>
                  </c:pt>
                  <c:pt idx="61">
                    <c:v>Feb</c:v>
                  </c:pt>
                  <c:pt idx="62">
                    <c:v>March</c:v>
                  </c:pt>
                  <c:pt idx="63">
                    <c:v>Apr</c:v>
                  </c:pt>
                  <c:pt idx="64">
                    <c:v>May</c:v>
                  </c:pt>
                  <c:pt idx="65">
                    <c:v>June</c:v>
                  </c:pt>
                  <c:pt idx="66">
                    <c:v>July</c:v>
                  </c:pt>
                  <c:pt idx="67">
                    <c:v>Aug</c:v>
                  </c:pt>
                  <c:pt idx="68">
                    <c:v>Sep</c:v>
                  </c:pt>
                  <c:pt idx="69">
                    <c:v>Oct</c:v>
                  </c:pt>
                  <c:pt idx="70">
                    <c:v>Nov</c:v>
                  </c:pt>
                  <c:pt idx="71">
                    <c:v>Dec</c:v>
                  </c:pt>
                  <c:pt idx="72">
                    <c:v>Jan</c:v>
                  </c:pt>
                  <c:pt idx="73">
                    <c:v>Feb</c:v>
                  </c:pt>
                  <c:pt idx="74">
                    <c:v>March</c:v>
                  </c:pt>
                  <c:pt idx="75">
                    <c:v>Apr</c:v>
                  </c:pt>
                  <c:pt idx="76">
                    <c:v>May</c:v>
                  </c:pt>
                  <c:pt idx="77">
                    <c:v>June</c:v>
                  </c:pt>
                  <c:pt idx="78">
                    <c:v>July</c:v>
                  </c:pt>
                  <c:pt idx="79">
                    <c:v>Aug</c:v>
                  </c:pt>
                  <c:pt idx="80">
                    <c:v>Sep</c:v>
                  </c:pt>
                  <c:pt idx="81">
                    <c:v>Oct</c:v>
                  </c:pt>
                  <c:pt idx="82">
                    <c:v>Nov</c:v>
                  </c:pt>
                  <c:pt idx="83">
                    <c:v>Dec</c:v>
                  </c:pt>
                  <c:pt idx="84">
                    <c:v>Jan</c:v>
                  </c:pt>
                  <c:pt idx="85">
                    <c:v>Feb</c:v>
                  </c:pt>
                  <c:pt idx="86">
                    <c:v>March</c:v>
                  </c:pt>
                  <c:pt idx="87">
                    <c:v>Apr</c:v>
                  </c:pt>
                  <c:pt idx="88">
                    <c:v>May</c:v>
                  </c:pt>
                  <c:pt idx="89">
                    <c:v>June</c:v>
                  </c:pt>
                  <c:pt idx="90">
                    <c:v>July</c:v>
                  </c:pt>
                  <c:pt idx="91">
                    <c:v>Aug</c:v>
                  </c:pt>
                  <c:pt idx="92">
                    <c:v>Sep</c:v>
                  </c:pt>
                  <c:pt idx="93">
                    <c:v>Oct</c:v>
                  </c:pt>
                  <c:pt idx="94">
                    <c:v>Nov</c:v>
                  </c:pt>
                  <c:pt idx="95">
                    <c:v>Dec</c:v>
                  </c:pt>
                  <c:pt idx="96">
                    <c:v>Jan</c:v>
                  </c:pt>
                  <c:pt idx="97">
                    <c:v>Feb</c:v>
                  </c:pt>
                  <c:pt idx="98">
                    <c:v>March</c:v>
                  </c:pt>
                  <c:pt idx="99">
                    <c:v>Apr</c:v>
                  </c:pt>
                  <c:pt idx="100">
                    <c:v>May</c:v>
                  </c:pt>
                  <c:pt idx="101">
                    <c:v>June</c:v>
                  </c:pt>
                  <c:pt idx="102">
                    <c:v>July</c:v>
                  </c:pt>
                  <c:pt idx="103">
                    <c:v>Aug</c:v>
                  </c:pt>
                  <c:pt idx="104">
                    <c:v>Sep</c:v>
                  </c:pt>
                  <c:pt idx="105">
                    <c:v>Oct</c:v>
                  </c:pt>
                  <c:pt idx="106">
                    <c:v>Nov</c:v>
                  </c:pt>
                  <c:pt idx="107">
                    <c:v>Dec</c:v>
                  </c:pt>
                  <c:pt idx="108">
                    <c:v>Jan</c:v>
                  </c:pt>
                  <c:pt idx="109">
                    <c:v>Feb</c:v>
                  </c:pt>
                  <c:pt idx="110">
                    <c:v>March</c:v>
                  </c:pt>
                  <c:pt idx="111">
                    <c:v>Apr</c:v>
                  </c:pt>
                  <c:pt idx="112">
                    <c:v>May</c:v>
                  </c:pt>
                  <c:pt idx="113">
                    <c:v>June</c:v>
                  </c:pt>
                  <c:pt idx="114">
                    <c:v>July</c:v>
                  </c:pt>
                  <c:pt idx="115">
                    <c:v>Aug</c:v>
                  </c:pt>
                  <c:pt idx="116">
                    <c:v>Sep</c:v>
                  </c:pt>
                  <c:pt idx="117">
                    <c:v>Oct</c:v>
                  </c:pt>
                </c:lvl>
                <c:lvl>
                  <c:pt idx="0">
                    <c:v>2006</c:v>
                  </c:pt>
                  <c:pt idx="12">
                    <c:v>2007</c:v>
                  </c:pt>
                  <c:pt idx="24">
                    <c:v>2008</c:v>
                  </c:pt>
                  <c:pt idx="36">
                    <c:v>2009</c:v>
                  </c:pt>
                  <c:pt idx="48">
                    <c:v>2010</c:v>
                  </c:pt>
                  <c:pt idx="60">
                    <c:v>2011</c:v>
                  </c:pt>
                  <c:pt idx="72">
                    <c:v>2012</c:v>
                  </c:pt>
                  <c:pt idx="84">
                    <c:v>2013</c:v>
                  </c:pt>
                  <c:pt idx="96">
                    <c:v>2014</c:v>
                  </c:pt>
                  <c:pt idx="108">
                    <c:v>2015</c:v>
                  </c:pt>
                </c:lvl>
              </c:multiLvlStrCache>
            </c:multiLvlStrRef>
          </c:cat>
          <c:val>
            <c:numRef>
              <c:f>'[2_1_0_2he.xls]Econ active'!$D$5:$D$122</c:f>
              <c:numCache>
                <c:formatCode>#\ ##0.0</c:formatCode>
                <c:ptCount val="118"/>
                <c:pt idx="0">
                  <c:v>2617.7800000000002</c:v>
                </c:pt>
                <c:pt idx="1">
                  <c:v>2600.9</c:v>
                </c:pt>
                <c:pt idx="2">
                  <c:v>2589.8200000000002</c:v>
                </c:pt>
                <c:pt idx="3">
                  <c:v>2590.31</c:v>
                </c:pt>
                <c:pt idx="4">
                  <c:v>2584.3000000000002</c:v>
                </c:pt>
                <c:pt idx="5">
                  <c:v>2574.66</c:v>
                </c:pt>
                <c:pt idx="6">
                  <c:v>2567.5700000000002</c:v>
                </c:pt>
                <c:pt idx="7">
                  <c:v>2563.27</c:v>
                </c:pt>
                <c:pt idx="8">
                  <c:v>2556.15</c:v>
                </c:pt>
                <c:pt idx="9">
                  <c:v>2565.58</c:v>
                </c:pt>
                <c:pt idx="10">
                  <c:v>2584.1799999999998</c:v>
                </c:pt>
                <c:pt idx="11">
                  <c:v>2603.42</c:v>
                </c:pt>
                <c:pt idx="12">
                  <c:v>2617.33</c:v>
                </c:pt>
                <c:pt idx="13">
                  <c:v>2623.86</c:v>
                </c:pt>
                <c:pt idx="14">
                  <c:v>2617.6799999999998</c:v>
                </c:pt>
                <c:pt idx="15">
                  <c:v>2609.0700000000002</c:v>
                </c:pt>
                <c:pt idx="16">
                  <c:v>2600.65</c:v>
                </c:pt>
                <c:pt idx="17">
                  <c:v>2596.96</c:v>
                </c:pt>
                <c:pt idx="18">
                  <c:v>2586.7199999999998</c:v>
                </c:pt>
                <c:pt idx="19">
                  <c:v>2592.9299999999998</c:v>
                </c:pt>
                <c:pt idx="20">
                  <c:v>2602.2199999999998</c:v>
                </c:pt>
                <c:pt idx="21">
                  <c:v>2607.2199999999998</c:v>
                </c:pt>
                <c:pt idx="22">
                  <c:v>2623.59</c:v>
                </c:pt>
                <c:pt idx="23">
                  <c:v>2642.67</c:v>
                </c:pt>
                <c:pt idx="24">
                  <c:v>2661.52</c:v>
                </c:pt>
                <c:pt idx="25">
                  <c:v>2664.15</c:v>
                </c:pt>
                <c:pt idx="26">
                  <c:v>2658.91</c:v>
                </c:pt>
                <c:pt idx="27">
                  <c:v>2646.87</c:v>
                </c:pt>
                <c:pt idx="28">
                  <c:v>2624.26</c:v>
                </c:pt>
                <c:pt idx="29">
                  <c:v>2609.87</c:v>
                </c:pt>
                <c:pt idx="30">
                  <c:v>2589.4499999999998</c:v>
                </c:pt>
                <c:pt idx="31">
                  <c:v>2596.3200000000002</c:v>
                </c:pt>
                <c:pt idx="32">
                  <c:v>2598.5300000000002</c:v>
                </c:pt>
                <c:pt idx="33">
                  <c:v>2612.83</c:v>
                </c:pt>
                <c:pt idx="34">
                  <c:v>2636.9</c:v>
                </c:pt>
                <c:pt idx="35">
                  <c:v>2653.48</c:v>
                </c:pt>
                <c:pt idx="36">
                  <c:v>2651.19</c:v>
                </c:pt>
                <c:pt idx="37">
                  <c:v>2641.11</c:v>
                </c:pt>
                <c:pt idx="38">
                  <c:v>2629.39</c:v>
                </c:pt>
                <c:pt idx="39">
                  <c:v>2622.64</c:v>
                </c:pt>
                <c:pt idx="40">
                  <c:v>2609.31</c:v>
                </c:pt>
                <c:pt idx="41">
                  <c:v>2605.7199999999998</c:v>
                </c:pt>
                <c:pt idx="42">
                  <c:v>2603.4</c:v>
                </c:pt>
                <c:pt idx="43">
                  <c:v>2594.1999999999998</c:v>
                </c:pt>
                <c:pt idx="44">
                  <c:v>2589.42</c:v>
                </c:pt>
                <c:pt idx="45">
                  <c:v>2598.75</c:v>
                </c:pt>
                <c:pt idx="46">
                  <c:v>2619.2600000000002</c:v>
                </c:pt>
                <c:pt idx="47">
                  <c:v>2615.44</c:v>
                </c:pt>
                <c:pt idx="48">
                  <c:v>2600.77</c:v>
                </c:pt>
                <c:pt idx="49">
                  <c:v>2583.4899999999998</c:v>
                </c:pt>
                <c:pt idx="50">
                  <c:v>2578.4699999999998</c:v>
                </c:pt>
                <c:pt idx="51">
                  <c:v>2569.4899999999998</c:v>
                </c:pt>
                <c:pt idx="52">
                  <c:v>2562.62</c:v>
                </c:pt>
                <c:pt idx="53">
                  <c:v>2547.0100000000002</c:v>
                </c:pt>
                <c:pt idx="54">
                  <c:v>2535.98</c:v>
                </c:pt>
                <c:pt idx="55">
                  <c:v>2531.73</c:v>
                </c:pt>
                <c:pt idx="56">
                  <c:v>2534.33</c:v>
                </c:pt>
                <c:pt idx="57">
                  <c:v>2555.56</c:v>
                </c:pt>
                <c:pt idx="58">
                  <c:v>2569.6799999999998</c:v>
                </c:pt>
                <c:pt idx="59">
                  <c:v>2583.71</c:v>
                </c:pt>
                <c:pt idx="60">
                  <c:v>2578.9699999999998</c:v>
                </c:pt>
                <c:pt idx="61">
                  <c:v>2562.23</c:v>
                </c:pt>
                <c:pt idx="62">
                  <c:v>2550.88</c:v>
                </c:pt>
                <c:pt idx="63">
                  <c:v>2535.3200000000002</c:v>
                </c:pt>
                <c:pt idx="64">
                  <c:v>2510.8000000000002</c:v>
                </c:pt>
                <c:pt idx="65">
                  <c:v>2512.4899999999998</c:v>
                </c:pt>
                <c:pt idx="66">
                  <c:v>2498.08</c:v>
                </c:pt>
                <c:pt idx="67">
                  <c:v>2482.9299999999998</c:v>
                </c:pt>
                <c:pt idx="68">
                  <c:v>2483.08</c:v>
                </c:pt>
                <c:pt idx="69">
                  <c:v>2501.8000000000002</c:v>
                </c:pt>
                <c:pt idx="70">
                  <c:v>2515.0700000000002</c:v>
                </c:pt>
                <c:pt idx="71">
                  <c:v>2512.77</c:v>
                </c:pt>
                <c:pt idx="72">
                  <c:v>2503.08</c:v>
                </c:pt>
                <c:pt idx="73">
                  <c:v>2491.0500000000002</c:v>
                </c:pt>
                <c:pt idx="74">
                  <c:v>2460.35</c:v>
                </c:pt>
                <c:pt idx="75">
                  <c:v>2441.79</c:v>
                </c:pt>
                <c:pt idx="76">
                  <c:v>2420.13</c:v>
                </c:pt>
                <c:pt idx="77">
                  <c:v>2407.8200000000002</c:v>
                </c:pt>
                <c:pt idx="78">
                  <c:v>2381.9</c:v>
                </c:pt>
                <c:pt idx="79">
                  <c:v>2374.5100000000002</c:v>
                </c:pt>
                <c:pt idx="80">
                  <c:v>2374</c:v>
                </c:pt>
                <c:pt idx="81">
                  <c:v>2390.16</c:v>
                </c:pt>
                <c:pt idx="82">
                  <c:v>2420.5700000000002</c:v>
                </c:pt>
                <c:pt idx="83">
                  <c:v>2444.4699999999998</c:v>
                </c:pt>
                <c:pt idx="84">
                  <c:v>2432.04</c:v>
                </c:pt>
                <c:pt idx="85">
                  <c:v>2406.2199999999998</c:v>
                </c:pt>
                <c:pt idx="86">
                  <c:v>2377.7600000000002</c:v>
                </c:pt>
                <c:pt idx="87">
                  <c:v>2358.38</c:v>
                </c:pt>
                <c:pt idx="88">
                  <c:v>2327.59</c:v>
                </c:pt>
                <c:pt idx="89">
                  <c:v>2314.73</c:v>
                </c:pt>
                <c:pt idx="90">
                  <c:v>2303.11</c:v>
                </c:pt>
                <c:pt idx="91">
                  <c:v>2296.1999999999998</c:v>
                </c:pt>
                <c:pt idx="92">
                  <c:v>2293.35</c:v>
                </c:pt>
                <c:pt idx="93">
                  <c:v>2292.7600000000002</c:v>
                </c:pt>
                <c:pt idx="94">
                  <c:v>2284.5100000000002</c:v>
                </c:pt>
                <c:pt idx="95">
                  <c:v>2263.9</c:v>
                </c:pt>
                <c:pt idx="96">
                  <c:v>2239.0700000000002</c:v>
                </c:pt>
                <c:pt idx="97">
                  <c:v>2211.1999999999998</c:v>
                </c:pt>
                <c:pt idx="98">
                  <c:v>2211.02</c:v>
                </c:pt>
                <c:pt idx="99">
                  <c:v>2192.2600000000002</c:v>
                </c:pt>
                <c:pt idx="100">
                  <c:v>2180.58</c:v>
                </c:pt>
                <c:pt idx="101">
                  <c:v>2156.5700000000002</c:v>
                </c:pt>
                <c:pt idx="102">
                  <c:v>2132.27</c:v>
                </c:pt>
                <c:pt idx="103">
                  <c:v>2139.23</c:v>
                </c:pt>
                <c:pt idx="104">
                  <c:v>2127.21</c:v>
                </c:pt>
                <c:pt idx="105">
                  <c:v>2136.9899999999998</c:v>
                </c:pt>
                <c:pt idx="106">
                  <c:v>2133.0813333333335</c:v>
                </c:pt>
                <c:pt idx="107">
                  <c:v>2115.326</c:v>
                </c:pt>
                <c:pt idx="108">
                  <c:v>2114.86</c:v>
                </c:pt>
                <c:pt idx="109">
                  <c:v>2095.8423333333335</c:v>
                </c:pt>
                <c:pt idx="110">
                  <c:v>2085.7520000000004</c:v>
                </c:pt>
                <c:pt idx="111">
                  <c:v>2058.7689999999998</c:v>
                </c:pt>
                <c:pt idx="112">
                  <c:v>2039.2259999999999</c:v>
                </c:pt>
                <c:pt idx="113">
                  <c:v>2013.0503333333334</c:v>
                </c:pt>
                <c:pt idx="114">
                  <c:v>2006.2696666666668</c:v>
                </c:pt>
                <c:pt idx="115">
                  <c:v>2002.9591866666665</c:v>
                </c:pt>
                <c:pt idx="116">
                  <c:v>1999.1243333333332</c:v>
                </c:pt>
                <c:pt idx="117">
                  <c:v>2010.749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055840"/>
        <c:axId val="359055056"/>
      </c:lineChart>
      <c:catAx>
        <c:axId val="359053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7016"/>
        <c:crosses val="autoZero"/>
        <c:auto val="1"/>
        <c:lblAlgn val="ctr"/>
        <c:lblOffset val="100"/>
        <c:noMultiLvlLbl val="0"/>
      </c:catAx>
      <c:valAx>
        <c:axId val="359057016"/>
        <c:scaling>
          <c:orientation val="minMax"/>
          <c:min val="4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3096"/>
        <c:crosses val="autoZero"/>
        <c:crossBetween val="between"/>
      </c:valAx>
      <c:valAx>
        <c:axId val="359055056"/>
        <c:scaling>
          <c:orientation val="minMax"/>
          <c:min val="1700"/>
        </c:scaling>
        <c:delete val="0"/>
        <c:axPos val="r"/>
        <c:numFmt formatCode="#\ 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5840"/>
        <c:crosses val="max"/>
        <c:crossBetween val="between"/>
      </c:valAx>
      <c:catAx>
        <c:axId val="3590558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5905505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Participation, employment and unemployment rates</a:t>
            </a:r>
            <a:r>
              <a:rPr lang="hu-HU"/>
              <a:t> (in %)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>
        <c:manualLayout>
          <c:layoutTarget val="inner"/>
          <c:xMode val="edge"/>
          <c:yMode val="edge"/>
          <c:x val="4.4496842785956101E-2"/>
          <c:y val="0.12564755944033767"/>
          <c:w val="0.91100631442808777"/>
          <c:h val="0.56599096645675417"/>
        </c:manualLayout>
      </c:layout>
      <c:lineChart>
        <c:grouping val="standard"/>
        <c:varyColors val="0"/>
        <c:ser>
          <c:idx val="0"/>
          <c:order val="0"/>
          <c:tx>
            <c:strRef>
              <c:f>'[2_1_0_2he.xls]Rates'!$C$4</c:f>
              <c:strCache>
                <c:ptCount val="1"/>
                <c:pt idx="0">
                  <c:v>Participation rate (left)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multiLvlStrRef>
              <c:f>'[2_1_0_2he.xls]Rates'!$A$5:$B$122</c:f>
              <c:multiLvlStrCache>
                <c:ptCount val="118"/>
                <c:lvl>
                  <c:pt idx="0">
                    <c:v>Jan</c:v>
                  </c:pt>
                  <c:pt idx="1">
                    <c:v>Feb</c:v>
                  </c:pt>
                  <c:pt idx="2">
                    <c:v>March</c:v>
                  </c:pt>
                  <c:pt idx="3">
                    <c:v>Apr</c:v>
                  </c:pt>
                  <c:pt idx="4">
                    <c:v>May</c:v>
                  </c:pt>
                  <c:pt idx="5">
                    <c:v>June</c:v>
                  </c:pt>
                  <c:pt idx="6">
                    <c:v>July</c:v>
                  </c:pt>
                  <c:pt idx="7">
                    <c:v>Aug</c:v>
                  </c:pt>
                  <c:pt idx="8">
                    <c:v>Sep</c:v>
                  </c:pt>
                  <c:pt idx="9">
                    <c:v>Oct</c:v>
                  </c:pt>
                  <c:pt idx="10">
                    <c:v>Nov</c:v>
                  </c:pt>
                  <c:pt idx="11">
                    <c:v>Dec</c:v>
                  </c:pt>
                  <c:pt idx="12">
                    <c:v>Jan</c:v>
                  </c:pt>
                  <c:pt idx="13">
                    <c:v>Feb</c:v>
                  </c:pt>
                  <c:pt idx="14">
                    <c:v>March</c:v>
                  </c:pt>
                  <c:pt idx="15">
                    <c:v>Apr</c:v>
                  </c:pt>
                  <c:pt idx="16">
                    <c:v>May</c:v>
                  </c:pt>
                  <c:pt idx="17">
                    <c:v>June</c:v>
                  </c:pt>
                  <c:pt idx="18">
                    <c:v>July</c:v>
                  </c:pt>
                  <c:pt idx="19">
                    <c:v>Aug</c:v>
                  </c:pt>
                  <c:pt idx="20">
                    <c:v>Sep</c:v>
                  </c:pt>
                  <c:pt idx="21">
                    <c:v>Oct</c:v>
                  </c:pt>
                  <c:pt idx="22">
                    <c:v>Nov</c:v>
                  </c:pt>
                  <c:pt idx="23">
                    <c:v>Dec</c:v>
                  </c:pt>
                  <c:pt idx="24">
                    <c:v>Jan</c:v>
                  </c:pt>
                  <c:pt idx="25">
                    <c:v>Feb</c:v>
                  </c:pt>
                  <c:pt idx="26">
                    <c:v>March</c:v>
                  </c:pt>
                  <c:pt idx="27">
                    <c:v>Apr</c:v>
                  </c:pt>
                  <c:pt idx="28">
                    <c:v>May</c:v>
                  </c:pt>
                  <c:pt idx="29">
                    <c:v>June</c:v>
                  </c:pt>
                  <c:pt idx="30">
                    <c:v>July</c:v>
                  </c:pt>
                  <c:pt idx="31">
                    <c:v>Aug</c:v>
                  </c:pt>
                  <c:pt idx="32">
                    <c:v>Sep</c:v>
                  </c:pt>
                  <c:pt idx="33">
                    <c:v>Oct</c:v>
                  </c:pt>
                  <c:pt idx="34">
                    <c:v>Nov</c:v>
                  </c:pt>
                  <c:pt idx="35">
                    <c:v>Dec</c:v>
                  </c:pt>
                  <c:pt idx="36">
                    <c:v>Jan</c:v>
                  </c:pt>
                  <c:pt idx="37">
                    <c:v>Feb</c:v>
                  </c:pt>
                  <c:pt idx="38">
                    <c:v>March</c:v>
                  </c:pt>
                  <c:pt idx="39">
                    <c:v>Apr</c:v>
                  </c:pt>
                  <c:pt idx="40">
                    <c:v>May</c:v>
                  </c:pt>
                  <c:pt idx="41">
                    <c:v>June</c:v>
                  </c:pt>
                  <c:pt idx="42">
                    <c:v>July</c:v>
                  </c:pt>
                  <c:pt idx="43">
                    <c:v>Aug</c:v>
                  </c:pt>
                  <c:pt idx="44">
                    <c:v>Sep</c:v>
                  </c:pt>
                  <c:pt idx="45">
                    <c:v>Oct</c:v>
                  </c:pt>
                  <c:pt idx="46">
                    <c:v>Nov</c:v>
                  </c:pt>
                  <c:pt idx="47">
                    <c:v>Dec</c:v>
                  </c:pt>
                  <c:pt idx="48">
                    <c:v>Jan</c:v>
                  </c:pt>
                  <c:pt idx="49">
                    <c:v>Feb</c:v>
                  </c:pt>
                  <c:pt idx="50">
                    <c:v>March</c:v>
                  </c:pt>
                  <c:pt idx="51">
                    <c:v>Apr</c:v>
                  </c:pt>
                  <c:pt idx="52">
                    <c:v>May</c:v>
                  </c:pt>
                  <c:pt idx="53">
                    <c:v>June</c:v>
                  </c:pt>
                  <c:pt idx="54">
                    <c:v>July</c:v>
                  </c:pt>
                  <c:pt idx="55">
                    <c:v>Aug</c:v>
                  </c:pt>
                  <c:pt idx="56">
                    <c:v>Sep</c:v>
                  </c:pt>
                  <c:pt idx="57">
                    <c:v>Oct</c:v>
                  </c:pt>
                  <c:pt idx="58">
                    <c:v>Nov</c:v>
                  </c:pt>
                  <c:pt idx="59">
                    <c:v>Dec</c:v>
                  </c:pt>
                  <c:pt idx="60">
                    <c:v>Jan</c:v>
                  </c:pt>
                  <c:pt idx="61">
                    <c:v>Feb</c:v>
                  </c:pt>
                  <c:pt idx="62">
                    <c:v>March</c:v>
                  </c:pt>
                  <c:pt idx="63">
                    <c:v>Apr</c:v>
                  </c:pt>
                  <c:pt idx="64">
                    <c:v>May</c:v>
                  </c:pt>
                  <c:pt idx="65">
                    <c:v>June</c:v>
                  </c:pt>
                  <c:pt idx="66">
                    <c:v>July</c:v>
                  </c:pt>
                  <c:pt idx="67">
                    <c:v>Aug</c:v>
                  </c:pt>
                  <c:pt idx="68">
                    <c:v>Sep</c:v>
                  </c:pt>
                  <c:pt idx="69">
                    <c:v>Oct</c:v>
                  </c:pt>
                  <c:pt idx="70">
                    <c:v>Nov</c:v>
                  </c:pt>
                  <c:pt idx="71">
                    <c:v>Dec</c:v>
                  </c:pt>
                  <c:pt idx="72">
                    <c:v>Jan</c:v>
                  </c:pt>
                  <c:pt idx="73">
                    <c:v>Feb</c:v>
                  </c:pt>
                  <c:pt idx="74">
                    <c:v>March</c:v>
                  </c:pt>
                  <c:pt idx="75">
                    <c:v>Apr</c:v>
                  </c:pt>
                  <c:pt idx="76">
                    <c:v>May</c:v>
                  </c:pt>
                  <c:pt idx="77">
                    <c:v>June</c:v>
                  </c:pt>
                  <c:pt idx="78">
                    <c:v>July</c:v>
                  </c:pt>
                  <c:pt idx="79">
                    <c:v>Aug</c:v>
                  </c:pt>
                  <c:pt idx="80">
                    <c:v>Sep</c:v>
                  </c:pt>
                  <c:pt idx="81">
                    <c:v>Oct</c:v>
                  </c:pt>
                  <c:pt idx="82">
                    <c:v>Nov</c:v>
                  </c:pt>
                  <c:pt idx="83">
                    <c:v>Dec</c:v>
                  </c:pt>
                  <c:pt idx="84">
                    <c:v>Jan</c:v>
                  </c:pt>
                  <c:pt idx="85">
                    <c:v>Feb</c:v>
                  </c:pt>
                  <c:pt idx="86">
                    <c:v>March</c:v>
                  </c:pt>
                  <c:pt idx="87">
                    <c:v>Apr</c:v>
                  </c:pt>
                  <c:pt idx="88">
                    <c:v>May</c:v>
                  </c:pt>
                  <c:pt idx="89">
                    <c:v>June</c:v>
                  </c:pt>
                  <c:pt idx="90">
                    <c:v>July</c:v>
                  </c:pt>
                  <c:pt idx="91">
                    <c:v>Aug</c:v>
                  </c:pt>
                  <c:pt idx="92">
                    <c:v>Sep</c:v>
                  </c:pt>
                  <c:pt idx="93">
                    <c:v>Oct</c:v>
                  </c:pt>
                  <c:pt idx="94">
                    <c:v>Nov</c:v>
                  </c:pt>
                  <c:pt idx="95">
                    <c:v>Dec</c:v>
                  </c:pt>
                  <c:pt idx="96">
                    <c:v>Jan</c:v>
                  </c:pt>
                  <c:pt idx="97">
                    <c:v>Feb</c:v>
                  </c:pt>
                  <c:pt idx="98">
                    <c:v>March</c:v>
                  </c:pt>
                  <c:pt idx="99">
                    <c:v>Apr</c:v>
                  </c:pt>
                  <c:pt idx="100">
                    <c:v>May</c:v>
                  </c:pt>
                  <c:pt idx="101">
                    <c:v>June</c:v>
                  </c:pt>
                  <c:pt idx="102">
                    <c:v>July</c:v>
                  </c:pt>
                  <c:pt idx="103">
                    <c:v>Aug</c:v>
                  </c:pt>
                  <c:pt idx="104">
                    <c:v>Sep</c:v>
                  </c:pt>
                  <c:pt idx="105">
                    <c:v>Oct</c:v>
                  </c:pt>
                  <c:pt idx="106">
                    <c:v>Nov</c:v>
                  </c:pt>
                  <c:pt idx="107">
                    <c:v>Dec</c:v>
                  </c:pt>
                  <c:pt idx="108">
                    <c:v>Jan</c:v>
                  </c:pt>
                  <c:pt idx="109">
                    <c:v>Feb</c:v>
                  </c:pt>
                  <c:pt idx="110">
                    <c:v>March</c:v>
                  </c:pt>
                  <c:pt idx="111">
                    <c:v>Apr</c:v>
                  </c:pt>
                  <c:pt idx="112">
                    <c:v>May</c:v>
                  </c:pt>
                  <c:pt idx="113">
                    <c:v>June</c:v>
                  </c:pt>
                  <c:pt idx="114">
                    <c:v>July</c:v>
                  </c:pt>
                  <c:pt idx="115">
                    <c:v>Aug</c:v>
                  </c:pt>
                  <c:pt idx="116">
                    <c:v>Sep</c:v>
                  </c:pt>
                  <c:pt idx="117">
                    <c:v>Oct</c:v>
                  </c:pt>
                </c:lvl>
                <c:lvl>
                  <c:pt idx="0">
                    <c:v>2006</c:v>
                  </c:pt>
                  <c:pt idx="12">
                    <c:v>2007</c:v>
                  </c:pt>
                  <c:pt idx="24">
                    <c:v>2008</c:v>
                  </c:pt>
                  <c:pt idx="36">
                    <c:v>2009</c:v>
                  </c:pt>
                  <c:pt idx="48">
                    <c:v>2010</c:v>
                  </c:pt>
                  <c:pt idx="60">
                    <c:v>2011</c:v>
                  </c:pt>
                  <c:pt idx="72">
                    <c:v>2012</c:v>
                  </c:pt>
                  <c:pt idx="84">
                    <c:v>2013</c:v>
                  </c:pt>
                  <c:pt idx="96">
                    <c:v>2014</c:v>
                  </c:pt>
                  <c:pt idx="108">
                    <c:v>2015</c:v>
                  </c:pt>
                </c:lvl>
              </c:multiLvlStrCache>
            </c:multiLvlStrRef>
          </c:cat>
          <c:val>
            <c:numRef>
              <c:f>'[2_1_0_2he.xls]Rates'!$C$5:$C$122</c:f>
              <c:numCache>
                <c:formatCode>#\ ##0.0</c:formatCode>
                <c:ptCount val="118"/>
                <c:pt idx="0">
                  <c:v>61.582296500450539</c:v>
                </c:pt>
                <c:pt idx="1">
                  <c:v>61.821672711899978</c:v>
                </c:pt>
                <c:pt idx="2">
                  <c:v>61.975997791820333</c:v>
                </c:pt>
                <c:pt idx="3">
                  <c:v>61.960537832106624</c:v>
                </c:pt>
                <c:pt idx="4">
                  <c:v>62.040637067480212</c:v>
                </c:pt>
                <c:pt idx="5">
                  <c:v>62.174010774852029</c:v>
                </c:pt>
                <c:pt idx="6">
                  <c:v>62.269970654405306</c:v>
                </c:pt>
                <c:pt idx="7">
                  <c:v>62.324909386473671</c:v>
                </c:pt>
                <c:pt idx="8">
                  <c:v>62.421385034709665</c:v>
                </c:pt>
                <c:pt idx="9">
                  <c:v>62.274322047107468</c:v>
                </c:pt>
                <c:pt idx="10">
                  <c:v>61.992399038701947</c:v>
                </c:pt>
                <c:pt idx="11">
                  <c:v>61.701029032091967</c:v>
                </c:pt>
                <c:pt idx="12">
                  <c:v>61.487754096069082</c:v>
                </c:pt>
                <c:pt idx="13">
                  <c:v>61.383351043319308</c:v>
                </c:pt>
                <c:pt idx="14">
                  <c:v>61.465797949702342</c:v>
                </c:pt>
                <c:pt idx="15">
                  <c:v>61.584207690019824</c:v>
                </c:pt>
                <c:pt idx="16">
                  <c:v>61.699689846219108</c:v>
                </c:pt>
                <c:pt idx="17">
                  <c:v>61.745695052071824</c:v>
                </c:pt>
                <c:pt idx="18">
                  <c:v>61.888225223287307</c:v>
                </c:pt>
                <c:pt idx="19">
                  <c:v>61.788488489816139</c:v>
                </c:pt>
                <c:pt idx="20">
                  <c:v>61.643013808473754</c:v>
                </c:pt>
                <c:pt idx="21">
                  <c:v>61.560871328001184</c:v>
                </c:pt>
                <c:pt idx="22">
                  <c:v>61.311024794802137</c:v>
                </c:pt>
                <c:pt idx="23">
                  <c:v>61.021096585872378</c:v>
                </c:pt>
                <c:pt idx="24">
                  <c:v>60.734402431288089</c:v>
                </c:pt>
                <c:pt idx="25">
                  <c:v>60.687165956894241</c:v>
                </c:pt>
                <c:pt idx="26">
                  <c:v>60.756007456463394</c:v>
                </c:pt>
                <c:pt idx="27">
                  <c:v>60.925323117577157</c:v>
                </c:pt>
                <c:pt idx="28">
                  <c:v>61.250492811231524</c:v>
                </c:pt>
                <c:pt idx="29">
                  <c:v>61.454664144110616</c:v>
                </c:pt>
                <c:pt idx="30">
                  <c:v>61.748034915790562</c:v>
                </c:pt>
                <c:pt idx="31">
                  <c:v>61.638105538760698</c:v>
                </c:pt>
                <c:pt idx="32">
                  <c:v>61.597053703118021</c:v>
                </c:pt>
                <c:pt idx="33">
                  <c:v>61.377178680234557</c:v>
                </c:pt>
                <c:pt idx="34">
                  <c:v>61.012583740051362</c:v>
                </c:pt>
                <c:pt idx="35">
                  <c:v>60.758889025272154</c:v>
                </c:pt>
                <c:pt idx="36">
                  <c:v>60.783997585970219</c:v>
                </c:pt>
                <c:pt idx="37">
                  <c:v>60.924808626102603</c:v>
                </c:pt>
                <c:pt idx="38">
                  <c:v>61.089628902868341</c:v>
                </c:pt>
                <c:pt idx="39">
                  <c:v>61.181163549707307</c:v>
                </c:pt>
                <c:pt idx="40">
                  <c:v>61.369948597688065</c:v>
                </c:pt>
                <c:pt idx="41">
                  <c:v>61.414347231189325</c:v>
                </c:pt>
                <c:pt idx="42">
                  <c:v>61.440045974355662</c:v>
                </c:pt>
                <c:pt idx="43">
                  <c:v>61.56782862476112</c:v>
                </c:pt>
                <c:pt idx="44">
                  <c:v>61.630264054766926</c:v>
                </c:pt>
                <c:pt idx="45">
                  <c:v>61.483509235806146</c:v>
                </c:pt>
                <c:pt idx="46">
                  <c:v>61.170861728259638</c:v>
                </c:pt>
                <c:pt idx="47">
                  <c:v>61.218982377319605</c:v>
                </c:pt>
                <c:pt idx="48">
                  <c:v>61.428211250685926</c:v>
                </c:pt>
                <c:pt idx="49">
                  <c:v>61.67605422781439</c:v>
                </c:pt>
                <c:pt idx="50">
                  <c:v>61.742122435535052</c:v>
                </c:pt>
                <c:pt idx="51">
                  <c:v>61.866840401707869</c:v>
                </c:pt>
                <c:pt idx="52">
                  <c:v>61.960405357463578</c:v>
                </c:pt>
                <c:pt idx="53">
                  <c:v>62.18366247036132</c:v>
                </c:pt>
                <c:pt idx="54">
                  <c:v>62.339243814785092</c:v>
                </c:pt>
                <c:pt idx="55">
                  <c:v>62.394185650987552</c:v>
                </c:pt>
                <c:pt idx="56">
                  <c:v>62.347529721490112</c:v>
                </c:pt>
                <c:pt idx="57">
                  <c:v>62.023821022832813</c:v>
                </c:pt>
                <c:pt idx="58">
                  <c:v>61.805707287128655</c:v>
                </c:pt>
                <c:pt idx="59">
                  <c:v>61.588516888677447</c:v>
                </c:pt>
                <c:pt idx="60">
                  <c:v>61.650490489835562</c:v>
                </c:pt>
                <c:pt idx="61">
                  <c:v>61.891007525954137</c:v>
                </c:pt>
                <c:pt idx="62">
                  <c:v>62.051580347340199</c:v>
                </c:pt>
                <c:pt idx="63">
                  <c:v>62.274698866891363</c:v>
                </c:pt>
                <c:pt idx="64">
                  <c:v>62.631177100061478</c:v>
                </c:pt>
                <c:pt idx="65">
                  <c:v>62.597823287636565</c:v>
                </c:pt>
                <c:pt idx="66">
                  <c:v>62.804032775608007</c:v>
                </c:pt>
                <c:pt idx="67">
                  <c:v>63.021465517113008</c:v>
                </c:pt>
                <c:pt idx="68">
                  <c:v>63.012692657742129</c:v>
                </c:pt>
                <c:pt idx="69">
                  <c:v>62.730291433091637</c:v>
                </c:pt>
                <c:pt idx="70">
                  <c:v>62.531973691071208</c:v>
                </c:pt>
                <c:pt idx="71">
                  <c:v>62.559600438659224</c:v>
                </c:pt>
                <c:pt idx="72">
                  <c:v>62.691307899145642</c:v>
                </c:pt>
                <c:pt idx="73">
                  <c:v>62.851032798106651</c:v>
                </c:pt>
                <c:pt idx="74">
                  <c:v>63.290342218031206</c:v>
                </c:pt>
                <c:pt idx="75">
                  <c:v>63.548667361324675</c:v>
                </c:pt>
                <c:pt idx="76">
                  <c:v>63.854367206484376</c:v>
                </c:pt>
                <c:pt idx="77">
                  <c:v>64.020513341591681</c:v>
                </c:pt>
                <c:pt idx="78">
                  <c:v>64.390747822550992</c:v>
                </c:pt>
                <c:pt idx="79">
                  <c:v>64.484608631012478</c:v>
                </c:pt>
                <c:pt idx="80">
                  <c:v>64.475914999573533</c:v>
                </c:pt>
                <c:pt idx="81">
                  <c:v>64.217608249459914</c:v>
                </c:pt>
                <c:pt idx="82">
                  <c:v>63.744709022446024</c:v>
                </c:pt>
                <c:pt idx="83">
                  <c:v>63.365444850417674</c:v>
                </c:pt>
                <c:pt idx="84">
                  <c:v>63.527843304275066</c:v>
                </c:pt>
                <c:pt idx="85">
                  <c:v>63.888667944309972</c:v>
                </c:pt>
                <c:pt idx="86">
                  <c:v>64.289962333972127</c:v>
                </c:pt>
                <c:pt idx="87">
                  <c:v>64.555200363107872</c:v>
                </c:pt>
                <c:pt idx="88">
                  <c:v>64.992923716004142</c:v>
                </c:pt>
                <c:pt idx="89">
                  <c:v>65.161913706225491</c:v>
                </c:pt>
                <c:pt idx="90">
                  <c:v>65.312374334111993</c:v>
                </c:pt>
                <c:pt idx="91">
                  <c:v>65.392620681443788</c:v>
                </c:pt>
                <c:pt idx="92">
                  <c:v>65.411333890365256</c:v>
                </c:pt>
                <c:pt idx="93">
                  <c:v>65.396219295928759</c:v>
                </c:pt>
                <c:pt idx="94">
                  <c:v>65.495945470390367</c:v>
                </c:pt>
                <c:pt idx="95">
                  <c:v>65.780874012986857</c:v>
                </c:pt>
                <c:pt idx="96">
                  <c:v>66.129712967515033</c:v>
                </c:pt>
                <c:pt idx="97">
                  <c:v>66.524208113627708</c:v>
                </c:pt>
                <c:pt idx="98">
                  <c:v>66.501118886840146</c:v>
                </c:pt>
                <c:pt idx="99">
                  <c:v>66.759311065319608</c:v>
                </c:pt>
                <c:pt idx="100">
                  <c:v>66.91162969965599</c:v>
                </c:pt>
                <c:pt idx="101">
                  <c:v>67.251365190822995</c:v>
                </c:pt>
                <c:pt idx="102">
                  <c:v>67.595969727363908</c:v>
                </c:pt>
                <c:pt idx="103">
                  <c:v>67.465076842353412</c:v>
                </c:pt>
                <c:pt idx="104">
                  <c:v>67.622625197487977</c:v>
                </c:pt>
                <c:pt idx="105">
                  <c:v>67.448148328682336</c:v>
                </c:pt>
                <c:pt idx="106">
                  <c:v>67.481503682494164</c:v>
                </c:pt>
                <c:pt idx="107">
                  <c:v>67.724390771605385</c:v>
                </c:pt>
                <c:pt idx="108">
                  <c:v>67.704221330063334</c:v>
                </c:pt>
                <c:pt idx="109">
                  <c:v>67.967770330310458</c:v>
                </c:pt>
                <c:pt idx="110">
                  <c:v>68.096422463788457</c:v>
                </c:pt>
                <c:pt idx="111">
                  <c:v>68.497086814900115</c:v>
                </c:pt>
                <c:pt idx="112">
                  <c:v>68.785438704043429</c:v>
                </c:pt>
                <c:pt idx="113">
                  <c:v>69.176754233138851</c:v>
                </c:pt>
                <c:pt idx="114">
                  <c:v>69.258307087897109</c:v>
                </c:pt>
                <c:pt idx="115">
                  <c:v>69.286353248899744</c:v>
                </c:pt>
                <c:pt idx="116">
                  <c:v>69.32250516860617</c:v>
                </c:pt>
                <c:pt idx="117">
                  <c:v>69.121532303738306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'[2_1_0_2he.xls]Rates'!$E$4</c:f>
              <c:strCache>
                <c:ptCount val="1"/>
                <c:pt idx="0">
                  <c:v>Employment rate (left)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multiLvlStrRef>
              <c:f>'[2_1_0_2he.xls]Rates'!$A$5:$B$122</c:f>
              <c:multiLvlStrCache>
                <c:ptCount val="118"/>
                <c:lvl>
                  <c:pt idx="0">
                    <c:v>Jan</c:v>
                  </c:pt>
                  <c:pt idx="1">
                    <c:v>Feb</c:v>
                  </c:pt>
                  <c:pt idx="2">
                    <c:v>March</c:v>
                  </c:pt>
                  <c:pt idx="3">
                    <c:v>Apr</c:v>
                  </c:pt>
                  <c:pt idx="4">
                    <c:v>May</c:v>
                  </c:pt>
                  <c:pt idx="5">
                    <c:v>June</c:v>
                  </c:pt>
                  <c:pt idx="6">
                    <c:v>July</c:v>
                  </c:pt>
                  <c:pt idx="7">
                    <c:v>Aug</c:v>
                  </c:pt>
                  <c:pt idx="8">
                    <c:v>Sep</c:v>
                  </c:pt>
                  <c:pt idx="9">
                    <c:v>Oct</c:v>
                  </c:pt>
                  <c:pt idx="10">
                    <c:v>Nov</c:v>
                  </c:pt>
                  <c:pt idx="11">
                    <c:v>Dec</c:v>
                  </c:pt>
                  <c:pt idx="12">
                    <c:v>Jan</c:v>
                  </c:pt>
                  <c:pt idx="13">
                    <c:v>Feb</c:v>
                  </c:pt>
                  <c:pt idx="14">
                    <c:v>March</c:v>
                  </c:pt>
                  <c:pt idx="15">
                    <c:v>Apr</c:v>
                  </c:pt>
                  <c:pt idx="16">
                    <c:v>May</c:v>
                  </c:pt>
                  <c:pt idx="17">
                    <c:v>June</c:v>
                  </c:pt>
                  <c:pt idx="18">
                    <c:v>July</c:v>
                  </c:pt>
                  <c:pt idx="19">
                    <c:v>Aug</c:v>
                  </c:pt>
                  <c:pt idx="20">
                    <c:v>Sep</c:v>
                  </c:pt>
                  <c:pt idx="21">
                    <c:v>Oct</c:v>
                  </c:pt>
                  <c:pt idx="22">
                    <c:v>Nov</c:v>
                  </c:pt>
                  <c:pt idx="23">
                    <c:v>Dec</c:v>
                  </c:pt>
                  <c:pt idx="24">
                    <c:v>Jan</c:v>
                  </c:pt>
                  <c:pt idx="25">
                    <c:v>Feb</c:v>
                  </c:pt>
                  <c:pt idx="26">
                    <c:v>March</c:v>
                  </c:pt>
                  <c:pt idx="27">
                    <c:v>Apr</c:v>
                  </c:pt>
                  <c:pt idx="28">
                    <c:v>May</c:v>
                  </c:pt>
                  <c:pt idx="29">
                    <c:v>June</c:v>
                  </c:pt>
                  <c:pt idx="30">
                    <c:v>July</c:v>
                  </c:pt>
                  <c:pt idx="31">
                    <c:v>Aug</c:v>
                  </c:pt>
                  <c:pt idx="32">
                    <c:v>Sep</c:v>
                  </c:pt>
                  <c:pt idx="33">
                    <c:v>Oct</c:v>
                  </c:pt>
                  <c:pt idx="34">
                    <c:v>Nov</c:v>
                  </c:pt>
                  <c:pt idx="35">
                    <c:v>Dec</c:v>
                  </c:pt>
                  <c:pt idx="36">
                    <c:v>Jan</c:v>
                  </c:pt>
                  <c:pt idx="37">
                    <c:v>Feb</c:v>
                  </c:pt>
                  <c:pt idx="38">
                    <c:v>March</c:v>
                  </c:pt>
                  <c:pt idx="39">
                    <c:v>Apr</c:v>
                  </c:pt>
                  <c:pt idx="40">
                    <c:v>May</c:v>
                  </c:pt>
                  <c:pt idx="41">
                    <c:v>June</c:v>
                  </c:pt>
                  <c:pt idx="42">
                    <c:v>July</c:v>
                  </c:pt>
                  <c:pt idx="43">
                    <c:v>Aug</c:v>
                  </c:pt>
                  <c:pt idx="44">
                    <c:v>Sep</c:v>
                  </c:pt>
                  <c:pt idx="45">
                    <c:v>Oct</c:v>
                  </c:pt>
                  <c:pt idx="46">
                    <c:v>Nov</c:v>
                  </c:pt>
                  <c:pt idx="47">
                    <c:v>Dec</c:v>
                  </c:pt>
                  <c:pt idx="48">
                    <c:v>Jan</c:v>
                  </c:pt>
                  <c:pt idx="49">
                    <c:v>Feb</c:v>
                  </c:pt>
                  <c:pt idx="50">
                    <c:v>March</c:v>
                  </c:pt>
                  <c:pt idx="51">
                    <c:v>Apr</c:v>
                  </c:pt>
                  <c:pt idx="52">
                    <c:v>May</c:v>
                  </c:pt>
                  <c:pt idx="53">
                    <c:v>June</c:v>
                  </c:pt>
                  <c:pt idx="54">
                    <c:v>July</c:v>
                  </c:pt>
                  <c:pt idx="55">
                    <c:v>Aug</c:v>
                  </c:pt>
                  <c:pt idx="56">
                    <c:v>Sep</c:v>
                  </c:pt>
                  <c:pt idx="57">
                    <c:v>Oct</c:v>
                  </c:pt>
                  <c:pt idx="58">
                    <c:v>Nov</c:v>
                  </c:pt>
                  <c:pt idx="59">
                    <c:v>Dec</c:v>
                  </c:pt>
                  <c:pt idx="60">
                    <c:v>Jan</c:v>
                  </c:pt>
                  <c:pt idx="61">
                    <c:v>Feb</c:v>
                  </c:pt>
                  <c:pt idx="62">
                    <c:v>March</c:v>
                  </c:pt>
                  <c:pt idx="63">
                    <c:v>Apr</c:v>
                  </c:pt>
                  <c:pt idx="64">
                    <c:v>May</c:v>
                  </c:pt>
                  <c:pt idx="65">
                    <c:v>June</c:v>
                  </c:pt>
                  <c:pt idx="66">
                    <c:v>July</c:v>
                  </c:pt>
                  <c:pt idx="67">
                    <c:v>Aug</c:v>
                  </c:pt>
                  <c:pt idx="68">
                    <c:v>Sep</c:v>
                  </c:pt>
                  <c:pt idx="69">
                    <c:v>Oct</c:v>
                  </c:pt>
                  <c:pt idx="70">
                    <c:v>Nov</c:v>
                  </c:pt>
                  <c:pt idx="71">
                    <c:v>Dec</c:v>
                  </c:pt>
                  <c:pt idx="72">
                    <c:v>Jan</c:v>
                  </c:pt>
                  <c:pt idx="73">
                    <c:v>Feb</c:v>
                  </c:pt>
                  <c:pt idx="74">
                    <c:v>March</c:v>
                  </c:pt>
                  <c:pt idx="75">
                    <c:v>Apr</c:v>
                  </c:pt>
                  <c:pt idx="76">
                    <c:v>May</c:v>
                  </c:pt>
                  <c:pt idx="77">
                    <c:v>June</c:v>
                  </c:pt>
                  <c:pt idx="78">
                    <c:v>July</c:v>
                  </c:pt>
                  <c:pt idx="79">
                    <c:v>Aug</c:v>
                  </c:pt>
                  <c:pt idx="80">
                    <c:v>Sep</c:v>
                  </c:pt>
                  <c:pt idx="81">
                    <c:v>Oct</c:v>
                  </c:pt>
                  <c:pt idx="82">
                    <c:v>Nov</c:v>
                  </c:pt>
                  <c:pt idx="83">
                    <c:v>Dec</c:v>
                  </c:pt>
                  <c:pt idx="84">
                    <c:v>Jan</c:v>
                  </c:pt>
                  <c:pt idx="85">
                    <c:v>Feb</c:v>
                  </c:pt>
                  <c:pt idx="86">
                    <c:v>March</c:v>
                  </c:pt>
                  <c:pt idx="87">
                    <c:v>Apr</c:v>
                  </c:pt>
                  <c:pt idx="88">
                    <c:v>May</c:v>
                  </c:pt>
                  <c:pt idx="89">
                    <c:v>June</c:v>
                  </c:pt>
                  <c:pt idx="90">
                    <c:v>July</c:v>
                  </c:pt>
                  <c:pt idx="91">
                    <c:v>Aug</c:v>
                  </c:pt>
                  <c:pt idx="92">
                    <c:v>Sep</c:v>
                  </c:pt>
                  <c:pt idx="93">
                    <c:v>Oct</c:v>
                  </c:pt>
                  <c:pt idx="94">
                    <c:v>Nov</c:v>
                  </c:pt>
                  <c:pt idx="95">
                    <c:v>Dec</c:v>
                  </c:pt>
                  <c:pt idx="96">
                    <c:v>Jan</c:v>
                  </c:pt>
                  <c:pt idx="97">
                    <c:v>Feb</c:v>
                  </c:pt>
                  <c:pt idx="98">
                    <c:v>March</c:v>
                  </c:pt>
                  <c:pt idx="99">
                    <c:v>Apr</c:v>
                  </c:pt>
                  <c:pt idx="100">
                    <c:v>May</c:v>
                  </c:pt>
                  <c:pt idx="101">
                    <c:v>June</c:v>
                  </c:pt>
                  <c:pt idx="102">
                    <c:v>July</c:v>
                  </c:pt>
                  <c:pt idx="103">
                    <c:v>Aug</c:v>
                  </c:pt>
                  <c:pt idx="104">
                    <c:v>Sep</c:v>
                  </c:pt>
                  <c:pt idx="105">
                    <c:v>Oct</c:v>
                  </c:pt>
                  <c:pt idx="106">
                    <c:v>Nov</c:v>
                  </c:pt>
                  <c:pt idx="107">
                    <c:v>Dec</c:v>
                  </c:pt>
                  <c:pt idx="108">
                    <c:v>Jan</c:v>
                  </c:pt>
                  <c:pt idx="109">
                    <c:v>Feb</c:v>
                  </c:pt>
                  <c:pt idx="110">
                    <c:v>March</c:v>
                  </c:pt>
                  <c:pt idx="111">
                    <c:v>Apr</c:v>
                  </c:pt>
                  <c:pt idx="112">
                    <c:v>May</c:v>
                  </c:pt>
                  <c:pt idx="113">
                    <c:v>June</c:v>
                  </c:pt>
                  <c:pt idx="114">
                    <c:v>July</c:v>
                  </c:pt>
                  <c:pt idx="115">
                    <c:v>Aug</c:v>
                  </c:pt>
                  <c:pt idx="116">
                    <c:v>Sep</c:v>
                  </c:pt>
                  <c:pt idx="117">
                    <c:v>Oct</c:v>
                  </c:pt>
                </c:lvl>
                <c:lvl>
                  <c:pt idx="0">
                    <c:v>2006</c:v>
                  </c:pt>
                  <c:pt idx="12">
                    <c:v>2007</c:v>
                  </c:pt>
                  <c:pt idx="24">
                    <c:v>2008</c:v>
                  </c:pt>
                  <c:pt idx="36">
                    <c:v>2009</c:v>
                  </c:pt>
                  <c:pt idx="48">
                    <c:v>2010</c:v>
                  </c:pt>
                  <c:pt idx="60">
                    <c:v>2011</c:v>
                  </c:pt>
                  <c:pt idx="72">
                    <c:v>2012</c:v>
                  </c:pt>
                  <c:pt idx="84">
                    <c:v>2013</c:v>
                  </c:pt>
                  <c:pt idx="96">
                    <c:v>2014</c:v>
                  </c:pt>
                  <c:pt idx="108">
                    <c:v>2015</c:v>
                  </c:pt>
                </c:lvl>
              </c:multiLvlStrCache>
            </c:multiLvlStrRef>
          </c:cat>
          <c:val>
            <c:numRef>
              <c:f>'[2_1_0_2he.xls]Rates'!$E$5:$E$122</c:f>
              <c:numCache>
                <c:formatCode>#\ ##0.0</c:formatCode>
                <c:ptCount val="118"/>
                <c:pt idx="0">
                  <c:v>56.808902820948568</c:v>
                </c:pt>
                <c:pt idx="1">
                  <c:v>57.11960167514858</c:v>
                </c:pt>
                <c:pt idx="2">
                  <c:v>57.420452676830557</c:v>
                </c:pt>
                <c:pt idx="3">
                  <c:v>57.463330964115158</c:v>
                </c:pt>
                <c:pt idx="4">
                  <c:v>57.451377556341221</c:v>
                </c:pt>
                <c:pt idx="5">
                  <c:v>57.521313903143877</c:v>
                </c:pt>
                <c:pt idx="6">
                  <c:v>57.548518686692809</c:v>
                </c:pt>
                <c:pt idx="7">
                  <c:v>57.642402132982149</c:v>
                </c:pt>
                <c:pt idx="8">
                  <c:v>57.721687586553649</c:v>
                </c:pt>
                <c:pt idx="9">
                  <c:v>57.585043716602314</c:v>
                </c:pt>
                <c:pt idx="10">
                  <c:v>57.312983700879819</c:v>
                </c:pt>
                <c:pt idx="11">
                  <c:v>57.084874920009121</c:v>
                </c:pt>
                <c:pt idx="12">
                  <c:v>56.817757112482795</c:v>
                </c:pt>
                <c:pt idx="13">
                  <c:v>56.760161656359557</c:v>
                </c:pt>
                <c:pt idx="14">
                  <c:v>56.948607128346737</c:v>
                </c:pt>
                <c:pt idx="15">
                  <c:v>57.221798499924915</c:v>
                </c:pt>
                <c:pt idx="16">
                  <c:v>57.326757169913023</c:v>
                </c:pt>
                <c:pt idx="17">
                  <c:v>57.264572009368507</c:v>
                </c:pt>
                <c:pt idx="18">
                  <c:v>57.37105913761453</c:v>
                </c:pt>
                <c:pt idx="19">
                  <c:v>57.203425423646394</c:v>
                </c:pt>
                <c:pt idx="20">
                  <c:v>56.989581736495175</c:v>
                </c:pt>
                <c:pt idx="21">
                  <c:v>56.736426965463863</c:v>
                </c:pt>
                <c:pt idx="22">
                  <c:v>56.272433146642356</c:v>
                </c:pt>
                <c:pt idx="23">
                  <c:v>56.070781162192816</c:v>
                </c:pt>
                <c:pt idx="24">
                  <c:v>55.865039906761282</c:v>
                </c:pt>
                <c:pt idx="25">
                  <c:v>55.967843324745239</c:v>
                </c:pt>
                <c:pt idx="26">
                  <c:v>56.057195738067378</c:v>
                </c:pt>
                <c:pt idx="27">
                  <c:v>56.271544247363025</c:v>
                </c:pt>
                <c:pt idx="28">
                  <c:v>56.648854093913961</c:v>
                </c:pt>
                <c:pt idx="29">
                  <c:v>56.851885492496578</c:v>
                </c:pt>
                <c:pt idx="30">
                  <c:v>56.985004645886008</c:v>
                </c:pt>
                <c:pt idx="31">
                  <c:v>56.857773561822377</c:v>
                </c:pt>
                <c:pt idx="32">
                  <c:v>56.750058376167146</c:v>
                </c:pt>
                <c:pt idx="33">
                  <c:v>56.409839482393906</c:v>
                </c:pt>
                <c:pt idx="34">
                  <c:v>55.816597644115681</c:v>
                </c:pt>
                <c:pt idx="35">
                  <c:v>55.13628384543604</c:v>
                </c:pt>
                <c:pt idx="36">
                  <c:v>54.804688424490564</c:v>
                </c:pt>
                <c:pt idx="37">
                  <c:v>54.825847534109961</c:v>
                </c:pt>
                <c:pt idx="38">
                  <c:v>55.043928772791226</c:v>
                </c:pt>
                <c:pt idx="39">
                  <c:v>55.253291494290302</c:v>
                </c:pt>
                <c:pt idx="40">
                  <c:v>55.383918419556558</c:v>
                </c:pt>
                <c:pt idx="41">
                  <c:v>55.257008653829068</c:v>
                </c:pt>
                <c:pt idx="42">
                  <c:v>55.063622050509572</c:v>
                </c:pt>
                <c:pt idx="43">
                  <c:v>55.175775173701133</c:v>
                </c:pt>
                <c:pt idx="44">
                  <c:v>55.142696262928617</c:v>
                </c:pt>
                <c:pt idx="45">
                  <c:v>55.04164005033266</c:v>
                </c:pt>
                <c:pt idx="46">
                  <c:v>54.475564180069178</c:v>
                </c:pt>
                <c:pt idx="47">
                  <c:v>54.208165595367838</c:v>
                </c:pt>
                <c:pt idx="48">
                  <c:v>54.101917629436279</c:v>
                </c:pt>
                <c:pt idx="49">
                  <c:v>54.364437139436816</c:v>
                </c:pt>
                <c:pt idx="50" formatCode="0.0">
                  <c:v>54.60234935924543</c:v>
                </c:pt>
                <c:pt idx="51">
                  <c:v>54.882216843295637</c:v>
                </c:pt>
                <c:pt idx="52">
                  <c:v>55.081144227871803</c:v>
                </c:pt>
                <c:pt idx="53">
                  <c:v>55.323081856905929</c:v>
                </c:pt>
                <c:pt idx="54">
                  <c:v>55.531052303305692</c:v>
                </c:pt>
                <c:pt idx="55">
                  <c:v>55.60171768679696</c:v>
                </c:pt>
                <c:pt idx="56">
                  <c:v>55.612689092859426</c:v>
                </c:pt>
                <c:pt idx="57">
                  <c:v>55.279187440094503</c:v>
                </c:pt>
                <c:pt idx="58">
                  <c:v>54.841859780703906</c:v>
                </c:pt>
                <c:pt idx="59">
                  <c:v>54.363998572787821</c:v>
                </c:pt>
                <c:pt idx="60">
                  <c:v>54.32608020032982</c:v>
                </c:pt>
                <c:pt idx="61">
                  <c:v>54.69345866674599</c:v>
                </c:pt>
                <c:pt idx="62">
                  <c:v>55.095404005391302</c:v>
                </c:pt>
                <c:pt idx="63">
                  <c:v>55.437954303655268</c:v>
                </c:pt>
                <c:pt idx="64">
                  <c:v>55.788015127318623</c:v>
                </c:pt>
                <c:pt idx="65">
                  <c:v>55.800770230458788</c:v>
                </c:pt>
                <c:pt idx="66">
                  <c:v>56.010226370874207</c:v>
                </c:pt>
                <c:pt idx="67">
                  <c:v>56.125185978384074</c:v>
                </c:pt>
                <c:pt idx="68">
                  <c:v>56.21964062544221</c:v>
                </c:pt>
                <c:pt idx="69">
                  <c:v>55.957149816243557</c:v>
                </c:pt>
                <c:pt idx="70">
                  <c:v>55.490834332705155</c:v>
                </c:pt>
                <c:pt idx="71">
                  <c:v>55.176447098650641</c:v>
                </c:pt>
                <c:pt idx="72">
                  <c:v>55.15569944016169</c:v>
                </c:pt>
                <c:pt idx="73">
                  <c:v>55.463890467178778</c:v>
                </c:pt>
                <c:pt idx="74">
                  <c:v>56.037008964274207</c:v>
                </c:pt>
                <c:pt idx="75">
                  <c:v>56.519584280028781</c:v>
                </c:pt>
                <c:pt idx="76">
                  <c:v>56.964933006943497</c:v>
                </c:pt>
                <c:pt idx="77">
                  <c:v>57.248779554797139</c:v>
                </c:pt>
                <c:pt idx="78">
                  <c:v>57.611129881507303</c:v>
                </c:pt>
                <c:pt idx="79">
                  <c:v>57.679531072153445</c:v>
                </c:pt>
                <c:pt idx="80">
                  <c:v>57.594657321268528</c:v>
                </c:pt>
                <c:pt idx="81">
                  <c:v>57.350393954228537</c:v>
                </c:pt>
                <c:pt idx="82">
                  <c:v>56.644539171956389</c:v>
                </c:pt>
                <c:pt idx="83">
                  <c:v>56.050882866897069</c:v>
                </c:pt>
                <c:pt idx="84">
                  <c:v>56.116409051304629</c:v>
                </c:pt>
                <c:pt idx="85">
                  <c:v>56.908053204788608</c:v>
                </c:pt>
                <c:pt idx="86">
                  <c:v>57.505872175798835</c:v>
                </c:pt>
                <c:pt idx="87">
                  <c:v>57.947268199354639</c:v>
                </c:pt>
                <c:pt idx="88">
                  <c:v>58.392803697414799</c:v>
                </c:pt>
                <c:pt idx="89">
                  <c:v>58.627721890106976</c:v>
                </c:pt>
                <c:pt idx="90">
                  <c:v>58.851622756087316</c:v>
                </c:pt>
                <c:pt idx="91">
                  <c:v>58.985867433907615</c:v>
                </c:pt>
                <c:pt idx="92">
                  <c:v>59.330988570790808</c:v>
                </c:pt>
                <c:pt idx="93">
                  <c:v>59.388144738331505</c:v>
                </c:pt>
                <c:pt idx="94">
                  <c:v>59.70089065230426</c:v>
                </c:pt>
                <c:pt idx="95">
                  <c:v>60.199941958185711</c:v>
                </c:pt>
                <c:pt idx="96">
                  <c:v>60.625950156941343</c:v>
                </c:pt>
                <c:pt idx="97">
                  <c:v>61.123651299007022</c:v>
                </c:pt>
                <c:pt idx="98">
                  <c:v>61.100160447009287</c:v>
                </c:pt>
                <c:pt idx="99">
                  <c:v>61.323313788549392</c:v>
                </c:pt>
                <c:pt idx="100">
                  <c:v>61.516423853319594</c:v>
                </c:pt>
                <c:pt idx="101">
                  <c:v>62.053161958099722</c:v>
                </c:pt>
                <c:pt idx="102">
                  <c:v>62.571654357010431</c:v>
                </c:pt>
                <c:pt idx="103">
                  <c:v>62.652867234968035</c:v>
                </c:pt>
                <c:pt idx="104">
                  <c:v>62.752624801750976</c:v>
                </c:pt>
                <c:pt idx="105">
                  <c:v>62.609674510425187</c:v>
                </c:pt>
                <c:pt idx="106">
                  <c:v>62.459261960420108</c:v>
                </c:pt>
                <c:pt idx="107">
                  <c:v>62.463056607423987</c:v>
                </c:pt>
                <c:pt idx="108">
                  <c:v>62.403697996918339</c:v>
                </c:pt>
                <c:pt idx="109">
                  <c:v>62.807573137886649</c:v>
                </c:pt>
                <c:pt idx="110">
                  <c:v>63.219846323537176</c:v>
                </c:pt>
                <c:pt idx="111">
                  <c:v>63.76603585613173</c:v>
                </c:pt>
                <c:pt idx="112">
                  <c:v>64.122501346383103</c:v>
                </c:pt>
                <c:pt idx="113">
                  <c:v>64.53933269224909</c:v>
                </c:pt>
                <c:pt idx="114">
                  <c:v>64.786883584673546</c:v>
                </c:pt>
                <c:pt idx="115">
                  <c:v>64.851617269042023</c:v>
                </c:pt>
                <c:pt idx="116">
                  <c:v>64.980502571949984</c:v>
                </c:pt>
                <c:pt idx="117">
                  <c:v>64.825050339260201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055448"/>
        <c:axId val="359051920"/>
      </c:lineChart>
      <c:lineChart>
        <c:grouping val="standard"/>
        <c:varyColors val="0"/>
        <c:ser>
          <c:idx val="1"/>
          <c:order val="1"/>
          <c:tx>
            <c:strRef>
              <c:f>'[2_1_0_2he.xls]Rates'!$D$4</c:f>
              <c:strCache>
                <c:ptCount val="1"/>
                <c:pt idx="0">
                  <c:v>Unemployment rate (right)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multiLvlStrRef>
              <c:f>'[2_1_0_2he.xls]Rates'!$A$5:$B$122</c:f>
              <c:multiLvlStrCache>
                <c:ptCount val="118"/>
                <c:lvl>
                  <c:pt idx="0">
                    <c:v>Jan</c:v>
                  </c:pt>
                  <c:pt idx="1">
                    <c:v>Feb</c:v>
                  </c:pt>
                  <c:pt idx="2">
                    <c:v>March</c:v>
                  </c:pt>
                  <c:pt idx="3">
                    <c:v>Apr</c:v>
                  </c:pt>
                  <c:pt idx="4">
                    <c:v>May</c:v>
                  </c:pt>
                  <c:pt idx="5">
                    <c:v>June</c:v>
                  </c:pt>
                  <c:pt idx="6">
                    <c:v>July</c:v>
                  </c:pt>
                  <c:pt idx="7">
                    <c:v>Aug</c:v>
                  </c:pt>
                  <c:pt idx="8">
                    <c:v>Sep</c:v>
                  </c:pt>
                  <c:pt idx="9">
                    <c:v>Oct</c:v>
                  </c:pt>
                  <c:pt idx="10">
                    <c:v>Nov</c:v>
                  </c:pt>
                  <c:pt idx="11">
                    <c:v>Dec</c:v>
                  </c:pt>
                  <c:pt idx="12">
                    <c:v>Jan</c:v>
                  </c:pt>
                  <c:pt idx="13">
                    <c:v>Feb</c:v>
                  </c:pt>
                  <c:pt idx="14">
                    <c:v>March</c:v>
                  </c:pt>
                  <c:pt idx="15">
                    <c:v>Apr</c:v>
                  </c:pt>
                  <c:pt idx="16">
                    <c:v>May</c:v>
                  </c:pt>
                  <c:pt idx="17">
                    <c:v>June</c:v>
                  </c:pt>
                  <c:pt idx="18">
                    <c:v>July</c:v>
                  </c:pt>
                  <c:pt idx="19">
                    <c:v>Aug</c:v>
                  </c:pt>
                  <c:pt idx="20">
                    <c:v>Sep</c:v>
                  </c:pt>
                  <c:pt idx="21">
                    <c:v>Oct</c:v>
                  </c:pt>
                  <c:pt idx="22">
                    <c:v>Nov</c:v>
                  </c:pt>
                  <c:pt idx="23">
                    <c:v>Dec</c:v>
                  </c:pt>
                  <c:pt idx="24">
                    <c:v>Jan</c:v>
                  </c:pt>
                  <c:pt idx="25">
                    <c:v>Feb</c:v>
                  </c:pt>
                  <c:pt idx="26">
                    <c:v>March</c:v>
                  </c:pt>
                  <c:pt idx="27">
                    <c:v>Apr</c:v>
                  </c:pt>
                  <c:pt idx="28">
                    <c:v>May</c:v>
                  </c:pt>
                  <c:pt idx="29">
                    <c:v>June</c:v>
                  </c:pt>
                  <c:pt idx="30">
                    <c:v>July</c:v>
                  </c:pt>
                  <c:pt idx="31">
                    <c:v>Aug</c:v>
                  </c:pt>
                  <c:pt idx="32">
                    <c:v>Sep</c:v>
                  </c:pt>
                  <c:pt idx="33">
                    <c:v>Oct</c:v>
                  </c:pt>
                  <c:pt idx="34">
                    <c:v>Nov</c:v>
                  </c:pt>
                  <c:pt idx="35">
                    <c:v>Dec</c:v>
                  </c:pt>
                  <c:pt idx="36">
                    <c:v>Jan</c:v>
                  </c:pt>
                  <c:pt idx="37">
                    <c:v>Feb</c:v>
                  </c:pt>
                  <c:pt idx="38">
                    <c:v>March</c:v>
                  </c:pt>
                  <c:pt idx="39">
                    <c:v>Apr</c:v>
                  </c:pt>
                  <c:pt idx="40">
                    <c:v>May</c:v>
                  </c:pt>
                  <c:pt idx="41">
                    <c:v>June</c:v>
                  </c:pt>
                  <c:pt idx="42">
                    <c:v>July</c:v>
                  </c:pt>
                  <c:pt idx="43">
                    <c:v>Aug</c:v>
                  </c:pt>
                  <c:pt idx="44">
                    <c:v>Sep</c:v>
                  </c:pt>
                  <c:pt idx="45">
                    <c:v>Oct</c:v>
                  </c:pt>
                  <c:pt idx="46">
                    <c:v>Nov</c:v>
                  </c:pt>
                  <c:pt idx="47">
                    <c:v>Dec</c:v>
                  </c:pt>
                  <c:pt idx="48">
                    <c:v>Jan</c:v>
                  </c:pt>
                  <c:pt idx="49">
                    <c:v>Feb</c:v>
                  </c:pt>
                  <c:pt idx="50">
                    <c:v>March</c:v>
                  </c:pt>
                  <c:pt idx="51">
                    <c:v>Apr</c:v>
                  </c:pt>
                  <c:pt idx="52">
                    <c:v>May</c:v>
                  </c:pt>
                  <c:pt idx="53">
                    <c:v>June</c:v>
                  </c:pt>
                  <c:pt idx="54">
                    <c:v>July</c:v>
                  </c:pt>
                  <c:pt idx="55">
                    <c:v>Aug</c:v>
                  </c:pt>
                  <c:pt idx="56">
                    <c:v>Sep</c:v>
                  </c:pt>
                  <c:pt idx="57">
                    <c:v>Oct</c:v>
                  </c:pt>
                  <c:pt idx="58">
                    <c:v>Nov</c:v>
                  </c:pt>
                  <c:pt idx="59">
                    <c:v>Dec</c:v>
                  </c:pt>
                  <c:pt idx="60">
                    <c:v>Jan</c:v>
                  </c:pt>
                  <c:pt idx="61">
                    <c:v>Feb</c:v>
                  </c:pt>
                  <c:pt idx="62">
                    <c:v>March</c:v>
                  </c:pt>
                  <c:pt idx="63">
                    <c:v>Apr</c:v>
                  </c:pt>
                  <c:pt idx="64">
                    <c:v>May</c:v>
                  </c:pt>
                  <c:pt idx="65">
                    <c:v>June</c:v>
                  </c:pt>
                  <c:pt idx="66">
                    <c:v>July</c:v>
                  </c:pt>
                  <c:pt idx="67">
                    <c:v>Aug</c:v>
                  </c:pt>
                  <c:pt idx="68">
                    <c:v>Sep</c:v>
                  </c:pt>
                  <c:pt idx="69">
                    <c:v>Oct</c:v>
                  </c:pt>
                  <c:pt idx="70">
                    <c:v>Nov</c:v>
                  </c:pt>
                  <c:pt idx="71">
                    <c:v>Dec</c:v>
                  </c:pt>
                  <c:pt idx="72">
                    <c:v>Jan</c:v>
                  </c:pt>
                  <c:pt idx="73">
                    <c:v>Feb</c:v>
                  </c:pt>
                  <c:pt idx="74">
                    <c:v>March</c:v>
                  </c:pt>
                  <c:pt idx="75">
                    <c:v>Apr</c:v>
                  </c:pt>
                  <c:pt idx="76">
                    <c:v>May</c:v>
                  </c:pt>
                  <c:pt idx="77">
                    <c:v>June</c:v>
                  </c:pt>
                  <c:pt idx="78">
                    <c:v>July</c:v>
                  </c:pt>
                  <c:pt idx="79">
                    <c:v>Aug</c:v>
                  </c:pt>
                  <c:pt idx="80">
                    <c:v>Sep</c:v>
                  </c:pt>
                  <c:pt idx="81">
                    <c:v>Oct</c:v>
                  </c:pt>
                  <c:pt idx="82">
                    <c:v>Nov</c:v>
                  </c:pt>
                  <c:pt idx="83">
                    <c:v>Dec</c:v>
                  </c:pt>
                  <c:pt idx="84">
                    <c:v>Jan</c:v>
                  </c:pt>
                  <c:pt idx="85">
                    <c:v>Feb</c:v>
                  </c:pt>
                  <c:pt idx="86">
                    <c:v>March</c:v>
                  </c:pt>
                  <c:pt idx="87">
                    <c:v>Apr</c:v>
                  </c:pt>
                  <c:pt idx="88">
                    <c:v>May</c:v>
                  </c:pt>
                  <c:pt idx="89">
                    <c:v>June</c:v>
                  </c:pt>
                  <c:pt idx="90">
                    <c:v>July</c:v>
                  </c:pt>
                  <c:pt idx="91">
                    <c:v>Aug</c:v>
                  </c:pt>
                  <c:pt idx="92">
                    <c:v>Sep</c:v>
                  </c:pt>
                  <c:pt idx="93">
                    <c:v>Oct</c:v>
                  </c:pt>
                  <c:pt idx="94">
                    <c:v>Nov</c:v>
                  </c:pt>
                  <c:pt idx="95">
                    <c:v>Dec</c:v>
                  </c:pt>
                  <c:pt idx="96">
                    <c:v>Jan</c:v>
                  </c:pt>
                  <c:pt idx="97">
                    <c:v>Feb</c:v>
                  </c:pt>
                  <c:pt idx="98">
                    <c:v>March</c:v>
                  </c:pt>
                  <c:pt idx="99">
                    <c:v>Apr</c:v>
                  </c:pt>
                  <c:pt idx="100">
                    <c:v>May</c:v>
                  </c:pt>
                  <c:pt idx="101">
                    <c:v>June</c:v>
                  </c:pt>
                  <c:pt idx="102">
                    <c:v>July</c:v>
                  </c:pt>
                  <c:pt idx="103">
                    <c:v>Aug</c:v>
                  </c:pt>
                  <c:pt idx="104">
                    <c:v>Sep</c:v>
                  </c:pt>
                  <c:pt idx="105">
                    <c:v>Oct</c:v>
                  </c:pt>
                  <c:pt idx="106">
                    <c:v>Nov</c:v>
                  </c:pt>
                  <c:pt idx="107">
                    <c:v>Dec</c:v>
                  </c:pt>
                  <c:pt idx="108">
                    <c:v>Jan</c:v>
                  </c:pt>
                  <c:pt idx="109">
                    <c:v>Feb</c:v>
                  </c:pt>
                  <c:pt idx="110">
                    <c:v>March</c:v>
                  </c:pt>
                  <c:pt idx="111">
                    <c:v>Apr</c:v>
                  </c:pt>
                  <c:pt idx="112">
                    <c:v>May</c:v>
                  </c:pt>
                  <c:pt idx="113">
                    <c:v>June</c:v>
                  </c:pt>
                  <c:pt idx="114">
                    <c:v>July</c:v>
                  </c:pt>
                  <c:pt idx="115">
                    <c:v>Aug</c:v>
                  </c:pt>
                  <c:pt idx="116">
                    <c:v>Sep</c:v>
                  </c:pt>
                  <c:pt idx="117">
                    <c:v>Oct</c:v>
                  </c:pt>
                </c:lvl>
                <c:lvl>
                  <c:pt idx="0">
                    <c:v>2006</c:v>
                  </c:pt>
                  <c:pt idx="12">
                    <c:v>2007</c:v>
                  </c:pt>
                  <c:pt idx="24">
                    <c:v>2008</c:v>
                  </c:pt>
                  <c:pt idx="36">
                    <c:v>2009</c:v>
                  </c:pt>
                  <c:pt idx="48">
                    <c:v>2010</c:v>
                  </c:pt>
                  <c:pt idx="60">
                    <c:v>2011</c:v>
                  </c:pt>
                  <c:pt idx="72">
                    <c:v>2012</c:v>
                  </c:pt>
                  <c:pt idx="84">
                    <c:v>2013</c:v>
                  </c:pt>
                  <c:pt idx="96">
                    <c:v>2014</c:v>
                  </c:pt>
                  <c:pt idx="108">
                    <c:v>2015</c:v>
                  </c:pt>
                </c:lvl>
              </c:multiLvlStrCache>
            </c:multiLvlStrRef>
          </c:cat>
          <c:val>
            <c:numRef>
              <c:f>'[2_1_0_2he.xls]Rates'!$D$5:$D$122</c:f>
              <c:numCache>
                <c:formatCode>#\ ##0.0</c:formatCode>
                <c:ptCount val="118"/>
                <c:pt idx="0">
                  <c:v>7.7512433779845233</c:v>
                </c:pt>
                <c:pt idx="1">
                  <c:v>7.6058618773773512</c:v>
                </c:pt>
                <c:pt idx="2">
                  <c:v>7.3504990275300219</c:v>
                </c:pt>
                <c:pt idx="3">
                  <c:v>7.2581791981494312</c:v>
                </c:pt>
                <c:pt idx="4">
                  <c:v>7.3971830852532232</c:v>
                </c:pt>
                <c:pt idx="5">
                  <c:v>7.4833468417483271</c:v>
                </c:pt>
                <c:pt idx="6">
                  <c:v>7.5822293122896776</c:v>
                </c:pt>
                <c:pt idx="7">
                  <c:v>7.5130590635207</c:v>
                </c:pt>
                <c:pt idx="8">
                  <c:v>7.5289861728360181</c:v>
                </c:pt>
                <c:pt idx="9">
                  <c:v>7.5300351354414596</c:v>
                </c:pt>
                <c:pt idx="10">
                  <c:v>7.5483694943000499</c:v>
                </c:pt>
                <c:pt idx="11">
                  <c:v>7.4814864265584546</c:v>
                </c:pt>
                <c:pt idx="12">
                  <c:v>7.5950033502440908</c:v>
                </c:pt>
                <c:pt idx="13">
                  <c:v>7.5316666626706201</c:v>
                </c:pt>
                <c:pt idx="14">
                  <c:v>7.3491127944878079</c:v>
                </c:pt>
                <c:pt idx="15">
                  <c:v>7.0836491264981731</c:v>
                </c:pt>
                <c:pt idx="16">
                  <c:v>7.0874467719452339</c:v>
                </c:pt>
                <c:pt idx="17">
                  <c:v>7.2573853754893589</c:v>
                </c:pt>
                <c:pt idx="18">
                  <c:v>7.298910365219295</c:v>
                </c:pt>
                <c:pt idx="19">
                  <c:v>7.420578133943903</c:v>
                </c:pt>
                <c:pt idx="20">
                  <c:v>7.5490015566677258</c:v>
                </c:pt>
                <c:pt idx="21">
                  <c:v>7.8368682224010415</c:v>
                </c:pt>
                <c:pt idx="22">
                  <c:v>8.2180842108301295</c:v>
                </c:pt>
                <c:pt idx="23">
                  <c:v>8.11246552528468</c:v>
                </c:pt>
                <c:pt idx="24">
                  <c:v>8.017470049262041</c:v>
                </c:pt>
                <c:pt idx="25">
                  <c:v>7.7764755656922784</c:v>
                </c:pt>
                <c:pt idx="26">
                  <c:v>7.7339047036016737</c:v>
                </c:pt>
                <c:pt idx="27">
                  <c:v>7.6384968221391389</c:v>
                </c:pt>
                <c:pt idx="28">
                  <c:v>7.5128190911041424</c:v>
                </c:pt>
                <c:pt idx="29">
                  <c:v>7.489714109934055</c:v>
                </c:pt>
                <c:pt idx="30">
                  <c:v>7.7136548173560238</c:v>
                </c:pt>
                <c:pt idx="31">
                  <c:v>7.7554816702344151</c:v>
                </c:pt>
                <c:pt idx="32">
                  <c:v>7.8688752717169645</c:v>
                </c:pt>
                <c:pt idx="33">
                  <c:v>8.0931370660090174</c:v>
                </c:pt>
                <c:pt idx="34">
                  <c:v>8.5162531684833453</c:v>
                </c:pt>
                <c:pt idx="35">
                  <c:v>9.2539631155820494</c:v>
                </c:pt>
                <c:pt idx="36">
                  <c:v>9.8369791375152413</c:v>
                </c:pt>
                <c:pt idx="37">
                  <c:v>10.010636437813265</c:v>
                </c:pt>
                <c:pt idx="38">
                  <c:v>9.8964427164710589</c:v>
                </c:pt>
                <c:pt idx="39">
                  <c:v>9.6890475948546353</c:v>
                </c:pt>
                <c:pt idx="40">
                  <c:v>9.7540087859174456</c:v>
                </c:pt>
                <c:pt idx="41">
                  <c:v>10.025895991666989</c:v>
                </c:pt>
                <c:pt idx="42">
                  <c:v>10.378286381015291</c:v>
                </c:pt>
                <c:pt idx="43">
                  <c:v>10.382132347102546</c:v>
                </c:pt>
                <c:pt idx="44">
                  <c:v>10.526594184430584</c:v>
                </c:pt>
                <c:pt idx="45">
                  <c:v>10.477393475976045</c:v>
                </c:pt>
                <c:pt idx="46">
                  <c:v>10.945239872429937</c:v>
                </c:pt>
                <c:pt idx="47">
                  <c:v>11.452030905611938</c:v>
                </c:pt>
                <c:pt idx="48">
                  <c:v>11.926594429636497</c:v>
                </c:pt>
                <c:pt idx="49">
                  <c:v>11.854871683863673</c:v>
                </c:pt>
                <c:pt idx="50">
                  <c:v>11.563860772269804</c:v>
                </c:pt>
                <c:pt idx="51">
                  <c:v>11.289769306239551</c:v>
                </c:pt>
                <c:pt idx="52">
                  <c:v>11.102672892315285</c:v>
                </c:pt>
                <c:pt idx="53">
                  <c:v>11.032770250104457</c:v>
                </c:pt>
                <c:pt idx="54">
                  <c:v>10.921196817380535</c:v>
                </c:pt>
                <c:pt idx="55">
                  <c:v>10.886379705611381</c:v>
                </c:pt>
                <c:pt idx="56">
                  <c:v>10.802096985583223</c:v>
                </c:pt>
                <c:pt idx="57">
                  <c:v>10.87426326129666</c:v>
                </c:pt>
                <c:pt idx="58">
                  <c:v>11.267321113361007</c:v>
                </c:pt>
                <c:pt idx="59">
                  <c:v>11.730300843171952</c:v>
                </c:pt>
                <c:pt idx="60">
                  <c:v>11.880538550967934</c:v>
                </c:pt>
                <c:pt idx="61">
                  <c:v>11.62939358547335</c:v>
                </c:pt>
                <c:pt idx="62">
                  <c:v>11.21031294128365</c:v>
                </c:pt>
                <c:pt idx="63">
                  <c:v>10.978366315105347</c:v>
                </c:pt>
                <c:pt idx="64">
                  <c:v>10.926127033841313</c:v>
                </c:pt>
                <c:pt idx="65">
                  <c:v>10.858289793792613</c:v>
                </c:pt>
                <c:pt idx="66">
                  <c:v>10.817468408449701</c:v>
                </c:pt>
                <c:pt idx="67">
                  <c:v>10.94274701824618</c:v>
                </c:pt>
                <c:pt idx="68">
                  <c:v>10.780450327994799</c:v>
                </c:pt>
                <c:pt idx="69">
                  <c:v>10.797242388188723</c:v>
                </c:pt>
                <c:pt idx="70">
                  <c:v>11.260062561197284</c:v>
                </c:pt>
                <c:pt idx="71">
                  <c:v>11.801791073214881</c:v>
                </c:pt>
                <c:pt idx="72">
                  <c:v>12.0201806462657</c:v>
                </c:pt>
                <c:pt idx="73">
                  <c:v>11.753414386454446</c:v>
                </c:pt>
                <c:pt idx="74">
                  <c:v>11.460410861375541</c:v>
                </c:pt>
                <c:pt idx="75">
                  <c:v>11.060944899646696</c:v>
                </c:pt>
                <c:pt idx="76">
                  <c:v>10.789292104739964</c:v>
                </c:pt>
                <c:pt idx="77">
                  <c:v>10.577443749416485</c:v>
                </c:pt>
                <c:pt idx="78">
                  <c:v>10.52886970613706</c:v>
                </c:pt>
                <c:pt idx="79">
                  <c:v>10.553026068279921</c:v>
                </c:pt>
                <c:pt idx="80">
                  <c:v>10.672601820928845</c:v>
                </c:pt>
                <c:pt idx="81">
                  <c:v>10.693662505391009</c:v>
                </c:pt>
                <c:pt idx="82">
                  <c:v>11.13844577749895</c:v>
                </c:pt>
                <c:pt idx="83">
                  <c:v>11.543455586538668</c:v>
                </c:pt>
                <c:pt idx="84">
                  <c:v>11.666434538746085</c:v>
                </c:pt>
                <c:pt idx="85">
                  <c:v>10.926217378027296</c:v>
                </c:pt>
                <c:pt idx="86">
                  <c:v>10.552331828927572</c:v>
                </c:pt>
                <c:pt idx="87">
                  <c:v>10.236095816580489</c:v>
                </c:pt>
                <c:pt idx="88">
                  <c:v>10.155136345965159</c:v>
                </c:pt>
                <c:pt idx="89">
                  <c:v>10.027624181783748</c:v>
                </c:pt>
                <c:pt idx="90">
                  <c:v>9.8920788654444838</c:v>
                </c:pt>
                <c:pt idx="91">
                  <c:v>9.7973642603288464</c:v>
                </c:pt>
                <c:pt idx="92">
                  <c:v>9.2955531678433587</c:v>
                </c:pt>
                <c:pt idx="93">
                  <c:v>9.1871894465484587</c:v>
                </c:pt>
                <c:pt idx="94">
                  <c:v>8.8479596354647096</c:v>
                </c:pt>
                <c:pt idx="95">
                  <c:v>8.4841257258140477</c:v>
                </c:pt>
                <c:pt idx="96">
                  <c:v>8.3226776037532559</c:v>
                </c:pt>
                <c:pt idx="97">
                  <c:v>8.1181827905357302</c:v>
                </c:pt>
                <c:pt idx="98">
                  <c:v>8.1216053658003151</c:v>
                </c:pt>
                <c:pt idx="99">
                  <c:v>8.1426803093450815</c:v>
                </c:pt>
                <c:pt idx="100">
                  <c:v>8.0631810502205443</c:v>
                </c:pt>
                <c:pt idx="101">
                  <c:v>7.7295133235936344</c:v>
                </c:pt>
                <c:pt idx="102">
                  <c:v>7.4328623298373415</c:v>
                </c:pt>
                <c:pt idx="103">
                  <c:v>7.1328898336989077</c:v>
                </c:pt>
                <c:pt idx="104">
                  <c:v>7.2017322331312101</c:v>
                </c:pt>
                <c:pt idx="105">
                  <c:v>7.1736199408747732</c:v>
                </c:pt>
                <c:pt idx="106">
                  <c:v>7.4424049993305497</c:v>
                </c:pt>
                <c:pt idx="107">
                  <c:v>7.7687434382758607</c:v>
                </c:pt>
                <c:pt idx="108">
                  <c:v>7.8289406908684906</c:v>
                </c:pt>
                <c:pt idx="109">
                  <c:v>7.5921236894284272</c:v>
                </c:pt>
                <c:pt idx="110">
                  <c:v>7.1612809657431136</c:v>
                </c:pt>
                <c:pt idx="111">
                  <c:v>6.9069374753894657</c:v>
                </c:pt>
                <c:pt idx="112">
                  <c:v>6.7789599739606281</c:v>
                </c:pt>
                <c:pt idx="113">
                  <c:v>6.7037281414805125</c:v>
                </c:pt>
                <c:pt idx="114">
                  <c:v>6.4561547794530858</c:v>
                </c:pt>
                <c:pt idx="115">
                  <c:v>6.4005907594840314</c:v>
                </c:pt>
                <c:pt idx="116">
                  <c:v>6.2634819473063859</c:v>
                </c:pt>
                <c:pt idx="117">
                  <c:v>6.2158372670302411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056232"/>
        <c:axId val="359053880"/>
      </c:lineChart>
      <c:catAx>
        <c:axId val="359055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1920"/>
        <c:crosses val="autoZero"/>
        <c:auto val="1"/>
        <c:lblAlgn val="ctr"/>
        <c:lblOffset val="100"/>
        <c:noMultiLvlLbl val="0"/>
      </c:catAx>
      <c:valAx>
        <c:axId val="359051920"/>
        <c:scaling>
          <c:orientation val="minMax"/>
          <c:min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5448"/>
        <c:crosses val="autoZero"/>
        <c:crossBetween val="between"/>
      </c:valAx>
      <c:valAx>
        <c:axId val="359053880"/>
        <c:scaling>
          <c:orientation val="minMax"/>
          <c:min val="4"/>
        </c:scaling>
        <c:delete val="0"/>
        <c:axPos val="r"/>
        <c:numFmt formatCode="#\ 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59056232"/>
        <c:crosses val="max"/>
        <c:crossBetween val="between"/>
        <c:majorUnit val="2"/>
      </c:valAx>
      <c:catAx>
        <c:axId val="3590562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5905388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8610540530259803E-2"/>
          <c:y val="0.84918340059999931"/>
          <c:w val="0.96314129483814526"/>
          <c:h val="0.149306649168853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pint-tarki.hu/" TargetMode="External"/><Relationship Id="rId2" Type="http://schemas.openxmlformats.org/officeDocument/2006/relationships/hyperlink" Target="mailto:zoltan.adam@kopint-tarki.hu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79264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hu-HU" smtClean="0"/>
              <a:t>Employment, unemployment, labor market participation – the case of Hungary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4551967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hu-HU" smtClean="0"/>
              <a:t>Zoltán Ádám, </a:t>
            </a:r>
            <a:r>
              <a:rPr lang="hu-HU">
                <a:hlinkClick r:id="rId2"/>
              </a:rPr>
              <a:t>zoltan.adam@kopint-tarki.hu</a:t>
            </a:r>
            <a:endParaRPr lang="hu-HU"/>
          </a:p>
          <a:p>
            <a:r>
              <a:rPr lang="hu-HU" smtClean="0"/>
              <a:t>Kopint-Tárki </a:t>
            </a:r>
            <a:r>
              <a:rPr lang="hu-HU" smtClean="0"/>
              <a:t>Institute for Economic Researh, Budapest, </a:t>
            </a:r>
            <a:r>
              <a:rPr lang="hu-HU" smtClean="0"/>
              <a:t>Hungary, </a:t>
            </a:r>
            <a:r>
              <a:rPr lang="hu-HU" smtClean="0">
                <a:hlinkClick r:id="rId3"/>
              </a:rPr>
              <a:t>www.kopint-tarki.hu</a:t>
            </a:r>
            <a:endParaRPr lang="hu-HU" smtClean="0"/>
          </a:p>
          <a:p>
            <a:endParaRPr lang="hu-HU"/>
          </a:p>
          <a:p>
            <a:r>
              <a:rPr lang="sk-SK" smtClean="0"/>
              <a:t>Webinar </a:t>
            </a:r>
            <a:r>
              <a:rPr lang="sk-SK"/>
              <a:t>on </a:t>
            </a:r>
            <a:r>
              <a:rPr lang="en-US"/>
              <a:t>Solutions to High </a:t>
            </a:r>
            <a:r>
              <a:rPr lang="en-US" smtClean="0"/>
              <a:t>Unemployment</a:t>
            </a:r>
            <a:endParaRPr lang="hu-HU" smtClean="0"/>
          </a:p>
          <a:p>
            <a:r>
              <a:rPr lang="sk-SK"/>
              <a:t>January 29, 2016</a:t>
            </a:r>
          </a:p>
          <a:p>
            <a:endParaRPr lang="sk-SK"/>
          </a:p>
          <a:p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8446" y="5390865"/>
            <a:ext cx="2594751" cy="99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ok 3" descr="Visegrad Fund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46" y="252352"/>
            <a:ext cx="3240360" cy="14401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362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Hungary: a mid-size country in CEE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smtClean="0"/>
              <a:t>Population aged 16-64: 6,511.8 thousand</a:t>
            </a:r>
          </a:p>
          <a:p>
            <a:r>
              <a:rPr lang="hu-HU" smtClean="0"/>
              <a:t>Employed: 4,221.3 thousand</a:t>
            </a:r>
          </a:p>
          <a:p>
            <a:r>
              <a:rPr lang="hu-HU" smtClean="0"/>
              <a:t>Unemployed: 279.8 thousand</a:t>
            </a:r>
          </a:p>
          <a:p>
            <a:r>
              <a:rPr lang="hu-HU" smtClean="0"/>
              <a:t>Economically active: 4,501.1 thousand</a:t>
            </a:r>
          </a:p>
          <a:p>
            <a:r>
              <a:rPr lang="hu-HU" smtClean="0"/>
              <a:t>Economically inactive: 2,010.7 thousand</a:t>
            </a:r>
          </a:p>
          <a:p>
            <a:r>
              <a:rPr lang="hu-HU" smtClean="0"/>
              <a:t>Participation rate: 69.1%</a:t>
            </a:r>
          </a:p>
          <a:p>
            <a:r>
              <a:rPr lang="hu-HU" smtClean="0"/>
              <a:t>Unemployment rate: 6.2%</a:t>
            </a:r>
          </a:p>
          <a:p>
            <a:r>
              <a:rPr lang="hu-HU" smtClean="0"/>
              <a:t>Employment rate: 64.8%</a:t>
            </a:r>
          </a:p>
          <a:p>
            <a:pPr marL="0" indent="0">
              <a:buNone/>
            </a:pPr>
            <a:endParaRPr lang="hu-HU" smtClean="0"/>
          </a:p>
          <a:p>
            <a:pPr marL="0" indent="0">
              <a:buNone/>
            </a:pPr>
            <a:r>
              <a:rPr lang="hu-HU" smtClean="0"/>
              <a:t>Source: Central Statistical Office (CSO), October-December 2015</a:t>
            </a:r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338" y="243342"/>
            <a:ext cx="2042375" cy="784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469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638080"/>
            <a:ext cx="10515600" cy="1325563"/>
          </a:xfrm>
        </p:spPr>
        <p:txBody>
          <a:bodyPr/>
          <a:lstStyle/>
          <a:p>
            <a:r>
              <a:rPr lang="hu-HU" smtClean="0"/>
              <a:t>Main labor market trends 1990-2015 - 1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2071285"/>
            <a:ext cx="10515600" cy="4351338"/>
          </a:xfrm>
        </p:spPr>
        <p:txBody>
          <a:bodyPr>
            <a:normAutofit/>
          </a:bodyPr>
          <a:lstStyle/>
          <a:p>
            <a:r>
              <a:rPr lang="hu-HU" smtClean="0"/>
              <a:t>Dramatic rise in unemployment in the early 1990s due to the transformatinal recession.</a:t>
            </a:r>
          </a:p>
          <a:p>
            <a:r>
              <a:rPr lang="hu-HU" smtClean="0"/>
              <a:t>Significant drop in the participation rate. Early age and disabled retirement used as a social policy tool.</a:t>
            </a:r>
          </a:p>
          <a:p>
            <a:r>
              <a:rPr lang="hu-HU"/>
              <a:t>Structural change of the </a:t>
            </a:r>
            <a:r>
              <a:rPr lang="hu-HU" smtClean="0"/>
              <a:t>economy: dual economy created. FDI-dominated, export oriented manufacturing industries with high international competitiveness and capacity to expand on one hand. Domestically based </a:t>
            </a:r>
            <a:r>
              <a:rPr lang="hu-HU"/>
              <a:t>small and medium size </a:t>
            </a:r>
            <a:r>
              <a:rPr lang="hu-HU" smtClean="0"/>
              <a:t>enterprises (SME) with limited competitiveness and capacity to expand on the other one. Weak linkages between the two.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7582" y="106865"/>
            <a:ext cx="1877256" cy="72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3333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1027906"/>
            <a:ext cx="10515600" cy="1325563"/>
          </a:xfrm>
        </p:spPr>
        <p:txBody>
          <a:bodyPr/>
          <a:lstStyle/>
          <a:p>
            <a:r>
              <a:rPr lang="hu-HU"/>
              <a:t>Main labor market trends </a:t>
            </a:r>
            <a:r>
              <a:rPr lang="hu-HU" smtClean="0"/>
              <a:t>1990-2015 - 2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2811439"/>
            <a:ext cx="10515600" cy="3622244"/>
          </a:xfrm>
        </p:spPr>
        <p:txBody>
          <a:bodyPr/>
          <a:lstStyle/>
          <a:p>
            <a:r>
              <a:rPr lang="hu-HU"/>
              <a:t>FDI-dominated high value added manufacturing industries play an increasing role in production since the mid-1990s. Low labor intensity, high capital and technology intensity.</a:t>
            </a:r>
          </a:p>
          <a:p>
            <a:r>
              <a:rPr lang="hu-HU"/>
              <a:t>Domestic based SMEs generate limited </a:t>
            </a:r>
            <a:r>
              <a:rPr lang="hu-HU" smtClean="0"/>
              <a:t>jobs because of low competitiveness.</a:t>
            </a:r>
            <a:endParaRPr lang="hu-HU"/>
          </a:p>
          <a:p>
            <a:r>
              <a:rPr lang="hu-HU"/>
              <a:t>Large part of unskilled labor become inactive or long-term unemployed.</a:t>
            </a:r>
          </a:p>
          <a:p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338" y="243342"/>
            <a:ext cx="2042375" cy="784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7571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1027906"/>
            <a:ext cx="10515600" cy="1325563"/>
          </a:xfrm>
        </p:spPr>
        <p:txBody>
          <a:bodyPr/>
          <a:lstStyle/>
          <a:p>
            <a:r>
              <a:rPr lang="hu-HU"/>
              <a:t>Main labor market trends </a:t>
            </a:r>
            <a:r>
              <a:rPr lang="hu-HU" smtClean="0"/>
              <a:t>1990-2015 - 3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2353469"/>
            <a:ext cx="10515600" cy="4080214"/>
          </a:xfrm>
        </p:spPr>
        <p:txBody>
          <a:bodyPr>
            <a:normAutofit fontScale="92500" lnSpcReduction="10000"/>
          </a:bodyPr>
          <a:lstStyle/>
          <a:p>
            <a:r>
              <a:rPr lang="hu-HU" smtClean="0"/>
              <a:t>Minimum wage hikes from the early 2000s, pushing low productivity labor out of the formal labor market.</a:t>
            </a:r>
          </a:p>
          <a:p>
            <a:r>
              <a:rPr lang="hu-HU" smtClean="0"/>
              <a:t>High share of economically inactive population gives strong incentives for populist economic policies. Pensioners decide election outcomes. Raising pensions becomes a primary policy tool for buying votes.</a:t>
            </a:r>
          </a:p>
          <a:p>
            <a:r>
              <a:rPr lang="hu-HU" smtClean="0"/>
              <a:t>Low participation rate becomes a heavy fiscal burden and generates social tensions in the second part of 2000s. Fiscal consolidation from 2006, global financial crises from 2008.</a:t>
            </a:r>
          </a:p>
          <a:p>
            <a:r>
              <a:rPr lang="hu-HU" smtClean="0"/>
              <a:t>Policy response: extension of public employment programs, some restrictions on pension benefits - elimination of 13th month pension in 2009.</a:t>
            </a:r>
            <a:endParaRPr lang="hu-HU"/>
          </a:p>
          <a:p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338" y="243342"/>
            <a:ext cx="2042375" cy="784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2658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220371"/>
            <a:ext cx="10515600" cy="1325563"/>
          </a:xfrm>
        </p:spPr>
        <p:txBody>
          <a:bodyPr/>
          <a:lstStyle/>
          <a:p>
            <a:r>
              <a:rPr lang="hu-HU"/>
              <a:t>Main labor market trends </a:t>
            </a:r>
            <a:r>
              <a:rPr lang="hu-HU" smtClean="0"/>
              <a:t>1990-2015 - 4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545934"/>
            <a:ext cx="10515600" cy="488774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mtClean="0"/>
              <a:t>After 2010:</a:t>
            </a:r>
          </a:p>
          <a:p>
            <a:pPr lvl="1"/>
            <a:r>
              <a:rPr lang="hu-HU" sz="2800" smtClean="0"/>
              <a:t>Public employment programs become an even more important active labor market policy tool (at some points 200+ thousand). They push up the employment rate significantly with questionable social and economic impacts.</a:t>
            </a:r>
          </a:p>
          <a:p>
            <a:pPr lvl="1"/>
            <a:r>
              <a:rPr lang="hu-HU" sz="2800" smtClean="0"/>
              <a:t>Restrictions on social benefits, cut of public employment wage, introduction of flat 16% income tax from the 1st forint of income – a significant hike in the tax wedge of low wage incomes (up to 49% on minimum wage in 2013). Rise in social inequalities.</a:t>
            </a:r>
          </a:p>
          <a:p>
            <a:pPr lvl="1"/>
            <a:r>
              <a:rPr lang="hu-HU" sz="2800" smtClean="0"/>
              <a:t>Large wave of outward labor migration.</a:t>
            </a:r>
          </a:p>
          <a:p>
            <a:pPr lvl="1"/>
            <a:r>
              <a:rPr lang="hu-HU" sz="2800" smtClean="0"/>
              <a:t>Some employment incentives in backward regions and in case of low productivy labor such as subsidized </a:t>
            </a:r>
            <a:r>
              <a:rPr lang="hu-HU" sz="2800"/>
              <a:t>travel and employment, </a:t>
            </a:r>
            <a:r>
              <a:rPr lang="hu-HU" sz="2800" smtClean="0"/>
              <a:t>and reduced </a:t>
            </a:r>
            <a:r>
              <a:rPr lang="hu-HU" sz="2800"/>
              <a:t>social security </a:t>
            </a:r>
            <a:r>
              <a:rPr lang="hu-HU" sz="2800" smtClean="0"/>
              <a:t>costs. But the minimum </a:t>
            </a:r>
            <a:r>
              <a:rPr lang="hu-HU" sz="2800"/>
              <a:t>wage rises further.</a:t>
            </a:r>
          </a:p>
          <a:p>
            <a:pPr lvl="1"/>
            <a:endParaRPr lang="hu-HU" sz="2800" smtClean="0"/>
          </a:p>
          <a:p>
            <a:pPr lvl="1"/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577" y="5934458"/>
            <a:ext cx="2042375" cy="784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095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Hungary in regional comparison - 1: Low to medium level unemployment (source: Eurostat)</a:t>
            </a:r>
            <a:endParaRPr lang="hu-H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8822" y="5784623"/>
            <a:ext cx="2281800" cy="87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rtalom hely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0296882"/>
              </p:ext>
            </p:extLst>
          </p:nvPr>
        </p:nvGraphicFramePr>
        <p:xfrm>
          <a:off x="838200" y="1690688"/>
          <a:ext cx="10515600" cy="4093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8502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4000"/>
              <a:t>Hungary in regional comparison </a:t>
            </a:r>
            <a:r>
              <a:rPr lang="hu-HU" sz="4000" smtClean="0"/>
              <a:t>– 2: Low employment rate with a rise in 2012-14 (source: Eurostat)</a:t>
            </a:r>
            <a:endParaRPr lang="hu-HU" sz="400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8149" y="5837551"/>
            <a:ext cx="2136564" cy="820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3927826"/>
              </p:ext>
            </p:extLst>
          </p:nvPr>
        </p:nvGraphicFramePr>
        <p:xfrm>
          <a:off x="838200" y="1690688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0244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4000"/>
              <a:t>Hungary in regional comparison – </a:t>
            </a:r>
            <a:r>
              <a:rPr lang="hu-HU" sz="4000" smtClean="0"/>
              <a:t>3: Very low level of labor market participation with a rise since 2009 (source: Eurostat)</a:t>
            </a:r>
            <a:endParaRPr lang="hu-HU" sz="400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614" y="5804166"/>
            <a:ext cx="2335129" cy="897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2932636"/>
              </p:ext>
            </p:extLst>
          </p:nvPr>
        </p:nvGraphicFramePr>
        <p:xfrm>
          <a:off x="838200" y="1856096"/>
          <a:ext cx="10515600" cy="4185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23935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300731"/>
            <a:ext cx="10515600" cy="1048507"/>
          </a:xfrm>
        </p:spPr>
        <p:txBody>
          <a:bodyPr>
            <a:normAutofit fontScale="90000"/>
          </a:bodyPr>
          <a:lstStyle/>
          <a:p>
            <a:r>
              <a:rPr lang="hu-HU" smtClean="0"/>
              <a:t>Hungarian labor market: very high unemployment rate of unskilled labor</a:t>
            </a:r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3701" y="5794575"/>
            <a:ext cx="2235558" cy="858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930955"/>
              </p:ext>
            </p:extLst>
          </p:nvPr>
        </p:nvGraphicFramePr>
        <p:xfrm>
          <a:off x="838200" y="1443237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8346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Hungarian labor market: persistantly high share of long term unemployed</a:t>
            </a:r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889" y="5893386"/>
            <a:ext cx="2178947" cy="837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45714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48331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Hungarian labor market: rising employment, falling unemployment since about 2012</a:t>
            </a:r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1797" y="5869111"/>
            <a:ext cx="2305334" cy="885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61157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98217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Hungarian labor market: growing labor market participation </a:t>
            </a:r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024" y="5749902"/>
            <a:ext cx="2359925" cy="90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5843565"/>
              </p:ext>
            </p:extLst>
          </p:nvPr>
        </p:nvGraphicFramePr>
        <p:xfrm>
          <a:off x="838200" y="170676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6526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Hungarian labor market: rising labor market participation and employment rates, falling unemployment rate since 2012 – What is behind?</a:t>
            </a:r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3558" y="5871732"/>
            <a:ext cx="2291687" cy="88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4609831"/>
              </p:ext>
            </p:extLst>
          </p:nvPr>
        </p:nvGraphicFramePr>
        <p:xfrm>
          <a:off x="838200" y="1897038"/>
          <a:ext cx="10515600" cy="4144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95987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Hungarian labor market: the growing importance of subsidised (mainly public) employment</a:t>
            </a:r>
            <a:endParaRPr lang="hu-HU"/>
          </a:p>
        </p:txBody>
      </p:sp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7364285"/>
              </p:ext>
            </p:extLst>
          </p:nvPr>
        </p:nvGraphicFramePr>
        <p:xfrm>
          <a:off x="838197" y="1807370"/>
          <a:ext cx="10393909" cy="4511542"/>
        </p:xfrm>
        <a:graphic>
          <a:graphicData uri="http://schemas.openxmlformats.org/drawingml/2006/table">
            <a:tbl>
              <a:tblPr/>
              <a:tblGrid>
                <a:gridCol w="1203505"/>
                <a:gridCol w="765867"/>
                <a:gridCol w="765867"/>
                <a:gridCol w="765867"/>
                <a:gridCol w="765867"/>
                <a:gridCol w="765867"/>
                <a:gridCol w="765867"/>
                <a:gridCol w="765867"/>
                <a:gridCol w="765867"/>
                <a:gridCol w="765867"/>
                <a:gridCol w="765867"/>
                <a:gridCol w="765867"/>
                <a:gridCol w="765867"/>
              </a:tblGrid>
              <a:tr h="247567"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effectLst/>
                          <a:latin typeface="Arial" panose="020B0604020202020204" pitchFamily="34" charset="0"/>
                        </a:rPr>
                        <a:t>The Hungarian Labour Market - Review and Analysis 2014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67">
                <a:tc gridSpan="4"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>
                          <a:effectLst/>
                          <a:latin typeface="Arial" panose="020B0604020202020204" pitchFamily="34" charset="0"/>
                        </a:rPr>
                        <a:t>Download: http://www.bpdata.eu/mpt/kiadvany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hu-HU" sz="1000" b="1" i="1" u="none" strike="noStrike">
                          <a:effectLst/>
                          <a:latin typeface="Arial" panose="020B0604020202020204" pitchFamily="34" charset="0"/>
                        </a:rPr>
                        <a:t>Statistical data - Unemployment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6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effectLst/>
                          <a:latin typeface="Arial" panose="020B0604020202020204" pitchFamily="34" charset="0"/>
                        </a:rPr>
                        <a:t>Last updated: 07. 11. 2014.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255"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255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effectLst/>
                          <a:latin typeface="Arial" panose="020B0604020202020204" pitchFamily="34" charset="0"/>
                        </a:rPr>
                        <a:t>Table 5.13: The number of registered unemployed</a:t>
                      </a:r>
                      <a:r>
                        <a:rPr lang="en-US" sz="1000" b="0" i="0" u="none" strike="noStrike" baseline="30000">
                          <a:effectLst/>
                          <a:latin typeface="Arial" panose="020B0604020202020204" pitchFamily="34" charset="0"/>
                        </a:rPr>
                        <a:t>a</a:t>
                      </a:r>
                      <a:r>
                        <a:rPr lang="en-US" sz="1000" b="0" i="0" u="none" strike="noStrike">
                          <a:effectLst/>
                          <a:latin typeface="Arial" panose="020B0604020202020204" pitchFamily="34" charset="0"/>
                        </a:rPr>
                        <a:t> who became employed on subsidised and non-subsidised employment</a:t>
                      </a:r>
                      <a:r>
                        <a:rPr lang="en-US" sz="1000" b="0" i="0" u="none" strike="noStrike" baseline="30000">
                          <a:effectLst/>
                          <a:latin typeface="Arial" panose="020B0604020202020204" pitchFamily="34" charset="0"/>
                        </a:rPr>
                        <a:t>b</a:t>
                      </a:r>
                      <a:endParaRPr lang="en-U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6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hu-HU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2008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2009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</a:tr>
              <a:tr h="247567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Persons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 cent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Persons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 cent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Persons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 cent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Persons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 cent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Persons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 cent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Persons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Per cent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34">
                <a:tc>
                  <a:txBody>
                    <a:bodyPr/>
                    <a:lstStyle/>
                    <a:p>
                      <a:pPr algn="l" fontAlgn="ctr"/>
                      <a:r>
                        <a:rPr lang="hu-HU" sz="1000" b="0" i="0" u="none" strike="noStrike">
                          <a:effectLst/>
                          <a:latin typeface="Arial" panose="020B0604020202020204" pitchFamily="34" charset="0"/>
                        </a:rPr>
                        <a:t>Subsidised employment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118 703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170 464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198 974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282 673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261 631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359 962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5134">
                <a:tc>
                  <a:txBody>
                    <a:bodyPr/>
                    <a:lstStyle/>
                    <a:p>
                      <a:pPr algn="l" fontAlgn="ctr"/>
                      <a:r>
                        <a:rPr lang="hu-HU" sz="1000" b="0" i="0" u="none" strike="noStrike">
                          <a:effectLst/>
                          <a:latin typeface="Arial" panose="020B0604020202020204" pitchFamily="34" charset="0"/>
                        </a:rPr>
                        <a:t>Non-subsidised employment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230 558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66,0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255 356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317 622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299 716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261 581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237 795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129">
                <a:tc>
                  <a:txBody>
                    <a:bodyPr/>
                    <a:lstStyle/>
                    <a:p>
                      <a:pPr algn="l" fontAlgn="ctr"/>
                      <a:r>
                        <a:rPr lang="hu-HU" sz="1000" b="0" i="0" u="none" strike="noStrike"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349 261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425 820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516 596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582 389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523 212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597 757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67"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3970">
                <a:tc gridSpan="11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baseline="30000">
                          <a:effectLst/>
                          <a:latin typeface="Arial" panose="020B0604020202020204" pitchFamily="34" charset="0"/>
                        </a:rPr>
                        <a:t>a</a:t>
                      </a:r>
                      <a:r>
                        <a:rPr lang="en-US" sz="900" b="0" i="0" u="none" strike="noStrike">
                          <a:effectLst/>
                          <a:latin typeface="Arial" panose="020B0604020202020204" pitchFamily="34" charset="0"/>
                        </a:rPr>
                        <a:t> Since 1st of November, 2005: registered jobseekers. From the 1st of November, 2005 the Employment Act changed the definition of registered unemployed to registered jobseekers.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129"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baseline="30000">
                          <a:effectLst/>
                          <a:latin typeface="Arial" panose="020B0604020202020204" pitchFamily="34" charset="0"/>
                        </a:rPr>
                        <a:t>b </a:t>
                      </a:r>
                      <a:r>
                        <a:rPr lang="en-US" sz="900" b="0" i="0" u="none" strike="noStrike">
                          <a:effectLst/>
                          <a:latin typeface="Arial" panose="020B0604020202020204" pitchFamily="34" charset="0"/>
                        </a:rPr>
                        <a:t>Annual totals, the number of jobseekers over the year who were placed. It reflects the placements at the time of their exit from the registry.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67">
                <a:tc>
                  <a:txBody>
                    <a:bodyPr/>
                    <a:lstStyle/>
                    <a:p>
                      <a:pPr algn="l" fontAlgn="b"/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Source: </a:t>
                      </a:r>
                      <a:r>
                        <a:rPr lang="hu-HU" sz="900" b="0" i="1" u="none" strike="noStrike">
                          <a:effectLst/>
                          <a:latin typeface="Arial" panose="020B0604020202020204" pitchFamily="34" charset="0"/>
                        </a:rPr>
                        <a:t>NMH</a:t>
                      </a:r>
                      <a:r>
                        <a:rPr lang="hu-HU" sz="900" b="0" i="0" u="none" strike="noStrike">
                          <a:effectLst/>
                          <a:latin typeface="Arial" panose="020B0604020202020204" pitchFamily="34" charset="0"/>
                        </a:rPr>
                        <a:t>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445" y="5721290"/>
            <a:ext cx="2278039" cy="875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294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Hungarian labor market: the role of out-migration 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mtClean="0"/>
              <a:t>Difficult to estimate, official data probably under-report it.</a:t>
            </a:r>
          </a:p>
          <a:p>
            <a:r>
              <a:rPr lang="hu-HU" smtClean="0"/>
              <a:t>According to the CSO, in 2013 21,580 persons left Hungary on a long term bases. In 2014 their number was 31,500. This is 46% rise.</a:t>
            </a:r>
          </a:p>
          <a:p>
            <a:r>
              <a:rPr lang="hu-HU" smtClean="0"/>
              <a:t>44% of out-migrants are under 30 years old. 77% are under 40. </a:t>
            </a:r>
          </a:p>
          <a:p>
            <a:r>
              <a:rPr lang="hu-HU" smtClean="0"/>
              <a:t>54% are male, close to 2/3 of them single.</a:t>
            </a:r>
          </a:p>
          <a:p>
            <a:r>
              <a:rPr lang="hu-HU" smtClean="0"/>
              <a:t>In 2013 the number of Hungarians who had left the country since 1989 was estimated 350 thousand. Today their number is probably closer to 500 thousand or even more.  </a:t>
            </a:r>
          </a:p>
          <a:p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3018" y="5731553"/>
            <a:ext cx="2318982" cy="89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1291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Hungarian labor market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mtClean="0"/>
              <a:t>Conclusions (policy recommendations):</a:t>
            </a:r>
          </a:p>
          <a:p>
            <a:pPr lvl="1"/>
            <a:r>
              <a:rPr lang="hu-HU" smtClean="0"/>
              <a:t>Low participation rates are difficult to increase without public employment. Unemployed persons are easier to (re-)integrate into the labor market than the economically inactive.</a:t>
            </a:r>
          </a:p>
          <a:p>
            <a:pPr lvl="1"/>
            <a:r>
              <a:rPr lang="hu-HU" smtClean="0"/>
              <a:t>High share of inactive population gives strong incentives for populist economic policies.</a:t>
            </a:r>
          </a:p>
          <a:p>
            <a:pPr lvl="1"/>
            <a:r>
              <a:rPr lang="hu-HU" smtClean="0"/>
              <a:t>Internationally competitive, technologically advanced manufacturing industries directly generate few new jobs. Linkages between domestic firms and multinationals are crucial.</a:t>
            </a:r>
          </a:p>
          <a:p>
            <a:pPr lvl="1"/>
            <a:r>
              <a:rPr lang="hu-HU" smtClean="0"/>
              <a:t>High minimum wages are dangerous for the employment of low productivity labor.</a:t>
            </a:r>
            <a:endParaRPr lang="hu-H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587" y="481806"/>
            <a:ext cx="2843213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4155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Hungarian labor market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smtClean="0"/>
          </a:p>
          <a:p>
            <a:pPr marL="0" indent="0" algn="ctr">
              <a:buNone/>
            </a:pPr>
            <a:endParaRPr lang="hu-HU"/>
          </a:p>
          <a:p>
            <a:pPr marL="0" indent="0" algn="ctr">
              <a:buNone/>
            </a:pPr>
            <a:endParaRPr lang="hu-HU" smtClean="0"/>
          </a:p>
          <a:p>
            <a:pPr marL="0" indent="0" algn="ctr">
              <a:buNone/>
            </a:pPr>
            <a:r>
              <a:rPr lang="hu-HU" sz="4400" smtClean="0"/>
              <a:t>Thank you for your attention!</a:t>
            </a:r>
            <a:endParaRPr lang="hu-HU" sz="440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875" y="5405352"/>
            <a:ext cx="2359925" cy="90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895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632</TotalTime>
  <Words>1090</Words>
  <Application>Microsoft Office PowerPoint</Application>
  <PresentationFormat>Szélesvásznú</PresentationFormat>
  <Paragraphs>136</Paragraphs>
  <Slides>18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Office-téma</vt:lpstr>
      <vt:lpstr>Employment, unemployment, labor market participation – the case of Hungary</vt:lpstr>
      <vt:lpstr>Hungary: a mid-size country in CEE</vt:lpstr>
      <vt:lpstr>Main labor market trends 1990-2015 - 1</vt:lpstr>
      <vt:lpstr>Main labor market trends 1990-2015 - 2</vt:lpstr>
      <vt:lpstr>Main labor market trends 1990-2015 - 3</vt:lpstr>
      <vt:lpstr>Main labor market trends 1990-2015 - 4</vt:lpstr>
      <vt:lpstr>Hungary in regional comparison - 1: Low to medium level unemployment (source: Eurostat)</vt:lpstr>
      <vt:lpstr>Hungary in regional comparison – 2: Low employment rate with a rise in 2012-14 (source: Eurostat)</vt:lpstr>
      <vt:lpstr>Hungary in regional comparison – 3: Very low level of labor market participation with a rise since 2009 (source: Eurostat)</vt:lpstr>
      <vt:lpstr>Hungarian labor market: very high unemployment rate of unskilled labor</vt:lpstr>
      <vt:lpstr>Hungarian labor market: persistantly high share of long term unemployed</vt:lpstr>
      <vt:lpstr>Hungarian labor market: rising employment, falling unemployment since about 2012</vt:lpstr>
      <vt:lpstr>Hungarian labor market: growing labor market participation </vt:lpstr>
      <vt:lpstr>Hungarian labor market: rising labor market participation and employment rates, falling unemployment rate since 2012 – What is behind?</vt:lpstr>
      <vt:lpstr>Hungarian labor market: the growing importance of subsidised (mainly public) employment</vt:lpstr>
      <vt:lpstr>Hungarian labor market: the role of out-migration </vt:lpstr>
      <vt:lpstr>Hungarian labor market</vt:lpstr>
      <vt:lpstr>Hungarian labor market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Adam Zoltan</dc:creator>
  <cp:lastModifiedBy>Adam Zoltan</cp:lastModifiedBy>
  <cp:revision>22</cp:revision>
  <dcterms:created xsi:type="dcterms:W3CDTF">2016-01-28T22:30:53Z</dcterms:created>
  <dcterms:modified xsi:type="dcterms:W3CDTF">2016-01-29T15:37:12Z</dcterms:modified>
</cp:coreProperties>
</file>