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omments/comment1.xml" ContentType="application/vnd.openxmlformats-officedocument.presentationml.comment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88" r:id="rId3"/>
    <p:sldId id="298" r:id="rId4"/>
    <p:sldId id="299" r:id="rId5"/>
    <p:sldId id="289" r:id="rId6"/>
    <p:sldId id="293" r:id="rId7"/>
    <p:sldId id="297" r:id="rId8"/>
    <p:sldId id="287" r:id="rId9"/>
    <p:sldId id="300" r:id="rId10"/>
    <p:sldId id="294" r:id="rId11"/>
    <p:sldId id="283" r:id="rId12"/>
    <p:sldId id="284" r:id="rId13"/>
    <p:sldId id="290" r:id="rId14"/>
    <p:sldId id="292" r:id="rId15"/>
    <p:sldId id="291" r:id="rId16"/>
    <p:sldId id="295" r:id="rId17"/>
    <p:sldId id="296" r:id="rId18"/>
    <p:sldId id="28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hal Hejl" initials="MH" lastIdx="9" clrIdx="0">
    <p:extLst>
      <p:ext uri="{19B8F6BF-5375-455C-9EA6-DF929625EA0E}">
        <p15:presenceInfo xmlns:p15="http://schemas.microsoft.com/office/powerpoint/2012/main" userId="Michal Hej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1"/>
          <c:order val="0"/>
          <c:spPr>
            <a:gradFill rotWithShape="1">
              <a:gsLst>
                <a:gs pos="0">
                  <a:schemeClr val="accent2">
                    <a:tint val="65000"/>
                    <a:lumMod val="110000"/>
                  </a:schemeClr>
                </a:gs>
                <a:gs pos="88000">
                  <a:schemeClr val="accent2">
                    <a:tint val="90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  <a:sp3d contourW="9525">
              <a:contourClr>
                <a:schemeClr val="accent2">
                  <a:shade val="9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List1!$A$1:$A$12</c:f>
              <c:numCache>
                <c:formatCode>General</c:formatCode>
                <c:ptCount val="12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cat>
          <c:val>
            <c:numRef>
              <c:f>List1!$B$1:$B$12</c:f>
              <c:numCache>
                <c:formatCode>0.00%</c:formatCode>
                <c:ptCount val="12"/>
                <c:pt idx="0">
                  <c:v>7.8E-2</c:v>
                </c:pt>
                <c:pt idx="1">
                  <c:v>8.3000000000000004E-2</c:v>
                </c:pt>
                <c:pt idx="2">
                  <c:v>7.9000000000000001E-2</c:v>
                </c:pt>
                <c:pt idx="3">
                  <c:v>7.0999999999999994E-2</c:v>
                </c:pt>
                <c:pt idx="4">
                  <c:v>5.2999999999999999E-2</c:v>
                </c:pt>
                <c:pt idx="5">
                  <c:v>4.3999999999999997E-2</c:v>
                </c:pt>
                <c:pt idx="6">
                  <c:v>6.7000000000000004E-2</c:v>
                </c:pt>
                <c:pt idx="7">
                  <c:v>7.2999999999999995E-2</c:v>
                </c:pt>
                <c:pt idx="8">
                  <c:v>6.7000000000000004E-2</c:v>
                </c:pt>
                <c:pt idx="9" formatCode="0%">
                  <c:v>7.0000000000000007E-2</c:v>
                </c:pt>
                <c:pt idx="10" formatCode="0%">
                  <c:v>7.0000000000000007E-2</c:v>
                </c:pt>
                <c:pt idx="11">
                  <c:v>6.0999999999999999E-2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03833856"/>
        <c:axId val="203834240"/>
        <c:axId val="0"/>
      </c:bar3DChart>
      <c:catAx>
        <c:axId val="203833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203834240"/>
        <c:crosses val="autoZero"/>
        <c:auto val="1"/>
        <c:lblAlgn val="ctr"/>
        <c:lblOffset val="100"/>
        <c:noMultiLvlLbl val="0"/>
      </c:catAx>
      <c:valAx>
        <c:axId val="203834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203833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9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1-28T12:03:05.768" idx="9">
    <p:pos x="2736" y="1991"/>
    <p:text>All gramphs in this presentation come from either Eurostat or Czech statistician office.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1-28T09:16:15.176" idx="8">
    <p:pos x="2364" y="407"/>
    <p:text>As defined by the latest minsitry of work report on the problem https://portal.mpsv.cz/sz/politikazamest/strateg_zam_2020/strategiepz2020.pdf</p:text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4710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886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7921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34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8007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1012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909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3617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161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5982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05158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78775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7649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54915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0363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2076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51D23-104A-4A83-BAFC-2D440CA7572F}" type="datetimeFigureOut">
              <a:rPr lang="cs-CZ" smtClean="0"/>
              <a:t>29.1.2016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5588E8B-DAB6-4003-A7DA-4D1C52901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058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066" y="-387424"/>
            <a:ext cx="4864539" cy="273630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348880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en-US" sz="4000" b="1" dirty="0"/>
              <a:t>Solutions to High Unemployment </a:t>
            </a:r>
            <a:r>
              <a:rPr lang="en-US" sz="4000" b="1" dirty="0" smtClean="0"/>
              <a:t>Rate</a:t>
            </a:r>
            <a:r>
              <a:rPr lang="cs-CZ" sz="4000" b="1" dirty="0" smtClean="0"/>
              <a:t> </a:t>
            </a:r>
            <a:r>
              <a:rPr lang="en-US" sz="4000" b="1" dirty="0" smtClean="0"/>
              <a:t>– </a:t>
            </a:r>
            <a:r>
              <a:rPr lang="en-US" sz="4000" b="1" dirty="0"/>
              <a:t>Case of </a:t>
            </a:r>
            <a:r>
              <a:rPr lang="cs-CZ" sz="4000" b="1" dirty="0" smtClean="0"/>
              <a:t>Czech Republic</a:t>
            </a:r>
            <a:endParaRPr lang="en-US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4149080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en-US" dirty="0" smtClean="0">
                <a:solidFill>
                  <a:schemeClr val="tx1"/>
                </a:solidFill>
              </a:rPr>
              <a:t>Michal Hejl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CETA analyst, Czech Republic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January</a:t>
            </a:r>
            <a:r>
              <a:rPr lang="cs-CZ" dirty="0" smtClean="0">
                <a:solidFill>
                  <a:schemeClr val="tx1"/>
                </a:solidFill>
              </a:rPr>
              <a:t> 29</a:t>
            </a:r>
            <a:r>
              <a:rPr lang="en-US" dirty="0" smtClean="0">
                <a:solidFill>
                  <a:schemeClr val="tx1"/>
                </a:solidFill>
              </a:rPr>
              <a:t>, 201</a:t>
            </a:r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en-US" dirty="0" smtClean="0">
              <a:solidFill>
                <a:schemeClr val="tx1"/>
              </a:solidFill>
            </a:endParaRP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Webinar on Solutions to high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unemployment rate</a:t>
            </a:r>
          </a:p>
          <a:p>
            <a:endParaRPr lang="en-US" dirty="0"/>
          </a:p>
        </p:txBody>
      </p:sp>
      <p:pic>
        <p:nvPicPr>
          <p:cNvPr id="4" name="Obrázok 3" descr="Visegrad F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-10373"/>
            <a:ext cx="3240360" cy="14401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120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by year</a:t>
            </a:r>
            <a:endParaRPr lang="en-US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4416745"/>
              </p:ext>
            </p:extLst>
          </p:nvPr>
        </p:nvGraphicFramePr>
        <p:xfrm>
          <a:off x="609600" y="2160588"/>
          <a:ext cx="6348413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9205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Latest unemployment data</a:t>
            </a:r>
            <a:endParaRPr lang="en-US" dirty="0"/>
          </a:p>
        </p:txBody>
      </p:sp>
      <p:pic>
        <p:nvPicPr>
          <p:cNvPr id="2050" name="Picture 2" descr="File:Unemployment rates, seasonally adjusted, November 2015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474526"/>
            <a:ext cx="6348413" cy="3253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719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Duration of unemployment</a:t>
            </a:r>
            <a:endParaRPr lang="en-US" dirty="0"/>
          </a:p>
        </p:txBody>
      </p:sp>
      <p:pic>
        <p:nvPicPr>
          <p:cNvPr id="1026" name="Picture 2" descr="File:Figure 8 Unemployment rates by duration 2014 (%)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393358"/>
            <a:ext cx="6742474" cy="3627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579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Overall situation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Czech republic has</a:t>
            </a:r>
            <a:r>
              <a:rPr lang="cs-CZ" dirty="0" smtClean="0"/>
              <a:t> had</a:t>
            </a:r>
            <a:r>
              <a:rPr lang="en-US" dirty="0" smtClean="0"/>
              <a:t> relatively low unemployment rate in comparison with the rest of EU</a:t>
            </a:r>
            <a:r>
              <a:rPr lang="cs-CZ" dirty="0" smtClean="0"/>
              <a:t>, in </a:t>
            </a:r>
            <a:r>
              <a:rPr lang="en-US" dirty="0" smtClean="0"/>
              <a:t>November 2015 it was the second lowest</a:t>
            </a:r>
          </a:p>
          <a:p>
            <a:r>
              <a:rPr lang="en-US" dirty="0" smtClean="0"/>
              <a:t>Unemployment was going down steadily until the economy crisis after which it increased significantly</a:t>
            </a:r>
          </a:p>
          <a:p>
            <a:r>
              <a:rPr lang="en-US" dirty="0" smtClean="0"/>
              <a:t>In 2015 unemployment rate has dropped significantly, latest data from Q3 show it at only 4,8 %</a:t>
            </a:r>
          </a:p>
          <a:p>
            <a:r>
              <a:rPr lang="en-US" dirty="0" smtClean="0"/>
              <a:t>However this drop has not been spread evenly around the country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32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Unemployment rate by age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295084" cy="388077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There are two groups that are problematic, the young after leaving schools and people over 55 years of age</a:t>
            </a:r>
          </a:p>
          <a:p>
            <a:r>
              <a:rPr lang="en-US" dirty="0" smtClean="0"/>
              <a:t>Amongst the young, the ones with lower educational attainment are especially vulnerable</a:t>
            </a:r>
            <a:endParaRPr lang="cs-CZ" dirty="0" smtClean="0"/>
          </a:p>
          <a:p>
            <a:r>
              <a:rPr lang="en-US" dirty="0" smtClean="0"/>
              <a:t>The numbers for old seem low because many take preliminary or disability retirement</a:t>
            </a:r>
          </a:p>
        </p:txBody>
      </p:sp>
      <p:pic>
        <p:nvPicPr>
          <p:cNvPr id="13" name="Zástupný symbol pro obsah 4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1" r="18371"/>
          <a:stretch/>
        </p:blipFill>
        <p:spPr>
          <a:xfrm>
            <a:off x="179512" y="2348880"/>
            <a:ext cx="3662490" cy="2770510"/>
          </a:xfrm>
        </p:spPr>
      </p:pic>
    </p:spTree>
    <p:extLst>
      <p:ext uri="{BB962C8B-B14F-4D97-AF65-F5344CB8AC3E}">
        <p14:creationId xmlns:p14="http://schemas.microsoft.com/office/powerpoint/2010/main" val="3271944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Youth unemployment</a:t>
            </a:r>
            <a:endParaRPr lang="en-US" dirty="0"/>
          </a:p>
        </p:txBody>
      </p:sp>
      <p:pic>
        <p:nvPicPr>
          <p:cNvPr id="1026" name="Picture 2" descr="File:Table 1 Youth unemployment, 2014Q4 (%)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060848"/>
            <a:ext cx="4005874" cy="457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93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 by sex</a:t>
            </a:r>
            <a:endParaRPr lang="en-US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79" r="18302"/>
          <a:stretch/>
        </p:blipFill>
        <p:spPr>
          <a:xfrm>
            <a:off x="3767745" y="2265880"/>
            <a:ext cx="3617639" cy="2531272"/>
          </a:xfrm>
        </p:spPr>
      </p:pic>
      <p:sp>
        <p:nvSpPr>
          <p:cNvPr id="5" name="TextovéPole 4"/>
          <p:cNvSpPr txBox="1"/>
          <p:nvPr/>
        </p:nvSpPr>
        <p:spPr>
          <a:xfrm>
            <a:off x="3783455" y="5085184"/>
            <a:ext cx="3524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Women</a:t>
            </a:r>
            <a:endParaRPr lang="en-US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1" r="18080"/>
          <a:stretch/>
        </p:blipFill>
        <p:spPr>
          <a:xfrm>
            <a:off x="244920" y="2265880"/>
            <a:ext cx="3516649" cy="2531272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75071" y="5078106"/>
            <a:ext cx="3524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086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Unemployment rate by sex</a:t>
            </a:r>
          </a:p>
        </p:txBody>
      </p:sp>
      <p:pic>
        <p:nvPicPr>
          <p:cNvPr id="2050" name="Picture 2" descr="File:Figure 7 Unemployment rates, 2014, ranked on the average of male and female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732430"/>
            <a:ext cx="6791462" cy="2928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10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Unemployment rate by education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The higher the education, the lower the overall unemployment rate</a:t>
            </a:r>
          </a:p>
          <a:p>
            <a:r>
              <a:rPr lang="en-US" dirty="0" smtClean="0"/>
              <a:t>Especially in 2., great differences between individual fields of study</a:t>
            </a:r>
          </a:p>
          <a:p>
            <a:r>
              <a:rPr lang="en-US" dirty="0" smtClean="0"/>
              <a:t>This data is in conflict with claims of employers who clamor for more vocation</a:t>
            </a:r>
            <a:r>
              <a:rPr lang="cs-CZ" dirty="0" smtClean="0"/>
              <a:t>al</a:t>
            </a:r>
            <a:r>
              <a:rPr lang="en-US" dirty="0" smtClean="0"/>
              <a:t> students</a:t>
            </a:r>
            <a:endParaRPr lang="en-US" dirty="0"/>
          </a:p>
        </p:txBody>
      </p:sp>
      <p:pic>
        <p:nvPicPr>
          <p:cNvPr id="7" name="Zástupný symbol pro obsah 3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6" t="1901" r="22869" b="-1901"/>
          <a:stretch/>
        </p:blipFill>
        <p:spPr>
          <a:xfrm>
            <a:off x="328021" y="2160590"/>
            <a:ext cx="3375389" cy="2755390"/>
          </a:xfrm>
        </p:spPr>
      </p:pic>
      <p:sp>
        <p:nvSpPr>
          <p:cNvPr id="8" name="TextovéPole 7"/>
          <p:cNvSpPr txBox="1"/>
          <p:nvPr/>
        </p:nvSpPr>
        <p:spPr>
          <a:xfrm>
            <a:off x="395535" y="5013176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</a:t>
            </a:r>
            <a:r>
              <a:rPr lang="en-US" sz="1100" dirty="0" smtClean="0"/>
              <a:t> – Primary </a:t>
            </a:r>
          </a:p>
          <a:p>
            <a:r>
              <a:rPr lang="en-US" sz="1100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</a:t>
            </a:r>
            <a:r>
              <a:rPr lang="en-US" sz="11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110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 Secondary without </a:t>
            </a:r>
            <a:r>
              <a:rPr lang="en-US" sz="1100" dirty="0" err="1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maturita</a:t>
            </a:r>
            <a:r>
              <a:rPr lang="en-US" sz="110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r>
              <a:rPr lang="en-US" sz="11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  <a:r>
              <a:rPr lang="en-US" sz="11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110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 Secondary with </a:t>
            </a:r>
            <a:r>
              <a:rPr lang="en-US" sz="1100" dirty="0" err="1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maturita</a:t>
            </a:r>
            <a:r>
              <a:rPr lang="en-US" sz="110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r>
              <a:rPr lang="en-US" sz="1100" dirty="0" smtClean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  <a:r>
              <a:rPr lang="en-US" sz="11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110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 Tertiary</a:t>
            </a:r>
            <a:r>
              <a:rPr lang="en-US" sz="1100" dirty="0" smtClean="0"/>
              <a:t> 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10723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Regional </a:t>
            </a:r>
            <a:r>
              <a:rPr lang="en-US" dirty="0" smtClean="0"/>
              <a:t>unemployment</a:t>
            </a:r>
            <a:r>
              <a:rPr lang="cs-CZ" dirty="0" smtClean="0"/>
              <a:t> </a:t>
            </a:r>
            <a:r>
              <a:rPr lang="en-US" dirty="0" smtClean="0"/>
              <a:t>rate</a:t>
            </a:r>
            <a:r>
              <a:rPr lang="cs-CZ" dirty="0" smtClean="0"/>
              <a:t> </a:t>
            </a:r>
            <a:r>
              <a:rPr lang="en-US" dirty="0" smtClean="0"/>
              <a:t> </a:t>
            </a:r>
            <a:r>
              <a:rPr lang="en-US" dirty="0"/>
              <a:t>2014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3676" y="2160588"/>
            <a:ext cx="5873636" cy="422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4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Regional unemployment</a:t>
            </a:r>
            <a:r>
              <a:rPr lang="cs-CZ" dirty="0"/>
              <a:t> </a:t>
            </a:r>
            <a:r>
              <a:rPr lang="en-US" dirty="0" smtClean="0"/>
              <a:t>rate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area around capital has least unemployment (Prague and </a:t>
            </a:r>
            <a:r>
              <a:rPr lang="en-US" dirty="0" err="1" smtClean="0"/>
              <a:t>Středočeský</a:t>
            </a:r>
            <a:r>
              <a:rPr lang="en-US" dirty="0" smtClean="0"/>
              <a:t> </a:t>
            </a:r>
            <a:r>
              <a:rPr lang="en-US" dirty="0" err="1" smtClean="0"/>
              <a:t>kraj</a:t>
            </a:r>
            <a:r>
              <a:rPr lang="en-US" dirty="0" smtClean="0"/>
              <a:t>)</a:t>
            </a:r>
          </a:p>
          <a:p>
            <a:r>
              <a:rPr lang="en-US" dirty="0" smtClean="0"/>
              <a:t>Especially problematic are the old mining regions in northern Bohemia and </a:t>
            </a:r>
            <a:r>
              <a:rPr lang="cs-CZ" dirty="0" smtClean="0"/>
              <a:t>Moravia-</a:t>
            </a:r>
            <a:r>
              <a:rPr lang="en-US" dirty="0" smtClean="0"/>
              <a:t>Silesia</a:t>
            </a:r>
            <a:endParaRPr lang="cs-CZ" dirty="0" smtClean="0"/>
          </a:p>
          <a:p>
            <a:r>
              <a:rPr lang="en-US" dirty="0" smtClean="0"/>
              <a:t>While there have been quite a few attempts to remedy this, so far there was little success</a:t>
            </a:r>
          </a:p>
          <a:p>
            <a:r>
              <a:rPr lang="en-US" dirty="0" smtClean="0"/>
              <a:t>Generally speaking, the farther away from big cities, the greater the unemployment rate is</a:t>
            </a:r>
            <a:r>
              <a:rPr lang="cs-CZ" dirty="0" smtClean="0"/>
              <a:t>, </a:t>
            </a:r>
            <a:r>
              <a:rPr lang="en-US" dirty="0" smtClean="0"/>
              <a:t>this is made worse since Czechs are reluctant to move to get work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74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Security system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Labor</a:t>
            </a:r>
            <a:r>
              <a:rPr lang="cs-CZ" dirty="0" smtClean="0"/>
              <a:t> </a:t>
            </a:r>
            <a:r>
              <a:rPr lang="en-US" dirty="0" smtClean="0"/>
              <a:t>offices – theoretically supposed to find work for the unemployed, not very effective</a:t>
            </a:r>
          </a:p>
          <a:p>
            <a:r>
              <a:rPr lang="en-US" dirty="0" smtClean="0"/>
              <a:t>These offer various requalification courses in addition to trying to offer employment</a:t>
            </a:r>
          </a:p>
          <a:p>
            <a:r>
              <a:rPr lang="en-US" dirty="0" smtClean="0"/>
              <a:t>Unemployment assistance – available to those who worked for at least 1 year in the last 2, 5-11 months depending on age, payout is a % of last wage capped at 58 % of the average wage, not means tested</a:t>
            </a:r>
          </a:p>
          <a:p>
            <a:endParaRPr lang="cs-CZ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10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Challenges according to the government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Demand outstripping supply due to economy not being strong enough</a:t>
            </a:r>
          </a:p>
          <a:p>
            <a:r>
              <a:rPr lang="en-US" dirty="0" smtClean="0"/>
              <a:t>Great difficulties</a:t>
            </a:r>
            <a:r>
              <a:rPr lang="cs-CZ" dirty="0" smtClean="0"/>
              <a:t> </a:t>
            </a:r>
            <a:r>
              <a:rPr lang="en-US" dirty="0" smtClean="0"/>
              <a:t>that the disadvantaged groups have in finding employment</a:t>
            </a:r>
          </a:p>
          <a:p>
            <a:r>
              <a:rPr lang="en-US" dirty="0" smtClean="0"/>
              <a:t>Position of women in the labor market, the difficulties they have due to maternity leave</a:t>
            </a:r>
          </a:p>
          <a:p>
            <a:r>
              <a:rPr lang="en-US" dirty="0" smtClean="0"/>
              <a:t>Insufficient flexibility of both employers and employees, insufficient professional flexibility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96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Governmental initiatives to curb unemployment 1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„Forced labor“ – Initiative of the previous government to make the unemployed do community service, very controversial from the start, found unconstitutional by the constitutional court</a:t>
            </a:r>
            <a:endParaRPr lang="cs-CZ" dirty="0" smtClean="0"/>
          </a:p>
          <a:p>
            <a:r>
              <a:rPr lang="en-US" dirty="0" smtClean="0"/>
              <a:t>Increasing the minimal wage incrementally </a:t>
            </a:r>
          </a:p>
          <a:p>
            <a:r>
              <a:rPr lang="en-US" dirty="0" smtClean="0"/>
              <a:t>Tax breaks for foreign investment</a:t>
            </a:r>
          </a:p>
          <a:p>
            <a:r>
              <a:rPr lang="en-US" dirty="0" smtClean="0"/>
              <a:t>There are also various regional initiative</a:t>
            </a:r>
            <a:r>
              <a:rPr lang="cs-CZ" dirty="0" smtClean="0"/>
              <a:t>s</a:t>
            </a:r>
            <a:endParaRPr lang="en-US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015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Governmental initiatives to curb unemployment 2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Duty for bigger companies to employ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en-US" dirty="0" smtClean="0"/>
              <a:t> disabled, buy products of companies that employ them or pay a fine</a:t>
            </a:r>
          </a:p>
          <a:p>
            <a:r>
              <a:rPr lang="en-US" dirty="0" smtClean="0"/>
              <a:t>Subsidies, typically paying a portion of new workers wage for some time, </a:t>
            </a:r>
          </a:p>
          <a:p>
            <a:pPr lvl="1"/>
            <a:r>
              <a:rPr lang="en-US" dirty="0" smtClean="0"/>
              <a:t>Used typically in regions with high unemployment</a:t>
            </a:r>
          </a:p>
          <a:p>
            <a:r>
              <a:rPr lang="en-US" dirty="0" err="1" smtClean="0"/>
              <a:t>Kurzarbeit</a:t>
            </a:r>
            <a:r>
              <a:rPr lang="en-US" dirty="0" smtClean="0"/>
              <a:t> – An idea that keeps appearing every few years, never actually implemented</a:t>
            </a:r>
            <a:r>
              <a:rPr lang="cs-CZ" dirty="0" smtClean="0"/>
              <a:t> so far</a:t>
            </a:r>
          </a:p>
          <a:p>
            <a:r>
              <a:rPr lang="en-US" dirty="0" smtClean="0"/>
              <a:t>Increase of pre-school care to make it easier for mothers to return to work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99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Notes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Government spends only half the EU27 average on active employment policies</a:t>
            </a:r>
          </a:p>
          <a:p>
            <a:r>
              <a:rPr lang="en-US" dirty="0" smtClean="0"/>
              <a:t>Since Czech republic is an export based economy with one dominant trading partner, the degree of influence the Czech government has on the unemployment rate is not all that great</a:t>
            </a:r>
            <a:endParaRPr lang="cs-CZ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53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 for your attention</a:t>
            </a:r>
            <a:r>
              <a:rPr lang="cs-CZ" dirty="0" smtClean="0"/>
              <a:t>!</a:t>
            </a:r>
            <a:endParaRPr lang="en-US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90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1864</TotalTime>
  <Words>613</Words>
  <Application>Microsoft Office PowerPoint</Application>
  <PresentationFormat>Předvádění na obrazovce (4:3)</PresentationFormat>
  <Paragraphs>60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2" baseType="lpstr">
      <vt:lpstr>Arial</vt:lpstr>
      <vt:lpstr>Trebuchet MS</vt:lpstr>
      <vt:lpstr>Wingdings 3</vt:lpstr>
      <vt:lpstr>Faseta</vt:lpstr>
      <vt:lpstr>Solutions to High Unemployment Rate – Case of Czech Republic</vt:lpstr>
      <vt:lpstr>Unemployment by year</vt:lpstr>
      <vt:lpstr>Latest unemployment data</vt:lpstr>
      <vt:lpstr>Duration of unemployment</vt:lpstr>
      <vt:lpstr>Overall situation</vt:lpstr>
      <vt:lpstr>Unemployment rate by age</vt:lpstr>
      <vt:lpstr>Youth unemployment</vt:lpstr>
      <vt:lpstr>Unemployment rate by sex</vt:lpstr>
      <vt:lpstr>Unemployment rate by sex</vt:lpstr>
      <vt:lpstr>Unemployment rate by education</vt:lpstr>
      <vt:lpstr>Regional unemployment rate  2014</vt:lpstr>
      <vt:lpstr>Regional unemployment rate</vt:lpstr>
      <vt:lpstr>Social Security system</vt:lpstr>
      <vt:lpstr>Key Challenges according to the government</vt:lpstr>
      <vt:lpstr>Governmental initiatives to curb unemployment 1</vt:lpstr>
      <vt:lpstr>Governmental initiatives to curb unemployment 2</vt:lpstr>
      <vt:lpstr>Notes</vt:lpstr>
      <vt:lpstr>Thank you for your attention!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Michal</dc:creator>
  <cp:lastModifiedBy>Michal Hejl</cp:lastModifiedBy>
  <cp:revision>88</cp:revision>
  <dcterms:created xsi:type="dcterms:W3CDTF">2015-10-01T06:07:55Z</dcterms:created>
  <dcterms:modified xsi:type="dcterms:W3CDTF">2016-01-29T08:54:37Z</dcterms:modified>
</cp:coreProperties>
</file>