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8" r:id="rId4"/>
    <p:sldId id="259" r:id="rId5"/>
    <p:sldId id="264" r:id="rId6"/>
    <p:sldId id="260" r:id="rId7"/>
    <p:sldId id="276" r:id="rId8"/>
    <p:sldId id="263" r:id="rId9"/>
    <p:sldId id="273" r:id="rId10"/>
    <p:sldId id="274" r:id="rId11"/>
    <p:sldId id="275" r:id="rId12"/>
    <p:sldId id="268" r:id="rId13"/>
    <p:sldId id="272" r:id="rId14"/>
    <p:sldId id="265" r:id="rId15"/>
    <p:sldId id="266" r:id="rId16"/>
    <p:sldId id="271" r:id="rId17"/>
    <p:sldId id="267" r:id="rId18"/>
    <p:sldId id="257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eter%20Golias\AppData\Local\Temp\une_rt_m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eter%20Golias\AppData\Local\Temp\lfsi_emp_a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EK\V&#353;etky%20grafy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eter%20Golias\AppData\Local\Temp\une_ltu_q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[une_rt_m.xls]Data!$A$12</c:f>
              <c:strCache>
                <c:ptCount val="1"/>
                <c:pt idx="0">
                  <c:v>European Union (28 countries)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marker>
            <c:symbol val="none"/>
          </c:marker>
          <c:cat>
            <c:strRef>
              <c:f>[une_rt_m.xls]Data!$B$11:$DD$11</c:f>
              <c:strCache>
                <c:ptCount val="107"/>
                <c:pt idx="0">
                  <c:v>2007M01</c:v>
                </c:pt>
                <c:pt idx="1">
                  <c:v>2007M02</c:v>
                </c:pt>
                <c:pt idx="2">
                  <c:v>2007M03</c:v>
                </c:pt>
                <c:pt idx="3">
                  <c:v>2007M04</c:v>
                </c:pt>
                <c:pt idx="4">
                  <c:v>2007M05</c:v>
                </c:pt>
                <c:pt idx="5">
                  <c:v>2007M06</c:v>
                </c:pt>
                <c:pt idx="6">
                  <c:v>2007M07</c:v>
                </c:pt>
                <c:pt idx="7">
                  <c:v>2007M08</c:v>
                </c:pt>
                <c:pt idx="8">
                  <c:v>2007M09</c:v>
                </c:pt>
                <c:pt idx="9">
                  <c:v>2007M10</c:v>
                </c:pt>
                <c:pt idx="10">
                  <c:v>2007M11</c:v>
                </c:pt>
                <c:pt idx="11">
                  <c:v>2007M12</c:v>
                </c:pt>
                <c:pt idx="12">
                  <c:v>2008M01</c:v>
                </c:pt>
                <c:pt idx="13">
                  <c:v>2008M02</c:v>
                </c:pt>
                <c:pt idx="14">
                  <c:v>2008M03</c:v>
                </c:pt>
                <c:pt idx="15">
                  <c:v>2008M04</c:v>
                </c:pt>
                <c:pt idx="16">
                  <c:v>2008M05</c:v>
                </c:pt>
                <c:pt idx="17">
                  <c:v>2008M06</c:v>
                </c:pt>
                <c:pt idx="18">
                  <c:v>2008M07</c:v>
                </c:pt>
                <c:pt idx="19">
                  <c:v>2008M08</c:v>
                </c:pt>
                <c:pt idx="20">
                  <c:v>2008M09</c:v>
                </c:pt>
                <c:pt idx="21">
                  <c:v>2008M10</c:v>
                </c:pt>
                <c:pt idx="22">
                  <c:v>2008M11</c:v>
                </c:pt>
                <c:pt idx="23">
                  <c:v>2008M12</c:v>
                </c:pt>
                <c:pt idx="24">
                  <c:v>2009M01</c:v>
                </c:pt>
                <c:pt idx="25">
                  <c:v>2009M02</c:v>
                </c:pt>
                <c:pt idx="26">
                  <c:v>2009M03</c:v>
                </c:pt>
                <c:pt idx="27">
                  <c:v>2009M04</c:v>
                </c:pt>
                <c:pt idx="28">
                  <c:v>2009M05</c:v>
                </c:pt>
                <c:pt idx="29">
                  <c:v>2009M06</c:v>
                </c:pt>
                <c:pt idx="30">
                  <c:v>2009M07</c:v>
                </c:pt>
                <c:pt idx="31">
                  <c:v>2009M08</c:v>
                </c:pt>
                <c:pt idx="32">
                  <c:v>2009M09</c:v>
                </c:pt>
                <c:pt idx="33">
                  <c:v>2009M10</c:v>
                </c:pt>
                <c:pt idx="34">
                  <c:v>2009M11</c:v>
                </c:pt>
                <c:pt idx="35">
                  <c:v>2009M12</c:v>
                </c:pt>
                <c:pt idx="36">
                  <c:v>2010M01</c:v>
                </c:pt>
                <c:pt idx="37">
                  <c:v>2010M02</c:v>
                </c:pt>
                <c:pt idx="38">
                  <c:v>2010M03</c:v>
                </c:pt>
                <c:pt idx="39">
                  <c:v>2010M04</c:v>
                </c:pt>
                <c:pt idx="40">
                  <c:v>2010M05</c:v>
                </c:pt>
                <c:pt idx="41">
                  <c:v>2010M06</c:v>
                </c:pt>
                <c:pt idx="42">
                  <c:v>2010M07</c:v>
                </c:pt>
                <c:pt idx="43">
                  <c:v>2010M08</c:v>
                </c:pt>
                <c:pt idx="44">
                  <c:v>2010M09</c:v>
                </c:pt>
                <c:pt idx="45">
                  <c:v>2010M10</c:v>
                </c:pt>
                <c:pt idx="46">
                  <c:v>2010M11</c:v>
                </c:pt>
                <c:pt idx="47">
                  <c:v>2010M12</c:v>
                </c:pt>
                <c:pt idx="48">
                  <c:v>2011M01</c:v>
                </c:pt>
                <c:pt idx="49">
                  <c:v>2011M02</c:v>
                </c:pt>
                <c:pt idx="50">
                  <c:v>2011M03</c:v>
                </c:pt>
                <c:pt idx="51">
                  <c:v>2011M04</c:v>
                </c:pt>
                <c:pt idx="52">
                  <c:v>2011M05</c:v>
                </c:pt>
                <c:pt idx="53">
                  <c:v>2011M06</c:v>
                </c:pt>
                <c:pt idx="54">
                  <c:v>2011M07</c:v>
                </c:pt>
                <c:pt idx="55">
                  <c:v>2011M08</c:v>
                </c:pt>
                <c:pt idx="56">
                  <c:v>2011M09</c:v>
                </c:pt>
                <c:pt idx="57">
                  <c:v>2011M10</c:v>
                </c:pt>
                <c:pt idx="58">
                  <c:v>2011M11</c:v>
                </c:pt>
                <c:pt idx="59">
                  <c:v>2011M12</c:v>
                </c:pt>
                <c:pt idx="60">
                  <c:v>2012M01</c:v>
                </c:pt>
                <c:pt idx="61">
                  <c:v>2012M02</c:v>
                </c:pt>
                <c:pt idx="62">
                  <c:v>2012M03</c:v>
                </c:pt>
                <c:pt idx="63">
                  <c:v>2012M04</c:v>
                </c:pt>
                <c:pt idx="64">
                  <c:v>2012M05</c:v>
                </c:pt>
                <c:pt idx="65">
                  <c:v>2012M06</c:v>
                </c:pt>
                <c:pt idx="66">
                  <c:v>2012M07</c:v>
                </c:pt>
                <c:pt idx="67">
                  <c:v>2012M08</c:v>
                </c:pt>
                <c:pt idx="68">
                  <c:v>2012M09</c:v>
                </c:pt>
                <c:pt idx="69">
                  <c:v>2012M10</c:v>
                </c:pt>
                <c:pt idx="70">
                  <c:v>2012M11</c:v>
                </c:pt>
                <c:pt idx="71">
                  <c:v>2012M12</c:v>
                </c:pt>
                <c:pt idx="72">
                  <c:v>2013M01</c:v>
                </c:pt>
                <c:pt idx="73">
                  <c:v>2013M02</c:v>
                </c:pt>
                <c:pt idx="74">
                  <c:v>2013M03</c:v>
                </c:pt>
                <c:pt idx="75">
                  <c:v>2013M04</c:v>
                </c:pt>
                <c:pt idx="76">
                  <c:v>2013M05</c:v>
                </c:pt>
                <c:pt idx="77">
                  <c:v>2013M06</c:v>
                </c:pt>
                <c:pt idx="78">
                  <c:v>2013M07</c:v>
                </c:pt>
                <c:pt idx="79">
                  <c:v>2013M08</c:v>
                </c:pt>
                <c:pt idx="80">
                  <c:v>2013M09</c:v>
                </c:pt>
                <c:pt idx="81">
                  <c:v>2013M10</c:v>
                </c:pt>
                <c:pt idx="82">
                  <c:v>2013M11</c:v>
                </c:pt>
                <c:pt idx="83">
                  <c:v>2013M12</c:v>
                </c:pt>
                <c:pt idx="84">
                  <c:v>2014M01</c:v>
                </c:pt>
                <c:pt idx="85">
                  <c:v>2014M02</c:v>
                </c:pt>
                <c:pt idx="86">
                  <c:v>2014M03</c:v>
                </c:pt>
                <c:pt idx="87">
                  <c:v>2014M04</c:v>
                </c:pt>
                <c:pt idx="88">
                  <c:v>2014M05</c:v>
                </c:pt>
                <c:pt idx="89">
                  <c:v>2014M06</c:v>
                </c:pt>
                <c:pt idx="90">
                  <c:v>2014M07</c:v>
                </c:pt>
                <c:pt idx="91">
                  <c:v>2014M08</c:v>
                </c:pt>
                <c:pt idx="92">
                  <c:v>2014M09</c:v>
                </c:pt>
                <c:pt idx="93">
                  <c:v>2014M10</c:v>
                </c:pt>
                <c:pt idx="94">
                  <c:v>2014M11</c:v>
                </c:pt>
                <c:pt idx="95">
                  <c:v>2014M12</c:v>
                </c:pt>
                <c:pt idx="96">
                  <c:v>2015M01</c:v>
                </c:pt>
                <c:pt idx="97">
                  <c:v>2015M02</c:v>
                </c:pt>
                <c:pt idx="98">
                  <c:v>2015M03</c:v>
                </c:pt>
                <c:pt idx="99">
                  <c:v>2015M04</c:v>
                </c:pt>
                <c:pt idx="100">
                  <c:v>2015M05</c:v>
                </c:pt>
                <c:pt idx="101">
                  <c:v>2015M06</c:v>
                </c:pt>
                <c:pt idx="102">
                  <c:v>2015M07</c:v>
                </c:pt>
                <c:pt idx="103">
                  <c:v>2015M08</c:v>
                </c:pt>
                <c:pt idx="104">
                  <c:v>2015M09</c:v>
                </c:pt>
                <c:pt idx="105">
                  <c:v>2015M10</c:v>
                </c:pt>
                <c:pt idx="106">
                  <c:v>2015M11</c:v>
                </c:pt>
              </c:strCache>
            </c:strRef>
          </c:cat>
          <c:val>
            <c:numRef>
              <c:f>[une_rt_m.xls]Data!$B$12:$DD$12</c:f>
              <c:numCache>
                <c:formatCode>#,##0.0</c:formatCode>
                <c:ptCount val="107"/>
                <c:pt idx="0">
                  <c:v>7.6</c:v>
                </c:pt>
                <c:pt idx="1">
                  <c:v>7.5</c:v>
                </c:pt>
                <c:pt idx="2">
                  <c:v>7.4</c:v>
                </c:pt>
                <c:pt idx="3">
                  <c:v>7.3</c:v>
                </c:pt>
                <c:pt idx="4">
                  <c:v>7.2</c:v>
                </c:pt>
                <c:pt idx="5">
                  <c:v>7.2</c:v>
                </c:pt>
                <c:pt idx="6">
                  <c:v>7.2</c:v>
                </c:pt>
                <c:pt idx="7">
                  <c:v>7.2</c:v>
                </c:pt>
                <c:pt idx="8">
                  <c:v>7.1</c:v>
                </c:pt>
                <c:pt idx="9">
                  <c:v>7</c:v>
                </c:pt>
                <c:pt idx="10">
                  <c:v>6.9</c:v>
                </c:pt>
                <c:pt idx="11">
                  <c:v>6.9</c:v>
                </c:pt>
                <c:pt idx="12">
                  <c:v>6.8</c:v>
                </c:pt>
                <c:pt idx="13">
                  <c:v>6.8</c:v>
                </c:pt>
                <c:pt idx="14">
                  <c:v>6.7</c:v>
                </c:pt>
                <c:pt idx="15">
                  <c:v>6.8</c:v>
                </c:pt>
                <c:pt idx="16">
                  <c:v>6.9</c:v>
                </c:pt>
                <c:pt idx="17">
                  <c:v>7</c:v>
                </c:pt>
                <c:pt idx="18">
                  <c:v>7</c:v>
                </c:pt>
                <c:pt idx="19">
                  <c:v>7.1</c:v>
                </c:pt>
                <c:pt idx="20">
                  <c:v>7.1</c:v>
                </c:pt>
                <c:pt idx="21">
                  <c:v>7.3</c:v>
                </c:pt>
                <c:pt idx="22">
                  <c:v>7.4</c:v>
                </c:pt>
                <c:pt idx="23">
                  <c:v>7.7</c:v>
                </c:pt>
                <c:pt idx="24">
                  <c:v>8</c:v>
                </c:pt>
                <c:pt idx="25">
                  <c:v>8.3000000000000007</c:v>
                </c:pt>
                <c:pt idx="26">
                  <c:v>8.6</c:v>
                </c:pt>
                <c:pt idx="27">
                  <c:v>8.6999999999999993</c:v>
                </c:pt>
                <c:pt idx="28">
                  <c:v>8.9</c:v>
                </c:pt>
                <c:pt idx="29">
                  <c:v>9</c:v>
                </c:pt>
                <c:pt idx="30">
                  <c:v>9.1</c:v>
                </c:pt>
                <c:pt idx="31">
                  <c:v>9.1999999999999993</c:v>
                </c:pt>
                <c:pt idx="32">
                  <c:v>9.3000000000000007</c:v>
                </c:pt>
                <c:pt idx="33">
                  <c:v>9.4</c:v>
                </c:pt>
                <c:pt idx="34">
                  <c:v>9.4</c:v>
                </c:pt>
                <c:pt idx="35">
                  <c:v>9.5</c:v>
                </c:pt>
                <c:pt idx="36">
                  <c:v>9.6</c:v>
                </c:pt>
                <c:pt idx="37">
                  <c:v>9.6</c:v>
                </c:pt>
                <c:pt idx="38">
                  <c:v>9.6999999999999993</c:v>
                </c:pt>
                <c:pt idx="39">
                  <c:v>9.6999999999999993</c:v>
                </c:pt>
                <c:pt idx="40">
                  <c:v>9.6999999999999993</c:v>
                </c:pt>
                <c:pt idx="41">
                  <c:v>9.6</c:v>
                </c:pt>
                <c:pt idx="42">
                  <c:v>9.6</c:v>
                </c:pt>
                <c:pt idx="43">
                  <c:v>9.6</c:v>
                </c:pt>
                <c:pt idx="44">
                  <c:v>9.6</c:v>
                </c:pt>
                <c:pt idx="45">
                  <c:v>9.6</c:v>
                </c:pt>
                <c:pt idx="46">
                  <c:v>9.6</c:v>
                </c:pt>
                <c:pt idx="47">
                  <c:v>9.6</c:v>
                </c:pt>
                <c:pt idx="48">
                  <c:v>9.5</c:v>
                </c:pt>
                <c:pt idx="49">
                  <c:v>9.5</c:v>
                </c:pt>
                <c:pt idx="50">
                  <c:v>9.4</c:v>
                </c:pt>
                <c:pt idx="51">
                  <c:v>9.4</c:v>
                </c:pt>
                <c:pt idx="52">
                  <c:v>9.5</c:v>
                </c:pt>
                <c:pt idx="53">
                  <c:v>9.5</c:v>
                </c:pt>
                <c:pt idx="54">
                  <c:v>9.6</c:v>
                </c:pt>
                <c:pt idx="55">
                  <c:v>9.6999999999999993</c:v>
                </c:pt>
                <c:pt idx="56">
                  <c:v>9.8000000000000007</c:v>
                </c:pt>
                <c:pt idx="57">
                  <c:v>9.9</c:v>
                </c:pt>
                <c:pt idx="58">
                  <c:v>10</c:v>
                </c:pt>
                <c:pt idx="59">
                  <c:v>10</c:v>
                </c:pt>
                <c:pt idx="60">
                  <c:v>10.1</c:v>
                </c:pt>
                <c:pt idx="61">
                  <c:v>10.199999999999999</c:v>
                </c:pt>
                <c:pt idx="62">
                  <c:v>10.3</c:v>
                </c:pt>
                <c:pt idx="63">
                  <c:v>10.4</c:v>
                </c:pt>
                <c:pt idx="64">
                  <c:v>10.4</c:v>
                </c:pt>
                <c:pt idx="65">
                  <c:v>10.5</c:v>
                </c:pt>
                <c:pt idx="66">
                  <c:v>10.5</c:v>
                </c:pt>
                <c:pt idx="67">
                  <c:v>10.5</c:v>
                </c:pt>
                <c:pt idx="68">
                  <c:v>10.6</c:v>
                </c:pt>
                <c:pt idx="69">
                  <c:v>10.7</c:v>
                </c:pt>
                <c:pt idx="70">
                  <c:v>10.8</c:v>
                </c:pt>
                <c:pt idx="71">
                  <c:v>10.8</c:v>
                </c:pt>
                <c:pt idx="72">
                  <c:v>10.9</c:v>
                </c:pt>
                <c:pt idx="73">
                  <c:v>11</c:v>
                </c:pt>
                <c:pt idx="74">
                  <c:v>11</c:v>
                </c:pt>
                <c:pt idx="75">
                  <c:v>11</c:v>
                </c:pt>
                <c:pt idx="76">
                  <c:v>10.9</c:v>
                </c:pt>
                <c:pt idx="77">
                  <c:v>10.9</c:v>
                </c:pt>
                <c:pt idx="78">
                  <c:v>10.9</c:v>
                </c:pt>
                <c:pt idx="79">
                  <c:v>10.9</c:v>
                </c:pt>
                <c:pt idx="80">
                  <c:v>10.9</c:v>
                </c:pt>
                <c:pt idx="81">
                  <c:v>10.7</c:v>
                </c:pt>
                <c:pt idx="82">
                  <c:v>10.7</c:v>
                </c:pt>
                <c:pt idx="83">
                  <c:v>10.7</c:v>
                </c:pt>
                <c:pt idx="84">
                  <c:v>10.6</c:v>
                </c:pt>
                <c:pt idx="85">
                  <c:v>10.5</c:v>
                </c:pt>
                <c:pt idx="86">
                  <c:v>10.4</c:v>
                </c:pt>
                <c:pt idx="87">
                  <c:v>10.3</c:v>
                </c:pt>
                <c:pt idx="88">
                  <c:v>10.3</c:v>
                </c:pt>
                <c:pt idx="89">
                  <c:v>10.199999999999999</c:v>
                </c:pt>
                <c:pt idx="90">
                  <c:v>10.199999999999999</c:v>
                </c:pt>
                <c:pt idx="91">
                  <c:v>10.1</c:v>
                </c:pt>
                <c:pt idx="92">
                  <c:v>10.1</c:v>
                </c:pt>
                <c:pt idx="93">
                  <c:v>10.1</c:v>
                </c:pt>
                <c:pt idx="94">
                  <c:v>10</c:v>
                </c:pt>
                <c:pt idx="95">
                  <c:v>9.9</c:v>
                </c:pt>
                <c:pt idx="96">
                  <c:v>9.8000000000000007</c:v>
                </c:pt>
                <c:pt idx="97">
                  <c:v>9.6999999999999993</c:v>
                </c:pt>
                <c:pt idx="98">
                  <c:v>9.6999999999999993</c:v>
                </c:pt>
                <c:pt idx="99">
                  <c:v>9.6</c:v>
                </c:pt>
                <c:pt idx="100">
                  <c:v>9.6</c:v>
                </c:pt>
                <c:pt idx="101">
                  <c:v>9.5</c:v>
                </c:pt>
                <c:pt idx="102">
                  <c:v>9.4</c:v>
                </c:pt>
                <c:pt idx="103">
                  <c:v>9.3000000000000007</c:v>
                </c:pt>
                <c:pt idx="104">
                  <c:v>9.1999999999999993</c:v>
                </c:pt>
                <c:pt idx="105">
                  <c:v>9.1999999999999993</c:v>
                </c:pt>
                <c:pt idx="106">
                  <c:v>9.1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[une_rt_m.xls]Data!$A$17</c:f>
              <c:strCache>
                <c:ptCount val="1"/>
                <c:pt idx="0">
                  <c:v>Euro area (19 countries)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val>
            <c:numRef>
              <c:f>[une_rt_m.xls]Data!$B$16:$DD$16</c:f>
              <c:numCache>
                <c:formatCode>#,##0.0</c:formatCode>
                <c:ptCount val="107"/>
                <c:pt idx="0">
                  <c:v>7.8</c:v>
                </c:pt>
                <c:pt idx="1">
                  <c:v>7.7</c:v>
                </c:pt>
                <c:pt idx="2">
                  <c:v>7.6</c:v>
                </c:pt>
                <c:pt idx="3">
                  <c:v>7.6</c:v>
                </c:pt>
                <c:pt idx="4">
                  <c:v>7.5</c:v>
                </c:pt>
                <c:pt idx="5">
                  <c:v>7.5</c:v>
                </c:pt>
                <c:pt idx="6">
                  <c:v>7.5</c:v>
                </c:pt>
                <c:pt idx="7">
                  <c:v>7.5</c:v>
                </c:pt>
                <c:pt idx="8">
                  <c:v>7.4</c:v>
                </c:pt>
                <c:pt idx="9">
                  <c:v>7.4</c:v>
                </c:pt>
                <c:pt idx="10">
                  <c:v>7.3</c:v>
                </c:pt>
                <c:pt idx="11">
                  <c:v>7.3</c:v>
                </c:pt>
                <c:pt idx="12">
                  <c:v>7.3</c:v>
                </c:pt>
                <c:pt idx="13">
                  <c:v>7.2</c:v>
                </c:pt>
                <c:pt idx="14">
                  <c:v>7.2</c:v>
                </c:pt>
                <c:pt idx="15">
                  <c:v>7.4</c:v>
                </c:pt>
                <c:pt idx="16">
                  <c:v>7.4</c:v>
                </c:pt>
                <c:pt idx="17">
                  <c:v>7.6</c:v>
                </c:pt>
                <c:pt idx="18">
                  <c:v>7.5</c:v>
                </c:pt>
                <c:pt idx="19">
                  <c:v>7.6</c:v>
                </c:pt>
                <c:pt idx="20">
                  <c:v>7.7</c:v>
                </c:pt>
                <c:pt idx="21">
                  <c:v>7.8</c:v>
                </c:pt>
                <c:pt idx="22">
                  <c:v>8</c:v>
                </c:pt>
                <c:pt idx="23">
                  <c:v>8.3000000000000007</c:v>
                </c:pt>
                <c:pt idx="24">
                  <c:v>8.6</c:v>
                </c:pt>
                <c:pt idx="25">
                  <c:v>8.9</c:v>
                </c:pt>
                <c:pt idx="26">
                  <c:v>9.1999999999999993</c:v>
                </c:pt>
                <c:pt idx="27">
                  <c:v>9.4</c:v>
                </c:pt>
                <c:pt idx="28">
                  <c:v>9.4</c:v>
                </c:pt>
                <c:pt idx="29">
                  <c:v>9.6</c:v>
                </c:pt>
                <c:pt idx="30">
                  <c:v>9.6999999999999993</c:v>
                </c:pt>
                <c:pt idx="31">
                  <c:v>9.8000000000000007</c:v>
                </c:pt>
                <c:pt idx="32">
                  <c:v>9.9</c:v>
                </c:pt>
                <c:pt idx="33">
                  <c:v>9.9</c:v>
                </c:pt>
                <c:pt idx="34">
                  <c:v>9.9</c:v>
                </c:pt>
                <c:pt idx="35">
                  <c:v>10</c:v>
                </c:pt>
                <c:pt idx="36">
                  <c:v>10</c:v>
                </c:pt>
                <c:pt idx="37">
                  <c:v>10</c:v>
                </c:pt>
                <c:pt idx="38">
                  <c:v>10</c:v>
                </c:pt>
                <c:pt idx="39">
                  <c:v>10.1</c:v>
                </c:pt>
                <c:pt idx="40">
                  <c:v>10.1</c:v>
                </c:pt>
                <c:pt idx="41">
                  <c:v>10.1</c:v>
                </c:pt>
                <c:pt idx="42">
                  <c:v>10</c:v>
                </c:pt>
                <c:pt idx="43">
                  <c:v>10</c:v>
                </c:pt>
                <c:pt idx="44">
                  <c:v>10</c:v>
                </c:pt>
                <c:pt idx="45">
                  <c:v>10.1</c:v>
                </c:pt>
                <c:pt idx="46">
                  <c:v>10</c:v>
                </c:pt>
                <c:pt idx="47">
                  <c:v>10</c:v>
                </c:pt>
                <c:pt idx="48">
                  <c:v>10</c:v>
                </c:pt>
                <c:pt idx="49">
                  <c:v>9.9</c:v>
                </c:pt>
                <c:pt idx="50">
                  <c:v>9.9</c:v>
                </c:pt>
                <c:pt idx="51">
                  <c:v>9.8000000000000007</c:v>
                </c:pt>
                <c:pt idx="52">
                  <c:v>9.9</c:v>
                </c:pt>
                <c:pt idx="53">
                  <c:v>9.9</c:v>
                </c:pt>
                <c:pt idx="54">
                  <c:v>10.1</c:v>
                </c:pt>
                <c:pt idx="55">
                  <c:v>10.199999999999999</c:v>
                </c:pt>
                <c:pt idx="56">
                  <c:v>10.3</c:v>
                </c:pt>
                <c:pt idx="57">
                  <c:v>10.4</c:v>
                </c:pt>
                <c:pt idx="58">
                  <c:v>10.6</c:v>
                </c:pt>
                <c:pt idx="59">
                  <c:v>10.6</c:v>
                </c:pt>
                <c:pt idx="60">
                  <c:v>10.7</c:v>
                </c:pt>
                <c:pt idx="61">
                  <c:v>10.8</c:v>
                </c:pt>
                <c:pt idx="62">
                  <c:v>11</c:v>
                </c:pt>
                <c:pt idx="63">
                  <c:v>11.2</c:v>
                </c:pt>
                <c:pt idx="64">
                  <c:v>11.2</c:v>
                </c:pt>
                <c:pt idx="65">
                  <c:v>11.4</c:v>
                </c:pt>
                <c:pt idx="66">
                  <c:v>11.4</c:v>
                </c:pt>
                <c:pt idx="67">
                  <c:v>11.5</c:v>
                </c:pt>
                <c:pt idx="68">
                  <c:v>11.5</c:v>
                </c:pt>
                <c:pt idx="69">
                  <c:v>11.7</c:v>
                </c:pt>
                <c:pt idx="70">
                  <c:v>11.8</c:v>
                </c:pt>
                <c:pt idx="71">
                  <c:v>11.9</c:v>
                </c:pt>
                <c:pt idx="72">
                  <c:v>12</c:v>
                </c:pt>
                <c:pt idx="73">
                  <c:v>12</c:v>
                </c:pt>
                <c:pt idx="74">
                  <c:v>12.1</c:v>
                </c:pt>
                <c:pt idx="75">
                  <c:v>12.1</c:v>
                </c:pt>
                <c:pt idx="76">
                  <c:v>12.1</c:v>
                </c:pt>
                <c:pt idx="77">
                  <c:v>12.1</c:v>
                </c:pt>
                <c:pt idx="78">
                  <c:v>12</c:v>
                </c:pt>
                <c:pt idx="79">
                  <c:v>12</c:v>
                </c:pt>
                <c:pt idx="80">
                  <c:v>12</c:v>
                </c:pt>
                <c:pt idx="81">
                  <c:v>11.9</c:v>
                </c:pt>
                <c:pt idx="82">
                  <c:v>11.9</c:v>
                </c:pt>
                <c:pt idx="83">
                  <c:v>11.9</c:v>
                </c:pt>
                <c:pt idx="84">
                  <c:v>11.9</c:v>
                </c:pt>
                <c:pt idx="85">
                  <c:v>11.8</c:v>
                </c:pt>
                <c:pt idx="86">
                  <c:v>11.7</c:v>
                </c:pt>
                <c:pt idx="87">
                  <c:v>11.7</c:v>
                </c:pt>
                <c:pt idx="88">
                  <c:v>11.6</c:v>
                </c:pt>
                <c:pt idx="89">
                  <c:v>11.5</c:v>
                </c:pt>
                <c:pt idx="90">
                  <c:v>11.6</c:v>
                </c:pt>
                <c:pt idx="91">
                  <c:v>11.6</c:v>
                </c:pt>
                <c:pt idx="92">
                  <c:v>11.6</c:v>
                </c:pt>
                <c:pt idx="93">
                  <c:v>11.5</c:v>
                </c:pt>
                <c:pt idx="94">
                  <c:v>11.5</c:v>
                </c:pt>
                <c:pt idx="95">
                  <c:v>11.4</c:v>
                </c:pt>
                <c:pt idx="96">
                  <c:v>11.2</c:v>
                </c:pt>
                <c:pt idx="97">
                  <c:v>11.2</c:v>
                </c:pt>
                <c:pt idx="98">
                  <c:v>11.2</c:v>
                </c:pt>
                <c:pt idx="99">
                  <c:v>11.1</c:v>
                </c:pt>
                <c:pt idx="100">
                  <c:v>11</c:v>
                </c:pt>
                <c:pt idx="101">
                  <c:v>11</c:v>
                </c:pt>
                <c:pt idx="102">
                  <c:v>10.8</c:v>
                </c:pt>
                <c:pt idx="103">
                  <c:v>10.8</c:v>
                </c:pt>
                <c:pt idx="104">
                  <c:v>10.7</c:v>
                </c:pt>
                <c:pt idx="105">
                  <c:v>10.6</c:v>
                </c:pt>
                <c:pt idx="106">
                  <c:v>10.5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[une_rt_m.xls]Data!$A$48</c:f>
              <c:strCache>
                <c:ptCount val="1"/>
                <c:pt idx="0">
                  <c:v>Slovakia</c:v>
                </c:pt>
              </c:strCache>
            </c:strRef>
          </c:tx>
          <c:spPr>
            <a:ln>
              <a:solidFill>
                <a:srgbClr val="00B0F0"/>
              </a:solidFill>
            </a:ln>
          </c:spPr>
          <c:marker>
            <c:symbol val="none"/>
          </c:marker>
          <c:val>
            <c:numRef>
              <c:f>[une_rt_m.xls]Data!$B$48:$DD$48</c:f>
              <c:numCache>
                <c:formatCode>#,##0.0</c:formatCode>
                <c:ptCount val="107"/>
                <c:pt idx="0">
                  <c:v>11.7</c:v>
                </c:pt>
                <c:pt idx="1">
                  <c:v>11.4</c:v>
                </c:pt>
                <c:pt idx="2">
                  <c:v>11.2</c:v>
                </c:pt>
                <c:pt idx="3">
                  <c:v>11.3</c:v>
                </c:pt>
                <c:pt idx="4">
                  <c:v>11.3</c:v>
                </c:pt>
                <c:pt idx="5">
                  <c:v>11.4</c:v>
                </c:pt>
                <c:pt idx="6">
                  <c:v>11.5</c:v>
                </c:pt>
                <c:pt idx="7">
                  <c:v>11.5</c:v>
                </c:pt>
                <c:pt idx="8">
                  <c:v>11.3</c:v>
                </c:pt>
                <c:pt idx="9">
                  <c:v>10.9</c:v>
                </c:pt>
                <c:pt idx="10">
                  <c:v>10.6</c:v>
                </c:pt>
                <c:pt idx="11">
                  <c:v>10.5</c:v>
                </c:pt>
                <c:pt idx="12">
                  <c:v>10.4</c:v>
                </c:pt>
                <c:pt idx="13">
                  <c:v>10.3</c:v>
                </c:pt>
                <c:pt idx="14">
                  <c:v>10.199999999999999</c:v>
                </c:pt>
                <c:pt idx="15">
                  <c:v>10.3</c:v>
                </c:pt>
                <c:pt idx="16">
                  <c:v>10.199999999999999</c:v>
                </c:pt>
                <c:pt idx="17">
                  <c:v>9.9</c:v>
                </c:pt>
                <c:pt idx="18">
                  <c:v>9.4</c:v>
                </c:pt>
                <c:pt idx="19">
                  <c:v>9</c:v>
                </c:pt>
                <c:pt idx="20">
                  <c:v>8.8000000000000007</c:v>
                </c:pt>
                <c:pt idx="21">
                  <c:v>8.6999999999999993</c:v>
                </c:pt>
                <c:pt idx="22">
                  <c:v>8.8000000000000007</c:v>
                </c:pt>
                <c:pt idx="23">
                  <c:v>9.1</c:v>
                </c:pt>
                <c:pt idx="24">
                  <c:v>9.6</c:v>
                </c:pt>
                <c:pt idx="25">
                  <c:v>10.199999999999999</c:v>
                </c:pt>
                <c:pt idx="26">
                  <c:v>10.7</c:v>
                </c:pt>
                <c:pt idx="27">
                  <c:v>11.1</c:v>
                </c:pt>
                <c:pt idx="28">
                  <c:v>11.4</c:v>
                </c:pt>
                <c:pt idx="29">
                  <c:v>11.8</c:v>
                </c:pt>
                <c:pt idx="30">
                  <c:v>12.3</c:v>
                </c:pt>
                <c:pt idx="31">
                  <c:v>12.7</c:v>
                </c:pt>
                <c:pt idx="32">
                  <c:v>13.3</c:v>
                </c:pt>
                <c:pt idx="33">
                  <c:v>13.7</c:v>
                </c:pt>
                <c:pt idx="34">
                  <c:v>14.1</c:v>
                </c:pt>
                <c:pt idx="35">
                  <c:v>14.4</c:v>
                </c:pt>
                <c:pt idx="36">
                  <c:v>14.7</c:v>
                </c:pt>
                <c:pt idx="37">
                  <c:v>14.9</c:v>
                </c:pt>
                <c:pt idx="38">
                  <c:v>14.9</c:v>
                </c:pt>
                <c:pt idx="39">
                  <c:v>14.7</c:v>
                </c:pt>
                <c:pt idx="40">
                  <c:v>14.6</c:v>
                </c:pt>
                <c:pt idx="41">
                  <c:v>14.6</c:v>
                </c:pt>
                <c:pt idx="42">
                  <c:v>14.5</c:v>
                </c:pt>
                <c:pt idx="43">
                  <c:v>14.4</c:v>
                </c:pt>
                <c:pt idx="44">
                  <c:v>14.4</c:v>
                </c:pt>
                <c:pt idx="45">
                  <c:v>14.2</c:v>
                </c:pt>
                <c:pt idx="46">
                  <c:v>14</c:v>
                </c:pt>
                <c:pt idx="47">
                  <c:v>13.9</c:v>
                </c:pt>
                <c:pt idx="48">
                  <c:v>13.8</c:v>
                </c:pt>
                <c:pt idx="49">
                  <c:v>13.7</c:v>
                </c:pt>
                <c:pt idx="50">
                  <c:v>13.6</c:v>
                </c:pt>
                <c:pt idx="51">
                  <c:v>13.5</c:v>
                </c:pt>
                <c:pt idx="52">
                  <c:v>13.5</c:v>
                </c:pt>
                <c:pt idx="53">
                  <c:v>13.5</c:v>
                </c:pt>
                <c:pt idx="54">
                  <c:v>13.5</c:v>
                </c:pt>
                <c:pt idx="55">
                  <c:v>13.5</c:v>
                </c:pt>
                <c:pt idx="56">
                  <c:v>13.7</c:v>
                </c:pt>
                <c:pt idx="57">
                  <c:v>13.9</c:v>
                </c:pt>
                <c:pt idx="58">
                  <c:v>14</c:v>
                </c:pt>
                <c:pt idx="59">
                  <c:v>14</c:v>
                </c:pt>
                <c:pt idx="60">
                  <c:v>13.8</c:v>
                </c:pt>
                <c:pt idx="61">
                  <c:v>13.7</c:v>
                </c:pt>
                <c:pt idx="62">
                  <c:v>13.8</c:v>
                </c:pt>
                <c:pt idx="63">
                  <c:v>13.8</c:v>
                </c:pt>
                <c:pt idx="64">
                  <c:v>13.8</c:v>
                </c:pt>
                <c:pt idx="65">
                  <c:v>14</c:v>
                </c:pt>
                <c:pt idx="66">
                  <c:v>13.9</c:v>
                </c:pt>
                <c:pt idx="67">
                  <c:v>13.9</c:v>
                </c:pt>
                <c:pt idx="68">
                  <c:v>13.9</c:v>
                </c:pt>
                <c:pt idx="69">
                  <c:v>14.2</c:v>
                </c:pt>
                <c:pt idx="70">
                  <c:v>14.4</c:v>
                </c:pt>
                <c:pt idx="71">
                  <c:v>14.4</c:v>
                </c:pt>
                <c:pt idx="72">
                  <c:v>14.3</c:v>
                </c:pt>
                <c:pt idx="73">
                  <c:v>14.2</c:v>
                </c:pt>
                <c:pt idx="74">
                  <c:v>14.2</c:v>
                </c:pt>
                <c:pt idx="75">
                  <c:v>14.2</c:v>
                </c:pt>
                <c:pt idx="76">
                  <c:v>14.3</c:v>
                </c:pt>
                <c:pt idx="77">
                  <c:v>14.4</c:v>
                </c:pt>
                <c:pt idx="78">
                  <c:v>14.3</c:v>
                </c:pt>
                <c:pt idx="79">
                  <c:v>14.2</c:v>
                </c:pt>
                <c:pt idx="80">
                  <c:v>14.3</c:v>
                </c:pt>
                <c:pt idx="81">
                  <c:v>14.3</c:v>
                </c:pt>
                <c:pt idx="82">
                  <c:v>14.2</c:v>
                </c:pt>
                <c:pt idx="83">
                  <c:v>14</c:v>
                </c:pt>
                <c:pt idx="84">
                  <c:v>13.9</c:v>
                </c:pt>
                <c:pt idx="85">
                  <c:v>13.8</c:v>
                </c:pt>
                <c:pt idx="86">
                  <c:v>13.7</c:v>
                </c:pt>
                <c:pt idx="87">
                  <c:v>13.5</c:v>
                </c:pt>
                <c:pt idx="88">
                  <c:v>13.4</c:v>
                </c:pt>
                <c:pt idx="89">
                  <c:v>13.3</c:v>
                </c:pt>
                <c:pt idx="90">
                  <c:v>13.2</c:v>
                </c:pt>
                <c:pt idx="91">
                  <c:v>13.1</c:v>
                </c:pt>
                <c:pt idx="92">
                  <c:v>12.8</c:v>
                </c:pt>
                <c:pt idx="93">
                  <c:v>12.7</c:v>
                </c:pt>
                <c:pt idx="94">
                  <c:v>12.5</c:v>
                </c:pt>
                <c:pt idx="95">
                  <c:v>12.4</c:v>
                </c:pt>
                <c:pt idx="96">
                  <c:v>12.3</c:v>
                </c:pt>
                <c:pt idx="97">
                  <c:v>12.2</c:v>
                </c:pt>
                <c:pt idx="98">
                  <c:v>11.9</c:v>
                </c:pt>
                <c:pt idx="99">
                  <c:v>11.7</c:v>
                </c:pt>
                <c:pt idx="100">
                  <c:v>11.5</c:v>
                </c:pt>
                <c:pt idx="101">
                  <c:v>11.4</c:v>
                </c:pt>
                <c:pt idx="102">
                  <c:v>11.4</c:v>
                </c:pt>
                <c:pt idx="103">
                  <c:v>11.4</c:v>
                </c:pt>
                <c:pt idx="104">
                  <c:v>11.3</c:v>
                </c:pt>
                <c:pt idx="105">
                  <c:v>11.1</c:v>
                </c:pt>
                <c:pt idx="106">
                  <c:v>10.8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[une_rt_m.xls]Data!$A$26</c:f>
              <c:strCache>
                <c:ptCount val="1"/>
                <c:pt idx="0">
                  <c:v>Czech Republic</c:v>
                </c:pt>
              </c:strCache>
            </c:strRef>
          </c:tx>
          <c:spPr>
            <a:ln>
              <a:solidFill>
                <a:srgbClr val="7030A0"/>
              </a:solidFill>
            </a:ln>
          </c:spPr>
          <c:marker>
            <c:symbol val="none"/>
          </c:marker>
          <c:val>
            <c:numRef>
              <c:f>[une_rt_m.xls]Data!$B$26:$DD$26</c:f>
              <c:numCache>
                <c:formatCode>#,##0.0</c:formatCode>
                <c:ptCount val="107"/>
                <c:pt idx="0">
                  <c:v>6.1</c:v>
                </c:pt>
                <c:pt idx="1">
                  <c:v>5.8</c:v>
                </c:pt>
                <c:pt idx="2">
                  <c:v>5.6</c:v>
                </c:pt>
                <c:pt idx="3">
                  <c:v>5.5</c:v>
                </c:pt>
                <c:pt idx="4">
                  <c:v>5.5</c:v>
                </c:pt>
                <c:pt idx="5">
                  <c:v>5.3</c:v>
                </c:pt>
                <c:pt idx="6">
                  <c:v>5.2</c:v>
                </c:pt>
                <c:pt idx="7">
                  <c:v>5.0999999999999996</c:v>
                </c:pt>
                <c:pt idx="8">
                  <c:v>5.0999999999999996</c:v>
                </c:pt>
                <c:pt idx="9">
                  <c:v>5</c:v>
                </c:pt>
                <c:pt idx="10">
                  <c:v>4.8</c:v>
                </c:pt>
                <c:pt idx="11">
                  <c:v>4.9000000000000004</c:v>
                </c:pt>
                <c:pt idx="12">
                  <c:v>4.7</c:v>
                </c:pt>
                <c:pt idx="13">
                  <c:v>4.5999999999999996</c:v>
                </c:pt>
                <c:pt idx="14">
                  <c:v>4.4000000000000004</c:v>
                </c:pt>
                <c:pt idx="15">
                  <c:v>4.3</c:v>
                </c:pt>
                <c:pt idx="16">
                  <c:v>4.3</c:v>
                </c:pt>
                <c:pt idx="17">
                  <c:v>4.4000000000000004</c:v>
                </c:pt>
                <c:pt idx="18">
                  <c:v>4.3</c:v>
                </c:pt>
                <c:pt idx="19">
                  <c:v>4.2</c:v>
                </c:pt>
                <c:pt idx="20">
                  <c:v>4.2</c:v>
                </c:pt>
                <c:pt idx="21">
                  <c:v>4.2</c:v>
                </c:pt>
                <c:pt idx="22">
                  <c:v>4.4000000000000004</c:v>
                </c:pt>
                <c:pt idx="23">
                  <c:v>4.7</c:v>
                </c:pt>
                <c:pt idx="24">
                  <c:v>5.3</c:v>
                </c:pt>
                <c:pt idx="25">
                  <c:v>5.6</c:v>
                </c:pt>
                <c:pt idx="26">
                  <c:v>5.9</c:v>
                </c:pt>
                <c:pt idx="27">
                  <c:v>6.3</c:v>
                </c:pt>
                <c:pt idx="28">
                  <c:v>6.5</c:v>
                </c:pt>
                <c:pt idx="29">
                  <c:v>6.7</c:v>
                </c:pt>
                <c:pt idx="30">
                  <c:v>7.1</c:v>
                </c:pt>
                <c:pt idx="31">
                  <c:v>7.3</c:v>
                </c:pt>
                <c:pt idx="32">
                  <c:v>7.4</c:v>
                </c:pt>
                <c:pt idx="33">
                  <c:v>7.3</c:v>
                </c:pt>
                <c:pt idx="34">
                  <c:v>7.4</c:v>
                </c:pt>
                <c:pt idx="35">
                  <c:v>7.5</c:v>
                </c:pt>
                <c:pt idx="36">
                  <c:v>7.7</c:v>
                </c:pt>
                <c:pt idx="37">
                  <c:v>7.8</c:v>
                </c:pt>
                <c:pt idx="38">
                  <c:v>7.7</c:v>
                </c:pt>
                <c:pt idx="39">
                  <c:v>7.4</c:v>
                </c:pt>
                <c:pt idx="40">
                  <c:v>7.4</c:v>
                </c:pt>
                <c:pt idx="41">
                  <c:v>7.3</c:v>
                </c:pt>
                <c:pt idx="42">
                  <c:v>7.2</c:v>
                </c:pt>
                <c:pt idx="43">
                  <c:v>7.1</c:v>
                </c:pt>
                <c:pt idx="44">
                  <c:v>7</c:v>
                </c:pt>
                <c:pt idx="45">
                  <c:v>7</c:v>
                </c:pt>
                <c:pt idx="46">
                  <c:v>6.9</c:v>
                </c:pt>
                <c:pt idx="47">
                  <c:v>6.9</c:v>
                </c:pt>
                <c:pt idx="48">
                  <c:v>6.9</c:v>
                </c:pt>
                <c:pt idx="49">
                  <c:v>7</c:v>
                </c:pt>
                <c:pt idx="50">
                  <c:v>6.8</c:v>
                </c:pt>
                <c:pt idx="51">
                  <c:v>6.9</c:v>
                </c:pt>
                <c:pt idx="52">
                  <c:v>6.8</c:v>
                </c:pt>
                <c:pt idx="53">
                  <c:v>6.8</c:v>
                </c:pt>
                <c:pt idx="54">
                  <c:v>6.7</c:v>
                </c:pt>
                <c:pt idx="55">
                  <c:v>6.5</c:v>
                </c:pt>
                <c:pt idx="56">
                  <c:v>6.6</c:v>
                </c:pt>
                <c:pt idx="57">
                  <c:v>6.5</c:v>
                </c:pt>
                <c:pt idx="58">
                  <c:v>6.4</c:v>
                </c:pt>
                <c:pt idx="59">
                  <c:v>6.5</c:v>
                </c:pt>
                <c:pt idx="60">
                  <c:v>6.7</c:v>
                </c:pt>
                <c:pt idx="61">
                  <c:v>6.9</c:v>
                </c:pt>
                <c:pt idx="62">
                  <c:v>6.9</c:v>
                </c:pt>
                <c:pt idx="63">
                  <c:v>6.9</c:v>
                </c:pt>
                <c:pt idx="64">
                  <c:v>6.9</c:v>
                </c:pt>
                <c:pt idx="65">
                  <c:v>6.9</c:v>
                </c:pt>
                <c:pt idx="66">
                  <c:v>6.9</c:v>
                </c:pt>
                <c:pt idx="67">
                  <c:v>7</c:v>
                </c:pt>
                <c:pt idx="68">
                  <c:v>7</c:v>
                </c:pt>
                <c:pt idx="69">
                  <c:v>7.2</c:v>
                </c:pt>
                <c:pt idx="70">
                  <c:v>7.2</c:v>
                </c:pt>
                <c:pt idx="71">
                  <c:v>7.1</c:v>
                </c:pt>
                <c:pt idx="72">
                  <c:v>7.1</c:v>
                </c:pt>
                <c:pt idx="73">
                  <c:v>7.2</c:v>
                </c:pt>
                <c:pt idx="74">
                  <c:v>7.2</c:v>
                </c:pt>
                <c:pt idx="75">
                  <c:v>7.2</c:v>
                </c:pt>
                <c:pt idx="76">
                  <c:v>7.1</c:v>
                </c:pt>
                <c:pt idx="77">
                  <c:v>6.7</c:v>
                </c:pt>
                <c:pt idx="78">
                  <c:v>7</c:v>
                </c:pt>
                <c:pt idx="79">
                  <c:v>7</c:v>
                </c:pt>
                <c:pt idx="80">
                  <c:v>6.9</c:v>
                </c:pt>
                <c:pt idx="81">
                  <c:v>6.8</c:v>
                </c:pt>
                <c:pt idx="82">
                  <c:v>6.8</c:v>
                </c:pt>
                <c:pt idx="83">
                  <c:v>6.7</c:v>
                </c:pt>
                <c:pt idx="84">
                  <c:v>6.6</c:v>
                </c:pt>
                <c:pt idx="85">
                  <c:v>6.5</c:v>
                </c:pt>
                <c:pt idx="86">
                  <c:v>6.5</c:v>
                </c:pt>
                <c:pt idx="87">
                  <c:v>6.4</c:v>
                </c:pt>
                <c:pt idx="88">
                  <c:v>6.2</c:v>
                </c:pt>
                <c:pt idx="89">
                  <c:v>6.1</c:v>
                </c:pt>
                <c:pt idx="90">
                  <c:v>5.9</c:v>
                </c:pt>
                <c:pt idx="91">
                  <c:v>6</c:v>
                </c:pt>
                <c:pt idx="92">
                  <c:v>5.8</c:v>
                </c:pt>
                <c:pt idx="93">
                  <c:v>5.8</c:v>
                </c:pt>
                <c:pt idx="94">
                  <c:v>5.9</c:v>
                </c:pt>
                <c:pt idx="95">
                  <c:v>5.8</c:v>
                </c:pt>
                <c:pt idx="96">
                  <c:v>5.9</c:v>
                </c:pt>
                <c:pt idx="97">
                  <c:v>5.8</c:v>
                </c:pt>
                <c:pt idx="98">
                  <c:v>5.6</c:v>
                </c:pt>
                <c:pt idx="99">
                  <c:v>5.3</c:v>
                </c:pt>
                <c:pt idx="100">
                  <c:v>5.0999999999999996</c:v>
                </c:pt>
                <c:pt idx="101">
                  <c:v>5</c:v>
                </c:pt>
                <c:pt idx="102">
                  <c:v>5</c:v>
                </c:pt>
                <c:pt idx="103">
                  <c:v>4.8</c:v>
                </c:pt>
                <c:pt idx="104">
                  <c:v>4.8</c:v>
                </c:pt>
                <c:pt idx="105">
                  <c:v>4.7</c:v>
                </c:pt>
                <c:pt idx="106">
                  <c:v>4.5999999999999996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[une_rt_m.xls]Data!$A$40</c:f>
              <c:strCache>
                <c:ptCount val="1"/>
                <c:pt idx="0">
                  <c:v>Hungary</c:v>
                </c:pt>
              </c:strCache>
            </c:strRef>
          </c:tx>
          <c:spPr>
            <a:ln>
              <a:solidFill>
                <a:srgbClr val="00B050"/>
              </a:solidFill>
            </a:ln>
          </c:spPr>
          <c:marker>
            <c:symbol val="none"/>
          </c:marker>
          <c:val>
            <c:numRef>
              <c:f>[une_rt_m.xls]Data!$B$40:$DD$40</c:f>
              <c:numCache>
                <c:formatCode>#,##0.0</c:formatCode>
                <c:ptCount val="107"/>
                <c:pt idx="0">
                  <c:v>7.1</c:v>
                </c:pt>
                <c:pt idx="1">
                  <c:v>7.1</c:v>
                </c:pt>
                <c:pt idx="2">
                  <c:v>7.2</c:v>
                </c:pt>
                <c:pt idx="3">
                  <c:v>7.2</c:v>
                </c:pt>
                <c:pt idx="4">
                  <c:v>7.1</c:v>
                </c:pt>
                <c:pt idx="5">
                  <c:v>7.1</c:v>
                </c:pt>
                <c:pt idx="6">
                  <c:v>7.3</c:v>
                </c:pt>
                <c:pt idx="7">
                  <c:v>7.3</c:v>
                </c:pt>
                <c:pt idx="8">
                  <c:v>7.5</c:v>
                </c:pt>
                <c:pt idx="9">
                  <c:v>7.6</c:v>
                </c:pt>
                <c:pt idx="10">
                  <c:v>7.9</c:v>
                </c:pt>
                <c:pt idx="11">
                  <c:v>8</c:v>
                </c:pt>
                <c:pt idx="12">
                  <c:v>7.7</c:v>
                </c:pt>
                <c:pt idx="13">
                  <c:v>7.6</c:v>
                </c:pt>
                <c:pt idx="14">
                  <c:v>7.5</c:v>
                </c:pt>
                <c:pt idx="15">
                  <c:v>7.6</c:v>
                </c:pt>
                <c:pt idx="16">
                  <c:v>7.7</c:v>
                </c:pt>
                <c:pt idx="17">
                  <c:v>7.6</c:v>
                </c:pt>
                <c:pt idx="18">
                  <c:v>7.6</c:v>
                </c:pt>
                <c:pt idx="19">
                  <c:v>7.8</c:v>
                </c:pt>
                <c:pt idx="20">
                  <c:v>7.9</c:v>
                </c:pt>
                <c:pt idx="21">
                  <c:v>8</c:v>
                </c:pt>
                <c:pt idx="22">
                  <c:v>8.1999999999999993</c:v>
                </c:pt>
                <c:pt idx="23">
                  <c:v>8.4</c:v>
                </c:pt>
                <c:pt idx="24">
                  <c:v>8.9</c:v>
                </c:pt>
                <c:pt idx="25">
                  <c:v>9.3000000000000007</c:v>
                </c:pt>
                <c:pt idx="26">
                  <c:v>9.6</c:v>
                </c:pt>
                <c:pt idx="27">
                  <c:v>9.6999999999999993</c:v>
                </c:pt>
                <c:pt idx="28">
                  <c:v>9.6999999999999993</c:v>
                </c:pt>
                <c:pt idx="29">
                  <c:v>9.9</c:v>
                </c:pt>
                <c:pt idx="30">
                  <c:v>10.199999999999999</c:v>
                </c:pt>
                <c:pt idx="31">
                  <c:v>10.6</c:v>
                </c:pt>
                <c:pt idx="32">
                  <c:v>10.6</c:v>
                </c:pt>
                <c:pt idx="33">
                  <c:v>10.7</c:v>
                </c:pt>
                <c:pt idx="34">
                  <c:v>10.6</c:v>
                </c:pt>
                <c:pt idx="35">
                  <c:v>10.7</c:v>
                </c:pt>
                <c:pt idx="36">
                  <c:v>10.9</c:v>
                </c:pt>
                <c:pt idx="37">
                  <c:v>11.2</c:v>
                </c:pt>
                <c:pt idx="38">
                  <c:v>11.4</c:v>
                </c:pt>
                <c:pt idx="39">
                  <c:v>11.3</c:v>
                </c:pt>
                <c:pt idx="40">
                  <c:v>11.3</c:v>
                </c:pt>
                <c:pt idx="41">
                  <c:v>11.2</c:v>
                </c:pt>
                <c:pt idx="42">
                  <c:v>11.2</c:v>
                </c:pt>
                <c:pt idx="43">
                  <c:v>11.1</c:v>
                </c:pt>
                <c:pt idx="44">
                  <c:v>11.1</c:v>
                </c:pt>
                <c:pt idx="45">
                  <c:v>11</c:v>
                </c:pt>
                <c:pt idx="46">
                  <c:v>11</c:v>
                </c:pt>
                <c:pt idx="47">
                  <c:v>11.1</c:v>
                </c:pt>
                <c:pt idx="48">
                  <c:v>11.2</c:v>
                </c:pt>
                <c:pt idx="49">
                  <c:v>11.2</c:v>
                </c:pt>
                <c:pt idx="50">
                  <c:v>11.2</c:v>
                </c:pt>
                <c:pt idx="51">
                  <c:v>11</c:v>
                </c:pt>
                <c:pt idx="52">
                  <c:v>11</c:v>
                </c:pt>
                <c:pt idx="53">
                  <c:v>11</c:v>
                </c:pt>
                <c:pt idx="54">
                  <c:v>11</c:v>
                </c:pt>
                <c:pt idx="55">
                  <c:v>11</c:v>
                </c:pt>
                <c:pt idx="56">
                  <c:v>11.1</c:v>
                </c:pt>
                <c:pt idx="57">
                  <c:v>11</c:v>
                </c:pt>
                <c:pt idx="58">
                  <c:v>10.9</c:v>
                </c:pt>
                <c:pt idx="59">
                  <c:v>11.1</c:v>
                </c:pt>
                <c:pt idx="60">
                  <c:v>11.3</c:v>
                </c:pt>
                <c:pt idx="61">
                  <c:v>11.3</c:v>
                </c:pt>
                <c:pt idx="62">
                  <c:v>11.3</c:v>
                </c:pt>
                <c:pt idx="63">
                  <c:v>11.2</c:v>
                </c:pt>
                <c:pt idx="64">
                  <c:v>11.1</c:v>
                </c:pt>
                <c:pt idx="65">
                  <c:v>10.9</c:v>
                </c:pt>
                <c:pt idx="66">
                  <c:v>10.8</c:v>
                </c:pt>
                <c:pt idx="67">
                  <c:v>10.7</c:v>
                </c:pt>
                <c:pt idx="68">
                  <c:v>10.8</c:v>
                </c:pt>
                <c:pt idx="69">
                  <c:v>10.9</c:v>
                </c:pt>
                <c:pt idx="70">
                  <c:v>10.8</c:v>
                </c:pt>
                <c:pt idx="71">
                  <c:v>11</c:v>
                </c:pt>
                <c:pt idx="72">
                  <c:v>11.1</c:v>
                </c:pt>
                <c:pt idx="73">
                  <c:v>11</c:v>
                </c:pt>
                <c:pt idx="74">
                  <c:v>10.5</c:v>
                </c:pt>
                <c:pt idx="75">
                  <c:v>10.4</c:v>
                </c:pt>
                <c:pt idx="76">
                  <c:v>10.3</c:v>
                </c:pt>
                <c:pt idx="77">
                  <c:v>10.3</c:v>
                </c:pt>
                <c:pt idx="78">
                  <c:v>10.199999999999999</c:v>
                </c:pt>
                <c:pt idx="79">
                  <c:v>10.1</c:v>
                </c:pt>
                <c:pt idx="80">
                  <c:v>10</c:v>
                </c:pt>
                <c:pt idx="81">
                  <c:v>9.5</c:v>
                </c:pt>
                <c:pt idx="82">
                  <c:v>9.3000000000000007</c:v>
                </c:pt>
                <c:pt idx="83">
                  <c:v>8.6999999999999993</c:v>
                </c:pt>
                <c:pt idx="84">
                  <c:v>8.1</c:v>
                </c:pt>
                <c:pt idx="85">
                  <c:v>7.9</c:v>
                </c:pt>
                <c:pt idx="86">
                  <c:v>7.8</c:v>
                </c:pt>
                <c:pt idx="87">
                  <c:v>8</c:v>
                </c:pt>
                <c:pt idx="88">
                  <c:v>8.1999999999999993</c:v>
                </c:pt>
                <c:pt idx="89">
                  <c:v>8.1999999999999993</c:v>
                </c:pt>
                <c:pt idx="90">
                  <c:v>7.8</c:v>
                </c:pt>
                <c:pt idx="91">
                  <c:v>7.5</c:v>
                </c:pt>
                <c:pt idx="92">
                  <c:v>7.3</c:v>
                </c:pt>
                <c:pt idx="93">
                  <c:v>7.4</c:v>
                </c:pt>
                <c:pt idx="94">
                  <c:v>7.3</c:v>
                </c:pt>
                <c:pt idx="95">
                  <c:v>7.3</c:v>
                </c:pt>
                <c:pt idx="96">
                  <c:v>7.5</c:v>
                </c:pt>
                <c:pt idx="97">
                  <c:v>7.4</c:v>
                </c:pt>
                <c:pt idx="98">
                  <c:v>7.3</c:v>
                </c:pt>
                <c:pt idx="99">
                  <c:v>7.1</c:v>
                </c:pt>
                <c:pt idx="100">
                  <c:v>7</c:v>
                </c:pt>
                <c:pt idx="101">
                  <c:v>6.9</c:v>
                </c:pt>
                <c:pt idx="102">
                  <c:v>6.8</c:v>
                </c:pt>
                <c:pt idx="103">
                  <c:v>6.5</c:v>
                </c:pt>
                <c:pt idx="104">
                  <c:v>6.5</c:v>
                </c:pt>
                <c:pt idx="105">
                  <c:v>6.4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[une_rt_m.xls]Data!$A$44</c:f>
              <c:strCache>
                <c:ptCount val="1"/>
                <c:pt idx="0">
                  <c:v>Poland</c:v>
                </c:pt>
              </c:strCache>
            </c:strRef>
          </c:tx>
          <c:spPr>
            <a:ln>
              <a:solidFill>
                <a:srgbClr val="FFC000"/>
              </a:solidFill>
            </a:ln>
          </c:spPr>
          <c:marker>
            <c:symbol val="none"/>
          </c:marker>
          <c:val>
            <c:numRef>
              <c:f>[une_rt_m.xls]Data!$B$44:$DD$44</c:f>
              <c:numCache>
                <c:formatCode>#,##0.0</c:formatCode>
                <c:ptCount val="107"/>
                <c:pt idx="0">
                  <c:v>11.3</c:v>
                </c:pt>
                <c:pt idx="1">
                  <c:v>10.8</c:v>
                </c:pt>
                <c:pt idx="2">
                  <c:v>10.3</c:v>
                </c:pt>
                <c:pt idx="3">
                  <c:v>10</c:v>
                </c:pt>
                <c:pt idx="4">
                  <c:v>9.8000000000000007</c:v>
                </c:pt>
                <c:pt idx="5">
                  <c:v>9.6</c:v>
                </c:pt>
                <c:pt idx="6">
                  <c:v>9.5</c:v>
                </c:pt>
                <c:pt idx="7">
                  <c:v>9.4</c:v>
                </c:pt>
                <c:pt idx="8">
                  <c:v>9.1</c:v>
                </c:pt>
                <c:pt idx="9">
                  <c:v>8.9</c:v>
                </c:pt>
                <c:pt idx="10">
                  <c:v>8.5</c:v>
                </c:pt>
                <c:pt idx="11">
                  <c:v>8.1999999999999993</c:v>
                </c:pt>
                <c:pt idx="12">
                  <c:v>7.8</c:v>
                </c:pt>
                <c:pt idx="13">
                  <c:v>7.4</c:v>
                </c:pt>
                <c:pt idx="14">
                  <c:v>7.2</c:v>
                </c:pt>
                <c:pt idx="15">
                  <c:v>7.2</c:v>
                </c:pt>
                <c:pt idx="16">
                  <c:v>7.2</c:v>
                </c:pt>
                <c:pt idx="17">
                  <c:v>7.1</c:v>
                </c:pt>
                <c:pt idx="18">
                  <c:v>6.9</c:v>
                </c:pt>
                <c:pt idx="19">
                  <c:v>6.9</c:v>
                </c:pt>
                <c:pt idx="20">
                  <c:v>6.8</c:v>
                </c:pt>
                <c:pt idx="21">
                  <c:v>6.9</c:v>
                </c:pt>
                <c:pt idx="22">
                  <c:v>6.9</c:v>
                </c:pt>
                <c:pt idx="23">
                  <c:v>7</c:v>
                </c:pt>
                <c:pt idx="24">
                  <c:v>7.2</c:v>
                </c:pt>
                <c:pt idx="25">
                  <c:v>7.4</c:v>
                </c:pt>
                <c:pt idx="26">
                  <c:v>7.6</c:v>
                </c:pt>
                <c:pt idx="27">
                  <c:v>7.7</c:v>
                </c:pt>
                <c:pt idx="28">
                  <c:v>7.9</c:v>
                </c:pt>
                <c:pt idx="29">
                  <c:v>8.1</c:v>
                </c:pt>
                <c:pt idx="30">
                  <c:v>8.3000000000000007</c:v>
                </c:pt>
                <c:pt idx="31">
                  <c:v>8.5</c:v>
                </c:pt>
                <c:pt idx="32">
                  <c:v>8.6</c:v>
                </c:pt>
                <c:pt idx="33">
                  <c:v>8.6</c:v>
                </c:pt>
                <c:pt idx="34">
                  <c:v>8.6999999999999993</c:v>
                </c:pt>
                <c:pt idx="35">
                  <c:v>9</c:v>
                </c:pt>
                <c:pt idx="36">
                  <c:v>9.5</c:v>
                </c:pt>
                <c:pt idx="37">
                  <c:v>9.8000000000000007</c:v>
                </c:pt>
                <c:pt idx="38">
                  <c:v>9.9</c:v>
                </c:pt>
                <c:pt idx="39">
                  <c:v>9.6</c:v>
                </c:pt>
                <c:pt idx="40">
                  <c:v>9.6</c:v>
                </c:pt>
                <c:pt idx="41">
                  <c:v>9.6</c:v>
                </c:pt>
                <c:pt idx="42">
                  <c:v>9.6</c:v>
                </c:pt>
                <c:pt idx="43">
                  <c:v>9.6</c:v>
                </c:pt>
                <c:pt idx="44">
                  <c:v>9.6</c:v>
                </c:pt>
                <c:pt idx="45">
                  <c:v>9.6</c:v>
                </c:pt>
                <c:pt idx="46">
                  <c:v>9.5</c:v>
                </c:pt>
                <c:pt idx="47">
                  <c:v>9.5</c:v>
                </c:pt>
                <c:pt idx="48">
                  <c:v>9.5</c:v>
                </c:pt>
                <c:pt idx="49">
                  <c:v>9.4</c:v>
                </c:pt>
                <c:pt idx="50">
                  <c:v>9.5</c:v>
                </c:pt>
                <c:pt idx="51">
                  <c:v>9.5</c:v>
                </c:pt>
                <c:pt idx="52">
                  <c:v>9.6</c:v>
                </c:pt>
                <c:pt idx="53">
                  <c:v>9.6</c:v>
                </c:pt>
                <c:pt idx="54">
                  <c:v>9.6</c:v>
                </c:pt>
                <c:pt idx="55">
                  <c:v>9.6999999999999993</c:v>
                </c:pt>
                <c:pt idx="56">
                  <c:v>9.8000000000000007</c:v>
                </c:pt>
                <c:pt idx="57">
                  <c:v>9.9</c:v>
                </c:pt>
                <c:pt idx="58">
                  <c:v>9.9</c:v>
                </c:pt>
                <c:pt idx="59">
                  <c:v>9.9</c:v>
                </c:pt>
                <c:pt idx="60">
                  <c:v>9.9</c:v>
                </c:pt>
                <c:pt idx="61">
                  <c:v>9.9</c:v>
                </c:pt>
                <c:pt idx="62">
                  <c:v>9.9</c:v>
                </c:pt>
                <c:pt idx="63">
                  <c:v>9.9</c:v>
                </c:pt>
                <c:pt idx="64">
                  <c:v>10</c:v>
                </c:pt>
                <c:pt idx="65">
                  <c:v>10.1</c:v>
                </c:pt>
                <c:pt idx="66">
                  <c:v>10.199999999999999</c:v>
                </c:pt>
                <c:pt idx="67">
                  <c:v>10.3</c:v>
                </c:pt>
                <c:pt idx="68">
                  <c:v>10.3</c:v>
                </c:pt>
                <c:pt idx="69">
                  <c:v>10.3</c:v>
                </c:pt>
                <c:pt idx="70">
                  <c:v>10.4</c:v>
                </c:pt>
                <c:pt idx="71">
                  <c:v>10.4</c:v>
                </c:pt>
                <c:pt idx="72">
                  <c:v>10.5</c:v>
                </c:pt>
                <c:pt idx="73">
                  <c:v>10.6</c:v>
                </c:pt>
                <c:pt idx="74">
                  <c:v>10.6</c:v>
                </c:pt>
                <c:pt idx="75">
                  <c:v>10.6</c:v>
                </c:pt>
                <c:pt idx="76">
                  <c:v>10.5</c:v>
                </c:pt>
                <c:pt idx="77">
                  <c:v>10.5</c:v>
                </c:pt>
                <c:pt idx="78">
                  <c:v>10.4</c:v>
                </c:pt>
                <c:pt idx="79">
                  <c:v>10.3</c:v>
                </c:pt>
                <c:pt idx="80">
                  <c:v>10.199999999999999</c:v>
                </c:pt>
                <c:pt idx="81">
                  <c:v>10.1</c:v>
                </c:pt>
                <c:pt idx="82">
                  <c:v>10</c:v>
                </c:pt>
                <c:pt idx="83">
                  <c:v>10</c:v>
                </c:pt>
                <c:pt idx="84">
                  <c:v>9.9</c:v>
                </c:pt>
                <c:pt idx="85">
                  <c:v>9.8000000000000007</c:v>
                </c:pt>
                <c:pt idx="86">
                  <c:v>9.6</c:v>
                </c:pt>
                <c:pt idx="87">
                  <c:v>9.4</c:v>
                </c:pt>
                <c:pt idx="88">
                  <c:v>9.1999999999999993</c:v>
                </c:pt>
                <c:pt idx="89">
                  <c:v>9</c:v>
                </c:pt>
                <c:pt idx="90">
                  <c:v>8.8000000000000007</c:v>
                </c:pt>
                <c:pt idx="91">
                  <c:v>8.6</c:v>
                </c:pt>
                <c:pt idx="92">
                  <c:v>8.5</c:v>
                </c:pt>
                <c:pt idx="93">
                  <c:v>8.4</c:v>
                </c:pt>
                <c:pt idx="94">
                  <c:v>8.3000000000000007</c:v>
                </c:pt>
                <c:pt idx="95">
                  <c:v>8.1999999999999993</c:v>
                </c:pt>
                <c:pt idx="96">
                  <c:v>8.1</c:v>
                </c:pt>
                <c:pt idx="97">
                  <c:v>7.9</c:v>
                </c:pt>
                <c:pt idx="98">
                  <c:v>7.8</c:v>
                </c:pt>
                <c:pt idx="99">
                  <c:v>7.6</c:v>
                </c:pt>
                <c:pt idx="100">
                  <c:v>7.6</c:v>
                </c:pt>
                <c:pt idx="101">
                  <c:v>7.5</c:v>
                </c:pt>
                <c:pt idx="102">
                  <c:v>7.5</c:v>
                </c:pt>
                <c:pt idx="103">
                  <c:v>7.5</c:v>
                </c:pt>
                <c:pt idx="104">
                  <c:v>7.4</c:v>
                </c:pt>
                <c:pt idx="105">
                  <c:v>7.3</c:v>
                </c:pt>
                <c:pt idx="106">
                  <c:v>7.2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7885696"/>
        <c:axId val="107887232"/>
      </c:lineChart>
      <c:catAx>
        <c:axId val="107885696"/>
        <c:scaling>
          <c:orientation val="minMax"/>
        </c:scaling>
        <c:delete val="0"/>
        <c:axPos val="b"/>
        <c:majorTickMark val="out"/>
        <c:minorTickMark val="none"/>
        <c:tickLblPos val="nextTo"/>
        <c:crossAx val="107887232"/>
        <c:crosses val="autoZero"/>
        <c:auto val="1"/>
        <c:lblAlgn val="ctr"/>
        <c:lblOffset val="100"/>
        <c:noMultiLvlLbl val="0"/>
      </c:catAx>
      <c:valAx>
        <c:axId val="10788723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crossAx val="107885696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[lfsi_emp_a.xls]Data!$A$158</c:f>
              <c:strCache>
                <c:ptCount val="1"/>
                <c:pt idx="0">
                  <c:v>European Union (28 countries)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marker>
            <c:symbol val="none"/>
          </c:marker>
          <c:cat>
            <c:strRef>
              <c:f>[lfsi_emp_a.xls]Data!$B$157:$I$157</c:f>
              <c:strCache>
                <c:ptCount val="8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</c:strCache>
            </c:strRef>
          </c:cat>
          <c:val>
            <c:numRef>
              <c:f>[lfsi_emp_a.xls]Data!$B$158:$I$158</c:f>
              <c:numCache>
                <c:formatCode>#,##0.0</c:formatCode>
                <c:ptCount val="8"/>
                <c:pt idx="0">
                  <c:v>69.8</c:v>
                </c:pt>
                <c:pt idx="1">
                  <c:v>70.3</c:v>
                </c:pt>
                <c:pt idx="2">
                  <c:v>69</c:v>
                </c:pt>
                <c:pt idx="3">
                  <c:v>68.599999999999994</c:v>
                </c:pt>
                <c:pt idx="4">
                  <c:v>68.599999999999994</c:v>
                </c:pt>
                <c:pt idx="5">
                  <c:v>68.400000000000006</c:v>
                </c:pt>
                <c:pt idx="6">
                  <c:v>68.400000000000006</c:v>
                </c:pt>
                <c:pt idx="7">
                  <c:v>69.2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[lfsi_emp_a.xls]Data!$A$161</c:f>
              <c:strCache>
                <c:ptCount val="1"/>
                <c:pt idx="0">
                  <c:v>Euro area (19 countries)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strRef>
              <c:f>[lfsi_emp_a.xls]Data!$B$157:$I$157</c:f>
              <c:strCache>
                <c:ptCount val="8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</c:strCache>
            </c:strRef>
          </c:cat>
          <c:val>
            <c:numRef>
              <c:f>[lfsi_emp_a.xls]Data!$B$161:$I$161</c:f>
              <c:numCache>
                <c:formatCode>#,##0.0</c:formatCode>
                <c:ptCount val="8"/>
                <c:pt idx="0">
                  <c:v>69.900000000000006</c:v>
                </c:pt>
                <c:pt idx="1">
                  <c:v>70.2</c:v>
                </c:pt>
                <c:pt idx="2">
                  <c:v>68.8</c:v>
                </c:pt>
                <c:pt idx="3">
                  <c:v>68.400000000000006</c:v>
                </c:pt>
                <c:pt idx="4">
                  <c:v>68.400000000000006</c:v>
                </c:pt>
                <c:pt idx="5">
                  <c:v>68</c:v>
                </c:pt>
                <c:pt idx="6">
                  <c:v>67.7</c:v>
                </c:pt>
                <c:pt idx="7">
                  <c:v>68.2</c:v>
                </c:pt>
              </c:numCache>
            </c:numRef>
          </c:val>
          <c:smooth val="0"/>
        </c:ser>
        <c:ser>
          <c:idx val="4"/>
          <c:order val="2"/>
          <c:tx>
            <c:strRef>
              <c:f>[lfsi_emp_a.xls]Data!$A$188</c:f>
              <c:strCache>
                <c:ptCount val="1"/>
                <c:pt idx="0">
                  <c:v>Slovakia</c:v>
                </c:pt>
              </c:strCache>
            </c:strRef>
          </c:tx>
          <c:spPr>
            <a:ln>
              <a:solidFill>
                <a:srgbClr val="00B0F0"/>
              </a:solidFill>
            </a:ln>
          </c:spPr>
          <c:marker>
            <c:symbol val="none"/>
          </c:marker>
          <c:cat>
            <c:strRef>
              <c:f>[lfsi_emp_a.xls]Data!$B$157:$I$157</c:f>
              <c:strCache>
                <c:ptCount val="8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</c:strCache>
            </c:strRef>
          </c:cat>
          <c:val>
            <c:numRef>
              <c:f>[lfsi_emp_a.xls]Data!$B$188:$I$188</c:f>
              <c:numCache>
                <c:formatCode>#,##0.0</c:formatCode>
                <c:ptCount val="8"/>
                <c:pt idx="0">
                  <c:v>67.2</c:v>
                </c:pt>
                <c:pt idx="1">
                  <c:v>68.8</c:v>
                </c:pt>
                <c:pt idx="2">
                  <c:v>66.400000000000006</c:v>
                </c:pt>
                <c:pt idx="3">
                  <c:v>64.599999999999994</c:v>
                </c:pt>
                <c:pt idx="4">
                  <c:v>65</c:v>
                </c:pt>
                <c:pt idx="5">
                  <c:v>65.099999999999994</c:v>
                </c:pt>
                <c:pt idx="6">
                  <c:v>65</c:v>
                </c:pt>
                <c:pt idx="7">
                  <c:v>65.900000000000006</c:v>
                </c:pt>
              </c:numCache>
            </c:numRef>
          </c:val>
          <c:smooth val="0"/>
        </c:ser>
        <c:ser>
          <c:idx val="2"/>
          <c:order val="3"/>
          <c:tx>
            <c:strRef>
              <c:f>[lfsi_emp_a.xls]Data!$A$166</c:f>
              <c:strCache>
                <c:ptCount val="1"/>
                <c:pt idx="0">
                  <c:v>Czech Republic</c:v>
                </c:pt>
              </c:strCache>
            </c:strRef>
          </c:tx>
          <c:spPr>
            <a:ln>
              <a:solidFill>
                <a:srgbClr val="7030A0"/>
              </a:solidFill>
            </a:ln>
          </c:spPr>
          <c:marker>
            <c:symbol val="none"/>
          </c:marker>
          <c:cat>
            <c:strRef>
              <c:f>[lfsi_emp_a.xls]Data!$B$157:$I$157</c:f>
              <c:strCache>
                <c:ptCount val="8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</c:strCache>
            </c:strRef>
          </c:cat>
          <c:val>
            <c:numRef>
              <c:f>[lfsi_emp_a.xls]Data!$B$166:$I$166</c:f>
              <c:numCache>
                <c:formatCode>#,##0.0</c:formatCode>
                <c:ptCount val="8"/>
                <c:pt idx="0">
                  <c:v>72</c:v>
                </c:pt>
                <c:pt idx="1">
                  <c:v>72.400000000000006</c:v>
                </c:pt>
                <c:pt idx="2">
                  <c:v>70.900000000000006</c:v>
                </c:pt>
                <c:pt idx="3">
                  <c:v>70.400000000000006</c:v>
                </c:pt>
                <c:pt idx="4">
                  <c:v>70.900000000000006</c:v>
                </c:pt>
                <c:pt idx="5">
                  <c:v>71.5</c:v>
                </c:pt>
                <c:pt idx="6">
                  <c:v>72.5</c:v>
                </c:pt>
                <c:pt idx="7">
                  <c:v>73.5</c:v>
                </c:pt>
              </c:numCache>
            </c:numRef>
          </c:val>
          <c:smooth val="0"/>
        </c:ser>
        <c:ser>
          <c:idx val="5"/>
          <c:order val="4"/>
          <c:tx>
            <c:strRef>
              <c:f>[lfsi_emp_a.xls]Data!$A$180</c:f>
              <c:strCache>
                <c:ptCount val="1"/>
                <c:pt idx="0">
                  <c:v>Hungary</c:v>
                </c:pt>
              </c:strCache>
            </c:strRef>
          </c:tx>
          <c:spPr>
            <a:ln>
              <a:solidFill>
                <a:srgbClr val="00B050"/>
              </a:solidFill>
            </a:ln>
          </c:spPr>
          <c:marker>
            <c:symbol val="none"/>
          </c:marker>
          <c:cat>
            <c:strRef>
              <c:f>[lfsi_emp_a.xls]Data!$B$157:$I$157</c:f>
              <c:strCache>
                <c:ptCount val="8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</c:strCache>
            </c:strRef>
          </c:cat>
          <c:val>
            <c:numRef>
              <c:f>[lfsi_emp_a.xls]Data!$B$180:$I$180</c:f>
              <c:numCache>
                <c:formatCode>#,##0.0</c:formatCode>
                <c:ptCount val="8"/>
                <c:pt idx="0">
                  <c:v>62.3</c:v>
                </c:pt>
                <c:pt idx="1">
                  <c:v>61.5</c:v>
                </c:pt>
                <c:pt idx="2">
                  <c:v>60.1</c:v>
                </c:pt>
                <c:pt idx="3">
                  <c:v>59.9</c:v>
                </c:pt>
                <c:pt idx="4">
                  <c:v>60.4</c:v>
                </c:pt>
                <c:pt idx="5">
                  <c:v>61.6</c:v>
                </c:pt>
                <c:pt idx="6">
                  <c:v>63</c:v>
                </c:pt>
                <c:pt idx="7">
                  <c:v>66.7</c:v>
                </c:pt>
              </c:numCache>
            </c:numRef>
          </c:val>
          <c:smooth val="0"/>
        </c:ser>
        <c:ser>
          <c:idx val="3"/>
          <c:order val="5"/>
          <c:tx>
            <c:strRef>
              <c:f>[lfsi_emp_a.xls]Data!$A$184</c:f>
              <c:strCache>
                <c:ptCount val="1"/>
                <c:pt idx="0">
                  <c:v>Poland</c:v>
                </c:pt>
              </c:strCache>
            </c:strRef>
          </c:tx>
          <c:spPr>
            <a:ln>
              <a:solidFill>
                <a:srgbClr val="FFC000"/>
              </a:solidFill>
            </a:ln>
          </c:spPr>
          <c:marker>
            <c:symbol val="none"/>
          </c:marker>
          <c:cat>
            <c:strRef>
              <c:f>[lfsi_emp_a.xls]Data!$B$157:$I$157</c:f>
              <c:strCache>
                <c:ptCount val="8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</c:strCache>
            </c:strRef>
          </c:cat>
          <c:val>
            <c:numRef>
              <c:f>[lfsi_emp_a.xls]Data!$B$184:$I$184</c:f>
              <c:numCache>
                <c:formatCode>#,##0.0</c:formatCode>
                <c:ptCount val="8"/>
                <c:pt idx="0">
                  <c:v>62.7</c:v>
                </c:pt>
                <c:pt idx="1">
                  <c:v>65</c:v>
                </c:pt>
                <c:pt idx="2">
                  <c:v>64.900000000000006</c:v>
                </c:pt>
                <c:pt idx="3">
                  <c:v>64.3</c:v>
                </c:pt>
                <c:pt idx="4">
                  <c:v>64.5</c:v>
                </c:pt>
                <c:pt idx="5">
                  <c:v>64.7</c:v>
                </c:pt>
                <c:pt idx="6">
                  <c:v>64.900000000000006</c:v>
                </c:pt>
                <c:pt idx="7">
                  <c:v>66.5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7896832"/>
        <c:axId val="107898368"/>
      </c:lineChart>
      <c:catAx>
        <c:axId val="107896832"/>
        <c:scaling>
          <c:orientation val="minMax"/>
        </c:scaling>
        <c:delete val="0"/>
        <c:axPos val="b"/>
        <c:majorTickMark val="out"/>
        <c:minorTickMark val="none"/>
        <c:tickLblPos val="nextTo"/>
        <c:crossAx val="107898368"/>
        <c:crosses val="autoZero"/>
        <c:auto val="1"/>
        <c:lblAlgn val="ctr"/>
        <c:lblOffset val="100"/>
        <c:noMultiLvlLbl val="0"/>
      </c:catAx>
      <c:valAx>
        <c:axId val="107898368"/>
        <c:scaling>
          <c:orientation val="minMax"/>
          <c:min val="55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crossAx val="107896832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7"/>
          <c:order val="0"/>
          <c:tx>
            <c:strRef>
              <c:f>'Nezamestnaní podľa dĺžky'!$A$20</c:f>
              <c:strCache>
                <c:ptCount val="1"/>
                <c:pt idx="0">
                  <c:v>24 months and more</c:v>
                </c:pt>
              </c:strCache>
            </c:strRef>
          </c:tx>
          <c:invertIfNegative val="0"/>
          <c:cat>
            <c:strRef>
              <c:f>'Nezamestnaní podľa dĺžky'!$BB$1:$CJ$1</c:f>
              <c:strCache>
                <c:ptCount val="35"/>
                <c:pt idx="0">
                  <c:v>2007Q1</c:v>
                </c:pt>
                <c:pt idx="1">
                  <c:v>2007Q2</c:v>
                </c:pt>
                <c:pt idx="2">
                  <c:v>2007Q3</c:v>
                </c:pt>
                <c:pt idx="3">
                  <c:v>2007Q4</c:v>
                </c:pt>
                <c:pt idx="4">
                  <c:v>2008Q1</c:v>
                </c:pt>
                <c:pt idx="5">
                  <c:v>2008Q2</c:v>
                </c:pt>
                <c:pt idx="6">
                  <c:v>2008Q3</c:v>
                </c:pt>
                <c:pt idx="7">
                  <c:v>2008Q4</c:v>
                </c:pt>
                <c:pt idx="8">
                  <c:v>2009Q1</c:v>
                </c:pt>
                <c:pt idx="9">
                  <c:v>2009Q2</c:v>
                </c:pt>
                <c:pt idx="10">
                  <c:v>2009Q3</c:v>
                </c:pt>
                <c:pt idx="11">
                  <c:v>2009Q4</c:v>
                </c:pt>
                <c:pt idx="12">
                  <c:v>2010Q1</c:v>
                </c:pt>
                <c:pt idx="13">
                  <c:v>2010Q2</c:v>
                </c:pt>
                <c:pt idx="14">
                  <c:v>2010Q3</c:v>
                </c:pt>
                <c:pt idx="15">
                  <c:v>2010Q4</c:v>
                </c:pt>
                <c:pt idx="16">
                  <c:v>2011Q1</c:v>
                </c:pt>
                <c:pt idx="17">
                  <c:v>2011Q2</c:v>
                </c:pt>
                <c:pt idx="18">
                  <c:v>2011Q3</c:v>
                </c:pt>
                <c:pt idx="19">
                  <c:v>2011Q4</c:v>
                </c:pt>
                <c:pt idx="20">
                  <c:v>2012Q1</c:v>
                </c:pt>
                <c:pt idx="21">
                  <c:v>2012Q2</c:v>
                </c:pt>
                <c:pt idx="22">
                  <c:v>2012Q3</c:v>
                </c:pt>
                <c:pt idx="23">
                  <c:v>2012Q4</c:v>
                </c:pt>
                <c:pt idx="24">
                  <c:v>2013Q1</c:v>
                </c:pt>
                <c:pt idx="25">
                  <c:v>2013Q2</c:v>
                </c:pt>
                <c:pt idx="26">
                  <c:v>2013Q3</c:v>
                </c:pt>
                <c:pt idx="27">
                  <c:v>2013Q4</c:v>
                </c:pt>
                <c:pt idx="28">
                  <c:v>2014Q1</c:v>
                </c:pt>
                <c:pt idx="29">
                  <c:v>2014Q2</c:v>
                </c:pt>
                <c:pt idx="30">
                  <c:v>2014Q3</c:v>
                </c:pt>
                <c:pt idx="31">
                  <c:v>2014Q4</c:v>
                </c:pt>
                <c:pt idx="32">
                  <c:v>2015Q1</c:v>
                </c:pt>
                <c:pt idx="33">
                  <c:v>2014Q5</c:v>
                </c:pt>
                <c:pt idx="34">
                  <c:v>2015Q2</c:v>
                </c:pt>
              </c:strCache>
            </c:strRef>
          </c:cat>
          <c:val>
            <c:numRef>
              <c:f>'Nezamestnaní podľa dĺžky'!$BB$9:$CJ$9</c:f>
              <c:numCache>
                <c:formatCode>General</c:formatCode>
                <c:ptCount val="35"/>
                <c:pt idx="0">
                  <c:v>176.8</c:v>
                </c:pt>
                <c:pt idx="1">
                  <c:v>167.3</c:v>
                </c:pt>
                <c:pt idx="2">
                  <c:v>166.5</c:v>
                </c:pt>
                <c:pt idx="3">
                  <c:v>158.80000000000001</c:v>
                </c:pt>
                <c:pt idx="4">
                  <c:v>157.19999999999999</c:v>
                </c:pt>
                <c:pt idx="5">
                  <c:v>151.19999999999999</c:v>
                </c:pt>
                <c:pt idx="6">
                  <c:v>120.5</c:v>
                </c:pt>
                <c:pt idx="7">
                  <c:v>114.1</c:v>
                </c:pt>
                <c:pt idx="8">
                  <c:v>119.8</c:v>
                </c:pt>
                <c:pt idx="9">
                  <c:v>116</c:v>
                </c:pt>
                <c:pt idx="10">
                  <c:v>126.3</c:v>
                </c:pt>
                <c:pt idx="11">
                  <c:v>134.1</c:v>
                </c:pt>
                <c:pt idx="12">
                  <c:v>146.80000000000001</c:v>
                </c:pt>
                <c:pt idx="13">
                  <c:v>142.1</c:v>
                </c:pt>
                <c:pt idx="14">
                  <c:v>144.80000000000001</c:v>
                </c:pt>
                <c:pt idx="15">
                  <c:v>148.5</c:v>
                </c:pt>
                <c:pt idx="16">
                  <c:v>157.5</c:v>
                </c:pt>
                <c:pt idx="17">
                  <c:v>154.30000000000001</c:v>
                </c:pt>
                <c:pt idx="18">
                  <c:v>154.9</c:v>
                </c:pt>
                <c:pt idx="19">
                  <c:v>169.4</c:v>
                </c:pt>
                <c:pt idx="20">
                  <c:v>169.8</c:v>
                </c:pt>
                <c:pt idx="21">
                  <c:v>169.2</c:v>
                </c:pt>
                <c:pt idx="22">
                  <c:v>165.2</c:v>
                </c:pt>
                <c:pt idx="23">
                  <c:v>177.3</c:v>
                </c:pt>
                <c:pt idx="24">
                  <c:v>180</c:v>
                </c:pt>
                <c:pt idx="25">
                  <c:v>186.5</c:v>
                </c:pt>
                <c:pt idx="26">
                  <c:v>186.7</c:v>
                </c:pt>
                <c:pt idx="27">
                  <c:v>197.8</c:v>
                </c:pt>
                <c:pt idx="28">
                  <c:v>193.4</c:v>
                </c:pt>
                <c:pt idx="29">
                  <c:v>179.7</c:v>
                </c:pt>
                <c:pt idx="30">
                  <c:v>166.6</c:v>
                </c:pt>
                <c:pt idx="31">
                  <c:v>160.6</c:v>
                </c:pt>
                <c:pt idx="32">
                  <c:v>146.1</c:v>
                </c:pt>
                <c:pt idx="33">
                  <c:v>145.5</c:v>
                </c:pt>
                <c:pt idx="34">
                  <c:v>147.80000000000001</c:v>
                </c:pt>
              </c:numCache>
            </c:numRef>
          </c:val>
        </c:ser>
        <c:ser>
          <c:idx val="6"/>
          <c:order val="1"/>
          <c:tx>
            <c:strRef>
              <c:f>'Nezamestnaní podľa dĺžky'!$A$19</c:f>
              <c:strCache>
                <c:ptCount val="1"/>
                <c:pt idx="0">
                  <c:v>12-24 months</c:v>
                </c:pt>
              </c:strCache>
            </c:strRef>
          </c:tx>
          <c:invertIfNegative val="0"/>
          <c:cat>
            <c:strRef>
              <c:f>'Nezamestnaní podľa dĺžky'!$BB$1:$CJ$1</c:f>
              <c:strCache>
                <c:ptCount val="35"/>
                <c:pt idx="0">
                  <c:v>2007Q1</c:v>
                </c:pt>
                <c:pt idx="1">
                  <c:v>2007Q2</c:v>
                </c:pt>
                <c:pt idx="2">
                  <c:v>2007Q3</c:v>
                </c:pt>
                <c:pt idx="3">
                  <c:v>2007Q4</c:v>
                </c:pt>
                <c:pt idx="4">
                  <c:v>2008Q1</c:v>
                </c:pt>
                <c:pt idx="5">
                  <c:v>2008Q2</c:v>
                </c:pt>
                <c:pt idx="6">
                  <c:v>2008Q3</c:v>
                </c:pt>
                <c:pt idx="7">
                  <c:v>2008Q4</c:v>
                </c:pt>
                <c:pt idx="8">
                  <c:v>2009Q1</c:v>
                </c:pt>
                <c:pt idx="9">
                  <c:v>2009Q2</c:v>
                </c:pt>
                <c:pt idx="10">
                  <c:v>2009Q3</c:v>
                </c:pt>
                <c:pt idx="11">
                  <c:v>2009Q4</c:v>
                </c:pt>
                <c:pt idx="12">
                  <c:v>2010Q1</c:v>
                </c:pt>
                <c:pt idx="13">
                  <c:v>2010Q2</c:v>
                </c:pt>
                <c:pt idx="14">
                  <c:v>2010Q3</c:v>
                </c:pt>
                <c:pt idx="15">
                  <c:v>2010Q4</c:v>
                </c:pt>
                <c:pt idx="16">
                  <c:v>2011Q1</c:v>
                </c:pt>
                <c:pt idx="17">
                  <c:v>2011Q2</c:v>
                </c:pt>
                <c:pt idx="18">
                  <c:v>2011Q3</c:v>
                </c:pt>
                <c:pt idx="19">
                  <c:v>2011Q4</c:v>
                </c:pt>
                <c:pt idx="20">
                  <c:v>2012Q1</c:v>
                </c:pt>
                <c:pt idx="21">
                  <c:v>2012Q2</c:v>
                </c:pt>
                <c:pt idx="22">
                  <c:v>2012Q3</c:v>
                </c:pt>
                <c:pt idx="23">
                  <c:v>2012Q4</c:v>
                </c:pt>
                <c:pt idx="24">
                  <c:v>2013Q1</c:v>
                </c:pt>
                <c:pt idx="25">
                  <c:v>2013Q2</c:v>
                </c:pt>
                <c:pt idx="26">
                  <c:v>2013Q3</c:v>
                </c:pt>
                <c:pt idx="27">
                  <c:v>2013Q4</c:v>
                </c:pt>
                <c:pt idx="28">
                  <c:v>2014Q1</c:v>
                </c:pt>
                <c:pt idx="29">
                  <c:v>2014Q2</c:v>
                </c:pt>
                <c:pt idx="30">
                  <c:v>2014Q3</c:v>
                </c:pt>
                <c:pt idx="31">
                  <c:v>2014Q4</c:v>
                </c:pt>
                <c:pt idx="32">
                  <c:v>2015Q1</c:v>
                </c:pt>
                <c:pt idx="33">
                  <c:v>2014Q5</c:v>
                </c:pt>
                <c:pt idx="34">
                  <c:v>2015Q2</c:v>
                </c:pt>
              </c:strCache>
            </c:strRef>
          </c:cat>
          <c:val>
            <c:numRef>
              <c:f>'Nezamestnaní podľa dĺžky'!$BB$8:$CJ$8</c:f>
              <c:numCache>
                <c:formatCode>General</c:formatCode>
                <c:ptCount val="35"/>
                <c:pt idx="0">
                  <c:v>42.8</c:v>
                </c:pt>
                <c:pt idx="1">
                  <c:v>40.1</c:v>
                </c:pt>
                <c:pt idx="2">
                  <c:v>37.799999999999997</c:v>
                </c:pt>
                <c:pt idx="3">
                  <c:v>37.200000000000003</c:v>
                </c:pt>
                <c:pt idx="4">
                  <c:v>39.4</c:v>
                </c:pt>
                <c:pt idx="5">
                  <c:v>35.5</c:v>
                </c:pt>
                <c:pt idx="6">
                  <c:v>30.8</c:v>
                </c:pt>
                <c:pt idx="7">
                  <c:v>31</c:v>
                </c:pt>
                <c:pt idx="8">
                  <c:v>36.799999999999997</c:v>
                </c:pt>
                <c:pt idx="9">
                  <c:v>35.4</c:v>
                </c:pt>
                <c:pt idx="10">
                  <c:v>39.299999999999997</c:v>
                </c:pt>
                <c:pt idx="11">
                  <c:v>52.7</c:v>
                </c:pt>
                <c:pt idx="12">
                  <c:v>70.900000000000006</c:v>
                </c:pt>
                <c:pt idx="13">
                  <c:v>84.8</c:v>
                </c:pt>
                <c:pt idx="14">
                  <c:v>92</c:v>
                </c:pt>
                <c:pt idx="15">
                  <c:v>93.1</c:v>
                </c:pt>
                <c:pt idx="16">
                  <c:v>84.9</c:v>
                </c:pt>
                <c:pt idx="17">
                  <c:v>75.3</c:v>
                </c:pt>
                <c:pt idx="18">
                  <c:v>65.8</c:v>
                </c:pt>
                <c:pt idx="19">
                  <c:v>71.400000000000006</c:v>
                </c:pt>
                <c:pt idx="20">
                  <c:v>71.099999999999994</c:v>
                </c:pt>
                <c:pt idx="21">
                  <c:v>62.2</c:v>
                </c:pt>
                <c:pt idx="22">
                  <c:v>71.599999999999994</c:v>
                </c:pt>
                <c:pt idx="23">
                  <c:v>76.099999999999994</c:v>
                </c:pt>
                <c:pt idx="24">
                  <c:v>75.2</c:v>
                </c:pt>
                <c:pt idx="25">
                  <c:v>68.3</c:v>
                </c:pt>
                <c:pt idx="26">
                  <c:v>66.7</c:v>
                </c:pt>
                <c:pt idx="27">
                  <c:v>66.7</c:v>
                </c:pt>
                <c:pt idx="28">
                  <c:v>70.2</c:v>
                </c:pt>
                <c:pt idx="29">
                  <c:v>62.2</c:v>
                </c:pt>
                <c:pt idx="30">
                  <c:v>63.8</c:v>
                </c:pt>
                <c:pt idx="31">
                  <c:v>61.7</c:v>
                </c:pt>
                <c:pt idx="32">
                  <c:v>59.6</c:v>
                </c:pt>
                <c:pt idx="33">
                  <c:v>55.9</c:v>
                </c:pt>
                <c:pt idx="34">
                  <c:v>50.4</c:v>
                </c:pt>
              </c:numCache>
            </c:numRef>
          </c:val>
        </c:ser>
        <c:ser>
          <c:idx val="5"/>
          <c:order val="2"/>
          <c:tx>
            <c:strRef>
              <c:f>'Nezamestnaní podľa dĺžky'!$A$18</c:f>
              <c:strCache>
                <c:ptCount val="1"/>
                <c:pt idx="0">
                  <c:v>6-12 months</c:v>
                </c:pt>
              </c:strCache>
            </c:strRef>
          </c:tx>
          <c:invertIfNegative val="0"/>
          <c:cat>
            <c:strRef>
              <c:f>'Nezamestnaní podľa dĺžky'!$BB$1:$CJ$1</c:f>
              <c:strCache>
                <c:ptCount val="35"/>
                <c:pt idx="0">
                  <c:v>2007Q1</c:v>
                </c:pt>
                <c:pt idx="1">
                  <c:v>2007Q2</c:v>
                </c:pt>
                <c:pt idx="2">
                  <c:v>2007Q3</c:v>
                </c:pt>
                <c:pt idx="3">
                  <c:v>2007Q4</c:v>
                </c:pt>
                <c:pt idx="4">
                  <c:v>2008Q1</c:v>
                </c:pt>
                <c:pt idx="5">
                  <c:v>2008Q2</c:v>
                </c:pt>
                <c:pt idx="6">
                  <c:v>2008Q3</c:v>
                </c:pt>
                <c:pt idx="7">
                  <c:v>2008Q4</c:v>
                </c:pt>
                <c:pt idx="8">
                  <c:v>2009Q1</c:v>
                </c:pt>
                <c:pt idx="9">
                  <c:v>2009Q2</c:v>
                </c:pt>
                <c:pt idx="10">
                  <c:v>2009Q3</c:v>
                </c:pt>
                <c:pt idx="11">
                  <c:v>2009Q4</c:v>
                </c:pt>
                <c:pt idx="12">
                  <c:v>2010Q1</c:v>
                </c:pt>
                <c:pt idx="13">
                  <c:v>2010Q2</c:v>
                </c:pt>
                <c:pt idx="14">
                  <c:v>2010Q3</c:v>
                </c:pt>
                <c:pt idx="15">
                  <c:v>2010Q4</c:v>
                </c:pt>
                <c:pt idx="16">
                  <c:v>2011Q1</c:v>
                </c:pt>
                <c:pt idx="17">
                  <c:v>2011Q2</c:v>
                </c:pt>
                <c:pt idx="18">
                  <c:v>2011Q3</c:v>
                </c:pt>
                <c:pt idx="19">
                  <c:v>2011Q4</c:v>
                </c:pt>
                <c:pt idx="20">
                  <c:v>2012Q1</c:v>
                </c:pt>
                <c:pt idx="21">
                  <c:v>2012Q2</c:v>
                </c:pt>
                <c:pt idx="22">
                  <c:v>2012Q3</c:v>
                </c:pt>
                <c:pt idx="23">
                  <c:v>2012Q4</c:v>
                </c:pt>
                <c:pt idx="24">
                  <c:v>2013Q1</c:v>
                </c:pt>
                <c:pt idx="25">
                  <c:v>2013Q2</c:v>
                </c:pt>
                <c:pt idx="26">
                  <c:v>2013Q3</c:v>
                </c:pt>
                <c:pt idx="27">
                  <c:v>2013Q4</c:v>
                </c:pt>
                <c:pt idx="28">
                  <c:v>2014Q1</c:v>
                </c:pt>
                <c:pt idx="29">
                  <c:v>2014Q2</c:v>
                </c:pt>
                <c:pt idx="30">
                  <c:v>2014Q3</c:v>
                </c:pt>
                <c:pt idx="31">
                  <c:v>2014Q4</c:v>
                </c:pt>
                <c:pt idx="32">
                  <c:v>2015Q1</c:v>
                </c:pt>
                <c:pt idx="33">
                  <c:v>2014Q5</c:v>
                </c:pt>
                <c:pt idx="34">
                  <c:v>2015Q2</c:v>
                </c:pt>
              </c:strCache>
            </c:strRef>
          </c:cat>
          <c:val>
            <c:numRef>
              <c:f>'Nezamestnaní podľa dĺžky'!$BB$7:$CJ$7</c:f>
              <c:numCache>
                <c:formatCode>General</c:formatCode>
                <c:ptCount val="35"/>
                <c:pt idx="0">
                  <c:v>34.700000000000003</c:v>
                </c:pt>
                <c:pt idx="1">
                  <c:v>33.1</c:v>
                </c:pt>
                <c:pt idx="2">
                  <c:v>33.6</c:v>
                </c:pt>
                <c:pt idx="3">
                  <c:v>32.700000000000003</c:v>
                </c:pt>
                <c:pt idx="4">
                  <c:v>36.799999999999997</c:v>
                </c:pt>
                <c:pt idx="5">
                  <c:v>33.5</c:v>
                </c:pt>
                <c:pt idx="6">
                  <c:v>30.3</c:v>
                </c:pt>
                <c:pt idx="7">
                  <c:v>28.8</c:v>
                </c:pt>
                <c:pt idx="8">
                  <c:v>32.6</c:v>
                </c:pt>
                <c:pt idx="9">
                  <c:v>40.5</c:v>
                </c:pt>
                <c:pt idx="10">
                  <c:v>61.4</c:v>
                </c:pt>
                <c:pt idx="11">
                  <c:v>71.5</c:v>
                </c:pt>
                <c:pt idx="12">
                  <c:v>77.8</c:v>
                </c:pt>
                <c:pt idx="13">
                  <c:v>75.3</c:v>
                </c:pt>
                <c:pt idx="14">
                  <c:v>69.5</c:v>
                </c:pt>
                <c:pt idx="15">
                  <c:v>59.9</c:v>
                </c:pt>
                <c:pt idx="16">
                  <c:v>54.2</c:v>
                </c:pt>
                <c:pt idx="17">
                  <c:v>58</c:v>
                </c:pt>
                <c:pt idx="18">
                  <c:v>56.8</c:v>
                </c:pt>
                <c:pt idx="19">
                  <c:v>51.8</c:v>
                </c:pt>
                <c:pt idx="20">
                  <c:v>59.7</c:v>
                </c:pt>
                <c:pt idx="21">
                  <c:v>63.3</c:v>
                </c:pt>
                <c:pt idx="22">
                  <c:v>51.4</c:v>
                </c:pt>
                <c:pt idx="23">
                  <c:v>46.4</c:v>
                </c:pt>
                <c:pt idx="24">
                  <c:v>51.2</c:v>
                </c:pt>
                <c:pt idx="25">
                  <c:v>55.2</c:v>
                </c:pt>
                <c:pt idx="26">
                  <c:v>54.8</c:v>
                </c:pt>
                <c:pt idx="27">
                  <c:v>46.5</c:v>
                </c:pt>
                <c:pt idx="28">
                  <c:v>48.9</c:v>
                </c:pt>
                <c:pt idx="29">
                  <c:v>55.2</c:v>
                </c:pt>
                <c:pt idx="30">
                  <c:v>49.5</c:v>
                </c:pt>
                <c:pt idx="31">
                  <c:v>35.5</c:v>
                </c:pt>
                <c:pt idx="32">
                  <c:v>37.1</c:v>
                </c:pt>
                <c:pt idx="33">
                  <c:v>36.6</c:v>
                </c:pt>
                <c:pt idx="34">
                  <c:v>36.299999999999997</c:v>
                </c:pt>
              </c:numCache>
            </c:numRef>
          </c:val>
        </c:ser>
        <c:ser>
          <c:idx val="4"/>
          <c:order val="3"/>
          <c:tx>
            <c:strRef>
              <c:f>'Nezamestnaní podľa dĺžky'!$A$17</c:f>
              <c:strCache>
                <c:ptCount val="1"/>
                <c:pt idx="0">
                  <c:v>3-6 months</c:v>
                </c:pt>
              </c:strCache>
            </c:strRef>
          </c:tx>
          <c:invertIfNegative val="0"/>
          <c:cat>
            <c:strRef>
              <c:f>'Nezamestnaní podľa dĺžky'!$BB$1:$CJ$1</c:f>
              <c:strCache>
                <c:ptCount val="35"/>
                <c:pt idx="0">
                  <c:v>2007Q1</c:v>
                </c:pt>
                <c:pt idx="1">
                  <c:v>2007Q2</c:v>
                </c:pt>
                <c:pt idx="2">
                  <c:v>2007Q3</c:v>
                </c:pt>
                <c:pt idx="3">
                  <c:v>2007Q4</c:v>
                </c:pt>
                <c:pt idx="4">
                  <c:v>2008Q1</c:v>
                </c:pt>
                <c:pt idx="5">
                  <c:v>2008Q2</c:v>
                </c:pt>
                <c:pt idx="6">
                  <c:v>2008Q3</c:v>
                </c:pt>
                <c:pt idx="7">
                  <c:v>2008Q4</c:v>
                </c:pt>
                <c:pt idx="8">
                  <c:v>2009Q1</c:v>
                </c:pt>
                <c:pt idx="9">
                  <c:v>2009Q2</c:v>
                </c:pt>
                <c:pt idx="10">
                  <c:v>2009Q3</c:v>
                </c:pt>
                <c:pt idx="11">
                  <c:v>2009Q4</c:v>
                </c:pt>
                <c:pt idx="12">
                  <c:v>2010Q1</c:v>
                </c:pt>
                <c:pt idx="13">
                  <c:v>2010Q2</c:v>
                </c:pt>
                <c:pt idx="14">
                  <c:v>2010Q3</c:v>
                </c:pt>
                <c:pt idx="15">
                  <c:v>2010Q4</c:v>
                </c:pt>
                <c:pt idx="16">
                  <c:v>2011Q1</c:v>
                </c:pt>
                <c:pt idx="17">
                  <c:v>2011Q2</c:v>
                </c:pt>
                <c:pt idx="18">
                  <c:v>2011Q3</c:v>
                </c:pt>
                <c:pt idx="19">
                  <c:v>2011Q4</c:v>
                </c:pt>
                <c:pt idx="20">
                  <c:v>2012Q1</c:v>
                </c:pt>
                <c:pt idx="21">
                  <c:v>2012Q2</c:v>
                </c:pt>
                <c:pt idx="22">
                  <c:v>2012Q3</c:v>
                </c:pt>
                <c:pt idx="23">
                  <c:v>2012Q4</c:v>
                </c:pt>
                <c:pt idx="24">
                  <c:v>2013Q1</c:v>
                </c:pt>
                <c:pt idx="25">
                  <c:v>2013Q2</c:v>
                </c:pt>
                <c:pt idx="26">
                  <c:v>2013Q3</c:v>
                </c:pt>
                <c:pt idx="27">
                  <c:v>2013Q4</c:v>
                </c:pt>
                <c:pt idx="28">
                  <c:v>2014Q1</c:v>
                </c:pt>
                <c:pt idx="29">
                  <c:v>2014Q2</c:v>
                </c:pt>
                <c:pt idx="30">
                  <c:v>2014Q3</c:v>
                </c:pt>
                <c:pt idx="31">
                  <c:v>2014Q4</c:v>
                </c:pt>
                <c:pt idx="32">
                  <c:v>2015Q1</c:v>
                </c:pt>
                <c:pt idx="33">
                  <c:v>2014Q5</c:v>
                </c:pt>
                <c:pt idx="34">
                  <c:v>2015Q2</c:v>
                </c:pt>
              </c:strCache>
            </c:strRef>
          </c:cat>
          <c:val>
            <c:numRef>
              <c:f>'Nezamestnaní podľa dĺžky'!$BB$6:$CJ$6</c:f>
              <c:numCache>
                <c:formatCode>General</c:formatCode>
                <c:ptCount val="35"/>
                <c:pt idx="0">
                  <c:v>18</c:v>
                </c:pt>
                <c:pt idx="1">
                  <c:v>19.899999999999999</c:v>
                </c:pt>
                <c:pt idx="2">
                  <c:v>18</c:v>
                </c:pt>
                <c:pt idx="3">
                  <c:v>22.1</c:v>
                </c:pt>
                <c:pt idx="4">
                  <c:v>20.3</c:v>
                </c:pt>
                <c:pt idx="5">
                  <c:v>19.899999999999999</c:v>
                </c:pt>
                <c:pt idx="6">
                  <c:v>18.399999999999999</c:v>
                </c:pt>
                <c:pt idx="7">
                  <c:v>22.9</c:v>
                </c:pt>
                <c:pt idx="8">
                  <c:v>23.4</c:v>
                </c:pt>
                <c:pt idx="9">
                  <c:v>41.8</c:v>
                </c:pt>
                <c:pt idx="10">
                  <c:v>39.5</c:v>
                </c:pt>
                <c:pt idx="11">
                  <c:v>46.8</c:v>
                </c:pt>
                <c:pt idx="12">
                  <c:v>46.5</c:v>
                </c:pt>
                <c:pt idx="13">
                  <c:v>41.3</c:v>
                </c:pt>
                <c:pt idx="14">
                  <c:v>26.8</c:v>
                </c:pt>
                <c:pt idx="15">
                  <c:v>33</c:v>
                </c:pt>
                <c:pt idx="16">
                  <c:v>31.5</c:v>
                </c:pt>
                <c:pt idx="17">
                  <c:v>30.3</c:v>
                </c:pt>
                <c:pt idx="18">
                  <c:v>25.1</c:v>
                </c:pt>
                <c:pt idx="19">
                  <c:v>38.700000000000003</c:v>
                </c:pt>
                <c:pt idx="20">
                  <c:v>37.299999999999997</c:v>
                </c:pt>
                <c:pt idx="21">
                  <c:v>31</c:v>
                </c:pt>
                <c:pt idx="22">
                  <c:v>21.6</c:v>
                </c:pt>
                <c:pt idx="23">
                  <c:v>37.1</c:v>
                </c:pt>
                <c:pt idx="24">
                  <c:v>35.200000000000003</c:v>
                </c:pt>
                <c:pt idx="25">
                  <c:v>29.7</c:v>
                </c:pt>
                <c:pt idx="26">
                  <c:v>22.2</c:v>
                </c:pt>
                <c:pt idx="27">
                  <c:v>35.200000000000003</c:v>
                </c:pt>
                <c:pt idx="28">
                  <c:v>33.299999999999997</c:v>
                </c:pt>
                <c:pt idx="29">
                  <c:v>28.5</c:v>
                </c:pt>
                <c:pt idx="30">
                  <c:v>20.399999999999999</c:v>
                </c:pt>
                <c:pt idx="31">
                  <c:v>24.6</c:v>
                </c:pt>
                <c:pt idx="32">
                  <c:v>30.6</c:v>
                </c:pt>
                <c:pt idx="33">
                  <c:v>25.5</c:v>
                </c:pt>
                <c:pt idx="34">
                  <c:v>22.3</c:v>
                </c:pt>
              </c:numCache>
            </c:numRef>
          </c:val>
        </c:ser>
        <c:ser>
          <c:idx val="3"/>
          <c:order val="4"/>
          <c:tx>
            <c:strRef>
              <c:f>'Nezamestnaní podľa dĺžky'!$A$16</c:f>
              <c:strCache>
                <c:ptCount val="1"/>
                <c:pt idx="0">
                  <c:v>1-3 months</c:v>
                </c:pt>
              </c:strCache>
            </c:strRef>
          </c:tx>
          <c:invertIfNegative val="0"/>
          <c:cat>
            <c:strRef>
              <c:f>'Nezamestnaní podľa dĺžky'!$BB$1:$CJ$1</c:f>
              <c:strCache>
                <c:ptCount val="35"/>
                <c:pt idx="0">
                  <c:v>2007Q1</c:v>
                </c:pt>
                <c:pt idx="1">
                  <c:v>2007Q2</c:v>
                </c:pt>
                <c:pt idx="2">
                  <c:v>2007Q3</c:v>
                </c:pt>
                <c:pt idx="3">
                  <c:v>2007Q4</c:v>
                </c:pt>
                <c:pt idx="4">
                  <c:v>2008Q1</c:v>
                </c:pt>
                <c:pt idx="5">
                  <c:v>2008Q2</c:v>
                </c:pt>
                <c:pt idx="6">
                  <c:v>2008Q3</c:v>
                </c:pt>
                <c:pt idx="7">
                  <c:v>2008Q4</c:v>
                </c:pt>
                <c:pt idx="8">
                  <c:v>2009Q1</c:v>
                </c:pt>
                <c:pt idx="9">
                  <c:v>2009Q2</c:v>
                </c:pt>
                <c:pt idx="10">
                  <c:v>2009Q3</c:v>
                </c:pt>
                <c:pt idx="11">
                  <c:v>2009Q4</c:v>
                </c:pt>
                <c:pt idx="12">
                  <c:v>2010Q1</c:v>
                </c:pt>
                <c:pt idx="13">
                  <c:v>2010Q2</c:v>
                </c:pt>
                <c:pt idx="14">
                  <c:v>2010Q3</c:v>
                </c:pt>
                <c:pt idx="15">
                  <c:v>2010Q4</c:v>
                </c:pt>
                <c:pt idx="16">
                  <c:v>2011Q1</c:v>
                </c:pt>
                <c:pt idx="17">
                  <c:v>2011Q2</c:v>
                </c:pt>
                <c:pt idx="18">
                  <c:v>2011Q3</c:v>
                </c:pt>
                <c:pt idx="19">
                  <c:v>2011Q4</c:v>
                </c:pt>
                <c:pt idx="20">
                  <c:v>2012Q1</c:v>
                </c:pt>
                <c:pt idx="21">
                  <c:v>2012Q2</c:v>
                </c:pt>
                <c:pt idx="22">
                  <c:v>2012Q3</c:v>
                </c:pt>
                <c:pt idx="23">
                  <c:v>2012Q4</c:v>
                </c:pt>
                <c:pt idx="24">
                  <c:v>2013Q1</c:v>
                </c:pt>
                <c:pt idx="25">
                  <c:v>2013Q2</c:v>
                </c:pt>
                <c:pt idx="26">
                  <c:v>2013Q3</c:v>
                </c:pt>
                <c:pt idx="27">
                  <c:v>2013Q4</c:v>
                </c:pt>
                <c:pt idx="28">
                  <c:v>2014Q1</c:v>
                </c:pt>
                <c:pt idx="29">
                  <c:v>2014Q2</c:v>
                </c:pt>
                <c:pt idx="30">
                  <c:v>2014Q3</c:v>
                </c:pt>
                <c:pt idx="31">
                  <c:v>2014Q4</c:v>
                </c:pt>
                <c:pt idx="32">
                  <c:v>2015Q1</c:v>
                </c:pt>
                <c:pt idx="33">
                  <c:v>2014Q5</c:v>
                </c:pt>
                <c:pt idx="34">
                  <c:v>2015Q2</c:v>
                </c:pt>
              </c:strCache>
            </c:strRef>
          </c:cat>
          <c:val>
            <c:numRef>
              <c:f>'Nezamestnaní podľa dĺžky'!$BB$5:$CJ$5</c:f>
              <c:numCache>
                <c:formatCode>General</c:formatCode>
                <c:ptCount val="35"/>
                <c:pt idx="0">
                  <c:v>13.1</c:v>
                </c:pt>
                <c:pt idx="1">
                  <c:v>13.2</c:v>
                </c:pt>
                <c:pt idx="2">
                  <c:v>22.1</c:v>
                </c:pt>
                <c:pt idx="3">
                  <c:v>14.7</c:v>
                </c:pt>
                <c:pt idx="4">
                  <c:v>10.5</c:v>
                </c:pt>
                <c:pt idx="5">
                  <c:v>14.4</c:v>
                </c:pt>
                <c:pt idx="6">
                  <c:v>18.7</c:v>
                </c:pt>
                <c:pt idx="7">
                  <c:v>18.100000000000001</c:v>
                </c:pt>
                <c:pt idx="8">
                  <c:v>25.4</c:v>
                </c:pt>
                <c:pt idx="9">
                  <c:v>30.1</c:v>
                </c:pt>
                <c:pt idx="10">
                  <c:v>37.4</c:v>
                </c:pt>
                <c:pt idx="11">
                  <c:v>39</c:v>
                </c:pt>
                <c:pt idx="12">
                  <c:v>33.5</c:v>
                </c:pt>
                <c:pt idx="13">
                  <c:v>20.3</c:v>
                </c:pt>
                <c:pt idx="14">
                  <c:v>24.3</c:v>
                </c:pt>
                <c:pt idx="15">
                  <c:v>21.6</c:v>
                </c:pt>
                <c:pt idx="16">
                  <c:v>23.7</c:v>
                </c:pt>
                <c:pt idx="17">
                  <c:v>18</c:v>
                </c:pt>
                <c:pt idx="18">
                  <c:v>24.2</c:v>
                </c:pt>
                <c:pt idx="19">
                  <c:v>27</c:v>
                </c:pt>
                <c:pt idx="20">
                  <c:v>22.6</c:v>
                </c:pt>
                <c:pt idx="21">
                  <c:v>16</c:v>
                </c:pt>
                <c:pt idx="22">
                  <c:v>29.9</c:v>
                </c:pt>
                <c:pt idx="23">
                  <c:v>30.6</c:v>
                </c:pt>
                <c:pt idx="24">
                  <c:v>23.4</c:v>
                </c:pt>
                <c:pt idx="25">
                  <c:v>17.899999999999999</c:v>
                </c:pt>
                <c:pt idx="26">
                  <c:v>24.3</c:v>
                </c:pt>
                <c:pt idx="27">
                  <c:v>24.7</c:v>
                </c:pt>
                <c:pt idx="28">
                  <c:v>19.600000000000001</c:v>
                </c:pt>
                <c:pt idx="29">
                  <c:v>17.2</c:v>
                </c:pt>
                <c:pt idx="30">
                  <c:v>20.9</c:v>
                </c:pt>
                <c:pt idx="31">
                  <c:v>30.9</c:v>
                </c:pt>
                <c:pt idx="32">
                  <c:v>26.1</c:v>
                </c:pt>
                <c:pt idx="33">
                  <c:v>20.6</c:v>
                </c:pt>
                <c:pt idx="34">
                  <c:v>24.2</c:v>
                </c:pt>
              </c:numCache>
            </c:numRef>
          </c:val>
        </c:ser>
        <c:ser>
          <c:idx val="2"/>
          <c:order val="5"/>
          <c:tx>
            <c:strRef>
              <c:f>'Nezamestnaní podľa dĺžky'!$A$15</c:f>
              <c:strCache>
                <c:ptCount val="1"/>
                <c:pt idx="0">
                  <c:v>Up to 1 month</c:v>
                </c:pt>
              </c:strCache>
            </c:strRef>
          </c:tx>
          <c:invertIfNegative val="0"/>
          <c:cat>
            <c:strRef>
              <c:f>'Nezamestnaní podľa dĺžky'!$BB$1:$CJ$1</c:f>
              <c:strCache>
                <c:ptCount val="35"/>
                <c:pt idx="0">
                  <c:v>2007Q1</c:v>
                </c:pt>
                <c:pt idx="1">
                  <c:v>2007Q2</c:v>
                </c:pt>
                <c:pt idx="2">
                  <c:v>2007Q3</c:v>
                </c:pt>
                <c:pt idx="3">
                  <c:v>2007Q4</c:v>
                </c:pt>
                <c:pt idx="4">
                  <c:v>2008Q1</c:v>
                </c:pt>
                <c:pt idx="5">
                  <c:v>2008Q2</c:v>
                </c:pt>
                <c:pt idx="6">
                  <c:v>2008Q3</c:v>
                </c:pt>
                <c:pt idx="7">
                  <c:v>2008Q4</c:v>
                </c:pt>
                <c:pt idx="8">
                  <c:v>2009Q1</c:v>
                </c:pt>
                <c:pt idx="9">
                  <c:v>2009Q2</c:v>
                </c:pt>
                <c:pt idx="10">
                  <c:v>2009Q3</c:v>
                </c:pt>
                <c:pt idx="11">
                  <c:v>2009Q4</c:v>
                </c:pt>
                <c:pt idx="12">
                  <c:v>2010Q1</c:v>
                </c:pt>
                <c:pt idx="13">
                  <c:v>2010Q2</c:v>
                </c:pt>
                <c:pt idx="14">
                  <c:v>2010Q3</c:v>
                </c:pt>
                <c:pt idx="15">
                  <c:v>2010Q4</c:v>
                </c:pt>
                <c:pt idx="16">
                  <c:v>2011Q1</c:v>
                </c:pt>
                <c:pt idx="17">
                  <c:v>2011Q2</c:v>
                </c:pt>
                <c:pt idx="18">
                  <c:v>2011Q3</c:v>
                </c:pt>
                <c:pt idx="19">
                  <c:v>2011Q4</c:v>
                </c:pt>
                <c:pt idx="20">
                  <c:v>2012Q1</c:v>
                </c:pt>
                <c:pt idx="21">
                  <c:v>2012Q2</c:v>
                </c:pt>
                <c:pt idx="22">
                  <c:v>2012Q3</c:v>
                </c:pt>
                <c:pt idx="23">
                  <c:v>2012Q4</c:v>
                </c:pt>
                <c:pt idx="24">
                  <c:v>2013Q1</c:v>
                </c:pt>
                <c:pt idx="25">
                  <c:v>2013Q2</c:v>
                </c:pt>
                <c:pt idx="26">
                  <c:v>2013Q3</c:v>
                </c:pt>
                <c:pt idx="27">
                  <c:v>2013Q4</c:v>
                </c:pt>
                <c:pt idx="28">
                  <c:v>2014Q1</c:v>
                </c:pt>
                <c:pt idx="29">
                  <c:v>2014Q2</c:v>
                </c:pt>
                <c:pt idx="30">
                  <c:v>2014Q3</c:v>
                </c:pt>
                <c:pt idx="31">
                  <c:v>2014Q4</c:v>
                </c:pt>
                <c:pt idx="32">
                  <c:v>2015Q1</c:v>
                </c:pt>
                <c:pt idx="33">
                  <c:v>2014Q5</c:v>
                </c:pt>
                <c:pt idx="34">
                  <c:v>2015Q2</c:v>
                </c:pt>
              </c:strCache>
            </c:strRef>
          </c:cat>
          <c:val>
            <c:numRef>
              <c:f>'Nezamestnaní podľa dĺžky'!$BB$4:$CJ$4</c:f>
              <c:numCache>
                <c:formatCode>General</c:formatCode>
                <c:ptCount val="35"/>
                <c:pt idx="0">
                  <c:v>17.7</c:v>
                </c:pt>
                <c:pt idx="1">
                  <c:v>17.7</c:v>
                </c:pt>
                <c:pt idx="2">
                  <c:v>19.899999999999999</c:v>
                </c:pt>
                <c:pt idx="3">
                  <c:v>9.8000000000000007</c:v>
                </c:pt>
                <c:pt idx="4">
                  <c:v>16.3</c:v>
                </c:pt>
                <c:pt idx="5">
                  <c:v>16.399999999999999</c:v>
                </c:pt>
                <c:pt idx="6">
                  <c:v>25.4</c:v>
                </c:pt>
                <c:pt idx="7">
                  <c:v>19.5</c:v>
                </c:pt>
                <c:pt idx="8">
                  <c:v>43</c:v>
                </c:pt>
                <c:pt idx="9">
                  <c:v>38.4</c:v>
                </c:pt>
                <c:pt idx="10">
                  <c:v>35.1</c:v>
                </c:pt>
                <c:pt idx="11">
                  <c:v>30.5</c:v>
                </c:pt>
                <c:pt idx="12">
                  <c:v>31.6</c:v>
                </c:pt>
                <c:pt idx="13">
                  <c:v>24.5</c:v>
                </c:pt>
                <c:pt idx="14">
                  <c:v>25.9</c:v>
                </c:pt>
                <c:pt idx="15">
                  <c:v>21.4</c:v>
                </c:pt>
                <c:pt idx="16">
                  <c:v>20.399999999999999</c:v>
                </c:pt>
                <c:pt idx="17">
                  <c:v>17.399999999999999</c:v>
                </c:pt>
                <c:pt idx="18">
                  <c:v>27.7</c:v>
                </c:pt>
                <c:pt idx="19">
                  <c:v>20.100000000000001</c:v>
                </c:pt>
                <c:pt idx="20">
                  <c:v>19.8</c:v>
                </c:pt>
                <c:pt idx="21">
                  <c:v>26.4</c:v>
                </c:pt>
                <c:pt idx="22">
                  <c:v>31.5</c:v>
                </c:pt>
                <c:pt idx="23">
                  <c:v>22.8</c:v>
                </c:pt>
                <c:pt idx="24">
                  <c:v>30.4</c:v>
                </c:pt>
                <c:pt idx="25">
                  <c:v>22.4</c:v>
                </c:pt>
                <c:pt idx="26">
                  <c:v>27.3</c:v>
                </c:pt>
                <c:pt idx="27">
                  <c:v>15.6</c:v>
                </c:pt>
                <c:pt idx="28">
                  <c:v>17.5</c:v>
                </c:pt>
                <c:pt idx="29">
                  <c:v>13.7</c:v>
                </c:pt>
                <c:pt idx="30">
                  <c:v>29.4</c:v>
                </c:pt>
                <c:pt idx="31">
                  <c:v>31.5</c:v>
                </c:pt>
                <c:pt idx="32">
                  <c:v>39.5</c:v>
                </c:pt>
                <c:pt idx="33">
                  <c:v>21.4</c:v>
                </c:pt>
                <c:pt idx="34">
                  <c:v>29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07936384"/>
        <c:axId val="6562176"/>
      </c:barChart>
      <c:catAx>
        <c:axId val="107936384"/>
        <c:scaling>
          <c:orientation val="minMax"/>
        </c:scaling>
        <c:delete val="0"/>
        <c:axPos val="b"/>
        <c:majorTickMark val="out"/>
        <c:minorTickMark val="none"/>
        <c:tickLblPos val="nextTo"/>
        <c:crossAx val="6562176"/>
        <c:crosses val="autoZero"/>
        <c:auto val="1"/>
        <c:lblAlgn val="ctr"/>
        <c:lblOffset val="100"/>
        <c:noMultiLvlLbl val="0"/>
      </c:catAx>
      <c:valAx>
        <c:axId val="656217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07936384"/>
        <c:crossesAt val="1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Long-term unemployment in % of unemployment</a:t>
            </a:r>
            <a:r>
              <a:rPr lang="sk-SK"/>
              <a:t> (Q3/2015)</a:t>
            </a:r>
            <a:endParaRPr lang="en-US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[une_ltu_q.xls]Data!$B$55</c:f>
              <c:strCache>
                <c:ptCount val="1"/>
                <c:pt idx="0">
                  <c:v>Long-term unemployment in % of unemployment</c:v>
                </c:pt>
              </c:strCache>
            </c:strRef>
          </c:tx>
          <c:invertIfNegative val="0"/>
          <c:dPt>
            <c:idx val="3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15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9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27"/>
            <c:invertIfNegative val="0"/>
            <c:bubble3D val="0"/>
            <c:spPr>
              <a:solidFill>
                <a:srgbClr val="00B050"/>
              </a:solidFill>
            </c:spPr>
          </c:dPt>
          <c:cat>
            <c:strRef>
              <c:f>[une_ltu_q.xls]Data!$A$58:$A$96</c:f>
              <c:strCache>
                <c:ptCount val="39"/>
                <c:pt idx="0">
                  <c:v>FYR of Macedonia</c:v>
                </c:pt>
                <c:pt idx="1">
                  <c:v>Greece</c:v>
                </c:pt>
                <c:pt idx="2">
                  <c:v>Croatia</c:v>
                </c:pt>
                <c:pt idx="3">
                  <c:v>Slovakia</c:v>
                </c:pt>
                <c:pt idx="4">
                  <c:v>Bulgaria</c:v>
                </c:pt>
                <c:pt idx="5">
                  <c:v>Italy</c:v>
                </c:pt>
                <c:pt idx="6">
                  <c:v>Portugal</c:v>
                </c:pt>
                <c:pt idx="7">
                  <c:v>Ireland</c:v>
                </c:pt>
                <c:pt idx="8">
                  <c:v>Slovenia</c:v>
                </c:pt>
                <c:pt idx="9">
                  <c:v>Euro area (18 countries)</c:v>
                </c:pt>
                <c:pt idx="10">
                  <c:v>Euro area (17 countries)</c:v>
                </c:pt>
                <c:pt idx="11">
                  <c:v>Euro area (19 countries)</c:v>
                </c:pt>
                <c:pt idx="12">
                  <c:v>Belgium</c:v>
                </c:pt>
                <c:pt idx="13">
                  <c:v>Spain</c:v>
                </c:pt>
                <c:pt idx="14">
                  <c:v>Latvia</c:v>
                </c:pt>
                <c:pt idx="15">
                  <c:v>Czech Republic</c:v>
                </c:pt>
                <c:pt idx="16">
                  <c:v>EU (28 countries)</c:v>
                </c:pt>
                <c:pt idx="17">
                  <c:v>EU (15 countries)</c:v>
                </c:pt>
                <c:pt idx="18">
                  <c:v>EU (27 countries)</c:v>
                </c:pt>
                <c:pt idx="19">
                  <c:v>Hungary</c:v>
                </c:pt>
                <c:pt idx="20">
                  <c:v>Romania</c:v>
                </c:pt>
                <c:pt idx="21">
                  <c:v>Cyprus</c:v>
                </c:pt>
                <c:pt idx="22">
                  <c:v>Malta</c:v>
                </c:pt>
                <c:pt idx="23">
                  <c:v>Lithuania</c:v>
                </c:pt>
                <c:pt idx="24">
                  <c:v>Netherlands</c:v>
                </c:pt>
                <c:pt idx="25">
                  <c:v>France</c:v>
                </c:pt>
                <c:pt idx="26">
                  <c:v>Germany</c:v>
                </c:pt>
                <c:pt idx="27">
                  <c:v>Poland</c:v>
                </c:pt>
                <c:pt idx="28">
                  <c:v>Switzerland</c:v>
                </c:pt>
                <c:pt idx="29">
                  <c:v>Estonia</c:v>
                </c:pt>
                <c:pt idx="30">
                  <c:v>Austria</c:v>
                </c:pt>
                <c:pt idx="31">
                  <c:v>Finland</c:v>
                </c:pt>
                <c:pt idx="32">
                  <c:v>United Kingdom</c:v>
                </c:pt>
                <c:pt idx="33">
                  <c:v>Luxembourg</c:v>
                </c:pt>
                <c:pt idx="34">
                  <c:v>Denmark</c:v>
                </c:pt>
                <c:pt idx="35">
                  <c:v>Sweden</c:v>
                </c:pt>
                <c:pt idx="36">
                  <c:v>Norway</c:v>
                </c:pt>
                <c:pt idx="37">
                  <c:v>Turkey</c:v>
                </c:pt>
                <c:pt idx="38">
                  <c:v>Iceland</c:v>
                </c:pt>
              </c:strCache>
            </c:strRef>
          </c:cat>
          <c:val>
            <c:numRef>
              <c:f>[une_ltu_q.xls]Data!$K$58:$K$96</c:f>
              <c:numCache>
                <c:formatCode>#,##0.0</c:formatCode>
                <c:ptCount val="39"/>
                <c:pt idx="0">
                  <c:v>81.400000000000006</c:v>
                </c:pt>
                <c:pt idx="1">
                  <c:v>73.7</c:v>
                </c:pt>
                <c:pt idx="2">
                  <c:v>67.5</c:v>
                </c:pt>
                <c:pt idx="3">
                  <c:v>67</c:v>
                </c:pt>
                <c:pt idx="4">
                  <c:v>63</c:v>
                </c:pt>
                <c:pt idx="5">
                  <c:v>59.1</c:v>
                </c:pt>
                <c:pt idx="6">
                  <c:v>57.5</c:v>
                </c:pt>
                <c:pt idx="7">
                  <c:v>55.6</c:v>
                </c:pt>
                <c:pt idx="8">
                  <c:v>55.6</c:v>
                </c:pt>
                <c:pt idx="9">
                  <c:v>51.4</c:v>
                </c:pt>
                <c:pt idx="10">
                  <c:v>51.4</c:v>
                </c:pt>
                <c:pt idx="11">
                  <c:v>51.3</c:v>
                </c:pt>
                <c:pt idx="12">
                  <c:v>51</c:v>
                </c:pt>
                <c:pt idx="13">
                  <c:v>51</c:v>
                </c:pt>
                <c:pt idx="14">
                  <c:v>50.6</c:v>
                </c:pt>
                <c:pt idx="15">
                  <c:v>48.5</c:v>
                </c:pt>
                <c:pt idx="16">
                  <c:v>48.1</c:v>
                </c:pt>
                <c:pt idx="17">
                  <c:v>48</c:v>
                </c:pt>
                <c:pt idx="18">
                  <c:v>47.8</c:v>
                </c:pt>
                <c:pt idx="19">
                  <c:v>47.4</c:v>
                </c:pt>
                <c:pt idx="20">
                  <c:v>45.2</c:v>
                </c:pt>
                <c:pt idx="21">
                  <c:v>44.6</c:v>
                </c:pt>
                <c:pt idx="22">
                  <c:v>44.5</c:v>
                </c:pt>
                <c:pt idx="23">
                  <c:v>43.9</c:v>
                </c:pt>
                <c:pt idx="24">
                  <c:v>43.8</c:v>
                </c:pt>
                <c:pt idx="25">
                  <c:v>43.4</c:v>
                </c:pt>
                <c:pt idx="26">
                  <c:v>43.1</c:v>
                </c:pt>
                <c:pt idx="27">
                  <c:v>37.700000000000003</c:v>
                </c:pt>
                <c:pt idx="28">
                  <c:v>37</c:v>
                </c:pt>
                <c:pt idx="29">
                  <c:v>35.6</c:v>
                </c:pt>
                <c:pt idx="30">
                  <c:v>28.9</c:v>
                </c:pt>
                <c:pt idx="31">
                  <c:v>28.2</c:v>
                </c:pt>
                <c:pt idx="32">
                  <c:v>28.2</c:v>
                </c:pt>
                <c:pt idx="33">
                  <c:v>26.7</c:v>
                </c:pt>
                <c:pt idx="34">
                  <c:v>25.2</c:v>
                </c:pt>
                <c:pt idx="35">
                  <c:v>22.2</c:v>
                </c:pt>
                <c:pt idx="36">
                  <c:v>21.9</c:v>
                </c:pt>
                <c:pt idx="37">
                  <c:v>21</c:v>
                </c:pt>
                <c:pt idx="38">
                  <c:v>16.100000000000001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5559424"/>
        <c:axId val="115593984"/>
      </c:barChart>
      <c:catAx>
        <c:axId val="115559424"/>
        <c:scaling>
          <c:orientation val="minMax"/>
        </c:scaling>
        <c:delete val="0"/>
        <c:axPos val="b"/>
        <c:majorTickMark val="out"/>
        <c:minorTickMark val="none"/>
        <c:tickLblPos val="nextTo"/>
        <c:crossAx val="115593984"/>
        <c:crosses val="autoZero"/>
        <c:auto val="1"/>
        <c:lblAlgn val="ctr"/>
        <c:lblOffset val="100"/>
        <c:noMultiLvlLbl val="0"/>
      </c:catAx>
      <c:valAx>
        <c:axId val="115593984"/>
        <c:scaling>
          <c:orientation val="minMax"/>
        </c:scaling>
        <c:delete val="0"/>
        <c:axPos val="l"/>
        <c:majorGridlines/>
        <c:numFmt formatCode="#,##0" sourceLinked="0"/>
        <c:majorTickMark val="out"/>
        <c:minorTickMark val="none"/>
        <c:tickLblPos val="nextTo"/>
        <c:crossAx val="11555942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F3C4B-7F70-4FF9-83C4-9C2A0A5CA0AE}" type="datetimeFigureOut">
              <a:rPr lang="en-US" smtClean="0"/>
              <a:t>1/29/2016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6A27B-120C-43F0-BE16-A52D5A13FC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122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F3C4B-7F70-4FF9-83C4-9C2A0A5CA0AE}" type="datetimeFigureOut">
              <a:rPr lang="en-US" smtClean="0"/>
              <a:t>1/29/2016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6A27B-120C-43F0-BE16-A52D5A13FC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768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F3C4B-7F70-4FF9-83C4-9C2A0A5CA0AE}" type="datetimeFigureOut">
              <a:rPr lang="en-US" smtClean="0"/>
              <a:t>1/29/2016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6A27B-120C-43F0-BE16-A52D5A13FC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816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F3C4B-7F70-4FF9-83C4-9C2A0A5CA0AE}" type="datetimeFigureOut">
              <a:rPr lang="en-US" smtClean="0"/>
              <a:t>1/29/2016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6A27B-120C-43F0-BE16-A52D5A13FC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405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F3C4B-7F70-4FF9-83C4-9C2A0A5CA0AE}" type="datetimeFigureOut">
              <a:rPr lang="en-US" smtClean="0"/>
              <a:t>1/29/2016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6A27B-120C-43F0-BE16-A52D5A13FC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138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F3C4B-7F70-4FF9-83C4-9C2A0A5CA0AE}" type="datetimeFigureOut">
              <a:rPr lang="en-US" smtClean="0"/>
              <a:t>1/29/2016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6A27B-120C-43F0-BE16-A52D5A13FC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455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F3C4B-7F70-4FF9-83C4-9C2A0A5CA0AE}" type="datetimeFigureOut">
              <a:rPr lang="en-US" smtClean="0"/>
              <a:t>1/29/2016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6A27B-120C-43F0-BE16-A52D5A13FC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031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F3C4B-7F70-4FF9-83C4-9C2A0A5CA0AE}" type="datetimeFigureOut">
              <a:rPr lang="en-US" smtClean="0"/>
              <a:t>1/29/2016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6A27B-120C-43F0-BE16-A52D5A13FC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485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F3C4B-7F70-4FF9-83C4-9C2A0A5CA0AE}" type="datetimeFigureOut">
              <a:rPr lang="en-US" smtClean="0"/>
              <a:t>1/29/2016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6A27B-120C-43F0-BE16-A52D5A13FC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3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F3C4B-7F70-4FF9-83C4-9C2A0A5CA0AE}" type="datetimeFigureOut">
              <a:rPr lang="en-US" smtClean="0"/>
              <a:t>1/29/2016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6A27B-120C-43F0-BE16-A52D5A13FC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232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F3C4B-7F70-4FF9-83C4-9C2A0A5CA0AE}" type="datetimeFigureOut">
              <a:rPr lang="en-US" smtClean="0"/>
              <a:t>1/29/2016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6A27B-120C-43F0-BE16-A52D5A13FC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261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F3C4B-7F70-4FF9-83C4-9C2A0A5CA0AE}" type="datetimeFigureOut">
              <a:rPr lang="en-US" smtClean="0"/>
              <a:t>1/29/2016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96A27B-120C-43F0-BE16-A52D5A13FC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348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inance.gov.sk/Default.aspx?CatID=9888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eko.sk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US" b="1" dirty="0"/>
              <a:t>Solutions to high unemployment rate – Case of Slovakia</a:t>
            </a:r>
            <a:endParaRPr lang="en-US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3886200"/>
            <a:ext cx="7016824" cy="1752600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Goliaš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INEKO </a:t>
            </a:r>
            <a:r>
              <a:rPr lang="sk-SK" dirty="0" err="1" smtClean="0">
                <a:solidFill>
                  <a:schemeClr val="tx1"/>
                </a:solidFill>
              </a:rPr>
              <a:t>Director</a:t>
            </a:r>
            <a:r>
              <a:rPr lang="sk-SK" dirty="0" smtClean="0">
                <a:solidFill>
                  <a:schemeClr val="tx1"/>
                </a:solidFill>
              </a:rPr>
              <a:t>, Slovakia</a:t>
            </a: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January</a:t>
            </a:r>
            <a:r>
              <a:rPr lang="sk-SK" dirty="0" smtClean="0">
                <a:solidFill>
                  <a:schemeClr val="tx1"/>
                </a:solidFill>
              </a:rPr>
              <a:t> 29, 2016</a:t>
            </a: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Webinar</a:t>
            </a:r>
            <a:r>
              <a:rPr lang="sk-SK" dirty="0" smtClean="0">
                <a:solidFill>
                  <a:schemeClr val="tx1"/>
                </a:solidFill>
              </a:rPr>
              <a:t> on </a:t>
            </a:r>
            <a:r>
              <a:rPr lang="en-US" dirty="0" smtClean="0">
                <a:solidFill>
                  <a:schemeClr val="tx1"/>
                </a:solidFill>
              </a:rPr>
              <a:t>Solutions to High Unemployment</a:t>
            </a:r>
            <a:endParaRPr lang="sk-SK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  <p:pic>
        <p:nvPicPr>
          <p:cNvPr id="4" name="Obrázok 3" descr="Visegrad Fund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3240360" cy="144015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2039" y="764704"/>
            <a:ext cx="2742630" cy="1082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4357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Key</a:t>
            </a:r>
            <a:r>
              <a:rPr lang="sk-SK" b="1" dirty="0" smtClean="0"/>
              <a:t> </a:t>
            </a:r>
            <a:r>
              <a:rPr lang="sk-SK" b="1" dirty="0" err="1" smtClean="0"/>
              <a:t>numbers</a:t>
            </a:r>
            <a:r>
              <a:rPr lang="sk-SK" b="1" dirty="0" smtClean="0"/>
              <a:t> </a:t>
            </a:r>
            <a:r>
              <a:rPr lang="sk-SK" b="1" dirty="0" err="1" smtClean="0"/>
              <a:t>as</a:t>
            </a:r>
            <a:r>
              <a:rPr lang="sk-SK" b="1" dirty="0" smtClean="0"/>
              <a:t> </a:t>
            </a:r>
            <a:r>
              <a:rPr lang="sk-SK" b="1" dirty="0" err="1" smtClean="0"/>
              <a:t>of</a:t>
            </a:r>
            <a:r>
              <a:rPr lang="sk-SK" b="1" dirty="0" smtClean="0"/>
              <a:t> Q3/2015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err="1" smtClean="0"/>
              <a:t>Total</a:t>
            </a:r>
            <a:r>
              <a:rPr lang="sk-SK" dirty="0" smtClean="0"/>
              <a:t> </a:t>
            </a:r>
            <a:r>
              <a:rPr lang="sk-SK" dirty="0" err="1" smtClean="0"/>
              <a:t>population</a:t>
            </a:r>
            <a:r>
              <a:rPr lang="sk-SK" dirty="0" smtClean="0"/>
              <a:t>: 5.421 </a:t>
            </a:r>
            <a:r>
              <a:rPr lang="sk-SK" dirty="0" err="1" smtClean="0"/>
              <a:t>million</a:t>
            </a:r>
            <a:endParaRPr lang="sk-SK" dirty="0" smtClean="0"/>
          </a:p>
          <a:p>
            <a:r>
              <a:rPr lang="sk-SK" dirty="0" err="1" smtClean="0"/>
              <a:t>Population</a:t>
            </a:r>
            <a:r>
              <a:rPr lang="sk-SK" dirty="0" smtClean="0"/>
              <a:t> in </a:t>
            </a:r>
            <a:r>
              <a:rPr lang="sk-SK" dirty="0" err="1" smtClean="0"/>
              <a:t>productive</a:t>
            </a:r>
            <a:r>
              <a:rPr lang="sk-SK" dirty="0" smtClean="0"/>
              <a:t> </a:t>
            </a:r>
            <a:r>
              <a:rPr lang="sk-SK" dirty="0" err="1" smtClean="0"/>
              <a:t>age</a:t>
            </a:r>
            <a:r>
              <a:rPr lang="sk-SK" dirty="0" smtClean="0"/>
              <a:t>: 3.834 </a:t>
            </a:r>
            <a:r>
              <a:rPr lang="sk-SK" dirty="0" err="1" smtClean="0"/>
              <a:t>million</a:t>
            </a:r>
            <a:endParaRPr lang="sk-SK" dirty="0" smtClean="0"/>
          </a:p>
          <a:p>
            <a:r>
              <a:rPr lang="sk-SK" dirty="0" err="1" smtClean="0"/>
              <a:t>Working</a:t>
            </a:r>
            <a:r>
              <a:rPr lang="sk-SK" dirty="0" smtClean="0"/>
              <a:t> </a:t>
            </a:r>
            <a:r>
              <a:rPr lang="sk-SK" dirty="0" err="1" smtClean="0"/>
              <a:t>population</a:t>
            </a:r>
            <a:r>
              <a:rPr lang="sk-SK" dirty="0" smtClean="0"/>
              <a:t>: 2.435 </a:t>
            </a:r>
            <a:r>
              <a:rPr lang="sk-SK" dirty="0" err="1" smtClean="0"/>
              <a:t>million</a:t>
            </a:r>
            <a:endParaRPr lang="sk-SK" dirty="0" smtClean="0"/>
          </a:p>
          <a:p>
            <a:r>
              <a:rPr lang="sk-SK" dirty="0" err="1" smtClean="0"/>
              <a:t>Unemployed</a:t>
            </a:r>
            <a:r>
              <a:rPr lang="sk-SK" dirty="0" smtClean="0"/>
              <a:t>: 0,310 </a:t>
            </a:r>
            <a:r>
              <a:rPr lang="sk-SK" dirty="0" err="1" smtClean="0"/>
              <a:t>million</a:t>
            </a:r>
            <a:endParaRPr lang="sk-SK" dirty="0" smtClean="0"/>
          </a:p>
          <a:p>
            <a:r>
              <a:rPr lang="sk-SK" dirty="0" err="1" smtClean="0"/>
              <a:t>Employment</a:t>
            </a:r>
            <a:r>
              <a:rPr lang="sk-SK" dirty="0" smtClean="0"/>
              <a:t> rate 20-64: 67.9%</a:t>
            </a:r>
          </a:p>
          <a:p>
            <a:r>
              <a:rPr lang="sk-SK" dirty="0" err="1" smtClean="0"/>
              <a:t>Unemployment</a:t>
            </a:r>
            <a:r>
              <a:rPr lang="sk-SK" dirty="0" smtClean="0"/>
              <a:t> rate: 11.3%</a:t>
            </a:r>
          </a:p>
          <a:p>
            <a:r>
              <a:rPr lang="sk-SK" dirty="0" err="1" smtClean="0"/>
              <a:t>Working</a:t>
            </a:r>
            <a:r>
              <a:rPr lang="sk-SK" dirty="0" smtClean="0"/>
              <a:t> </a:t>
            </a:r>
            <a:r>
              <a:rPr lang="sk-SK" dirty="0" err="1" smtClean="0"/>
              <a:t>abroad</a:t>
            </a:r>
            <a:r>
              <a:rPr lang="sk-SK" dirty="0" smtClean="0"/>
              <a:t>: 0.154 </a:t>
            </a:r>
            <a:r>
              <a:rPr lang="sk-SK" dirty="0" err="1" smtClean="0"/>
              <a:t>million</a:t>
            </a:r>
            <a:endParaRPr lang="sk-SK" dirty="0" smtClean="0"/>
          </a:p>
          <a:p>
            <a:r>
              <a:rPr lang="sk-SK" dirty="0" err="1" smtClean="0"/>
              <a:t>Employed</a:t>
            </a:r>
            <a:r>
              <a:rPr lang="sk-SK" dirty="0" smtClean="0"/>
              <a:t> in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works</a:t>
            </a:r>
            <a:r>
              <a:rPr lang="sk-SK" dirty="0" smtClean="0"/>
              <a:t>: 0.018 </a:t>
            </a:r>
            <a:r>
              <a:rPr lang="sk-SK" dirty="0" err="1" smtClean="0"/>
              <a:t>million</a:t>
            </a:r>
            <a:endParaRPr lang="sk-SK" dirty="0" smtClean="0"/>
          </a:p>
          <a:p>
            <a:r>
              <a:rPr lang="sk-SK" dirty="0" err="1" smtClean="0"/>
              <a:t>Working</a:t>
            </a:r>
            <a:r>
              <a:rPr lang="sk-SK" dirty="0" smtClean="0"/>
              <a:t> </a:t>
            </a:r>
            <a:r>
              <a:rPr lang="sk-SK" dirty="0" err="1" smtClean="0"/>
              <a:t>foreigners</a:t>
            </a:r>
            <a:r>
              <a:rPr lang="sk-SK" dirty="0" smtClean="0"/>
              <a:t> (December 2015): 0.025 </a:t>
            </a:r>
            <a:r>
              <a:rPr lang="sk-SK" dirty="0" err="1" smtClean="0"/>
              <a:t>million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Romania</a:t>
            </a:r>
            <a:r>
              <a:rPr lang="sk-SK" dirty="0" smtClean="0"/>
              <a:t>, V3, </a:t>
            </a:r>
            <a:r>
              <a:rPr lang="sk-SK" dirty="0" err="1" smtClean="0"/>
              <a:t>Ukraine</a:t>
            </a:r>
            <a:r>
              <a:rPr lang="sk-SK" dirty="0" smtClean="0"/>
              <a:t> and </a:t>
            </a:r>
            <a:r>
              <a:rPr lang="sk-SK" dirty="0" err="1" smtClean="0"/>
              <a:t>Serbia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7540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err="1" smtClean="0"/>
              <a:t>Unemployment</a:t>
            </a:r>
            <a:r>
              <a:rPr lang="sk-SK" b="1" dirty="0" smtClean="0"/>
              <a:t> in V4 and EU</a:t>
            </a:r>
            <a:endParaRPr lang="en-US" b="1" dirty="0"/>
          </a:p>
        </p:txBody>
      </p:sp>
      <p:graphicFrame>
        <p:nvGraphicFramePr>
          <p:cNvPr id="3" name="Graf 2"/>
          <p:cNvGraphicFramePr/>
          <p:nvPr>
            <p:extLst>
              <p:ext uri="{D42A27DB-BD31-4B8C-83A1-F6EECF244321}">
                <p14:modId xmlns:p14="http://schemas.microsoft.com/office/powerpoint/2010/main" val="667852653"/>
              </p:ext>
            </p:extLst>
          </p:nvPr>
        </p:nvGraphicFramePr>
        <p:xfrm>
          <a:off x="899592" y="1639252"/>
          <a:ext cx="7632848" cy="45980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827584" y="6178006"/>
            <a:ext cx="1718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Source: Eurostat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683568" y="1388386"/>
            <a:ext cx="83865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Unemployment rate (in %, monthly averages, seasonally adjusted, </a:t>
            </a:r>
            <a:r>
              <a:rPr lang="en-US" dirty="0" err="1"/>
              <a:t>Labour</a:t>
            </a:r>
            <a:r>
              <a:rPr lang="en-US" dirty="0"/>
              <a:t> Force Survey)</a:t>
            </a:r>
          </a:p>
        </p:txBody>
      </p:sp>
    </p:spTree>
    <p:extLst>
      <p:ext uri="{BB962C8B-B14F-4D97-AF65-F5344CB8AC3E}">
        <p14:creationId xmlns:p14="http://schemas.microsoft.com/office/powerpoint/2010/main" val="4051895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Employment</a:t>
            </a:r>
            <a:r>
              <a:rPr lang="sk-SK" b="1" dirty="0" smtClean="0"/>
              <a:t> in V4 and EU</a:t>
            </a:r>
            <a:endParaRPr lang="en-US" dirty="0"/>
          </a:p>
        </p:txBody>
      </p:sp>
      <p:graphicFrame>
        <p:nvGraphicFramePr>
          <p:cNvPr id="3" name="Graf 2"/>
          <p:cNvGraphicFramePr/>
          <p:nvPr>
            <p:extLst>
              <p:ext uri="{D42A27DB-BD31-4B8C-83A1-F6EECF244321}">
                <p14:modId xmlns:p14="http://schemas.microsoft.com/office/powerpoint/2010/main" val="3778789885"/>
              </p:ext>
            </p:extLst>
          </p:nvPr>
        </p:nvGraphicFramePr>
        <p:xfrm>
          <a:off x="755576" y="1822450"/>
          <a:ext cx="7704856" cy="44148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107504" y="1453426"/>
            <a:ext cx="9109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Employment rate 20-64 years (in %, annual averages, seasonally adjusted, </a:t>
            </a:r>
            <a:r>
              <a:rPr lang="en-US" dirty="0" err="1"/>
              <a:t>Labour</a:t>
            </a:r>
            <a:r>
              <a:rPr lang="en-US" dirty="0"/>
              <a:t> Force Survey)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827584" y="6178006"/>
            <a:ext cx="1718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Source: Eurostat</a:t>
            </a:r>
          </a:p>
        </p:txBody>
      </p:sp>
    </p:spTree>
    <p:extLst>
      <p:ext uri="{BB962C8B-B14F-4D97-AF65-F5344CB8AC3E}">
        <p14:creationId xmlns:p14="http://schemas.microsoft.com/office/powerpoint/2010/main" val="2327788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Employment</a:t>
            </a:r>
            <a:r>
              <a:rPr lang="sk-SK" b="1" dirty="0" smtClean="0"/>
              <a:t> </a:t>
            </a:r>
            <a:r>
              <a:rPr lang="sk-SK" b="1" dirty="0" err="1" smtClean="0"/>
              <a:t>vs</a:t>
            </a:r>
            <a:r>
              <a:rPr lang="sk-SK" b="1" dirty="0" smtClean="0"/>
              <a:t> </a:t>
            </a:r>
            <a:r>
              <a:rPr lang="sk-SK" b="1" dirty="0" err="1" smtClean="0"/>
              <a:t>Unemployment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It seems that in </a:t>
            </a:r>
            <a:r>
              <a:rPr lang="en-US" dirty="0" err="1"/>
              <a:t>PoIand</a:t>
            </a:r>
            <a:r>
              <a:rPr lang="en-US" dirty="0"/>
              <a:t> and Hungary, </a:t>
            </a:r>
            <a:r>
              <a:rPr lang="sk-SK" dirty="0" err="1" smtClean="0"/>
              <a:t>compared</a:t>
            </a:r>
            <a:r>
              <a:rPr lang="sk-SK" dirty="0" smtClean="0"/>
              <a:t> to Slovakia, </a:t>
            </a:r>
            <a:r>
              <a:rPr lang="en-US" dirty="0" smtClean="0"/>
              <a:t>there </a:t>
            </a:r>
            <a:r>
              <a:rPr lang="en-US" dirty="0"/>
              <a:t>are more people in the active age </a:t>
            </a:r>
            <a:r>
              <a:rPr lang="sk-SK" dirty="0" smtClean="0"/>
              <a:t>(20-64) </a:t>
            </a:r>
            <a:r>
              <a:rPr lang="en-US" dirty="0" smtClean="0"/>
              <a:t>who </a:t>
            </a:r>
            <a:r>
              <a:rPr lang="en-US" dirty="0"/>
              <a:t>do not work and, at the same time, do not belong to the unemployed. </a:t>
            </a:r>
            <a:endParaRPr lang="sk-SK" dirty="0" smtClean="0"/>
          </a:p>
          <a:p>
            <a:r>
              <a:rPr lang="en-US" dirty="0" smtClean="0"/>
              <a:t>These </a:t>
            </a:r>
            <a:r>
              <a:rPr lang="en-US" dirty="0"/>
              <a:t>may be people taking social benefits such as </a:t>
            </a:r>
            <a:r>
              <a:rPr lang="sk-SK" dirty="0" err="1" smtClean="0"/>
              <a:t>old-age</a:t>
            </a:r>
            <a:r>
              <a:rPr lang="sk-SK" dirty="0" smtClean="0"/>
              <a:t> </a:t>
            </a:r>
            <a:r>
              <a:rPr lang="en-US" dirty="0" smtClean="0"/>
              <a:t>pensions, </a:t>
            </a:r>
            <a:r>
              <a:rPr lang="sk-SK" dirty="0" err="1" smtClean="0"/>
              <a:t>disability</a:t>
            </a:r>
            <a:r>
              <a:rPr lang="sk-SK" dirty="0" smtClean="0"/>
              <a:t> </a:t>
            </a:r>
            <a:r>
              <a:rPr lang="sk-SK" dirty="0" err="1" smtClean="0"/>
              <a:t>pensions</a:t>
            </a:r>
            <a:r>
              <a:rPr lang="sk-SK" dirty="0" smtClean="0"/>
              <a:t>, </a:t>
            </a:r>
            <a:r>
              <a:rPr lang="en-US" dirty="0" smtClean="0"/>
              <a:t>sickness </a:t>
            </a:r>
            <a:r>
              <a:rPr lang="en-US" dirty="0"/>
              <a:t>benefits, people on maternity </a:t>
            </a:r>
            <a:r>
              <a:rPr lang="en-US" dirty="0" smtClean="0"/>
              <a:t>leave</a:t>
            </a:r>
            <a:r>
              <a:rPr lang="sk-SK" dirty="0" smtClean="0"/>
              <a:t>;</a:t>
            </a:r>
            <a:r>
              <a:rPr lang="en-US" dirty="0" smtClean="0"/>
              <a:t> </a:t>
            </a:r>
            <a:r>
              <a:rPr lang="en-US" dirty="0"/>
              <a:t>or </a:t>
            </a:r>
            <a:r>
              <a:rPr lang="en-US" dirty="0" smtClean="0"/>
              <a:t>students</a:t>
            </a:r>
            <a:r>
              <a:rPr lang="sk-SK" dirty="0" smtClean="0"/>
              <a:t>; or </a:t>
            </a:r>
            <a:r>
              <a:rPr lang="sk-SK" dirty="0" err="1" smtClean="0"/>
              <a:t>discouraged</a:t>
            </a:r>
            <a:r>
              <a:rPr lang="sk-SK" dirty="0" smtClean="0"/>
              <a:t> </a:t>
            </a:r>
            <a:r>
              <a:rPr lang="sk-SK" dirty="0" err="1" smtClean="0"/>
              <a:t>people</a:t>
            </a:r>
            <a:r>
              <a:rPr lang="sk-SK" dirty="0" smtClean="0"/>
              <a:t> </a:t>
            </a:r>
            <a:r>
              <a:rPr lang="sk-SK" dirty="0" err="1" smtClean="0"/>
              <a:t>who</a:t>
            </a:r>
            <a:r>
              <a:rPr lang="sk-SK" dirty="0" smtClean="0"/>
              <a:t> do </a:t>
            </a:r>
            <a:r>
              <a:rPr lang="sk-SK" dirty="0" err="1" smtClean="0"/>
              <a:t>not</a:t>
            </a:r>
            <a:r>
              <a:rPr lang="sk-SK" dirty="0" smtClean="0"/>
              <a:t> </a:t>
            </a:r>
            <a:r>
              <a:rPr lang="sk-SK" dirty="0" err="1" smtClean="0"/>
              <a:t>believe</a:t>
            </a:r>
            <a:r>
              <a:rPr lang="sk-SK" dirty="0" smtClean="0"/>
              <a:t> </a:t>
            </a:r>
            <a:r>
              <a:rPr lang="sk-SK" dirty="0" err="1" smtClean="0"/>
              <a:t>there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a </a:t>
            </a:r>
            <a:r>
              <a:rPr lang="sk-SK" dirty="0" err="1" smtClean="0"/>
              <a:t>job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them</a:t>
            </a:r>
            <a:r>
              <a:rPr lang="en-US" dirty="0" smtClean="0"/>
              <a:t>.</a:t>
            </a:r>
            <a:endParaRPr lang="sk-SK" dirty="0" smtClean="0"/>
          </a:p>
          <a:p>
            <a:r>
              <a:rPr lang="en-US" dirty="0"/>
              <a:t>According to the OECD statistics for 2014, there were 1.7% marginally attached people as a share of the labor force in Slovakia, compared to 3.7% in Poland, 4.0% in Hungary and just 0.9% in the Czech Republic.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2331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Unemployed</a:t>
            </a:r>
            <a:r>
              <a:rPr lang="sk-SK" b="1" dirty="0" smtClean="0"/>
              <a:t> by </a:t>
            </a:r>
            <a:r>
              <a:rPr lang="sk-SK" b="1" dirty="0" err="1" smtClean="0"/>
              <a:t>duration</a:t>
            </a:r>
            <a:endParaRPr lang="en-US" b="1" dirty="0"/>
          </a:p>
        </p:txBody>
      </p:sp>
      <p:graphicFrame>
        <p:nvGraphicFramePr>
          <p:cNvPr id="3" name="Graf 2"/>
          <p:cNvGraphicFramePr/>
          <p:nvPr>
            <p:extLst>
              <p:ext uri="{D42A27DB-BD31-4B8C-83A1-F6EECF244321}">
                <p14:modId xmlns:p14="http://schemas.microsoft.com/office/powerpoint/2010/main" val="3422699641"/>
              </p:ext>
            </p:extLst>
          </p:nvPr>
        </p:nvGraphicFramePr>
        <p:xfrm>
          <a:off x="683568" y="1831657"/>
          <a:ext cx="7848872" cy="44776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539551" y="1484784"/>
            <a:ext cx="54271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Unemployed by duration of unemployment (thousands)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539551" y="6295569"/>
            <a:ext cx="3340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Source: Statistical Office of the SR</a:t>
            </a:r>
          </a:p>
        </p:txBody>
      </p:sp>
    </p:spTree>
    <p:extLst>
      <p:ext uri="{BB962C8B-B14F-4D97-AF65-F5344CB8AC3E}">
        <p14:creationId xmlns:p14="http://schemas.microsoft.com/office/powerpoint/2010/main" val="1008885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International</a:t>
            </a:r>
            <a:r>
              <a:rPr lang="sk-SK" b="1" dirty="0" smtClean="0"/>
              <a:t> </a:t>
            </a:r>
            <a:r>
              <a:rPr lang="sk-SK" b="1" dirty="0" err="1" smtClean="0"/>
              <a:t>comparison</a:t>
            </a:r>
            <a:endParaRPr lang="en-US" b="1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42348315"/>
              </p:ext>
            </p:extLst>
          </p:nvPr>
        </p:nvGraphicFramePr>
        <p:xfrm>
          <a:off x="611560" y="1412776"/>
          <a:ext cx="7992888" cy="45843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827583" y="5949280"/>
            <a:ext cx="1718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sk-SK" dirty="0" err="1" smtClean="0"/>
              <a:t>Eurostat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0260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Unemployment</a:t>
            </a:r>
            <a:r>
              <a:rPr lang="sk-SK" b="1" dirty="0" smtClean="0"/>
              <a:t> rate by </a:t>
            </a:r>
            <a:r>
              <a:rPr lang="sk-SK" b="1" dirty="0" err="1" smtClean="0"/>
              <a:t>regions</a:t>
            </a:r>
            <a:endParaRPr lang="en-US" b="1" dirty="0"/>
          </a:p>
        </p:txBody>
      </p:sp>
      <p:sp>
        <p:nvSpPr>
          <p:cNvPr id="3" name="BlokTextu 2"/>
          <p:cNvSpPr txBox="1"/>
          <p:nvPr/>
        </p:nvSpPr>
        <p:spPr>
          <a:xfrm>
            <a:off x="502953" y="1700808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err="1" smtClean="0"/>
              <a:t>Unemployment</a:t>
            </a:r>
            <a:r>
              <a:rPr lang="sk-SK" dirty="0" smtClean="0"/>
              <a:t> rate in </a:t>
            </a:r>
            <a:r>
              <a:rPr lang="sk-SK" dirty="0" err="1" smtClean="0"/>
              <a:t>different</a:t>
            </a:r>
            <a:r>
              <a:rPr lang="sk-SK" dirty="0" smtClean="0"/>
              <a:t> Slovak </a:t>
            </a:r>
            <a:r>
              <a:rPr lang="sk-SK" dirty="0" err="1" smtClean="0"/>
              <a:t>regions</a:t>
            </a:r>
            <a:r>
              <a:rPr lang="sk-SK" dirty="0" smtClean="0"/>
              <a:t> (December 2015)</a:t>
            </a:r>
            <a:endParaRPr lang="en-US" dirty="0"/>
          </a:p>
        </p:txBody>
      </p:sp>
      <p:sp>
        <p:nvSpPr>
          <p:cNvPr id="4" name="BlokTextu 3"/>
          <p:cNvSpPr txBox="1"/>
          <p:nvPr/>
        </p:nvSpPr>
        <p:spPr>
          <a:xfrm>
            <a:off x="388967" y="6084728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INEKO </a:t>
            </a:r>
            <a:r>
              <a:rPr lang="sk-SK" dirty="0" err="1" smtClean="0"/>
              <a:t>based</a:t>
            </a:r>
            <a:r>
              <a:rPr lang="sk-SK" dirty="0" smtClean="0"/>
              <a:t> on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Central</a:t>
            </a:r>
            <a:r>
              <a:rPr lang="sk-SK" dirty="0" smtClean="0"/>
              <a:t> Office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Labour</a:t>
            </a:r>
            <a:r>
              <a:rPr lang="sk-SK" dirty="0" smtClean="0"/>
              <a:t>, </a:t>
            </a:r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sk-SK" dirty="0" err="1" smtClean="0"/>
              <a:t>Affairs</a:t>
            </a:r>
            <a:r>
              <a:rPr lang="sk-SK" dirty="0" smtClean="0"/>
              <a:t> and </a:t>
            </a:r>
            <a:r>
              <a:rPr lang="sk-SK" dirty="0" err="1" smtClean="0"/>
              <a:t>Family</a:t>
            </a:r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53" y="2173506"/>
            <a:ext cx="8036624" cy="3867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9314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Roma</a:t>
            </a:r>
            <a:r>
              <a:rPr lang="sk-SK" b="1" dirty="0" smtClean="0"/>
              <a:t> </a:t>
            </a:r>
            <a:r>
              <a:rPr lang="sk-SK" b="1" dirty="0" err="1" smtClean="0"/>
              <a:t>factor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i="1" dirty="0" smtClean="0"/>
              <a:t>“</a:t>
            </a:r>
            <a:r>
              <a:rPr lang="en-US" i="1" dirty="0" smtClean="0"/>
              <a:t>Estimates</a:t>
            </a:r>
            <a:r>
              <a:rPr lang="sk-SK" i="1" dirty="0" smtClean="0"/>
              <a:t> </a:t>
            </a:r>
            <a:r>
              <a:rPr lang="en-US" i="1" dirty="0" smtClean="0"/>
              <a:t>suggest</a:t>
            </a:r>
            <a:r>
              <a:rPr lang="sk-SK" i="1" dirty="0" smtClean="0"/>
              <a:t> </a:t>
            </a:r>
            <a:r>
              <a:rPr lang="en-US" i="1" dirty="0" smtClean="0"/>
              <a:t>there</a:t>
            </a:r>
            <a:r>
              <a:rPr lang="sk-SK" i="1" dirty="0" smtClean="0"/>
              <a:t> </a:t>
            </a:r>
            <a:r>
              <a:rPr lang="en-US" i="1" dirty="0" smtClean="0"/>
              <a:t>are</a:t>
            </a:r>
            <a:r>
              <a:rPr lang="sk-SK" i="1" dirty="0" smtClean="0"/>
              <a:t> </a:t>
            </a:r>
            <a:r>
              <a:rPr lang="en-US" i="1" dirty="0" smtClean="0"/>
              <a:t>approximately</a:t>
            </a:r>
            <a:r>
              <a:rPr lang="sk-SK" i="1" dirty="0" smtClean="0"/>
              <a:t> </a:t>
            </a:r>
            <a:r>
              <a:rPr lang="en-US" i="1" dirty="0" smtClean="0"/>
              <a:t>400</a:t>
            </a:r>
            <a:r>
              <a:rPr lang="sk-SK" i="1" dirty="0" smtClean="0"/>
              <a:t> </a:t>
            </a:r>
            <a:r>
              <a:rPr lang="en-US" i="1" dirty="0" smtClean="0"/>
              <a:t>thousand</a:t>
            </a:r>
            <a:r>
              <a:rPr lang="sk-SK" i="1" dirty="0" smtClean="0"/>
              <a:t> </a:t>
            </a:r>
            <a:r>
              <a:rPr lang="en-US" i="1" dirty="0" smtClean="0"/>
              <a:t>Roma</a:t>
            </a:r>
            <a:r>
              <a:rPr lang="sk-SK" i="1" dirty="0" smtClean="0"/>
              <a:t> </a:t>
            </a:r>
            <a:r>
              <a:rPr lang="en-US" i="1" dirty="0" smtClean="0"/>
              <a:t>in</a:t>
            </a:r>
            <a:r>
              <a:rPr lang="sk-SK" i="1" dirty="0" smtClean="0"/>
              <a:t> </a:t>
            </a:r>
            <a:r>
              <a:rPr lang="en-US" i="1" dirty="0" smtClean="0"/>
              <a:t>Slovakia,</a:t>
            </a:r>
            <a:r>
              <a:rPr lang="sk-SK" i="1" dirty="0" smtClean="0"/>
              <a:t> </a:t>
            </a:r>
            <a:r>
              <a:rPr lang="en-US" i="1" dirty="0" smtClean="0"/>
              <a:t>while</a:t>
            </a:r>
            <a:r>
              <a:rPr lang="sk-SK" i="1" dirty="0" smtClean="0"/>
              <a:t> </a:t>
            </a:r>
            <a:r>
              <a:rPr lang="en-US" i="1" dirty="0" smtClean="0"/>
              <a:t>about</a:t>
            </a:r>
            <a:r>
              <a:rPr lang="sk-SK" i="1" dirty="0" smtClean="0"/>
              <a:t> </a:t>
            </a:r>
            <a:r>
              <a:rPr lang="en-US" i="1" dirty="0" smtClean="0"/>
              <a:t>130</a:t>
            </a:r>
            <a:r>
              <a:rPr lang="sk-SK" i="1" dirty="0" smtClean="0"/>
              <a:t> </a:t>
            </a:r>
            <a:r>
              <a:rPr lang="en-US" i="1" dirty="0" smtClean="0"/>
              <a:t>thousand</a:t>
            </a:r>
            <a:r>
              <a:rPr lang="sk-SK" i="1" dirty="0" smtClean="0"/>
              <a:t> </a:t>
            </a:r>
            <a:r>
              <a:rPr lang="en-US" i="1" dirty="0" smtClean="0"/>
              <a:t>of</a:t>
            </a:r>
            <a:r>
              <a:rPr lang="sk-SK" i="1" dirty="0" smtClean="0"/>
              <a:t> </a:t>
            </a:r>
            <a:r>
              <a:rPr lang="en-US" i="1" dirty="0" smtClean="0"/>
              <a:t>Roma</a:t>
            </a:r>
            <a:r>
              <a:rPr lang="sk-SK" i="1" dirty="0" smtClean="0"/>
              <a:t> </a:t>
            </a:r>
            <a:r>
              <a:rPr lang="en-US" i="1" dirty="0" smtClean="0"/>
              <a:t>are</a:t>
            </a:r>
            <a:r>
              <a:rPr lang="sk-SK" i="1" dirty="0" smtClean="0"/>
              <a:t> </a:t>
            </a:r>
            <a:r>
              <a:rPr lang="en-US" i="1" dirty="0" smtClean="0"/>
              <a:t>registered</a:t>
            </a:r>
            <a:r>
              <a:rPr lang="sk-SK" i="1" dirty="0" smtClean="0"/>
              <a:t> </a:t>
            </a:r>
            <a:r>
              <a:rPr lang="en-US" i="1" dirty="0" smtClean="0"/>
              <a:t>as</a:t>
            </a:r>
            <a:r>
              <a:rPr lang="sk-SK" i="1" dirty="0" smtClean="0"/>
              <a:t> </a:t>
            </a:r>
            <a:r>
              <a:rPr lang="en-US" i="1" dirty="0" smtClean="0"/>
              <a:t>jobseekers</a:t>
            </a:r>
            <a:r>
              <a:rPr lang="sk-SK" i="1" dirty="0" smtClean="0"/>
              <a:t>.“</a:t>
            </a:r>
            <a:endParaRPr lang="en-US" i="1" dirty="0" smtClean="0"/>
          </a:p>
          <a:p>
            <a:r>
              <a:rPr lang="en-GB" i="1" dirty="0" smtClean="0"/>
              <a:t>“</a:t>
            </a:r>
            <a:r>
              <a:rPr lang="en-US" i="1" dirty="0" smtClean="0"/>
              <a:t>If</a:t>
            </a:r>
            <a:r>
              <a:rPr lang="sk-SK" i="1" dirty="0" smtClean="0"/>
              <a:t> </a:t>
            </a:r>
            <a:r>
              <a:rPr lang="en-US" i="1" dirty="0" smtClean="0"/>
              <a:t>the</a:t>
            </a:r>
            <a:r>
              <a:rPr lang="sk-SK" i="1" dirty="0" smtClean="0"/>
              <a:t> </a:t>
            </a:r>
            <a:r>
              <a:rPr lang="en-US" i="1" dirty="0" smtClean="0"/>
              <a:t>Roma</a:t>
            </a:r>
            <a:r>
              <a:rPr lang="sk-SK" i="1" dirty="0" smtClean="0"/>
              <a:t> </a:t>
            </a:r>
            <a:r>
              <a:rPr lang="en-US" i="1" dirty="0" smtClean="0"/>
              <a:t>population</a:t>
            </a:r>
            <a:r>
              <a:rPr lang="sk-SK" i="1" dirty="0" smtClean="0"/>
              <a:t> </a:t>
            </a:r>
            <a:r>
              <a:rPr lang="en-US" i="1" dirty="0" smtClean="0"/>
              <a:t>on</a:t>
            </a:r>
            <a:r>
              <a:rPr lang="sk-SK" i="1" dirty="0" smtClean="0"/>
              <a:t> </a:t>
            </a:r>
            <a:r>
              <a:rPr lang="en-US" i="1" dirty="0" smtClean="0"/>
              <a:t>the</a:t>
            </a:r>
            <a:r>
              <a:rPr lang="sk-SK" i="1" dirty="0" smtClean="0"/>
              <a:t> </a:t>
            </a:r>
            <a:r>
              <a:rPr lang="en-US" i="1" dirty="0" err="1" smtClean="0"/>
              <a:t>labour</a:t>
            </a:r>
            <a:r>
              <a:rPr lang="sk-SK" i="1" dirty="0" smtClean="0"/>
              <a:t> </a:t>
            </a:r>
            <a:r>
              <a:rPr lang="en-US" i="1" dirty="0" smtClean="0"/>
              <a:t>market</a:t>
            </a:r>
            <a:r>
              <a:rPr lang="sk-SK" i="1" dirty="0" smtClean="0"/>
              <a:t> </a:t>
            </a:r>
            <a:r>
              <a:rPr lang="en-US" i="1" dirty="0" smtClean="0"/>
              <a:t>achieved</a:t>
            </a:r>
            <a:r>
              <a:rPr lang="sk-SK" i="1" dirty="0" smtClean="0"/>
              <a:t> </a:t>
            </a:r>
            <a:r>
              <a:rPr lang="en-US" i="1" dirty="0" smtClean="0"/>
              <a:t>the</a:t>
            </a:r>
            <a:r>
              <a:rPr lang="sk-SK" i="1" dirty="0" smtClean="0"/>
              <a:t> </a:t>
            </a:r>
            <a:r>
              <a:rPr lang="en-US" i="1" dirty="0" smtClean="0"/>
              <a:t>average</a:t>
            </a:r>
            <a:r>
              <a:rPr lang="sk-SK" i="1" dirty="0" smtClean="0"/>
              <a:t> </a:t>
            </a:r>
            <a:r>
              <a:rPr lang="en-US" i="1" dirty="0" smtClean="0"/>
              <a:t>results</a:t>
            </a:r>
            <a:r>
              <a:rPr lang="sk-SK" i="1" dirty="0" smtClean="0"/>
              <a:t> </a:t>
            </a:r>
            <a:r>
              <a:rPr lang="en-US" i="1" dirty="0" smtClean="0"/>
              <a:t>of</a:t>
            </a:r>
            <a:r>
              <a:rPr lang="sk-SK" i="1" dirty="0" smtClean="0"/>
              <a:t> </a:t>
            </a:r>
            <a:r>
              <a:rPr lang="en-US" i="1" dirty="0" smtClean="0"/>
              <a:t>the</a:t>
            </a:r>
            <a:r>
              <a:rPr lang="sk-SK" i="1" dirty="0" smtClean="0"/>
              <a:t> </a:t>
            </a:r>
            <a:r>
              <a:rPr lang="en-US" i="1" dirty="0" smtClean="0"/>
              <a:t>majority</a:t>
            </a:r>
            <a:r>
              <a:rPr lang="sk-SK" i="1" dirty="0" smtClean="0"/>
              <a:t> </a:t>
            </a:r>
            <a:r>
              <a:rPr lang="en-US" i="1" dirty="0" smtClean="0"/>
              <a:t>population,</a:t>
            </a:r>
            <a:r>
              <a:rPr lang="sk-SK" i="1" dirty="0" smtClean="0"/>
              <a:t> </a:t>
            </a:r>
            <a:r>
              <a:rPr lang="en-US" i="1" dirty="0" smtClean="0"/>
              <a:t>the</a:t>
            </a:r>
            <a:r>
              <a:rPr lang="sk-SK" i="1" dirty="0" smtClean="0"/>
              <a:t> </a:t>
            </a:r>
            <a:r>
              <a:rPr lang="en-US" i="1" dirty="0" smtClean="0"/>
              <a:t>overall</a:t>
            </a:r>
            <a:r>
              <a:rPr lang="sk-SK" i="1" dirty="0" smtClean="0"/>
              <a:t> </a:t>
            </a:r>
            <a:r>
              <a:rPr lang="en-US" i="1" dirty="0" smtClean="0"/>
              <a:t>unemployment</a:t>
            </a:r>
            <a:r>
              <a:rPr lang="sk-SK" i="1" dirty="0" smtClean="0"/>
              <a:t> </a:t>
            </a:r>
            <a:r>
              <a:rPr lang="en-US" i="1" dirty="0" smtClean="0"/>
              <a:t>rate</a:t>
            </a:r>
            <a:r>
              <a:rPr lang="sk-SK" i="1" dirty="0" smtClean="0"/>
              <a:t> </a:t>
            </a:r>
            <a:r>
              <a:rPr lang="en-US" i="1" dirty="0" smtClean="0"/>
              <a:t>would</a:t>
            </a:r>
            <a:r>
              <a:rPr lang="sk-SK" i="1" dirty="0" smtClean="0"/>
              <a:t> </a:t>
            </a:r>
            <a:r>
              <a:rPr lang="en-US" i="1" dirty="0" smtClean="0"/>
              <a:t>be</a:t>
            </a:r>
            <a:r>
              <a:rPr lang="sk-SK" i="1" dirty="0" smtClean="0"/>
              <a:t> </a:t>
            </a:r>
            <a:r>
              <a:rPr lang="en-US" i="1" dirty="0" smtClean="0"/>
              <a:t>approx.</a:t>
            </a:r>
            <a:r>
              <a:rPr lang="sk-SK" i="1" dirty="0" smtClean="0"/>
              <a:t> </a:t>
            </a:r>
            <a:r>
              <a:rPr lang="en-US" i="1" dirty="0" smtClean="0"/>
              <a:t>4</a:t>
            </a:r>
            <a:r>
              <a:rPr lang="sk-SK" i="1" dirty="0" smtClean="0"/>
              <a:t> </a:t>
            </a:r>
            <a:r>
              <a:rPr lang="en-US" i="1" dirty="0" smtClean="0"/>
              <a:t>percentage</a:t>
            </a:r>
            <a:r>
              <a:rPr lang="sk-SK" i="1" dirty="0" smtClean="0"/>
              <a:t> </a:t>
            </a:r>
            <a:r>
              <a:rPr lang="en-US" i="1" dirty="0" smtClean="0"/>
              <a:t>points</a:t>
            </a:r>
            <a:r>
              <a:rPr lang="sk-SK" i="1" dirty="0" smtClean="0"/>
              <a:t> </a:t>
            </a:r>
            <a:r>
              <a:rPr lang="en-US" i="1" dirty="0" smtClean="0"/>
              <a:t>lower.</a:t>
            </a:r>
            <a:r>
              <a:rPr lang="sk-SK" i="1" dirty="0" smtClean="0"/>
              <a:t>“</a:t>
            </a:r>
          </a:p>
          <a:p>
            <a:pPr lvl="1"/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sk-SK" dirty="0" err="1" smtClean="0"/>
              <a:t>Unemployment</a:t>
            </a:r>
            <a:r>
              <a:rPr lang="sk-SK" dirty="0" smtClean="0"/>
              <a:t> in Slovakia, </a:t>
            </a:r>
            <a:r>
              <a:rPr lang="sk-SK" dirty="0" err="1" smtClean="0"/>
              <a:t>Institute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Financial</a:t>
            </a:r>
            <a:r>
              <a:rPr lang="sk-SK" dirty="0" smtClean="0"/>
              <a:t> </a:t>
            </a:r>
            <a:r>
              <a:rPr lang="sk-SK" dirty="0" err="1" smtClean="0"/>
              <a:t>Policy</a:t>
            </a:r>
            <a:r>
              <a:rPr lang="sk-SK" dirty="0" smtClean="0"/>
              <a:t> </a:t>
            </a:r>
            <a:r>
              <a:rPr lang="sk-SK" dirty="0" err="1" smtClean="0"/>
              <a:t>at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Ministry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Finance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SR, November 2014, </a:t>
            </a:r>
            <a:r>
              <a:rPr lang="sk-SK" dirty="0" smtClean="0">
                <a:hlinkClick r:id="rId2"/>
              </a:rPr>
              <a:t>http://www.finance.gov.sk/Default.aspx?CatID=9888</a:t>
            </a:r>
            <a:r>
              <a:rPr lang="sk-SK" dirty="0" smtClean="0"/>
              <a:t> </a:t>
            </a:r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330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Roma</a:t>
            </a:r>
            <a:r>
              <a:rPr lang="sk-SK" b="1" dirty="0" smtClean="0"/>
              <a:t> </a:t>
            </a:r>
            <a:r>
              <a:rPr lang="sk-SK" b="1" dirty="0" err="1" smtClean="0"/>
              <a:t>factor</a:t>
            </a:r>
            <a:endParaRPr lang="en-US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9674"/>
            <a:ext cx="8661646" cy="4339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467544" y="6021288"/>
            <a:ext cx="84456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sk-SK" dirty="0" err="1" smtClean="0"/>
              <a:t>Unemployment</a:t>
            </a:r>
            <a:r>
              <a:rPr lang="sk-SK" dirty="0" smtClean="0"/>
              <a:t> in Slovakia, </a:t>
            </a:r>
            <a:r>
              <a:rPr lang="sk-SK" dirty="0" err="1" smtClean="0"/>
              <a:t>Institute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Financial</a:t>
            </a:r>
            <a:r>
              <a:rPr lang="sk-SK" dirty="0" smtClean="0"/>
              <a:t> </a:t>
            </a:r>
            <a:r>
              <a:rPr lang="sk-SK" dirty="0" err="1" smtClean="0"/>
              <a:t>Policy</a:t>
            </a:r>
            <a:r>
              <a:rPr lang="sk-SK" dirty="0" smtClean="0"/>
              <a:t> </a:t>
            </a:r>
            <a:r>
              <a:rPr lang="sk-SK" dirty="0" err="1" smtClean="0"/>
              <a:t>at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Ministry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Finance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SR, November 2014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018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Tax</a:t>
            </a:r>
            <a:r>
              <a:rPr lang="sk-SK" b="1" dirty="0" smtClean="0"/>
              <a:t> </a:t>
            </a:r>
            <a:r>
              <a:rPr lang="sk-SK" b="1" dirty="0" err="1" smtClean="0"/>
              <a:t>burden</a:t>
            </a:r>
            <a:r>
              <a:rPr lang="sk-SK" b="1" dirty="0" smtClean="0"/>
              <a:t> on </a:t>
            </a:r>
            <a:r>
              <a:rPr lang="sk-SK" b="1" dirty="0" err="1" smtClean="0"/>
              <a:t>low</a:t>
            </a:r>
            <a:r>
              <a:rPr lang="sk-SK" b="1" dirty="0" smtClean="0"/>
              <a:t> </a:t>
            </a:r>
            <a:r>
              <a:rPr lang="sk-SK" b="1" dirty="0" err="1" smtClean="0"/>
              <a:t>income</a:t>
            </a:r>
            <a:endParaRPr lang="en-US" b="1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8244273"/>
              </p:ext>
            </p:extLst>
          </p:nvPr>
        </p:nvGraphicFramePr>
        <p:xfrm>
          <a:off x="755576" y="1412776"/>
          <a:ext cx="7704854" cy="50020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75524"/>
                <a:gridCol w="1636352"/>
                <a:gridCol w="1508920"/>
                <a:gridCol w="1784058"/>
              </a:tblGrid>
              <a:tr h="249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err="1" smtClean="0">
                          <a:effectLst/>
                        </a:rPr>
                        <a:t>Employment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err="1" smtClean="0">
                          <a:effectLst/>
                        </a:rPr>
                        <a:t>Self-employment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9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err="1" smtClean="0">
                          <a:effectLst/>
                        </a:rPr>
                        <a:t>Employee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err="1" smtClean="0">
                          <a:effectLst/>
                        </a:rPr>
                        <a:t>Employer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49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err="1" smtClean="0">
                          <a:effectLst/>
                        </a:rPr>
                        <a:t>Gross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monthly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income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effectLst/>
                        </a:rPr>
                        <a:t>405 </a:t>
                      </a:r>
                      <a:r>
                        <a:rPr lang="sk-SK" sz="1400" dirty="0">
                          <a:effectLst/>
                        </a:rPr>
                        <a:t>€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>
                          <a:effectLst/>
                        </a:rPr>
                        <a:t>-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9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b="1" dirty="0" err="1" smtClean="0">
                          <a:effectLst/>
                        </a:rPr>
                        <a:t>Labor</a:t>
                      </a:r>
                      <a:r>
                        <a:rPr lang="sk-SK" sz="1400" b="1" dirty="0" smtClean="0">
                          <a:effectLst/>
                        </a:rPr>
                        <a:t> </a:t>
                      </a:r>
                      <a:r>
                        <a:rPr lang="sk-SK" sz="1400" b="1" dirty="0" err="1" smtClean="0">
                          <a:effectLst/>
                        </a:rPr>
                        <a:t>costs</a:t>
                      </a:r>
                      <a:r>
                        <a:rPr lang="sk-SK" sz="1400" b="1" baseline="0" dirty="0" smtClean="0">
                          <a:effectLst/>
                        </a:rPr>
                        <a:t> (</a:t>
                      </a:r>
                      <a:r>
                        <a:rPr lang="sk-SK" sz="1400" b="1" baseline="0" dirty="0" err="1" smtClean="0">
                          <a:effectLst/>
                        </a:rPr>
                        <a:t>monthly</a:t>
                      </a:r>
                      <a:r>
                        <a:rPr lang="sk-SK" sz="1400" b="1" dirty="0" smtClean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514.55 </a:t>
                      </a:r>
                      <a:r>
                        <a:rPr lang="sk-SK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€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514.55 </a:t>
                      </a:r>
                      <a:r>
                        <a:rPr lang="sk-SK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€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249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err="1" smtClean="0">
                          <a:effectLst/>
                        </a:rPr>
                        <a:t>Sickness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insurance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5.67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5.67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18.87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9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err="1" smtClean="0">
                          <a:effectLst/>
                        </a:rPr>
                        <a:t>Old-age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insurance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16.20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56.70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77.22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9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err="1" smtClean="0">
                          <a:effectLst/>
                        </a:rPr>
                        <a:t>Disability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insurance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12.15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12.15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25.74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9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err="1" smtClean="0">
                          <a:effectLst/>
                        </a:rPr>
                        <a:t>Unemployment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insurance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4.05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4.05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0.00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9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effectLst/>
                        </a:rPr>
                        <a:t>Solidarity </a:t>
                      </a:r>
                      <a:r>
                        <a:rPr lang="sk-SK" sz="1400" dirty="0" err="1" smtClean="0">
                          <a:effectLst/>
                        </a:rPr>
                        <a:t>reserve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fund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0.00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19.23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20.38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9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err="1" smtClean="0">
                          <a:effectLst/>
                        </a:rPr>
                        <a:t>Guarantee</a:t>
                      </a:r>
                      <a:r>
                        <a:rPr lang="sk-SK" sz="1400" baseline="0" dirty="0" smtClean="0">
                          <a:effectLst/>
                        </a:rPr>
                        <a:t> </a:t>
                      </a:r>
                      <a:r>
                        <a:rPr lang="sk-SK" sz="1400" baseline="0" dirty="0" err="1" smtClean="0">
                          <a:effectLst/>
                        </a:rPr>
                        <a:t>fund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0.00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1.01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0.00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9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err="1" smtClean="0">
                          <a:effectLst/>
                        </a:rPr>
                        <a:t>Accident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insurance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0.00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3.24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0.00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9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err="1" smtClean="0">
                          <a:effectLst/>
                        </a:rPr>
                        <a:t>Social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insurance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total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38.02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102.05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142.20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9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err="1" smtClean="0">
                          <a:effectLst/>
                        </a:rPr>
                        <a:t>Health</a:t>
                      </a:r>
                      <a:r>
                        <a:rPr lang="sk-SK" sz="1400" baseline="0" dirty="0" smtClean="0">
                          <a:effectLst/>
                        </a:rPr>
                        <a:t> </a:t>
                      </a:r>
                      <a:r>
                        <a:rPr lang="sk-SK" sz="1400" baseline="0" dirty="0" err="1" smtClean="0">
                          <a:effectLst/>
                        </a:rPr>
                        <a:t>insurance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3.00 </a:t>
                      </a:r>
                      <a:r>
                        <a:rPr lang="sk-SK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€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7.50 </a:t>
                      </a:r>
                      <a:r>
                        <a:rPr lang="sk-SK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€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60.06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9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err="1" smtClean="0">
                          <a:effectLst/>
                        </a:rPr>
                        <a:t>Insurance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total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150.57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202.26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9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err="1" smtClean="0">
                          <a:effectLst/>
                        </a:rPr>
                        <a:t>Tax</a:t>
                      </a:r>
                      <a:r>
                        <a:rPr lang="sk-SK" sz="1400" dirty="0" smtClean="0">
                          <a:effectLst/>
                        </a:rPr>
                        <a:t> on</a:t>
                      </a:r>
                      <a:r>
                        <a:rPr lang="sk-SK" sz="1400" baseline="0" dirty="0" smtClean="0">
                          <a:effectLst/>
                        </a:rPr>
                        <a:t> </a:t>
                      </a:r>
                      <a:r>
                        <a:rPr lang="sk-SK" sz="1400" baseline="0" dirty="0" err="1" smtClean="0">
                          <a:effectLst/>
                        </a:rPr>
                        <a:t>income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8.92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0.00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9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b="1" dirty="0" err="1" smtClean="0">
                          <a:effectLst/>
                        </a:rPr>
                        <a:t>Net</a:t>
                      </a:r>
                      <a:r>
                        <a:rPr lang="sk-SK" sz="1400" b="1" dirty="0" smtClean="0">
                          <a:effectLst/>
                        </a:rPr>
                        <a:t> </a:t>
                      </a:r>
                      <a:r>
                        <a:rPr lang="sk-SK" sz="1400" b="1" dirty="0" err="1" smtClean="0">
                          <a:effectLst/>
                        </a:rPr>
                        <a:t>income</a:t>
                      </a:r>
                      <a:endParaRPr lang="en-US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b="1" dirty="0" smtClean="0">
                          <a:solidFill>
                            <a:schemeClr val="tx1"/>
                          </a:solidFill>
                          <a:effectLst/>
                        </a:rPr>
                        <a:t>355.01 </a:t>
                      </a:r>
                      <a:r>
                        <a:rPr lang="sk-SK" sz="1400" b="1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b="1" dirty="0" smtClean="0">
                          <a:solidFill>
                            <a:schemeClr val="tx1"/>
                          </a:solidFill>
                          <a:effectLst/>
                        </a:rPr>
                        <a:t>312.29 </a:t>
                      </a:r>
                      <a:r>
                        <a:rPr lang="sk-SK" sz="1400" b="1" dirty="0">
                          <a:solidFill>
                            <a:schemeClr val="tx1"/>
                          </a:solidFill>
                          <a:effectLst/>
                        </a:rPr>
                        <a:t>€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9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Net</a:t>
                      </a:r>
                      <a:r>
                        <a:rPr lang="sk-SK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income</a:t>
                      </a:r>
                      <a:r>
                        <a:rPr lang="sk-SK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/</a:t>
                      </a:r>
                      <a:r>
                        <a:rPr lang="sk-SK" sz="14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Labor</a:t>
                      </a:r>
                      <a:r>
                        <a:rPr lang="sk-SK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costs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b="1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69%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b="1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61%</a:t>
                      </a:r>
                      <a:endParaRPr lang="en-US" sz="1400" b="1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9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err="1" smtClean="0">
                          <a:effectLst/>
                        </a:rPr>
                        <a:t>Difference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42.72 </a:t>
                      </a:r>
                      <a:r>
                        <a:rPr lang="sk-SK" sz="1400" dirty="0">
                          <a:solidFill>
                            <a:schemeClr val="tx1"/>
                          </a:solidFill>
                          <a:effectLst/>
                        </a:rPr>
                        <a:t>€ </a:t>
                      </a: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in </a:t>
                      </a:r>
                      <a:r>
                        <a:rPr lang="sk-SK" sz="1400" dirty="0" err="1" smtClean="0">
                          <a:solidFill>
                            <a:schemeClr val="tx1"/>
                          </a:solidFill>
                          <a:effectLst/>
                        </a:rPr>
                        <a:t>favor</a:t>
                      </a: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solidFill>
                            <a:schemeClr val="tx1"/>
                          </a:solidFill>
                          <a:effectLst/>
                        </a:rPr>
                        <a:t>of</a:t>
                      </a:r>
                      <a:r>
                        <a:rPr lang="sk-SK" sz="14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solidFill>
                            <a:schemeClr val="tx1"/>
                          </a:solidFill>
                          <a:effectLst/>
                        </a:rPr>
                        <a:t>Employment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10602">
                <a:tc grid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 err="1" smtClean="0">
                          <a:effectLst/>
                        </a:rPr>
                        <a:t>Net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income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can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be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higher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depending</a:t>
                      </a:r>
                      <a:r>
                        <a:rPr lang="sk-SK" sz="1400" dirty="0" smtClean="0">
                          <a:effectLst/>
                        </a:rPr>
                        <a:t> on </a:t>
                      </a:r>
                      <a:r>
                        <a:rPr lang="sk-SK" sz="1400" dirty="0" err="1" smtClean="0">
                          <a:effectLst/>
                        </a:rPr>
                        <a:t>number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of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children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of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the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working</a:t>
                      </a:r>
                      <a:r>
                        <a:rPr lang="sk-SK" sz="1400" dirty="0" smtClean="0">
                          <a:effectLst/>
                        </a:rPr>
                        <a:t> person. </a:t>
                      </a:r>
                      <a:r>
                        <a:rPr lang="sk-SK" sz="1400" dirty="0" err="1" smtClean="0">
                          <a:effectLst/>
                        </a:rPr>
                        <a:t>There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is</a:t>
                      </a:r>
                      <a:r>
                        <a:rPr lang="sk-SK" sz="1400" baseline="0" dirty="0" smtClean="0">
                          <a:effectLst/>
                        </a:rPr>
                        <a:t> a </a:t>
                      </a:r>
                      <a:r>
                        <a:rPr lang="sk-SK" sz="1400" baseline="0" dirty="0" err="1" smtClean="0">
                          <a:effectLst/>
                        </a:rPr>
                        <a:t>T</a:t>
                      </a:r>
                      <a:r>
                        <a:rPr lang="sk-SK" sz="1400" dirty="0" err="1" smtClean="0">
                          <a:effectLst/>
                        </a:rPr>
                        <a:t>ax</a:t>
                      </a:r>
                      <a:r>
                        <a:rPr lang="sk-SK" sz="1400" dirty="0" smtClean="0">
                          <a:effectLst/>
                        </a:rPr>
                        <a:t> Bonus </a:t>
                      </a:r>
                      <a:r>
                        <a:rPr lang="sk-SK" sz="1400" dirty="0" err="1" smtClean="0">
                          <a:effectLst/>
                        </a:rPr>
                        <a:t>increasing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net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income</a:t>
                      </a:r>
                      <a:r>
                        <a:rPr lang="sk-SK" sz="1400" dirty="0" smtClean="0">
                          <a:effectLst/>
                        </a:rPr>
                        <a:t> by 21,41 € </a:t>
                      </a:r>
                      <a:r>
                        <a:rPr lang="sk-SK" sz="1400" dirty="0" err="1" smtClean="0">
                          <a:effectLst/>
                        </a:rPr>
                        <a:t>monthly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for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every</a:t>
                      </a:r>
                      <a:r>
                        <a:rPr lang="sk-SK" sz="1400" dirty="0" smtClean="0">
                          <a:effectLst/>
                        </a:rPr>
                        <a:t> </a:t>
                      </a:r>
                      <a:r>
                        <a:rPr lang="sk-SK" sz="1400" dirty="0" err="1" smtClean="0">
                          <a:effectLst/>
                        </a:rPr>
                        <a:t>child</a:t>
                      </a:r>
                      <a:r>
                        <a:rPr lang="sk-SK" sz="1400" dirty="0" smtClean="0">
                          <a:effectLst/>
                        </a:rPr>
                        <a:t>.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0029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/>
              <a:t>A</a:t>
            </a:r>
            <a:r>
              <a:rPr lang="sk-SK" b="1" dirty="0" err="1" smtClean="0"/>
              <a:t>pplied</a:t>
            </a:r>
            <a:r>
              <a:rPr lang="sk-SK" b="1" dirty="0" smtClean="0"/>
              <a:t> </a:t>
            </a:r>
            <a:r>
              <a:rPr lang="sk-SK" b="1" dirty="0" err="1" smtClean="0"/>
              <a:t>solutions</a:t>
            </a:r>
            <a:r>
              <a:rPr lang="sk-SK" b="1" dirty="0" smtClean="0"/>
              <a:t> 1/2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85000" lnSpcReduction="20000"/>
          </a:bodyPr>
          <a:lstStyle/>
          <a:p>
            <a:r>
              <a:rPr lang="sk-SK" dirty="0" err="1" smtClean="0"/>
              <a:t>Subsidizing</a:t>
            </a:r>
            <a:r>
              <a:rPr lang="sk-SK" dirty="0" smtClean="0"/>
              <a:t> part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labor</a:t>
            </a:r>
            <a:r>
              <a:rPr lang="sk-SK" dirty="0" smtClean="0"/>
              <a:t> </a:t>
            </a:r>
            <a:r>
              <a:rPr lang="sk-SK" dirty="0" err="1" smtClean="0"/>
              <a:t>costs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employing</a:t>
            </a:r>
            <a:r>
              <a:rPr lang="sk-SK" dirty="0" smtClean="0"/>
              <a:t> </a:t>
            </a:r>
            <a:r>
              <a:rPr lang="sk-SK" dirty="0" err="1" smtClean="0"/>
              <a:t>young</a:t>
            </a:r>
            <a:r>
              <a:rPr lang="sk-SK" dirty="0" smtClean="0"/>
              <a:t>, </a:t>
            </a:r>
            <a:r>
              <a:rPr lang="sk-SK" dirty="0" err="1" smtClean="0"/>
              <a:t>old</a:t>
            </a:r>
            <a:r>
              <a:rPr lang="sk-SK" dirty="0" smtClean="0"/>
              <a:t> and </a:t>
            </a:r>
            <a:r>
              <a:rPr lang="sk-SK" dirty="0" err="1" smtClean="0"/>
              <a:t>long-term</a:t>
            </a:r>
            <a:r>
              <a:rPr lang="sk-SK" dirty="0" smtClean="0"/>
              <a:t> </a:t>
            </a:r>
            <a:r>
              <a:rPr lang="sk-SK" dirty="0" err="1" smtClean="0"/>
              <a:t>unemployed</a:t>
            </a:r>
            <a:r>
              <a:rPr lang="sk-SK" dirty="0" smtClean="0"/>
              <a:t> </a:t>
            </a:r>
          </a:p>
          <a:p>
            <a:pPr lvl="1"/>
            <a:r>
              <a:rPr lang="sk-SK" dirty="0" err="1" smtClean="0"/>
              <a:t>Intensive</a:t>
            </a:r>
            <a:r>
              <a:rPr lang="sk-SK" dirty="0" smtClean="0"/>
              <a:t> </a:t>
            </a:r>
            <a:r>
              <a:rPr lang="sk-SK" dirty="0" err="1" smtClean="0"/>
              <a:t>use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EU </a:t>
            </a:r>
            <a:r>
              <a:rPr lang="sk-SK" dirty="0" err="1" smtClean="0"/>
              <a:t>Funds</a:t>
            </a:r>
            <a:r>
              <a:rPr lang="sk-SK" dirty="0" smtClean="0"/>
              <a:t>; </a:t>
            </a:r>
            <a:r>
              <a:rPr lang="sk-SK" dirty="0" err="1" smtClean="0"/>
              <a:t>mixed</a:t>
            </a:r>
            <a:r>
              <a:rPr lang="sk-SK" dirty="0" smtClean="0"/>
              <a:t> </a:t>
            </a:r>
            <a:r>
              <a:rPr lang="sk-SK" dirty="0" err="1" smtClean="0"/>
              <a:t>results</a:t>
            </a:r>
            <a:endParaRPr lang="sk-SK" dirty="0" smtClean="0"/>
          </a:p>
          <a:p>
            <a:r>
              <a:rPr lang="sk-SK" dirty="0" smtClean="0"/>
              <a:t>T</a:t>
            </a:r>
            <a:r>
              <a:rPr lang="en-GB" dirty="0" err="1" smtClean="0"/>
              <a:t>emporary</a:t>
            </a:r>
            <a:r>
              <a:rPr lang="en-GB" dirty="0" smtClean="0"/>
              <a:t> </a:t>
            </a:r>
            <a:r>
              <a:rPr lang="en-GB" dirty="0"/>
              <a:t>payroll-tax allowance for </a:t>
            </a:r>
            <a:r>
              <a:rPr lang="sk-SK" dirty="0" err="1" smtClean="0"/>
              <a:t>employing</a:t>
            </a:r>
            <a:r>
              <a:rPr lang="sk-SK" dirty="0" smtClean="0"/>
              <a:t> </a:t>
            </a:r>
            <a:r>
              <a:rPr lang="en-GB" dirty="0" smtClean="0"/>
              <a:t>long-term </a:t>
            </a:r>
            <a:r>
              <a:rPr lang="en-GB" dirty="0"/>
              <a:t>unemployed </a:t>
            </a:r>
            <a:r>
              <a:rPr lang="sk-SK" dirty="0" smtClean="0"/>
              <a:t>(</a:t>
            </a:r>
            <a:r>
              <a:rPr lang="sk-SK" dirty="0" err="1" smtClean="0"/>
              <a:t>since</a:t>
            </a:r>
            <a:r>
              <a:rPr lang="sk-SK" dirty="0" smtClean="0"/>
              <a:t> November 2013)</a:t>
            </a:r>
          </a:p>
          <a:p>
            <a:pPr lvl="1"/>
            <a:r>
              <a:rPr lang="sk-SK" dirty="0" smtClean="0"/>
              <a:t>L</a:t>
            </a:r>
            <a:r>
              <a:rPr lang="en-GB" dirty="0" err="1" smtClean="0"/>
              <a:t>ower</a:t>
            </a:r>
            <a:r>
              <a:rPr lang="en-GB" dirty="0" smtClean="0"/>
              <a:t> </a:t>
            </a:r>
            <a:r>
              <a:rPr lang="en-GB" dirty="0"/>
              <a:t>than expected usage</a:t>
            </a:r>
            <a:endParaRPr lang="sk-SK" dirty="0" smtClean="0"/>
          </a:p>
          <a:p>
            <a:r>
              <a:rPr lang="sk-SK" dirty="0" err="1" smtClean="0"/>
              <a:t>Health</a:t>
            </a:r>
            <a:r>
              <a:rPr lang="sk-SK" dirty="0" smtClean="0"/>
              <a:t> </a:t>
            </a:r>
            <a:r>
              <a:rPr lang="sk-SK" dirty="0" err="1" smtClean="0"/>
              <a:t>Insurance</a:t>
            </a:r>
            <a:r>
              <a:rPr lang="sk-SK" dirty="0" smtClean="0"/>
              <a:t> </a:t>
            </a:r>
            <a:r>
              <a:rPr lang="sk-SK" dirty="0" err="1" smtClean="0"/>
              <a:t>Allowance</a:t>
            </a:r>
            <a:r>
              <a:rPr lang="sk-SK" dirty="0" smtClean="0"/>
              <a:t> (</a:t>
            </a:r>
            <a:r>
              <a:rPr lang="sk-SK" dirty="0" err="1" smtClean="0"/>
              <a:t>since</a:t>
            </a:r>
            <a:r>
              <a:rPr lang="sk-SK" dirty="0" smtClean="0"/>
              <a:t> 2014)</a:t>
            </a:r>
          </a:p>
          <a:p>
            <a:pPr lvl="1"/>
            <a:r>
              <a:rPr lang="sk-SK" dirty="0" err="1"/>
              <a:t>F</a:t>
            </a:r>
            <a:r>
              <a:rPr lang="sk-SK" dirty="0" err="1" smtClean="0"/>
              <a:t>or</a:t>
            </a:r>
            <a:r>
              <a:rPr lang="sk-SK" dirty="0" smtClean="0"/>
              <a:t> </a:t>
            </a:r>
            <a:r>
              <a:rPr lang="sk-SK" dirty="0" err="1" smtClean="0"/>
              <a:t>employees</a:t>
            </a:r>
            <a:r>
              <a:rPr lang="sk-SK" dirty="0" smtClean="0"/>
              <a:t>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 smtClean="0"/>
              <a:t>low</a:t>
            </a:r>
            <a:r>
              <a:rPr lang="sk-SK" dirty="0" smtClean="0"/>
              <a:t> </a:t>
            </a:r>
            <a:r>
              <a:rPr lang="sk-SK" dirty="0" err="1" smtClean="0"/>
              <a:t>income</a:t>
            </a:r>
            <a:r>
              <a:rPr lang="sk-SK" dirty="0" smtClean="0"/>
              <a:t>; so </a:t>
            </a:r>
            <a:r>
              <a:rPr lang="sk-SK" dirty="0" err="1" smtClean="0"/>
              <a:t>far</a:t>
            </a:r>
            <a:r>
              <a:rPr lang="sk-SK" dirty="0" smtClean="0"/>
              <a:t> </a:t>
            </a:r>
            <a:r>
              <a:rPr lang="sk-SK" dirty="0" err="1" smtClean="0"/>
              <a:t>weak</a:t>
            </a:r>
            <a:r>
              <a:rPr lang="sk-SK" dirty="0" smtClean="0"/>
              <a:t> </a:t>
            </a:r>
            <a:r>
              <a:rPr lang="sk-SK" dirty="0" err="1" smtClean="0"/>
              <a:t>results</a:t>
            </a:r>
            <a:r>
              <a:rPr lang="sk-SK" dirty="0" smtClean="0"/>
              <a:t>, </a:t>
            </a:r>
            <a:r>
              <a:rPr lang="sk-SK" dirty="0" err="1" smtClean="0"/>
              <a:t>probably</a:t>
            </a:r>
            <a:r>
              <a:rPr lang="sk-SK" dirty="0" smtClean="0"/>
              <a:t> </a:t>
            </a:r>
            <a:r>
              <a:rPr lang="sk-SK" dirty="0" err="1" smtClean="0"/>
              <a:t>because</a:t>
            </a:r>
            <a:r>
              <a:rPr lang="sk-SK" dirty="0" smtClean="0"/>
              <a:t> </a:t>
            </a:r>
            <a:r>
              <a:rPr lang="sk-SK" dirty="0" err="1" smtClean="0"/>
              <a:t>it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not</a:t>
            </a:r>
            <a:r>
              <a:rPr lang="sk-SK" dirty="0" smtClean="0"/>
              <a:t> </a:t>
            </a:r>
            <a:r>
              <a:rPr lang="sk-SK" dirty="0" err="1" smtClean="0"/>
              <a:t>automatic</a:t>
            </a:r>
            <a:endParaRPr lang="sk-SK" dirty="0" smtClean="0"/>
          </a:p>
          <a:p>
            <a:r>
              <a:rPr lang="sk-SK" dirty="0" smtClean="0"/>
              <a:t>More </a:t>
            </a:r>
            <a:r>
              <a:rPr lang="sk-SK" dirty="0" err="1" smtClean="0"/>
              <a:t>generous</a:t>
            </a:r>
            <a:r>
              <a:rPr lang="sk-SK" dirty="0" smtClean="0"/>
              <a:t> </a:t>
            </a:r>
            <a:r>
              <a:rPr lang="sk-SK" dirty="0" err="1" smtClean="0"/>
              <a:t>temporary</a:t>
            </a:r>
            <a:r>
              <a:rPr lang="sk-SK" dirty="0" smtClean="0"/>
              <a:t> </a:t>
            </a:r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sk-SK" dirty="0" err="1" smtClean="0"/>
              <a:t>benefits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long-term</a:t>
            </a:r>
            <a:r>
              <a:rPr lang="sk-SK" dirty="0" smtClean="0"/>
              <a:t> </a:t>
            </a:r>
            <a:r>
              <a:rPr lang="sk-SK" dirty="0" err="1" smtClean="0"/>
              <a:t>unemployed</a:t>
            </a:r>
            <a:r>
              <a:rPr lang="sk-SK" dirty="0" smtClean="0"/>
              <a:t> </a:t>
            </a:r>
            <a:r>
              <a:rPr lang="sk-SK" dirty="0" err="1" smtClean="0"/>
              <a:t>who</a:t>
            </a:r>
            <a:r>
              <a:rPr lang="sk-SK" dirty="0" smtClean="0"/>
              <a:t> </a:t>
            </a:r>
            <a:r>
              <a:rPr lang="sk-SK" dirty="0" err="1" smtClean="0"/>
              <a:t>find</a:t>
            </a:r>
            <a:r>
              <a:rPr lang="sk-SK" dirty="0" smtClean="0"/>
              <a:t> a </a:t>
            </a:r>
            <a:r>
              <a:rPr lang="sk-SK" dirty="0" err="1" smtClean="0"/>
              <a:t>job</a:t>
            </a:r>
            <a:r>
              <a:rPr lang="sk-SK" dirty="0"/>
              <a:t> </a:t>
            </a:r>
            <a:r>
              <a:rPr lang="sk-SK" dirty="0" smtClean="0"/>
              <a:t>(</a:t>
            </a:r>
            <a:r>
              <a:rPr lang="sk-SK" dirty="0" err="1" smtClean="0"/>
              <a:t>since</a:t>
            </a:r>
            <a:r>
              <a:rPr lang="sk-SK" dirty="0" smtClean="0"/>
              <a:t> 2015)</a:t>
            </a:r>
          </a:p>
          <a:p>
            <a:pPr lvl="1"/>
            <a:r>
              <a:rPr lang="sk-SK" dirty="0" err="1" smtClean="0"/>
              <a:t>Good</a:t>
            </a:r>
            <a:r>
              <a:rPr lang="sk-SK" dirty="0" smtClean="0"/>
              <a:t> </a:t>
            </a:r>
            <a:r>
              <a:rPr lang="sk-SK" dirty="0" err="1" smtClean="0"/>
              <a:t>results</a:t>
            </a: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944156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Applied</a:t>
            </a:r>
            <a:r>
              <a:rPr lang="sk-SK" b="1" dirty="0" smtClean="0"/>
              <a:t> </a:t>
            </a:r>
            <a:r>
              <a:rPr lang="sk-SK" b="1" dirty="0" err="1" smtClean="0"/>
              <a:t>solutions</a:t>
            </a:r>
            <a:r>
              <a:rPr lang="sk-SK" b="1" dirty="0" smtClean="0"/>
              <a:t> 2/2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70000" lnSpcReduction="20000"/>
          </a:bodyPr>
          <a:lstStyle/>
          <a:p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works</a:t>
            </a:r>
            <a:r>
              <a:rPr lang="sk-SK" dirty="0"/>
              <a:t> </a:t>
            </a:r>
            <a:r>
              <a:rPr lang="sk-SK" dirty="0" smtClean="0"/>
              <a:t>(</a:t>
            </a:r>
            <a:r>
              <a:rPr lang="sk-SK" dirty="0" err="1" smtClean="0"/>
              <a:t>since</a:t>
            </a:r>
            <a:r>
              <a:rPr lang="sk-SK" dirty="0" smtClean="0"/>
              <a:t> 2004)</a:t>
            </a:r>
          </a:p>
          <a:p>
            <a:pPr lvl="1"/>
            <a:r>
              <a:rPr lang="sk-SK" dirty="0" err="1" smtClean="0"/>
              <a:t>At</a:t>
            </a:r>
            <a:r>
              <a:rPr lang="sk-SK" dirty="0" smtClean="0"/>
              <a:t> </a:t>
            </a:r>
            <a:r>
              <a:rPr lang="sk-SK" dirty="0" err="1" smtClean="0"/>
              <a:t>municipalities</a:t>
            </a:r>
            <a:r>
              <a:rPr lang="sk-SK" dirty="0" smtClean="0"/>
              <a:t> or </a:t>
            </a:r>
            <a:r>
              <a:rPr lang="sk-SK" dirty="0" err="1" smtClean="0"/>
              <a:t>other</a:t>
            </a:r>
            <a:r>
              <a:rPr lang="sk-SK" dirty="0" smtClean="0"/>
              <a:t> </a:t>
            </a:r>
            <a:r>
              <a:rPr lang="sk-SK" dirty="0" err="1" smtClean="0"/>
              <a:t>private</a:t>
            </a:r>
            <a:r>
              <a:rPr lang="sk-SK" dirty="0" smtClean="0"/>
              <a:t> </a:t>
            </a:r>
            <a:r>
              <a:rPr lang="sk-SK" dirty="0" err="1" smtClean="0"/>
              <a:t>entities</a:t>
            </a:r>
            <a:endParaRPr lang="sk-SK" dirty="0" smtClean="0"/>
          </a:p>
          <a:p>
            <a:pPr lvl="1"/>
            <a:r>
              <a:rPr lang="sk-SK" dirty="0" err="1" smtClean="0"/>
              <a:t>Up</a:t>
            </a:r>
            <a:r>
              <a:rPr lang="sk-SK" dirty="0" smtClean="0"/>
              <a:t> to 20 </a:t>
            </a:r>
            <a:r>
              <a:rPr lang="sk-SK" dirty="0" err="1" smtClean="0"/>
              <a:t>hours</a:t>
            </a:r>
            <a:r>
              <a:rPr lang="sk-SK" dirty="0" smtClean="0"/>
              <a:t> per </a:t>
            </a:r>
            <a:r>
              <a:rPr lang="sk-SK" dirty="0" err="1" smtClean="0"/>
              <a:t>week</a:t>
            </a:r>
            <a:r>
              <a:rPr lang="sk-SK" dirty="0" smtClean="0"/>
              <a:t>; </a:t>
            </a:r>
            <a:r>
              <a:rPr lang="sk-SK" dirty="0" err="1" smtClean="0"/>
              <a:t>up</a:t>
            </a:r>
            <a:r>
              <a:rPr lang="sk-SK" dirty="0" smtClean="0"/>
              <a:t> to 198.10 € </a:t>
            </a:r>
            <a:r>
              <a:rPr lang="sk-SK" dirty="0" err="1" smtClean="0"/>
              <a:t>monthly</a:t>
            </a:r>
            <a:endParaRPr lang="sk-SK" dirty="0" smtClean="0"/>
          </a:p>
          <a:p>
            <a:pPr lvl="1"/>
            <a:r>
              <a:rPr lang="sk-SK" dirty="0" err="1" smtClean="0"/>
              <a:t>From</a:t>
            </a:r>
            <a:r>
              <a:rPr lang="sk-SK" dirty="0" smtClean="0"/>
              <a:t> 2013 </a:t>
            </a:r>
            <a:r>
              <a:rPr lang="sk-SK" dirty="0" err="1" smtClean="0"/>
              <a:t>not</a:t>
            </a:r>
            <a:r>
              <a:rPr lang="sk-SK" dirty="0" smtClean="0"/>
              <a:t> </a:t>
            </a:r>
            <a:r>
              <a:rPr lang="sk-SK" dirty="0" err="1" smtClean="0"/>
              <a:t>counted</a:t>
            </a:r>
            <a:r>
              <a:rPr lang="sk-SK" dirty="0" smtClean="0"/>
              <a:t> </a:t>
            </a:r>
            <a:r>
              <a:rPr lang="sk-SK" dirty="0" err="1" smtClean="0"/>
              <a:t>as</a:t>
            </a:r>
            <a:r>
              <a:rPr lang="sk-SK" dirty="0" smtClean="0"/>
              <a:t> </a:t>
            </a:r>
            <a:r>
              <a:rPr lang="en-GB" i="1" dirty="0" smtClean="0"/>
              <a:t>“</a:t>
            </a:r>
            <a:r>
              <a:rPr lang="sk-SK" dirty="0" err="1" smtClean="0"/>
              <a:t>registered</a:t>
            </a:r>
            <a:r>
              <a:rPr lang="sk-SK" i="1" dirty="0" smtClean="0"/>
              <a:t>“ </a:t>
            </a:r>
            <a:r>
              <a:rPr lang="sk-SK" dirty="0" err="1" smtClean="0"/>
              <a:t>unemployed</a:t>
            </a:r>
            <a:endParaRPr lang="sk-SK" dirty="0" smtClean="0"/>
          </a:p>
          <a:p>
            <a:r>
              <a:rPr lang="sk-SK" dirty="0" err="1" smtClean="0"/>
              <a:t>Dual</a:t>
            </a:r>
            <a:r>
              <a:rPr lang="sk-SK" dirty="0" smtClean="0"/>
              <a:t> </a:t>
            </a:r>
            <a:r>
              <a:rPr lang="sk-SK" dirty="0" err="1" smtClean="0"/>
              <a:t>education</a:t>
            </a:r>
            <a:r>
              <a:rPr lang="sk-SK" dirty="0" smtClean="0"/>
              <a:t> (</a:t>
            </a:r>
            <a:r>
              <a:rPr lang="sk-SK" dirty="0" err="1" smtClean="0"/>
              <a:t>since</a:t>
            </a:r>
            <a:r>
              <a:rPr lang="sk-SK" dirty="0" smtClean="0"/>
              <a:t> September 2015)</a:t>
            </a:r>
          </a:p>
          <a:p>
            <a:pPr lvl="1"/>
            <a:r>
              <a:rPr lang="sk-SK" dirty="0" err="1" smtClean="0"/>
              <a:t>Based</a:t>
            </a:r>
            <a:r>
              <a:rPr lang="sk-SK" dirty="0" smtClean="0"/>
              <a:t> on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reliefs</a:t>
            </a:r>
            <a:r>
              <a:rPr lang="sk-SK" dirty="0" smtClean="0"/>
              <a:t>; so </a:t>
            </a:r>
            <a:r>
              <a:rPr lang="sk-SK" dirty="0" err="1" smtClean="0"/>
              <a:t>far</a:t>
            </a:r>
            <a:r>
              <a:rPr lang="sk-SK" dirty="0" smtClean="0"/>
              <a:t> </a:t>
            </a:r>
            <a:r>
              <a:rPr lang="sk-SK" dirty="0" err="1" smtClean="0"/>
              <a:t>weak</a:t>
            </a:r>
            <a:r>
              <a:rPr lang="sk-SK" dirty="0" smtClean="0"/>
              <a:t> </a:t>
            </a:r>
            <a:r>
              <a:rPr lang="sk-SK" dirty="0" err="1" smtClean="0"/>
              <a:t>results</a:t>
            </a:r>
            <a:r>
              <a:rPr lang="sk-SK" dirty="0" smtClean="0"/>
              <a:t>, </a:t>
            </a:r>
            <a:r>
              <a:rPr lang="sk-SK" dirty="0" err="1" smtClean="0"/>
              <a:t>probably</a:t>
            </a:r>
            <a:r>
              <a:rPr lang="sk-SK" dirty="0" smtClean="0"/>
              <a:t> </a:t>
            </a:r>
            <a:r>
              <a:rPr lang="sk-SK" dirty="0" err="1" smtClean="0"/>
              <a:t>due</a:t>
            </a:r>
            <a:r>
              <a:rPr lang="sk-SK" dirty="0" smtClean="0"/>
              <a:t> to </a:t>
            </a:r>
            <a:r>
              <a:rPr lang="en-GB" dirty="0" smtClean="0"/>
              <a:t>weak financial motivation</a:t>
            </a:r>
            <a:endParaRPr lang="sk-SK" dirty="0" smtClean="0"/>
          </a:p>
          <a:p>
            <a:r>
              <a:rPr lang="sk-SK" dirty="0" err="1" smtClean="0"/>
              <a:t>Special</a:t>
            </a:r>
            <a:r>
              <a:rPr lang="sk-SK" dirty="0" smtClean="0"/>
              <a:t> </a:t>
            </a:r>
            <a:r>
              <a:rPr lang="sk-SK" dirty="0" err="1" smtClean="0"/>
              <a:t>law</a:t>
            </a:r>
            <a:r>
              <a:rPr lang="sk-SK" dirty="0" smtClean="0"/>
              <a:t> on </a:t>
            </a:r>
            <a:r>
              <a:rPr lang="sk-SK" dirty="0" err="1" smtClean="0"/>
              <a:t>regions</a:t>
            </a:r>
            <a:r>
              <a:rPr lang="sk-SK" dirty="0" smtClean="0"/>
              <a:t>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 smtClean="0"/>
              <a:t>high</a:t>
            </a:r>
            <a:r>
              <a:rPr lang="sk-SK" dirty="0" smtClean="0"/>
              <a:t> </a:t>
            </a:r>
            <a:r>
              <a:rPr lang="sk-SK" dirty="0" err="1" smtClean="0"/>
              <a:t>unemployment</a:t>
            </a:r>
            <a:r>
              <a:rPr lang="sk-SK" dirty="0" smtClean="0"/>
              <a:t> (</a:t>
            </a:r>
            <a:r>
              <a:rPr lang="sk-SK" dirty="0" err="1" smtClean="0"/>
              <a:t>effective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December 15, 2015)</a:t>
            </a:r>
          </a:p>
          <a:p>
            <a:pPr lvl="1"/>
            <a:r>
              <a:rPr lang="sk-SK" dirty="0" smtClean="0"/>
              <a:t>More </a:t>
            </a:r>
            <a:r>
              <a:rPr lang="sk-SK" dirty="0" err="1" smtClean="0"/>
              <a:t>generous</a:t>
            </a:r>
            <a:r>
              <a:rPr lang="sk-SK" dirty="0" smtClean="0"/>
              <a:t> </a:t>
            </a:r>
            <a:r>
              <a:rPr lang="sk-SK" dirty="0" err="1" smtClean="0"/>
              <a:t>investment</a:t>
            </a:r>
            <a:r>
              <a:rPr lang="sk-SK" dirty="0" smtClean="0"/>
              <a:t> </a:t>
            </a:r>
            <a:r>
              <a:rPr lang="sk-SK" dirty="0" err="1" smtClean="0"/>
              <a:t>stimulus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SMEs</a:t>
            </a:r>
            <a:r>
              <a:rPr lang="sk-SK" dirty="0" smtClean="0"/>
              <a:t>: 50% in </a:t>
            </a:r>
            <a:r>
              <a:rPr lang="sk-SK" dirty="0" err="1" smtClean="0"/>
              <a:t>case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investing</a:t>
            </a:r>
            <a:r>
              <a:rPr lang="sk-SK" dirty="0" smtClean="0"/>
              <a:t> </a:t>
            </a:r>
            <a:r>
              <a:rPr lang="sk-SK" dirty="0" err="1" smtClean="0"/>
              <a:t>at</a:t>
            </a:r>
            <a:r>
              <a:rPr lang="sk-SK" dirty="0" smtClean="0"/>
              <a:t> </a:t>
            </a:r>
            <a:r>
              <a:rPr lang="sk-SK" dirty="0" err="1" smtClean="0"/>
              <a:t>least</a:t>
            </a:r>
            <a:r>
              <a:rPr lang="sk-SK" dirty="0" smtClean="0"/>
              <a:t> 200 </a:t>
            </a:r>
            <a:r>
              <a:rPr lang="sk-SK" dirty="0" err="1" smtClean="0"/>
              <a:t>thousand</a:t>
            </a:r>
            <a:r>
              <a:rPr lang="sk-SK" dirty="0" smtClean="0"/>
              <a:t> € and </a:t>
            </a:r>
            <a:r>
              <a:rPr lang="sk-SK" dirty="0" err="1" smtClean="0"/>
              <a:t>creating</a:t>
            </a:r>
            <a:r>
              <a:rPr lang="sk-SK" dirty="0" smtClean="0"/>
              <a:t> </a:t>
            </a:r>
            <a:r>
              <a:rPr lang="sk-SK" dirty="0" err="1" smtClean="0"/>
              <a:t>at</a:t>
            </a:r>
            <a:r>
              <a:rPr lang="sk-SK" dirty="0" smtClean="0"/>
              <a:t> </a:t>
            </a:r>
            <a:r>
              <a:rPr lang="sk-SK" dirty="0" err="1" smtClean="0"/>
              <a:t>least</a:t>
            </a:r>
            <a:r>
              <a:rPr lang="sk-SK" dirty="0" smtClean="0"/>
              <a:t> 10 new </a:t>
            </a:r>
            <a:r>
              <a:rPr lang="sk-SK" dirty="0" err="1" smtClean="0"/>
              <a:t>jobs</a:t>
            </a:r>
            <a:r>
              <a:rPr lang="sk-SK" dirty="0" smtClean="0"/>
              <a:t> in </a:t>
            </a:r>
            <a:r>
              <a:rPr lang="sk-SK" dirty="0" err="1" smtClean="0"/>
              <a:t>industrial</a:t>
            </a:r>
            <a:r>
              <a:rPr lang="sk-SK" dirty="0" smtClean="0"/>
              <a:t> </a:t>
            </a:r>
            <a:r>
              <a:rPr lang="sk-SK" dirty="0" err="1" smtClean="0"/>
              <a:t>production</a:t>
            </a:r>
            <a:r>
              <a:rPr lang="sk-SK" dirty="0" smtClean="0"/>
              <a:t> or 5 </a:t>
            </a:r>
            <a:r>
              <a:rPr lang="sk-SK" dirty="0" err="1" smtClean="0"/>
              <a:t>jobs</a:t>
            </a:r>
            <a:r>
              <a:rPr lang="sk-SK" dirty="0" smtClean="0"/>
              <a:t> in </a:t>
            </a:r>
            <a:r>
              <a:rPr lang="sk-SK" dirty="0" err="1" smtClean="0"/>
              <a:t>tourism</a:t>
            </a:r>
            <a:endParaRPr lang="sk-SK" dirty="0" smtClean="0"/>
          </a:p>
          <a:p>
            <a:pPr lvl="1"/>
            <a:r>
              <a:rPr lang="sk-SK" dirty="0" smtClean="0"/>
              <a:t>More </a:t>
            </a:r>
            <a:r>
              <a:rPr lang="sk-SK" dirty="0" err="1" smtClean="0"/>
              <a:t>generous</a:t>
            </a:r>
            <a:r>
              <a:rPr lang="sk-SK" dirty="0" smtClean="0"/>
              <a:t> state </a:t>
            </a:r>
            <a:r>
              <a:rPr lang="sk-SK" dirty="0" err="1" smtClean="0"/>
              <a:t>aid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construction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sk-SK" dirty="0" err="1" smtClean="0"/>
              <a:t>rental</a:t>
            </a:r>
            <a:r>
              <a:rPr lang="sk-SK" dirty="0" smtClean="0"/>
              <a:t> </a:t>
            </a:r>
            <a:r>
              <a:rPr lang="sk-SK" dirty="0" err="1" smtClean="0"/>
              <a:t>housing</a:t>
            </a:r>
            <a:endParaRPr lang="sk-SK" dirty="0" smtClean="0"/>
          </a:p>
          <a:p>
            <a:pPr lvl="1"/>
            <a:r>
              <a:rPr lang="sk-SK" dirty="0" smtClean="0"/>
              <a:t>Extra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funds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municipalities</a:t>
            </a:r>
            <a:r>
              <a:rPr lang="sk-SK" dirty="0" smtClean="0"/>
              <a:t> in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region</a:t>
            </a:r>
            <a:r>
              <a:rPr lang="sk-SK" dirty="0" smtClean="0"/>
              <a:t> on </a:t>
            </a:r>
            <a:r>
              <a:rPr lang="sk-SK" dirty="0" err="1" smtClean="0"/>
              <a:t>projects</a:t>
            </a:r>
            <a:r>
              <a:rPr lang="sk-SK" dirty="0" smtClean="0"/>
              <a:t> </a:t>
            </a:r>
            <a:r>
              <a:rPr lang="sk-SK" dirty="0" err="1" smtClean="0"/>
              <a:t>aimed</a:t>
            </a:r>
            <a:r>
              <a:rPr lang="sk-SK" dirty="0" smtClean="0"/>
              <a:t> </a:t>
            </a:r>
            <a:r>
              <a:rPr lang="sk-SK" dirty="0" err="1" smtClean="0"/>
              <a:t>at</a:t>
            </a:r>
            <a:r>
              <a:rPr lang="sk-SK" dirty="0" smtClean="0"/>
              <a:t> </a:t>
            </a:r>
            <a:r>
              <a:rPr lang="sk-SK" dirty="0" err="1" smtClean="0"/>
              <a:t>reducing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unemployment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361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Efficient</a:t>
            </a:r>
            <a:r>
              <a:rPr lang="sk-SK" b="1" dirty="0" smtClean="0"/>
              <a:t> </a:t>
            </a:r>
            <a:r>
              <a:rPr lang="sk-SK" b="1" dirty="0" err="1" smtClean="0"/>
              <a:t>solutions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I</a:t>
            </a:r>
            <a:r>
              <a:rPr lang="sk-SK" dirty="0" smtClean="0"/>
              <a:t>NEKO </a:t>
            </a:r>
            <a:r>
              <a:rPr lang="en-GB" dirty="0" smtClean="0"/>
              <a:t>survey </a:t>
            </a:r>
            <a:r>
              <a:rPr lang="en-GB" dirty="0"/>
              <a:t>among 18 economic </a:t>
            </a:r>
            <a:r>
              <a:rPr lang="en-GB" dirty="0" smtClean="0"/>
              <a:t>analysts</a:t>
            </a:r>
            <a:r>
              <a:rPr lang="sk-SK" dirty="0" smtClean="0"/>
              <a:t> (September 2015)</a:t>
            </a:r>
            <a:r>
              <a:rPr lang="en-GB" dirty="0" smtClean="0"/>
              <a:t>, </a:t>
            </a:r>
            <a:r>
              <a:rPr lang="en-GB" dirty="0" err="1" smtClean="0"/>
              <a:t>th</a:t>
            </a:r>
            <a:r>
              <a:rPr lang="sk-SK" dirty="0" err="1" smtClean="0"/>
              <a:t>re</a:t>
            </a:r>
            <a:r>
              <a:rPr lang="en-GB" dirty="0" smtClean="0"/>
              <a:t>e </a:t>
            </a:r>
            <a:r>
              <a:rPr lang="en-GB" dirty="0"/>
              <a:t>most efficient </a:t>
            </a:r>
            <a:r>
              <a:rPr lang="en-GB" dirty="0" smtClean="0"/>
              <a:t>measure</a:t>
            </a:r>
            <a:r>
              <a:rPr lang="sk-SK" dirty="0" smtClean="0"/>
              <a:t>s</a:t>
            </a:r>
            <a:r>
              <a:rPr lang="en-GB" dirty="0" smtClean="0"/>
              <a:t> </a:t>
            </a:r>
            <a:r>
              <a:rPr lang="en-GB" dirty="0"/>
              <a:t>to sustainably increase employment in </a:t>
            </a:r>
            <a:r>
              <a:rPr lang="en-GB" dirty="0" smtClean="0"/>
              <a:t>Slovakia</a:t>
            </a:r>
            <a:r>
              <a:rPr lang="sk-SK" dirty="0" smtClean="0"/>
              <a:t>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 dirty="0" smtClean="0"/>
              <a:t>“</a:t>
            </a:r>
            <a:r>
              <a:rPr lang="sk-SK" dirty="0" smtClean="0"/>
              <a:t>M</a:t>
            </a:r>
            <a:r>
              <a:rPr lang="en-GB" dirty="0" err="1" smtClean="0"/>
              <a:t>easure</a:t>
            </a:r>
            <a:r>
              <a:rPr lang="en-GB" dirty="0" smtClean="0"/>
              <a:t> and publish the efficiency of adopted measures</a:t>
            </a:r>
            <a:r>
              <a:rPr lang="sk-SK" dirty="0"/>
              <a:t>;</a:t>
            </a:r>
            <a:r>
              <a:rPr lang="en-GB" dirty="0" smtClean="0"/>
              <a:t> phase-out inefficient and support the most efficient measures”</a:t>
            </a:r>
            <a:endParaRPr lang="sk-SK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GB" dirty="0" smtClean="0"/>
              <a:t>“</a:t>
            </a:r>
            <a:r>
              <a:rPr lang="sk-SK" dirty="0" smtClean="0"/>
              <a:t>R</a:t>
            </a:r>
            <a:r>
              <a:rPr lang="en-GB" dirty="0" err="1" smtClean="0"/>
              <a:t>educ</a:t>
            </a:r>
            <a:r>
              <a:rPr lang="sk-SK" dirty="0" smtClean="0"/>
              <a:t>e </a:t>
            </a:r>
            <a:r>
              <a:rPr lang="sk-SK" dirty="0" err="1" smtClean="0"/>
              <a:t>the</a:t>
            </a:r>
            <a:r>
              <a:rPr lang="en-GB" dirty="0" smtClean="0"/>
              <a:t> administrative burden especially for small firms, e.g. </a:t>
            </a:r>
            <a:r>
              <a:rPr lang="en-GB" dirty="0" err="1" smtClean="0"/>
              <a:t>eas</a:t>
            </a:r>
            <a:r>
              <a:rPr lang="sk-SK" dirty="0" smtClean="0"/>
              <a:t>e</a:t>
            </a:r>
            <a:r>
              <a:rPr lang="en-GB" dirty="0" smtClean="0"/>
              <a:t> the employment regulations, the hygiene and security requirements and mandatory reporting to official authorities”</a:t>
            </a:r>
            <a:endParaRPr lang="sk-SK" dirty="0" smtClean="0"/>
          </a:p>
          <a:p>
            <a:pPr marL="971550" lvl="1" indent="-514350">
              <a:buFont typeface="+mj-lt"/>
              <a:buAutoNum type="arabicPeriod"/>
            </a:pPr>
            <a:r>
              <a:rPr lang="en-GB" dirty="0" smtClean="0"/>
              <a:t>“</a:t>
            </a:r>
            <a:r>
              <a:rPr lang="sk-SK" dirty="0" err="1" smtClean="0"/>
              <a:t>Link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funding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secondary</a:t>
            </a:r>
            <a:r>
              <a:rPr lang="sk-SK" dirty="0" smtClean="0"/>
              <a:t> </a:t>
            </a:r>
            <a:r>
              <a:rPr lang="sk-SK" dirty="0" err="1" smtClean="0"/>
              <a:t>vocational</a:t>
            </a:r>
            <a:r>
              <a:rPr lang="sk-SK" dirty="0" smtClean="0"/>
              <a:t> and </a:t>
            </a:r>
            <a:r>
              <a:rPr lang="sk-SK" dirty="0" err="1" smtClean="0"/>
              <a:t>tertiary</a:t>
            </a:r>
            <a:r>
              <a:rPr lang="sk-SK" dirty="0" smtClean="0"/>
              <a:t> </a:t>
            </a:r>
            <a:r>
              <a:rPr lang="sk-SK" dirty="0" err="1" smtClean="0"/>
              <a:t>schools</a:t>
            </a:r>
            <a:r>
              <a:rPr lang="sk-SK" dirty="0" smtClean="0"/>
              <a:t> to </a:t>
            </a:r>
            <a:r>
              <a:rPr lang="sk-SK" dirty="0" err="1" smtClean="0"/>
              <a:t>graduate´s</a:t>
            </a:r>
            <a:r>
              <a:rPr lang="sk-SK" dirty="0" smtClean="0"/>
              <a:t> </a:t>
            </a:r>
            <a:r>
              <a:rPr lang="sk-SK" dirty="0" err="1" smtClean="0"/>
              <a:t>success</a:t>
            </a:r>
            <a:r>
              <a:rPr lang="sk-SK" dirty="0" smtClean="0"/>
              <a:t> in </a:t>
            </a:r>
            <a:r>
              <a:rPr lang="sk-SK" dirty="0" err="1" smtClean="0"/>
              <a:t>joining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labor</a:t>
            </a:r>
            <a:r>
              <a:rPr lang="sk-SK" dirty="0" smtClean="0"/>
              <a:t> </a:t>
            </a:r>
            <a:r>
              <a:rPr lang="sk-SK" dirty="0" err="1" smtClean="0"/>
              <a:t>market</a:t>
            </a:r>
            <a:r>
              <a:rPr lang="en-GB" dirty="0" smtClean="0"/>
              <a:t>”</a:t>
            </a:r>
            <a:endParaRPr lang="sk-SK" dirty="0" smtClean="0"/>
          </a:p>
          <a:p>
            <a:pPr marL="971550" lvl="1" indent="-51435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6985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Inefficient</a:t>
            </a:r>
            <a:r>
              <a:rPr lang="sk-SK" b="1" dirty="0" smtClean="0"/>
              <a:t> </a:t>
            </a:r>
            <a:r>
              <a:rPr lang="sk-SK" b="1" dirty="0" err="1" smtClean="0"/>
              <a:t>solutions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I</a:t>
            </a:r>
            <a:r>
              <a:rPr lang="sk-SK" dirty="0" smtClean="0"/>
              <a:t>NEKO </a:t>
            </a:r>
            <a:r>
              <a:rPr lang="en-GB" dirty="0" smtClean="0"/>
              <a:t>survey among 18 economic analysts</a:t>
            </a:r>
            <a:r>
              <a:rPr lang="sk-SK" dirty="0" smtClean="0"/>
              <a:t> (September 2015)</a:t>
            </a:r>
            <a:r>
              <a:rPr lang="en-GB" dirty="0" smtClean="0"/>
              <a:t>, </a:t>
            </a:r>
            <a:r>
              <a:rPr lang="en-GB" dirty="0" err="1" smtClean="0"/>
              <a:t>th</a:t>
            </a:r>
            <a:r>
              <a:rPr lang="sk-SK" dirty="0" err="1" smtClean="0"/>
              <a:t>re</a:t>
            </a:r>
            <a:r>
              <a:rPr lang="en-GB" dirty="0" smtClean="0"/>
              <a:t>e most </a:t>
            </a:r>
            <a:r>
              <a:rPr lang="sk-SK" dirty="0" smtClean="0"/>
              <a:t>in</a:t>
            </a:r>
            <a:r>
              <a:rPr lang="en-GB" dirty="0" smtClean="0"/>
              <a:t>efficient measure</a:t>
            </a:r>
            <a:r>
              <a:rPr lang="sk-SK" dirty="0" smtClean="0"/>
              <a:t>s</a:t>
            </a:r>
            <a:r>
              <a:rPr lang="en-GB" dirty="0" smtClean="0"/>
              <a:t> to sustainably increase employment in Slovakia</a:t>
            </a:r>
            <a:r>
              <a:rPr lang="sk-SK" dirty="0" smtClean="0"/>
              <a:t>:</a:t>
            </a:r>
          </a:p>
          <a:p>
            <a:pPr marL="971550" lvl="1" indent="-514350">
              <a:buFont typeface="+mj-lt"/>
              <a:buAutoNum type="arabicPeriod"/>
            </a:pPr>
            <a:r>
              <a:rPr lang="sk-SK" dirty="0" smtClean="0"/>
              <a:t>More </a:t>
            </a:r>
            <a:r>
              <a:rPr lang="sk-SK" dirty="0" err="1" smtClean="0"/>
              <a:t>intensive</a:t>
            </a:r>
            <a:r>
              <a:rPr lang="sk-SK" dirty="0" smtClean="0"/>
              <a:t> </a:t>
            </a:r>
            <a:r>
              <a:rPr lang="sk-SK" dirty="0" err="1" smtClean="0"/>
              <a:t>construction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rental</a:t>
            </a:r>
            <a:r>
              <a:rPr lang="sk-SK" dirty="0" smtClean="0"/>
              <a:t> </a:t>
            </a:r>
            <a:r>
              <a:rPr lang="sk-SK" dirty="0" err="1" smtClean="0"/>
              <a:t>housing</a:t>
            </a:r>
            <a:r>
              <a:rPr lang="sk-SK" dirty="0" smtClean="0"/>
              <a:t> in </a:t>
            </a:r>
            <a:r>
              <a:rPr lang="sk-SK" dirty="0" err="1" smtClean="0"/>
              <a:t>regions</a:t>
            </a:r>
            <a:r>
              <a:rPr lang="sk-SK" dirty="0" smtClean="0"/>
              <a:t>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 smtClean="0"/>
              <a:t>high</a:t>
            </a:r>
            <a:r>
              <a:rPr lang="sk-SK" dirty="0" smtClean="0"/>
              <a:t> </a:t>
            </a:r>
            <a:r>
              <a:rPr lang="sk-SK" dirty="0" err="1" smtClean="0"/>
              <a:t>unemployment</a:t>
            </a:r>
            <a:r>
              <a:rPr lang="sk-SK" dirty="0" smtClean="0"/>
              <a:t> rate</a:t>
            </a:r>
          </a:p>
          <a:p>
            <a:pPr marL="971550" lvl="1" indent="-514350">
              <a:buFont typeface="+mj-lt"/>
              <a:buAutoNum type="arabicPeriod"/>
            </a:pPr>
            <a:r>
              <a:rPr lang="sk-SK" dirty="0" smtClean="0"/>
              <a:t>More </a:t>
            </a:r>
            <a:r>
              <a:rPr lang="sk-SK" dirty="0" err="1" smtClean="0"/>
              <a:t>intensive</a:t>
            </a:r>
            <a:r>
              <a:rPr lang="sk-SK" dirty="0" smtClean="0"/>
              <a:t> </a:t>
            </a:r>
            <a:r>
              <a:rPr lang="sk-SK" dirty="0" err="1" smtClean="0"/>
              <a:t>support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employing</a:t>
            </a:r>
            <a:r>
              <a:rPr lang="sk-SK" dirty="0" smtClean="0"/>
              <a:t> </a:t>
            </a:r>
            <a:r>
              <a:rPr lang="sk-SK" dirty="0" err="1" smtClean="0"/>
              <a:t>young</a:t>
            </a:r>
            <a:r>
              <a:rPr lang="sk-SK" dirty="0" smtClean="0"/>
              <a:t> </a:t>
            </a:r>
            <a:r>
              <a:rPr lang="sk-SK" dirty="0" err="1" smtClean="0"/>
              <a:t>people</a:t>
            </a:r>
            <a:r>
              <a:rPr lang="sk-SK" dirty="0" smtClean="0"/>
              <a:t> by </a:t>
            </a:r>
            <a:r>
              <a:rPr lang="sk-SK" dirty="0" err="1" smtClean="0"/>
              <a:t>subsidizing</a:t>
            </a:r>
            <a:r>
              <a:rPr lang="sk-SK" dirty="0" smtClean="0"/>
              <a:t> </a:t>
            </a:r>
            <a:r>
              <a:rPr lang="sk-SK" dirty="0" err="1" smtClean="0"/>
              <a:t>labour</a:t>
            </a:r>
            <a:r>
              <a:rPr lang="sk-SK" dirty="0" smtClean="0"/>
              <a:t> </a:t>
            </a:r>
            <a:r>
              <a:rPr lang="sk-SK" dirty="0" err="1" smtClean="0"/>
              <a:t>costs</a:t>
            </a:r>
            <a:endParaRPr lang="sk-SK" dirty="0" smtClean="0"/>
          </a:p>
          <a:p>
            <a:pPr marL="971550" lvl="1" indent="-514350">
              <a:buFont typeface="+mj-lt"/>
              <a:buAutoNum type="arabicPeriod"/>
            </a:pPr>
            <a:r>
              <a:rPr lang="sk-SK" dirty="0" err="1" smtClean="0"/>
              <a:t>Introduction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permanent</a:t>
            </a:r>
            <a:r>
              <a:rPr lang="sk-SK" dirty="0" smtClean="0"/>
              <a:t> </a:t>
            </a:r>
            <a:r>
              <a:rPr lang="sk-SK" dirty="0" err="1" smtClean="0"/>
              <a:t>inclusive</a:t>
            </a:r>
            <a:r>
              <a:rPr lang="sk-SK" dirty="0" smtClean="0"/>
              <a:t> </a:t>
            </a:r>
            <a:r>
              <a:rPr lang="sk-SK" dirty="0" err="1" smtClean="0"/>
              <a:t>employment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long-term</a:t>
            </a:r>
            <a:r>
              <a:rPr lang="sk-SK" dirty="0" smtClean="0"/>
              <a:t> </a:t>
            </a:r>
            <a:r>
              <a:rPr lang="sk-SK" dirty="0" err="1" smtClean="0"/>
              <a:t>unemployed</a:t>
            </a:r>
            <a:r>
              <a:rPr lang="sk-SK" dirty="0" smtClean="0"/>
              <a:t> – </a:t>
            </a:r>
            <a:r>
              <a:rPr lang="sk-SK" dirty="0" err="1" smtClean="0"/>
              <a:t>subsidizing</a:t>
            </a:r>
            <a:r>
              <a:rPr lang="sk-SK" dirty="0" smtClean="0"/>
              <a:t>/</a:t>
            </a:r>
            <a:r>
              <a:rPr lang="sk-SK" dirty="0" err="1" smtClean="0"/>
              <a:t>creating</a:t>
            </a:r>
            <a:r>
              <a:rPr lang="sk-SK" dirty="0" smtClean="0"/>
              <a:t> </a:t>
            </a:r>
            <a:r>
              <a:rPr lang="sk-SK" dirty="0" err="1" smtClean="0"/>
              <a:t>permanent</a:t>
            </a:r>
            <a:r>
              <a:rPr lang="sk-SK" dirty="0" smtClean="0"/>
              <a:t> </a:t>
            </a:r>
            <a:r>
              <a:rPr lang="sk-SK" dirty="0" err="1" smtClean="0"/>
              <a:t>jobs</a:t>
            </a:r>
            <a:r>
              <a:rPr lang="sk-SK" dirty="0" smtClean="0"/>
              <a:t> by state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5214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Other</a:t>
            </a:r>
            <a:r>
              <a:rPr lang="sk-SK" b="1" dirty="0" smtClean="0"/>
              <a:t> </a:t>
            </a:r>
            <a:r>
              <a:rPr lang="sk-SK" b="1" dirty="0" err="1" smtClean="0"/>
              <a:t>discussed</a:t>
            </a:r>
            <a:r>
              <a:rPr lang="sk-SK" b="1" dirty="0" smtClean="0"/>
              <a:t> </a:t>
            </a:r>
            <a:r>
              <a:rPr lang="sk-SK" b="1" dirty="0" err="1" smtClean="0"/>
              <a:t>solutions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err="1" smtClean="0"/>
              <a:t>Broader</a:t>
            </a:r>
            <a:r>
              <a:rPr lang="sk-SK" dirty="0" smtClean="0"/>
              <a:t> </a:t>
            </a:r>
            <a:r>
              <a:rPr lang="sk-SK" dirty="0" err="1" smtClean="0"/>
              <a:t>use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Health</a:t>
            </a:r>
            <a:r>
              <a:rPr lang="sk-SK" dirty="0" smtClean="0"/>
              <a:t> </a:t>
            </a:r>
            <a:r>
              <a:rPr lang="sk-SK" dirty="0" err="1" smtClean="0"/>
              <a:t>Insurance</a:t>
            </a:r>
            <a:r>
              <a:rPr lang="sk-SK" dirty="0" smtClean="0"/>
              <a:t> </a:t>
            </a:r>
            <a:r>
              <a:rPr lang="sk-SK" dirty="0" err="1" smtClean="0"/>
              <a:t>Allowance</a:t>
            </a:r>
            <a:endParaRPr lang="sk-SK" dirty="0" smtClean="0"/>
          </a:p>
          <a:p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sk-SK" dirty="0" err="1"/>
              <a:t>enterprises</a:t>
            </a:r>
            <a:r>
              <a:rPr lang="sk-SK" dirty="0"/>
              <a:t>/</a:t>
            </a:r>
            <a:r>
              <a:rPr lang="sk-SK" dirty="0" err="1"/>
              <a:t>Inclusive</a:t>
            </a:r>
            <a:r>
              <a:rPr lang="sk-SK" dirty="0"/>
              <a:t> </a:t>
            </a:r>
            <a:r>
              <a:rPr lang="sk-SK" dirty="0" err="1"/>
              <a:t>employment</a:t>
            </a:r>
            <a:endParaRPr lang="sk-SK" dirty="0"/>
          </a:p>
          <a:p>
            <a:r>
              <a:rPr lang="sk-SK" dirty="0" err="1" smtClean="0"/>
              <a:t>Integration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marginalized</a:t>
            </a:r>
            <a:r>
              <a:rPr lang="sk-SK" dirty="0" smtClean="0"/>
              <a:t> </a:t>
            </a:r>
            <a:r>
              <a:rPr lang="sk-SK" dirty="0" err="1" smtClean="0"/>
              <a:t>Roma</a:t>
            </a:r>
            <a:endParaRPr lang="sk-SK" dirty="0" smtClean="0"/>
          </a:p>
          <a:p>
            <a:pPr lvl="1"/>
            <a:r>
              <a:rPr lang="sk-SK" dirty="0" err="1"/>
              <a:t>Higher</a:t>
            </a:r>
            <a:r>
              <a:rPr lang="sk-SK" dirty="0"/>
              <a:t> </a:t>
            </a:r>
            <a:r>
              <a:rPr lang="sk-SK" dirty="0" err="1"/>
              <a:t>pre-school</a:t>
            </a:r>
            <a:r>
              <a:rPr lang="sk-SK" dirty="0"/>
              <a:t> </a:t>
            </a:r>
            <a:r>
              <a:rPr lang="sk-SK" dirty="0" err="1"/>
              <a:t>enrollment</a:t>
            </a:r>
            <a:endParaRPr lang="sk-SK" dirty="0"/>
          </a:p>
          <a:p>
            <a:pPr lvl="1"/>
            <a:r>
              <a:rPr lang="sk-SK" dirty="0" err="1"/>
              <a:t>Inclusion</a:t>
            </a:r>
            <a:r>
              <a:rPr lang="sk-SK" dirty="0"/>
              <a:t> in </a:t>
            </a:r>
            <a:r>
              <a:rPr lang="sk-SK" dirty="0" err="1"/>
              <a:t>standard</a:t>
            </a:r>
            <a:r>
              <a:rPr lang="sk-SK" dirty="0"/>
              <a:t> (</a:t>
            </a:r>
            <a:r>
              <a:rPr lang="sk-SK" dirty="0" err="1"/>
              <a:t>non-special</a:t>
            </a:r>
            <a:r>
              <a:rPr lang="sk-SK" dirty="0"/>
              <a:t>) </a:t>
            </a:r>
            <a:r>
              <a:rPr lang="sk-SK" dirty="0" err="1"/>
              <a:t>schools</a:t>
            </a:r>
            <a:endParaRPr lang="sk-SK" dirty="0"/>
          </a:p>
          <a:p>
            <a:pPr lvl="1"/>
            <a:r>
              <a:rPr lang="sk-SK" dirty="0" smtClean="0"/>
              <a:t>C</a:t>
            </a:r>
            <a:r>
              <a:rPr lang="en-GB" dirty="0" err="1" smtClean="0"/>
              <a:t>ollecting</a:t>
            </a:r>
            <a:r>
              <a:rPr lang="en-GB" dirty="0" smtClean="0"/>
              <a:t> </a:t>
            </a:r>
            <a:r>
              <a:rPr lang="en-GB" dirty="0"/>
              <a:t>ethnic data about unemployed and inactive </a:t>
            </a:r>
            <a:r>
              <a:rPr lang="en-GB" dirty="0" smtClean="0"/>
              <a:t>people</a:t>
            </a:r>
            <a:endParaRPr lang="sk-SK" dirty="0" smtClean="0"/>
          </a:p>
          <a:p>
            <a:r>
              <a:rPr lang="sk-SK" dirty="0" smtClean="0"/>
              <a:t>More </a:t>
            </a:r>
            <a:r>
              <a:rPr lang="sk-SK" dirty="0" err="1" smtClean="0"/>
              <a:t>frequent</a:t>
            </a:r>
            <a:r>
              <a:rPr lang="sk-SK" dirty="0" smtClean="0"/>
              <a:t> </a:t>
            </a:r>
            <a:r>
              <a:rPr lang="sk-SK" dirty="0" err="1" smtClean="0"/>
              <a:t>use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pre-school</a:t>
            </a:r>
            <a:r>
              <a:rPr lang="sk-SK" dirty="0" smtClean="0"/>
              <a:t> </a:t>
            </a:r>
            <a:r>
              <a:rPr lang="sk-SK" dirty="0" err="1" smtClean="0"/>
              <a:t>facilities</a:t>
            </a:r>
            <a:endParaRPr lang="en-US" dirty="0" smtClean="0"/>
          </a:p>
          <a:p>
            <a:r>
              <a:rPr lang="sk-SK" dirty="0" err="1" smtClean="0"/>
              <a:t>Improving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transport </a:t>
            </a:r>
            <a:r>
              <a:rPr lang="sk-SK" dirty="0" err="1" smtClean="0"/>
              <a:t>infrastructure</a:t>
            </a:r>
            <a:endParaRPr lang="sk-SK" dirty="0" smtClean="0"/>
          </a:p>
          <a:p>
            <a:r>
              <a:rPr lang="sk-SK" dirty="0" err="1" smtClean="0"/>
              <a:t>Regional</a:t>
            </a:r>
            <a:r>
              <a:rPr lang="sk-SK" dirty="0" smtClean="0"/>
              <a:t> minimum </a:t>
            </a:r>
            <a:r>
              <a:rPr lang="sk-SK" dirty="0" err="1" smtClean="0"/>
              <a:t>wages</a:t>
            </a: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1099920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Other</a:t>
            </a:r>
            <a:r>
              <a:rPr lang="sk-SK" b="1" dirty="0" smtClean="0"/>
              <a:t> INEKO </a:t>
            </a:r>
            <a:r>
              <a:rPr lang="sk-SK" b="1" dirty="0" err="1" smtClean="0"/>
              <a:t>recommendations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85000" lnSpcReduction="10000"/>
          </a:bodyPr>
          <a:lstStyle/>
          <a:p>
            <a:r>
              <a:rPr lang="sk-SK" dirty="0" err="1" smtClean="0"/>
              <a:t>Further</a:t>
            </a:r>
            <a:r>
              <a:rPr lang="sk-SK" dirty="0" smtClean="0"/>
              <a:t> </a:t>
            </a:r>
            <a:r>
              <a:rPr lang="sk-SK" dirty="0" err="1" smtClean="0"/>
              <a:t>reduction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burden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people</a:t>
            </a:r>
            <a:r>
              <a:rPr lang="sk-SK" dirty="0" smtClean="0"/>
              <a:t>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 smtClean="0"/>
              <a:t>low</a:t>
            </a:r>
            <a:r>
              <a:rPr lang="sk-SK" dirty="0" smtClean="0"/>
              <a:t> </a:t>
            </a:r>
            <a:r>
              <a:rPr lang="sk-SK" dirty="0" err="1" smtClean="0"/>
              <a:t>income</a:t>
            </a:r>
            <a:endParaRPr lang="sk-SK" dirty="0" smtClean="0"/>
          </a:p>
          <a:p>
            <a:pPr lvl="1"/>
            <a:r>
              <a:rPr lang="sk-SK" dirty="0" err="1" smtClean="0"/>
              <a:t>Include</a:t>
            </a:r>
            <a:r>
              <a:rPr lang="sk-SK" dirty="0" smtClean="0"/>
              <a:t> </a:t>
            </a:r>
            <a:r>
              <a:rPr lang="sk-SK" dirty="0" err="1" smtClean="0"/>
              <a:t>self-employed</a:t>
            </a:r>
            <a:r>
              <a:rPr lang="sk-SK" dirty="0" smtClean="0"/>
              <a:t> and </a:t>
            </a:r>
            <a:r>
              <a:rPr lang="sk-SK" dirty="0" err="1" smtClean="0"/>
              <a:t>all</a:t>
            </a:r>
            <a:r>
              <a:rPr lang="sk-SK" dirty="0" smtClean="0"/>
              <a:t> </a:t>
            </a:r>
            <a:r>
              <a:rPr lang="sk-SK" dirty="0" err="1" smtClean="0"/>
              <a:t>low-income</a:t>
            </a:r>
            <a:r>
              <a:rPr lang="sk-SK" dirty="0" smtClean="0"/>
              <a:t> </a:t>
            </a:r>
            <a:r>
              <a:rPr lang="sk-SK" dirty="0" err="1" smtClean="0"/>
              <a:t>people</a:t>
            </a:r>
            <a:r>
              <a:rPr lang="sk-SK" dirty="0" smtClean="0"/>
              <a:t> </a:t>
            </a:r>
            <a:r>
              <a:rPr lang="sk-SK" dirty="0" err="1" smtClean="0"/>
              <a:t>working</a:t>
            </a:r>
            <a:r>
              <a:rPr lang="sk-SK" dirty="0" smtClean="0"/>
              <a:t> on </a:t>
            </a:r>
            <a:r>
              <a:rPr lang="sk-SK" dirty="0" err="1" smtClean="0"/>
              <a:t>Agreements</a:t>
            </a:r>
            <a:endParaRPr lang="sk-SK" dirty="0" smtClean="0"/>
          </a:p>
          <a:p>
            <a:pPr lvl="1"/>
            <a:r>
              <a:rPr lang="sk-SK" dirty="0" err="1" smtClean="0"/>
              <a:t>Include</a:t>
            </a:r>
            <a:r>
              <a:rPr lang="sk-SK" dirty="0" smtClean="0"/>
              <a:t> </a:t>
            </a:r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sk-SK" dirty="0" err="1" smtClean="0"/>
              <a:t>Insurance</a:t>
            </a:r>
            <a:r>
              <a:rPr lang="sk-SK" dirty="0" smtClean="0"/>
              <a:t> </a:t>
            </a:r>
            <a:r>
              <a:rPr lang="sk-SK" dirty="0" err="1" smtClean="0"/>
              <a:t>Allowance</a:t>
            </a:r>
            <a:endParaRPr lang="sk-SK" dirty="0" smtClean="0"/>
          </a:p>
          <a:p>
            <a:r>
              <a:rPr lang="sk-SK" dirty="0" err="1" smtClean="0"/>
              <a:t>Slow</a:t>
            </a:r>
            <a:r>
              <a:rPr lang="sk-SK" dirty="0" smtClean="0"/>
              <a:t> </a:t>
            </a:r>
            <a:r>
              <a:rPr lang="sk-SK" dirty="0" err="1" smtClean="0"/>
              <a:t>down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reduction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sk-SK" dirty="0" err="1" smtClean="0"/>
              <a:t>benefits</a:t>
            </a:r>
            <a:r>
              <a:rPr lang="sk-SK" dirty="0" smtClean="0"/>
              <a:t>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 smtClean="0"/>
              <a:t>rising</a:t>
            </a:r>
            <a:r>
              <a:rPr lang="sk-SK" dirty="0" smtClean="0"/>
              <a:t> </a:t>
            </a:r>
            <a:r>
              <a:rPr lang="sk-SK" dirty="0" err="1" smtClean="0"/>
              <a:t>income</a:t>
            </a:r>
            <a:endParaRPr lang="sk-SK" dirty="0" smtClean="0"/>
          </a:p>
          <a:p>
            <a:pPr lvl="1"/>
            <a:r>
              <a:rPr lang="sk-SK" dirty="0" err="1" smtClean="0"/>
              <a:t>Currently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every</a:t>
            </a:r>
            <a:r>
              <a:rPr lang="sk-SK" dirty="0" smtClean="0"/>
              <a:t> 1 €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increased</a:t>
            </a:r>
            <a:r>
              <a:rPr lang="sk-SK" dirty="0" smtClean="0"/>
              <a:t> </a:t>
            </a:r>
            <a:r>
              <a:rPr lang="sk-SK" dirty="0" err="1" smtClean="0"/>
              <a:t>income</a:t>
            </a:r>
            <a:r>
              <a:rPr lang="sk-SK" dirty="0" smtClean="0"/>
              <a:t> 0.75 €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sk-SK" dirty="0" err="1" smtClean="0"/>
              <a:t>benefits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taken</a:t>
            </a:r>
            <a:r>
              <a:rPr lang="sk-SK" dirty="0" smtClean="0"/>
              <a:t> </a:t>
            </a:r>
            <a:r>
              <a:rPr lang="sk-SK" dirty="0" err="1" smtClean="0"/>
              <a:t>away</a:t>
            </a:r>
            <a:endParaRPr lang="sk-SK" dirty="0"/>
          </a:p>
          <a:p>
            <a:r>
              <a:rPr lang="sk-SK" dirty="0" smtClean="0"/>
              <a:t>More </a:t>
            </a:r>
            <a:r>
              <a:rPr lang="sk-SK" dirty="0" err="1" smtClean="0"/>
              <a:t>money</a:t>
            </a:r>
            <a:r>
              <a:rPr lang="sk-SK" dirty="0" smtClean="0"/>
              <a:t> on </a:t>
            </a:r>
            <a:r>
              <a:rPr lang="sk-SK" dirty="0" err="1" smtClean="0"/>
              <a:t>training</a:t>
            </a:r>
            <a:r>
              <a:rPr lang="sk-SK" dirty="0" smtClean="0"/>
              <a:t> and </a:t>
            </a:r>
            <a:r>
              <a:rPr lang="sk-SK" dirty="0" err="1" smtClean="0"/>
              <a:t>less</a:t>
            </a:r>
            <a:r>
              <a:rPr lang="sk-SK" dirty="0" smtClean="0"/>
              <a:t> on </a:t>
            </a:r>
            <a:r>
              <a:rPr lang="sk-SK" dirty="0" err="1" smtClean="0"/>
              <a:t>direct</a:t>
            </a:r>
            <a:r>
              <a:rPr lang="sk-SK" dirty="0" smtClean="0"/>
              <a:t> </a:t>
            </a:r>
            <a:r>
              <a:rPr lang="sk-SK" dirty="0" err="1" smtClean="0"/>
              <a:t>job</a:t>
            </a:r>
            <a:r>
              <a:rPr lang="sk-SK" dirty="0" smtClean="0"/>
              <a:t> </a:t>
            </a:r>
            <a:r>
              <a:rPr lang="sk-SK" dirty="0" err="1" smtClean="0"/>
              <a:t>creation</a:t>
            </a:r>
            <a:endParaRPr lang="sk-SK" dirty="0" smtClean="0"/>
          </a:p>
          <a:p>
            <a:r>
              <a:rPr lang="sk-SK" dirty="0" err="1" smtClean="0"/>
              <a:t>Benchmark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Employment</a:t>
            </a:r>
            <a:r>
              <a:rPr lang="sk-SK" dirty="0" smtClean="0"/>
              <a:t> </a:t>
            </a:r>
            <a:r>
              <a:rPr lang="sk-SK" dirty="0" err="1" smtClean="0"/>
              <a:t>Offices</a:t>
            </a:r>
            <a:r>
              <a:rPr lang="sk-SK" dirty="0" smtClean="0"/>
              <a:t>; </a:t>
            </a:r>
            <a:r>
              <a:rPr lang="sk-SK" dirty="0" err="1" smtClean="0"/>
              <a:t>gradually</a:t>
            </a:r>
            <a:r>
              <a:rPr lang="sk-SK" dirty="0" smtClean="0"/>
              <a:t> </a:t>
            </a:r>
            <a:r>
              <a:rPr lang="sk-SK" dirty="0" err="1" smtClean="0"/>
              <a:t>outsource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employment</a:t>
            </a:r>
            <a:r>
              <a:rPr lang="sk-SK" dirty="0" smtClean="0"/>
              <a:t> </a:t>
            </a:r>
            <a:r>
              <a:rPr lang="sk-SK" dirty="0" err="1" smtClean="0"/>
              <a:t>services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568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332167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sk-SK" b="1" dirty="0" err="1" smtClean="0"/>
              <a:t>Thank</a:t>
            </a:r>
            <a:r>
              <a:rPr lang="sk-SK" b="1" dirty="0" smtClean="0"/>
              <a:t> </a:t>
            </a:r>
            <a:r>
              <a:rPr lang="sk-SK" b="1" dirty="0" err="1" smtClean="0"/>
              <a:t>you</a:t>
            </a:r>
            <a:r>
              <a:rPr lang="sk-SK" b="1" dirty="0" smtClean="0"/>
              <a:t> </a:t>
            </a:r>
            <a:r>
              <a:rPr lang="sk-SK" b="1" dirty="0" err="1" smtClean="0"/>
              <a:t>for</a:t>
            </a:r>
            <a:r>
              <a:rPr lang="sk-SK" b="1" dirty="0" smtClean="0"/>
              <a:t> </a:t>
            </a:r>
            <a:r>
              <a:rPr lang="sk-SK" b="1" dirty="0" err="1" smtClean="0"/>
              <a:t>your</a:t>
            </a:r>
            <a:r>
              <a:rPr lang="sk-SK" b="1" dirty="0" smtClean="0"/>
              <a:t> </a:t>
            </a:r>
            <a:r>
              <a:rPr lang="sk-SK" b="1" dirty="0" err="1" smtClean="0"/>
              <a:t>attention</a:t>
            </a:r>
            <a:r>
              <a:rPr lang="sk-SK" b="1" dirty="0" smtClean="0"/>
              <a:t>!</a:t>
            </a:r>
            <a:br>
              <a:rPr lang="sk-SK" b="1" dirty="0" smtClean="0"/>
            </a:br>
            <a:r>
              <a:rPr lang="sk-SK" sz="3600" dirty="0" smtClean="0">
                <a:hlinkClick r:id="rId2"/>
              </a:rPr>
              <a:t>http://www.ineko.sk/</a:t>
            </a:r>
            <a:r>
              <a:rPr lang="sk-SK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1079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1362</TotalTime>
  <Words>1105</Words>
  <Application>Microsoft Office PowerPoint</Application>
  <PresentationFormat>Prezentácia na obrazovke (4:3)</PresentationFormat>
  <Paragraphs>153</Paragraphs>
  <Slides>18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18</vt:i4>
      </vt:variant>
    </vt:vector>
  </HeadingPairs>
  <TitlesOfParts>
    <vt:vector size="19" baseType="lpstr">
      <vt:lpstr>Motív Office</vt:lpstr>
      <vt:lpstr>Solutions to high unemployment rate – Case of Slovakia</vt:lpstr>
      <vt:lpstr>Key numbers as of Q3/2015</vt:lpstr>
      <vt:lpstr>Unemployment in V4 and EU</vt:lpstr>
      <vt:lpstr>Employment in V4 and EU</vt:lpstr>
      <vt:lpstr>Employment vs Unemployment</vt:lpstr>
      <vt:lpstr>Unemployed by duration</vt:lpstr>
      <vt:lpstr>International comparison</vt:lpstr>
      <vt:lpstr>Unemployment rate by regions</vt:lpstr>
      <vt:lpstr>Roma factor</vt:lpstr>
      <vt:lpstr>Roma factor</vt:lpstr>
      <vt:lpstr>Tax burden on low income</vt:lpstr>
      <vt:lpstr>Applied solutions 1/2</vt:lpstr>
      <vt:lpstr>Applied solutions 2/2</vt:lpstr>
      <vt:lpstr>Efficient solutions</vt:lpstr>
      <vt:lpstr>Inefficient solutions</vt:lpstr>
      <vt:lpstr>Other discussed solutions</vt:lpstr>
      <vt:lpstr>Other INEKO recommendations</vt:lpstr>
      <vt:lpstr>Thank you for your attention! http://www.ineko.sk/ 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Solutions to high unemployment rate – Case of Slovakia</dc:title>
  <dc:creator>Peter Golias</dc:creator>
  <cp:lastModifiedBy>Peter Golias</cp:lastModifiedBy>
  <cp:revision>72</cp:revision>
  <dcterms:created xsi:type="dcterms:W3CDTF">2016-01-25T08:37:38Z</dcterms:created>
  <dcterms:modified xsi:type="dcterms:W3CDTF">2016-01-29T07:49:42Z</dcterms:modified>
</cp:coreProperties>
</file>