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08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42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3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11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044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75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420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075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760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11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428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40C90-C9DF-4A86-A335-D73632177D89}" type="datetimeFigureOut">
              <a:rPr lang="en-US" smtClean="0"/>
              <a:t>11/2/2015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748B8B-500C-4D35-AC1D-180410B47A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86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municipalities.ineko.sk/" TargetMode="External"/><Relationship Id="rId2" Type="http://schemas.openxmlformats.org/officeDocument/2006/relationships/hyperlink" Target="http://mesta2014.transparency.sk/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regiony21.sk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2130425"/>
            <a:ext cx="8496944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 smtClean="0"/>
              <a:t>T</a:t>
            </a:r>
            <a:r>
              <a:rPr lang="en-US" b="1" dirty="0" err="1" smtClean="0"/>
              <a:t>ransparent</a:t>
            </a:r>
            <a:r>
              <a:rPr lang="en-US" b="1" dirty="0"/>
              <a:t>, financially healthy and competitive municipalities in Ukraine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November 12th, 2015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Project </a:t>
            </a:r>
            <a:r>
              <a:rPr lang="sk-SK" dirty="0" err="1" smtClean="0">
                <a:solidFill>
                  <a:schemeClr val="tx1"/>
                </a:solidFill>
              </a:rPr>
              <a:t>kick-off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r>
              <a:rPr lang="sk-SK" dirty="0" smtClean="0">
                <a:solidFill>
                  <a:schemeClr val="tx1"/>
                </a:solidFill>
              </a:rPr>
              <a:t> in </a:t>
            </a:r>
            <a:r>
              <a:rPr lang="sk-SK" dirty="0" err="1" smtClean="0">
                <a:solidFill>
                  <a:schemeClr val="tx1"/>
                </a:solidFill>
              </a:rPr>
              <a:t>Kyiv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Ukraine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endParaRPr lang="sk-SK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lovakAi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20688"/>
            <a:ext cx="3733800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060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About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project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sk-SK" dirty="0"/>
              <a:t>T</a:t>
            </a:r>
            <a:r>
              <a:rPr lang="en-US" dirty="0" err="1" smtClean="0"/>
              <a:t>ransparent</a:t>
            </a:r>
            <a:r>
              <a:rPr lang="en-US" dirty="0" smtClean="0"/>
              <a:t>, financially healthy and competitive municipalities in Ukraine</a:t>
            </a:r>
            <a:endParaRPr lang="sk-SK" dirty="0" smtClean="0"/>
          </a:p>
          <a:p>
            <a:r>
              <a:rPr lang="sk-SK" dirty="0" err="1" smtClean="0"/>
              <a:t>Period</a:t>
            </a:r>
            <a:r>
              <a:rPr lang="sk-SK" dirty="0" smtClean="0"/>
              <a:t>: </a:t>
            </a:r>
            <a:r>
              <a:rPr lang="sk-SK" dirty="0" err="1" smtClean="0"/>
              <a:t>October</a:t>
            </a:r>
            <a:r>
              <a:rPr lang="sk-SK" dirty="0" smtClean="0"/>
              <a:t> 15th 2015 – </a:t>
            </a:r>
            <a:r>
              <a:rPr lang="sk-SK" dirty="0" err="1" smtClean="0"/>
              <a:t>March</a:t>
            </a:r>
            <a:r>
              <a:rPr lang="sk-SK" dirty="0" smtClean="0"/>
              <a:t> 15th 2017</a:t>
            </a:r>
          </a:p>
          <a:p>
            <a:r>
              <a:rPr lang="sk-SK" dirty="0" err="1" smtClean="0"/>
              <a:t>Funded</a:t>
            </a:r>
            <a:r>
              <a:rPr lang="sk-SK" dirty="0" smtClean="0"/>
              <a:t> by: Slovak </a:t>
            </a:r>
            <a:r>
              <a:rPr lang="sk-SK" dirty="0" err="1" smtClean="0"/>
              <a:t>Aid</a:t>
            </a:r>
            <a:endParaRPr lang="sk-SK" dirty="0" smtClean="0"/>
          </a:p>
          <a:p>
            <a:r>
              <a:rPr lang="sk-SK" dirty="0" err="1" smtClean="0"/>
              <a:t>Implemented</a:t>
            </a:r>
            <a:r>
              <a:rPr lang="sk-SK" dirty="0" smtClean="0"/>
              <a:t> by: INEKO and ICPS</a:t>
            </a:r>
          </a:p>
          <a:p>
            <a:r>
              <a:rPr lang="sk-SK" dirty="0" err="1" smtClean="0"/>
              <a:t>Goal</a:t>
            </a:r>
            <a:r>
              <a:rPr lang="sk-SK" dirty="0" smtClean="0"/>
              <a:t>: T</a:t>
            </a:r>
            <a:r>
              <a:rPr lang="en-US" dirty="0" smtClean="0"/>
              <a:t>o </a:t>
            </a:r>
            <a:r>
              <a:rPr lang="en-US" dirty="0"/>
              <a:t>support regional development in Ukraine through know-how transfer of successful projects implemented in </a:t>
            </a:r>
            <a:r>
              <a:rPr lang="en-US" dirty="0" smtClean="0"/>
              <a:t>Slovakia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702585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Projects</a:t>
            </a:r>
            <a:r>
              <a:rPr lang="sk-SK" b="1" dirty="0" smtClean="0"/>
              <a:t> to </a:t>
            </a:r>
            <a:r>
              <a:rPr lang="sk-SK" b="1" dirty="0" err="1" smtClean="0"/>
              <a:t>be</a:t>
            </a:r>
            <a:r>
              <a:rPr lang="sk-SK" b="1" dirty="0" smtClean="0"/>
              <a:t> </a:t>
            </a:r>
            <a:r>
              <a:rPr lang="sk-SK" b="1" dirty="0" err="1" smtClean="0"/>
              <a:t>transferred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</a:t>
            </a:r>
            <a:r>
              <a:rPr lang="sk-SK" dirty="0" smtClean="0"/>
              <a:t> –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International</a:t>
            </a:r>
            <a:r>
              <a:rPr lang="sk-SK" dirty="0" smtClean="0"/>
              <a:t> Slovakia, </a:t>
            </a:r>
            <a:r>
              <a:rPr lang="sk-SK" dirty="0" smtClean="0">
                <a:hlinkClick r:id="rId2"/>
              </a:rPr>
              <a:t>http://mesta2014.transparency.sk/en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Portal</a:t>
            </a:r>
            <a:r>
              <a:rPr lang="sk-SK" dirty="0" smtClean="0"/>
              <a:t> on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 </a:t>
            </a:r>
            <a:r>
              <a:rPr lang="sk-SK" dirty="0" err="1" smtClean="0"/>
              <a:t>municipalities</a:t>
            </a:r>
            <a:r>
              <a:rPr lang="sk-SK" dirty="0" smtClean="0"/>
              <a:t> – INEKO, </a:t>
            </a:r>
            <a:r>
              <a:rPr lang="sk-SK" dirty="0" smtClean="0">
                <a:hlinkClick r:id="rId3"/>
              </a:rPr>
              <a:t>http://municipalities.ineko.sk/</a:t>
            </a:r>
            <a:r>
              <a:rPr lang="sk-SK" dirty="0" smtClean="0"/>
              <a:t> </a:t>
            </a:r>
          </a:p>
          <a:p>
            <a:pPr marL="514350" indent="-514350">
              <a:buFont typeface="+mj-lt"/>
              <a:buAutoNum type="arabicPeriod"/>
            </a:pPr>
            <a:r>
              <a:rPr lang="sk-SK" dirty="0" err="1" smtClean="0"/>
              <a:t>Competitive</a:t>
            </a:r>
            <a:r>
              <a:rPr lang="sk-SK" dirty="0" smtClean="0"/>
              <a:t> </a:t>
            </a:r>
            <a:r>
              <a:rPr lang="sk-SK" dirty="0" err="1" smtClean="0"/>
              <a:t>regions</a:t>
            </a:r>
            <a:r>
              <a:rPr lang="sk-SK" dirty="0" smtClean="0"/>
              <a:t> 21 –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Alliance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Slovakia, </a:t>
            </a:r>
            <a:r>
              <a:rPr lang="sk-SK" dirty="0" smtClean="0">
                <a:hlinkClick r:id="rId4"/>
              </a:rPr>
              <a:t>http://www.regiony21.sk/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33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Transparent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Objective: </a:t>
            </a:r>
            <a:r>
              <a:rPr lang="en-US" dirty="0" smtClean="0"/>
              <a:t>Developing anti-corruption measures pack for self-governments in Ukraine and monitoring of its implementation</a:t>
            </a:r>
            <a:endParaRPr lang="en-US" sz="1600" dirty="0" smtClean="0"/>
          </a:p>
          <a:p>
            <a:pPr lvl="1"/>
            <a:r>
              <a:rPr lang="en-US" dirty="0" smtClean="0"/>
              <a:t>Survey and definition of anti-corruption priorities in Ukrainian self-governments (July 2016)</a:t>
            </a:r>
          </a:p>
          <a:p>
            <a:pPr lvl="1"/>
            <a:r>
              <a:rPr lang="en-US" sz="2900" dirty="0" smtClean="0"/>
              <a:t>Description of the best Slovak practices, </a:t>
            </a:r>
            <a:r>
              <a:rPr lang="en-US" dirty="0" smtClean="0"/>
              <a:t>e.g. publishing public contracts on internet, public presence at meetings of self-government bodies, public recording of these meetings </a:t>
            </a:r>
            <a:r>
              <a:rPr lang="en-US" sz="2900" dirty="0" smtClean="0"/>
              <a:t>(August 2016)</a:t>
            </a:r>
          </a:p>
          <a:p>
            <a:pPr lvl="1"/>
            <a:r>
              <a:rPr lang="en-US" dirty="0" smtClean="0"/>
              <a:t>Developing proposals of anti-corruption measures for Ukrainian self-governments (October 2016)</a:t>
            </a:r>
            <a:endParaRPr lang="en-US" sz="6200" dirty="0" smtClean="0"/>
          </a:p>
          <a:p>
            <a:pPr lvl="1"/>
            <a:r>
              <a:rPr lang="en-US" dirty="0" smtClean="0"/>
              <a:t>Monitoring of anti-corruption pack implementation rate in </a:t>
            </a:r>
            <a:r>
              <a:rPr lang="en-US" dirty="0" smtClean="0"/>
              <a:t>50 biggest Ukrainian towns </a:t>
            </a:r>
            <a:r>
              <a:rPr lang="en-US" dirty="0" smtClean="0"/>
              <a:t>(December 2016)</a:t>
            </a:r>
            <a:endParaRPr lang="en-US" sz="1200" dirty="0" smtClean="0"/>
          </a:p>
          <a:p>
            <a:pPr lvl="1"/>
            <a:r>
              <a:rPr lang="en-US" dirty="0" smtClean="0"/>
              <a:t>Publishing the measures and transparency rankings of the biggest municipalities (February 2017)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788491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(1/3)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5910943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95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72816"/>
            <a:ext cx="8133556" cy="3962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(2/3)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7271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(3/3)</a:t>
            </a:r>
            <a:endParaRPr lang="en-US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380981" cy="528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418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Financially</a:t>
            </a:r>
            <a:r>
              <a:rPr lang="sk-SK" b="1" dirty="0" smtClean="0"/>
              <a:t> </a:t>
            </a:r>
            <a:r>
              <a:rPr lang="sk-SK" b="1" dirty="0" err="1" smtClean="0"/>
              <a:t>healthy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sk-SK" dirty="0" err="1" smtClean="0"/>
              <a:t>Objective</a:t>
            </a:r>
            <a:r>
              <a:rPr lang="sk-SK" dirty="0" smtClean="0"/>
              <a:t>: </a:t>
            </a:r>
            <a:r>
              <a:rPr lang="en-GB" dirty="0"/>
              <a:t>Developing online portal on financial management of Ukrainian municipalities </a:t>
            </a:r>
            <a:endParaRPr lang="en-US" dirty="0"/>
          </a:p>
          <a:p>
            <a:pPr lvl="1"/>
            <a:r>
              <a:rPr lang="sk-SK" dirty="0" smtClean="0"/>
              <a:t>D</a:t>
            </a:r>
            <a:r>
              <a:rPr lang="en-GB" dirty="0" err="1" smtClean="0"/>
              <a:t>ata</a:t>
            </a:r>
            <a:r>
              <a:rPr lang="en-GB" dirty="0" smtClean="0"/>
              <a:t> </a:t>
            </a:r>
            <a:r>
              <a:rPr lang="en-GB" dirty="0"/>
              <a:t>identification </a:t>
            </a:r>
            <a:r>
              <a:rPr lang="sk-SK" dirty="0" smtClean="0"/>
              <a:t>and </a:t>
            </a:r>
            <a:r>
              <a:rPr lang="sk-SK" dirty="0" err="1" smtClean="0"/>
              <a:t>availability</a:t>
            </a:r>
            <a:r>
              <a:rPr lang="sk-SK" dirty="0" smtClean="0"/>
              <a:t> (November 2015)</a:t>
            </a:r>
            <a:endParaRPr lang="en-US" dirty="0"/>
          </a:p>
          <a:p>
            <a:pPr lvl="1"/>
            <a:r>
              <a:rPr lang="en-GB" dirty="0"/>
              <a:t>Processing assessment methodology of financial management of self-governments </a:t>
            </a:r>
            <a:r>
              <a:rPr lang="en-GB" dirty="0" smtClean="0"/>
              <a:t>(</a:t>
            </a:r>
            <a:r>
              <a:rPr lang="sk-SK" dirty="0" smtClean="0"/>
              <a:t>November 2015</a:t>
            </a:r>
            <a:r>
              <a:rPr lang="en-GB" dirty="0" smtClean="0"/>
              <a:t>) </a:t>
            </a:r>
            <a:endParaRPr lang="en-US" dirty="0"/>
          </a:p>
          <a:p>
            <a:pPr lvl="1"/>
            <a:r>
              <a:rPr lang="en-GB" dirty="0"/>
              <a:t>Data collection and processing </a:t>
            </a:r>
            <a:r>
              <a:rPr lang="en-GB" dirty="0" smtClean="0"/>
              <a:t>into </a:t>
            </a:r>
            <a:r>
              <a:rPr lang="en-GB" dirty="0"/>
              <a:t>required form/database </a:t>
            </a:r>
            <a:r>
              <a:rPr lang="sk-SK" dirty="0" smtClean="0"/>
              <a:t>(</a:t>
            </a:r>
            <a:r>
              <a:rPr lang="sk-SK" dirty="0" err="1" smtClean="0"/>
              <a:t>March</a:t>
            </a:r>
            <a:r>
              <a:rPr lang="sk-SK" dirty="0" smtClean="0"/>
              <a:t> 2016</a:t>
            </a:r>
            <a:r>
              <a:rPr lang="en-GB" dirty="0" smtClean="0"/>
              <a:t>)</a:t>
            </a:r>
            <a:endParaRPr lang="sk-SK" dirty="0" smtClean="0"/>
          </a:p>
          <a:p>
            <a:pPr lvl="1"/>
            <a:r>
              <a:rPr lang="sk-SK" dirty="0" err="1" smtClean="0"/>
              <a:t>Creation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interactive</a:t>
            </a:r>
            <a:r>
              <a:rPr lang="sk-SK" dirty="0" smtClean="0"/>
              <a:t> internet </a:t>
            </a:r>
            <a:r>
              <a:rPr lang="sk-SK" dirty="0" err="1" smtClean="0"/>
              <a:t>portal</a:t>
            </a:r>
            <a:r>
              <a:rPr lang="sk-SK" dirty="0" smtClean="0"/>
              <a:t> (</a:t>
            </a:r>
            <a:r>
              <a:rPr lang="sk-SK" dirty="0" err="1" smtClean="0"/>
              <a:t>May</a:t>
            </a:r>
            <a:r>
              <a:rPr lang="sk-SK" dirty="0" smtClean="0"/>
              <a:t> 2016)</a:t>
            </a:r>
            <a:endParaRPr lang="en-US" dirty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ublishing</a:t>
            </a:r>
            <a:r>
              <a:rPr lang="en-GB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portal</a:t>
            </a:r>
            <a:r>
              <a:rPr lang="sk-SK" dirty="0" smtClean="0"/>
              <a:t> and </a:t>
            </a:r>
            <a:r>
              <a:rPr lang="sk-SK" dirty="0" err="1" smtClean="0"/>
              <a:t>related</a:t>
            </a:r>
            <a:r>
              <a:rPr lang="sk-SK" dirty="0" smtClean="0"/>
              <a:t> </a:t>
            </a:r>
            <a:r>
              <a:rPr lang="sk-SK" dirty="0" err="1" smtClean="0"/>
              <a:t>analyses</a:t>
            </a:r>
            <a:r>
              <a:rPr lang="sk-SK" dirty="0" smtClean="0"/>
              <a:t> (</a:t>
            </a:r>
            <a:r>
              <a:rPr lang="sk-SK" dirty="0" err="1" smtClean="0"/>
              <a:t>June</a:t>
            </a:r>
            <a:r>
              <a:rPr lang="sk-SK" dirty="0" smtClean="0"/>
              <a:t> 2016</a:t>
            </a:r>
            <a:r>
              <a:rPr lang="en-GB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76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(1/3)</a:t>
            </a:r>
            <a:endParaRPr lang="en-US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66188"/>
            <a:ext cx="7718200" cy="5369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744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(2/3)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306468" cy="498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713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(3/3)</a:t>
            </a: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412776"/>
            <a:ext cx="5924897" cy="521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463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Competitive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sk-SK" dirty="0" err="1" smtClean="0"/>
              <a:t>Objective</a:t>
            </a:r>
            <a:r>
              <a:rPr lang="sk-SK" dirty="0" smtClean="0"/>
              <a:t>: </a:t>
            </a:r>
            <a:r>
              <a:rPr lang="en-GB" dirty="0" smtClean="0"/>
              <a:t>Introducing </a:t>
            </a:r>
            <a:r>
              <a:rPr lang="en-GB" dirty="0"/>
              <a:t>interactive model of Ukrainian regional competitive advantages </a:t>
            </a:r>
            <a:endParaRPr lang="en-US" dirty="0"/>
          </a:p>
          <a:p>
            <a:pPr lvl="1"/>
            <a:r>
              <a:rPr lang="sk-SK" dirty="0" smtClean="0"/>
              <a:t>D</a:t>
            </a:r>
            <a:r>
              <a:rPr lang="en-GB" dirty="0" err="1" smtClean="0"/>
              <a:t>ata</a:t>
            </a:r>
            <a:r>
              <a:rPr lang="en-GB" dirty="0" smtClean="0"/>
              <a:t> </a:t>
            </a:r>
            <a:r>
              <a:rPr lang="en-GB" dirty="0"/>
              <a:t>identification </a:t>
            </a:r>
            <a:r>
              <a:rPr lang="sk-SK" dirty="0" smtClean="0"/>
              <a:t>and </a:t>
            </a:r>
            <a:r>
              <a:rPr lang="sk-SK" dirty="0" err="1" smtClean="0"/>
              <a:t>availability</a:t>
            </a:r>
            <a:r>
              <a:rPr lang="sk-SK" dirty="0" smtClean="0"/>
              <a:t> – </a:t>
            </a:r>
            <a:r>
              <a:rPr lang="en-GB" dirty="0" smtClean="0"/>
              <a:t>statistical</a:t>
            </a:r>
            <a:r>
              <a:rPr lang="sk-SK" dirty="0" smtClean="0"/>
              <a:t> </a:t>
            </a:r>
            <a:r>
              <a:rPr lang="en-GB" dirty="0" smtClean="0"/>
              <a:t>indicators </a:t>
            </a:r>
            <a:r>
              <a:rPr lang="sk-SK" dirty="0" err="1" smtClean="0"/>
              <a:t>concerning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GB" dirty="0" smtClean="0"/>
              <a:t>economic </a:t>
            </a:r>
            <a:r>
              <a:rPr lang="en-GB" dirty="0"/>
              <a:t>activity, infrastructure, human resources and public administration in Ukrainian </a:t>
            </a:r>
            <a:r>
              <a:rPr lang="en-GB" dirty="0" smtClean="0"/>
              <a:t>regions</a:t>
            </a:r>
            <a:r>
              <a:rPr lang="sk-SK" dirty="0" smtClean="0"/>
              <a:t> (November 2015</a:t>
            </a:r>
            <a:r>
              <a:rPr lang="en-GB" dirty="0" smtClean="0"/>
              <a:t>) </a:t>
            </a:r>
            <a:endParaRPr lang="en-US" dirty="0"/>
          </a:p>
          <a:p>
            <a:pPr lvl="1"/>
            <a:r>
              <a:rPr lang="en-GB" dirty="0"/>
              <a:t>Developing assessment procedure of region competitiveness </a:t>
            </a:r>
            <a:r>
              <a:rPr lang="en-GB" dirty="0" smtClean="0"/>
              <a:t>(</a:t>
            </a:r>
            <a:r>
              <a:rPr lang="sk-SK" dirty="0" smtClean="0"/>
              <a:t>November 2015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en-GB" dirty="0"/>
              <a:t>Survey among </a:t>
            </a:r>
            <a:r>
              <a:rPr lang="en-GB" dirty="0" smtClean="0"/>
              <a:t>businessmen</a:t>
            </a:r>
            <a:r>
              <a:rPr lang="sk-SK" dirty="0" smtClean="0"/>
              <a:t> in </a:t>
            </a:r>
            <a:r>
              <a:rPr lang="sk-SK" dirty="0" err="1" smtClean="0"/>
              <a:t>regions</a:t>
            </a:r>
            <a:r>
              <a:rPr lang="sk-SK" dirty="0" smtClean="0"/>
              <a:t> </a:t>
            </a:r>
            <a:r>
              <a:rPr lang="en-GB" dirty="0" smtClean="0"/>
              <a:t>to obtain soft data </a:t>
            </a:r>
            <a:r>
              <a:rPr lang="en-GB" dirty="0" smtClean="0"/>
              <a:t>(</a:t>
            </a:r>
            <a:r>
              <a:rPr lang="sk-SK" dirty="0" err="1" smtClean="0"/>
              <a:t>February</a:t>
            </a:r>
            <a:r>
              <a:rPr lang="sk-SK" dirty="0" smtClean="0"/>
              <a:t> 2016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en-GB" dirty="0"/>
              <a:t>Data collection and their processing by mathematic model of region </a:t>
            </a:r>
            <a:r>
              <a:rPr lang="en-GB" dirty="0" smtClean="0"/>
              <a:t>competitiveness</a:t>
            </a:r>
            <a:r>
              <a:rPr lang="sk-SK" dirty="0" smtClean="0"/>
              <a:t>, </a:t>
            </a:r>
            <a:r>
              <a:rPr lang="sk-SK" dirty="0" err="1" smtClean="0"/>
              <a:t>writing</a:t>
            </a:r>
            <a:r>
              <a:rPr lang="sk-SK" dirty="0" smtClean="0"/>
              <a:t> a </a:t>
            </a:r>
            <a:r>
              <a:rPr lang="en-GB" dirty="0" smtClean="0"/>
              <a:t>list </a:t>
            </a:r>
            <a:r>
              <a:rPr lang="en-GB" dirty="0"/>
              <a:t>of competitive advantages and disadvantages of </a:t>
            </a:r>
            <a:r>
              <a:rPr lang="sk-SK" dirty="0" smtClean="0"/>
              <a:t>UA </a:t>
            </a:r>
            <a:r>
              <a:rPr lang="en-GB" dirty="0" smtClean="0"/>
              <a:t>regions</a:t>
            </a:r>
            <a:r>
              <a:rPr lang="sk-SK" dirty="0" smtClean="0"/>
              <a:t> (August 2016</a:t>
            </a:r>
            <a:r>
              <a:rPr lang="en-GB" dirty="0" smtClean="0"/>
              <a:t>)</a:t>
            </a:r>
            <a:endParaRPr lang="en-US" dirty="0"/>
          </a:p>
          <a:p>
            <a:pPr lvl="1"/>
            <a:r>
              <a:rPr lang="sk-SK" dirty="0" smtClean="0"/>
              <a:t>P</a:t>
            </a:r>
            <a:r>
              <a:rPr lang="en-GB" dirty="0" err="1" smtClean="0"/>
              <a:t>ublishing</a:t>
            </a:r>
            <a:r>
              <a:rPr lang="en-GB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 </a:t>
            </a:r>
            <a:r>
              <a:rPr lang="en-GB" dirty="0" smtClean="0"/>
              <a:t>(</a:t>
            </a:r>
            <a:r>
              <a:rPr lang="sk-SK" dirty="0" smtClean="0"/>
              <a:t>November 2016</a:t>
            </a:r>
            <a:r>
              <a:rPr lang="en-GB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769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(1/2)</a:t>
            </a:r>
            <a:endParaRPr lang="en-US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6459835" cy="531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93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Twin-project</a:t>
            </a:r>
            <a:r>
              <a:rPr lang="sk-SK" b="1" dirty="0" smtClean="0"/>
              <a:t> in Slovakia (2/2)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697688" cy="4962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0380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43000"/>
          </a:xfrm>
        </p:spPr>
        <p:txBody>
          <a:bodyPr/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8861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440</Words>
  <Application>Microsoft Office PowerPoint</Application>
  <PresentationFormat>Prezentácia na obrazovke (4:3)</PresentationFormat>
  <Paragraphs>45</Paragraphs>
  <Slides>15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16" baseType="lpstr">
      <vt:lpstr>Motív Office</vt:lpstr>
      <vt:lpstr>Transparent, financially healthy and competitive municipalities in Ukraine</vt:lpstr>
      <vt:lpstr>About the project</vt:lpstr>
      <vt:lpstr>Projects to be transferred</vt:lpstr>
      <vt:lpstr>Transparent municipalities</vt:lpstr>
      <vt:lpstr>Twin-project in Slovakia (1/3)</vt:lpstr>
      <vt:lpstr>Twin-project in Slovakia (2/3)</vt:lpstr>
      <vt:lpstr>Twin-project in Slovakia (3/3)</vt:lpstr>
      <vt:lpstr>Financially healthy municipalities</vt:lpstr>
      <vt:lpstr>Twin-project in Slovakia (1/3)</vt:lpstr>
      <vt:lpstr>Twin-project in Slovakia (2/3)</vt:lpstr>
      <vt:lpstr>Twin-project in Slovakia (3/3)</vt:lpstr>
      <vt:lpstr>Competitive municipalities</vt:lpstr>
      <vt:lpstr>Twin-project in Slovakia (1/2)</vt:lpstr>
      <vt:lpstr>Twin-project in Slovakia (2/2)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 transparent, financially healthy and competitive municipalities in Ukraine</dc:title>
  <dc:creator>Peter Golias</dc:creator>
  <cp:lastModifiedBy>Peter Golias</cp:lastModifiedBy>
  <cp:revision>26</cp:revision>
  <dcterms:created xsi:type="dcterms:W3CDTF">2015-11-02T12:22:32Z</dcterms:created>
  <dcterms:modified xsi:type="dcterms:W3CDTF">2015-11-02T15:40:35Z</dcterms:modified>
</cp:coreProperties>
</file>