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4A45"/>
    <a:srgbClr val="494045"/>
    <a:srgbClr val="4D4D4D"/>
    <a:srgbClr val="333333"/>
    <a:srgbClr val="003881"/>
    <a:srgbClr val="DEDFE0"/>
    <a:srgbClr val="DEDEDE"/>
    <a:srgbClr val="9B00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-121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7373442504056788E-2"/>
          <c:y val="4.6627364085000032E-2"/>
          <c:w val="0.91313228855978956"/>
          <c:h val="0.8287241317465735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2004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invertIfNegative val="0"/>
          <c:cat>
            <c:strRef>
              <c:f>Sheet1!$A$2:$A$29</c:f>
              <c:strCache>
                <c:ptCount val="28"/>
                <c:pt idx="0">
                  <c:v>SE</c:v>
                </c:pt>
                <c:pt idx="1">
                  <c:v>NL</c:v>
                </c:pt>
                <c:pt idx="2">
                  <c:v>DK</c:v>
                </c:pt>
                <c:pt idx="3">
                  <c:v>DE</c:v>
                </c:pt>
                <c:pt idx="4">
                  <c:v>UK</c:v>
                </c:pt>
                <c:pt idx="5">
                  <c:v>AT</c:v>
                </c:pt>
                <c:pt idx="6">
                  <c:v>FI</c:v>
                </c:pt>
                <c:pt idx="7">
                  <c:v>EE</c:v>
                </c:pt>
                <c:pt idx="8">
                  <c:v>LV</c:v>
                </c:pt>
                <c:pt idx="9">
                  <c:v>CY</c:v>
                </c:pt>
                <c:pt idx="10">
                  <c:v>ES</c:v>
                </c:pt>
                <c:pt idx="11">
                  <c:v>LT</c:v>
                </c:pt>
                <c:pt idx="12">
                  <c:v>CZ</c:v>
                </c:pt>
                <c:pt idx="13">
                  <c:v>PT</c:v>
                </c:pt>
                <c:pt idx="14">
                  <c:v>FR</c:v>
                </c:pt>
                <c:pt idx="15">
                  <c:v>SI</c:v>
                </c:pt>
                <c:pt idx="16">
                  <c:v>LU</c:v>
                </c:pt>
                <c:pt idx="17">
                  <c:v>SK</c:v>
                </c:pt>
                <c:pt idx="18">
                  <c:v>IE</c:v>
                </c:pt>
                <c:pt idx="19">
                  <c:v>BG</c:v>
                </c:pt>
                <c:pt idx="20">
                  <c:v>PL</c:v>
                </c:pt>
                <c:pt idx="21">
                  <c:v>BE</c:v>
                </c:pt>
                <c:pt idx="22">
                  <c:v>GR</c:v>
                </c:pt>
                <c:pt idx="23">
                  <c:v>HU</c:v>
                </c:pt>
                <c:pt idx="24">
                  <c:v>MT</c:v>
                </c:pt>
                <c:pt idx="25">
                  <c:v>HR</c:v>
                </c:pt>
                <c:pt idx="26">
                  <c:v>RO</c:v>
                </c:pt>
                <c:pt idx="27">
                  <c:v>IT</c:v>
                </c:pt>
              </c:strCache>
            </c:strRef>
          </c:cat>
          <c:val>
            <c:numRef>
              <c:f>Sheet1!$B$2:$B$29</c:f>
              <c:numCache>
                <c:formatCode>#,##0.0</c:formatCode>
                <c:ptCount val="28"/>
                <c:pt idx="0">
                  <c:v>77.7</c:v>
                </c:pt>
                <c:pt idx="1">
                  <c:v>76.599999999999994</c:v>
                </c:pt>
                <c:pt idx="2">
                  <c:v>80.2</c:v>
                </c:pt>
                <c:pt idx="3">
                  <c:v>72.099999999999994</c:v>
                </c:pt>
                <c:pt idx="4">
                  <c:v>75</c:v>
                </c:pt>
                <c:pt idx="5">
                  <c:v>69.400000000000006</c:v>
                </c:pt>
                <c:pt idx="6">
                  <c:v>76.2</c:v>
                </c:pt>
                <c:pt idx="7">
                  <c:v>70.7</c:v>
                </c:pt>
                <c:pt idx="8">
                  <c:v>68.7</c:v>
                </c:pt>
                <c:pt idx="9">
                  <c:v>72.7</c:v>
                </c:pt>
                <c:pt idx="10">
                  <c:v>68.7</c:v>
                </c:pt>
                <c:pt idx="11">
                  <c:v>69.3</c:v>
                </c:pt>
                <c:pt idx="12">
                  <c:v>69.900000000000006</c:v>
                </c:pt>
                <c:pt idx="13">
                  <c:v>72.599999999999994</c:v>
                </c:pt>
                <c:pt idx="14">
                  <c:v>69.7</c:v>
                </c:pt>
                <c:pt idx="15">
                  <c:v>69.900000000000006</c:v>
                </c:pt>
                <c:pt idx="16">
                  <c:v>65.8</c:v>
                </c:pt>
                <c:pt idx="17">
                  <c:v>69.7</c:v>
                </c:pt>
                <c:pt idx="18">
                  <c:v>68.7</c:v>
                </c:pt>
                <c:pt idx="19">
                  <c:v>62.8</c:v>
                </c:pt>
                <c:pt idx="20">
                  <c:v>63.7</c:v>
                </c:pt>
                <c:pt idx="21">
                  <c:v>65.3</c:v>
                </c:pt>
                <c:pt idx="22">
                  <c:v>66.3</c:v>
                </c:pt>
                <c:pt idx="23">
                  <c:v>60.2</c:v>
                </c:pt>
                <c:pt idx="24">
                  <c:v>57.6</c:v>
                </c:pt>
                <c:pt idx="25">
                  <c:v>63.9</c:v>
                </c:pt>
                <c:pt idx="26">
                  <c:v>63.9</c:v>
                </c:pt>
                <c:pt idx="27">
                  <c:v>62.8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cat>
            <c:strRef>
              <c:f>Sheet1!$A$2:$A$29</c:f>
              <c:strCache>
                <c:ptCount val="28"/>
                <c:pt idx="0">
                  <c:v>SE</c:v>
                </c:pt>
                <c:pt idx="1">
                  <c:v>NL</c:v>
                </c:pt>
                <c:pt idx="2">
                  <c:v>DK</c:v>
                </c:pt>
                <c:pt idx="3">
                  <c:v>DE</c:v>
                </c:pt>
                <c:pt idx="4">
                  <c:v>UK</c:v>
                </c:pt>
                <c:pt idx="5">
                  <c:v>AT</c:v>
                </c:pt>
                <c:pt idx="6">
                  <c:v>FI</c:v>
                </c:pt>
                <c:pt idx="7">
                  <c:v>EE</c:v>
                </c:pt>
                <c:pt idx="8">
                  <c:v>LV</c:v>
                </c:pt>
                <c:pt idx="9">
                  <c:v>CY</c:v>
                </c:pt>
                <c:pt idx="10">
                  <c:v>ES</c:v>
                </c:pt>
                <c:pt idx="11">
                  <c:v>LT</c:v>
                </c:pt>
                <c:pt idx="12">
                  <c:v>CZ</c:v>
                </c:pt>
                <c:pt idx="13">
                  <c:v>PT</c:v>
                </c:pt>
                <c:pt idx="14">
                  <c:v>FR</c:v>
                </c:pt>
                <c:pt idx="15">
                  <c:v>SI</c:v>
                </c:pt>
                <c:pt idx="16">
                  <c:v>LU</c:v>
                </c:pt>
                <c:pt idx="17">
                  <c:v>SK</c:v>
                </c:pt>
                <c:pt idx="18">
                  <c:v>IE</c:v>
                </c:pt>
                <c:pt idx="19">
                  <c:v>BG</c:v>
                </c:pt>
                <c:pt idx="20">
                  <c:v>PL</c:v>
                </c:pt>
                <c:pt idx="21">
                  <c:v>BE</c:v>
                </c:pt>
                <c:pt idx="22">
                  <c:v>GR</c:v>
                </c:pt>
                <c:pt idx="23">
                  <c:v>HU</c:v>
                </c:pt>
                <c:pt idx="24">
                  <c:v>MT</c:v>
                </c:pt>
                <c:pt idx="25">
                  <c:v>HR</c:v>
                </c:pt>
                <c:pt idx="26">
                  <c:v>RO</c:v>
                </c:pt>
                <c:pt idx="27">
                  <c:v>IT</c:v>
                </c:pt>
              </c:strCache>
            </c:strRef>
          </c:cat>
          <c:val>
            <c:numRef>
              <c:f>Sheet1!$C$2:$C$29</c:f>
              <c:numCache>
                <c:formatCode>#,##0.0</c:formatCode>
                <c:ptCount val="28"/>
                <c:pt idx="0">
                  <c:v>81.5</c:v>
                </c:pt>
                <c:pt idx="1">
                  <c:v>79</c:v>
                </c:pt>
                <c:pt idx="2">
                  <c:v>78.099999999999994</c:v>
                </c:pt>
                <c:pt idx="3">
                  <c:v>77.7</c:v>
                </c:pt>
                <c:pt idx="4">
                  <c:v>76.7</c:v>
                </c:pt>
                <c:pt idx="5">
                  <c:v>75.400000000000006</c:v>
                </c:pt>
                <c:pt idx="6">
                  <c:v>75.400000000000006</c:v>
                </c:pt>
                <c:pt idx="7">
                  <c:v>75.2</c:v>
                </c:pt>
                <c:pt idx="8">
                  <c:v>74.599999999999994</c:v>
                </c:pt>
                <c:pt idx="9">
                  <c:v>74.3</c:v>
                </c:pt>
                <c:pt idx="10">
                  <c:v>74.2</c:v>
                </c:pt>
                <c:pt idx="11">
                  <c:v>73.7</c:v>
                </c:pt>
                <c:pt idx="12">
                  <c:v>73.5</c:v>
                </c:pt>
                <c:pt idx="13">
                  <c:v>73.2</c:v>
                </c:pt>
                <c:pt idx="14">
                  <c:v>71.099999999999994</c:v>
                </c:pt>
                <c:pt idx="15">
                  <c:v>70.900000000000006</c:v>
                </c:pt>
                <c:pt idx="16">
                  <c:v>70.8</c:v>
                </c:pt>
                <c:pt idx="17">
                  <c:v>70.3</c:v>
                </c:pt>
                <c:pt idx="18">
                  <c:v>69.8</c:v>
                </c:pt>
                <c:pt idx="19">
                  <c:v>69</c:v>
                </c:pt>
                <c:pt idx="20">
                  <c:v>67.900000000000006</c:v>
                </c:pt>
                <c:pt idx="21">
                  <c:v>67.7</c:v>
                </c:pt>
                <c:pt idx="22">
                  <c:v>67.400000000000006</c:v>
                </c:pt>
                <c:pt idx="23">
                  <c:v>67</c:v>
                </c:pt>
                <c:pt idx="24">
                  <c:v>66.3</c:v>
                </c:pt>
                <c:pt idx="25">
                  <c:v>66.099999999999994</c:v>
                </c:pt>
                <c:pt idx="26">
                  <c:v>65.7</c:v>
                </c:pt>
                <c:pt idx="27">
                  <c:v>63.9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2491136"/>
        <c:axId val="152492672"/>
      </c:barChart>
      <c:lineChart>
        <c:grouping val="standard"/>
        <c:varyColors val="0"/>
        <c:ser>
          <c:idx val="2"/>
          <c:order val="2"/>
          <c:tx>
            <c:strRef>
              <c:f>Sheet1!$D$1</c:f>
              <c:strCache>
                <c:ptCount val="1"/>
                <c:pt idx="0">
                  <c:v>EU avg.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cat>
            <c:strRef>
              <c:f>Sheet1!$A$2:$A$29</c:f>
              <c:strCache>
                <c:ptCount val="28"/>
                <c:pt idx="0">
                  <c:v>SE</c:v>
                </c:pt>
                <c:pt idx="1">
                  <c:v>NL</c:v>
                </c:pt>
                <c:pt idx="2">
                  <c:v>DK</c:v>
                </c:pt>
                <c:pt idx="3">
                  <c:v>DE</c:v>
                </c:pt>
                <c:pt idx="4">
                  <c:v>UK</c:v>
                </c:pt>
                <c:pt idx="5">
                  <c:v>AT</c:v>
                </c:pt>
                <c:pt idx="6">
                  <c:v>FI</c:v>
                </c:pt>
                <c:pt idx="7">
                  <c:v>EE</c:v>
                </c:pt>
                <c:pt idx="8">
                  <c:v>LV</c:v>
                </c:pt>
                <c:pt idx="9">
                  <c:v>CY</c:v>
                </c:pt>
                <c:pt idx="10">
                  <c:v>ES</c:v>
                </c:pt>
                <c:pt idx="11">
                  <c:v>LT</c:v>
                </c:pt>
                <c:pt idx="12">
                  <c:v>CZ</c:v>
                </c:pt>
                <c:pt idx="13">
                  <c:v>PT</c:v>
                </c:pt>
                <c:pt idx="14">
                  <c:v>FR</c:v>
                </c:pt>
                <c:pt idx="15">
                  <c:v>SI</c:v>
                </c:pt>
                <c:pt idx="16">
                  <c:v>LU</c:v>
                </c:pt>
                <c:pt idx="17">
                  <c:v>SK</c:v>
                </c:pt>
                <c:pt idx="18">
                  <c:v>IE</c:v>
                </c:pt>
                <c:pt idx="19">
                  <c:v>BG</c:v>
                </c:pt>
                <c:pt idx="20">
                  <c:v>PL</c:v>
                </c:pt>
                <c:pt idx="21">
                  <c:v>BE</c:v>
                </c:pt>
                <c:pt idx="22">
                  <c:v>GR</c:v>
                </c:pt>
                <c:pt idx="23">
                  <c:v>HU</c:v>
                </c:pt>
                <c:pt idx="24">
                  <c:v>MT</c:v>
                </c:pt>
                <c:pt idx="25">
                  <c:v>HR</c:v>
                </c:pt>
                <c:pt idx="26">
                  <c:v>RO</c:v>
                </c:pt>
                <c:pt idx="27">
                  <c:v>IT</c:v>
                </c:pt>
              </c:strCache>
            </c:strRef>
          </c:cat>
          <c:val>
            <c:numRef>
              <c:f>Sheet1!$D$2:$D$29</c:f>
              <c:numCache>
                <c:formatCode>#,##0.0</c:formatCode>
                <c:ptCount val="28"/>
                <c:pt idx="0">
                  <c:v>72.3</c:v>
                </c:pt>
                <c:pt idx="1">
                  <c:v>72.3</c:v>
                </c:pt>
                <c:pt idx="2">
                  <c:v>72.3</c:v>
                </c:pt>
                <c:pt idx="3">
                  <c:v>72.3</c:v>
                </c:pt>
                <c:pt idx="4">
                  <c:v>72.3</c:v>
                </c:pt>
                <c:pt idx="5">
                  <c:v>72.3</c:v>
                </c:pt>
                <c:pt idx="6">
                  <c:v>72.3</c:v>
                </c:pt>
                <c:pt idx="7">
                  <c:v>72.3</c:v>
                </c:pt>
                <c:pt idx="8">
                  <c:v>72.3</c:v>
                </c:pt>
                <c:pt idx="9">
                  <c:v>72.3</c:v>
                </c:pt>
                <c:pt idx="10">
                  <c:v>72.3</c:v>
                </c:pt>
                <c:pt idx="11">
                  <c:v>72.3</c:v>
                </c:pt>
                <c:pt idx="12">
                  <c:v>72.3</c:v>
                </c:pt>
                <c:pt idx="13">
                  <c:v>72.3</c:v>
                </c:pt>
                <c:pt idx="14">
                  <c:v>72.3</c:v>
                </c:pt>
                <c:pt idx="15">
                  <c:v>72.3</c:v>
                </c:pt>
                <c:pt idx="16">
                  <c:v>72.3</c:v>
                </c:pt>
                <c:pt idx="17">
                  <c:v>72.3</c:v>
                </c:pt>
                <c:pt idx="18">
                  <c:v>72.3</c:v>
                </c:pt>
                <c:pt idx="19">
                  <c:v>72.3</c:v>
                </c:pt>
                <c:pt idx="20">
                  <c:v>72.3</c:v>
                </c:pt>
                <c:pt idx="21">
                  <c:v>72.3</c:v>
                </c:pt>
                <c:pt idx="22">
                  <c:v>72.3</c:v>
                </c:pt>
                <c:pt idx="23">
                  <c:v>72.3</c:v>
                </c:pt>
                <c:pt idx="24">
                  <c:v>72.3</c:v>
                </c:pt>
                <c:pt idx="25">
                  <c:v>72.3</c:v>
                </c:pt>
                <c:pt idx="26">
                  <c:v>72.3</c:v>
                </c:pt>
                <c:pt idx="27">
                  <c:v>72.3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2491136"/>
        <c:axId val="152492672"/>
      </c:lineChart>
      <c:catAx>
        <c:axId val="152491136"/>
        <c:scaling>
          <c:orientation val="minMax"/>
        </c:scaling>
        <c:delete val="0"/>
        <c:axPos val="b"/>
        <c:majorTickMark val="out"/>
        <c:minorTickMark val="none"/>
        <c:tickLblPos val="nextTo"/>
        <c:crossAx val="152492672"/>
        <c:crosses val="autoZero"/>
        <c:auto val="1"/>
        <c:lblAlgn val="ctr"/>
        <c:lblOffset val="100"/>
        <c:noMultiLvlLbl val="0"/>
      </c:catAx>
      <c:valAx>
        <c:axId val="152492672"/>
        <c:scaling>
          <c:orientation val="minMax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crossAx val="1524911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5893997920071313"/>
          <c:y val="3.4128911696471434E-2"/>
          <c:w val="0.53099712771752583"/>
          <c:h val="0.1617199025727955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k-SK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7373442504056788E-2"/>
          <c:y val="4.6627364085000032E-2"/>
          <c:w val="0.91313228855978956"/>
          <c:h val="0.8287241317465735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2004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invertIfNegative val="0"/>
          <c:cat>
            <c:strRef>
              <c:f>Sheet1!$A$2:$A$29</c:f>
              <c:strCache>
                <c:ptCount val="28"/>
                <c:pt idx="0">
                  <c:v>SE</c:v>
                </c:pt>
                <c:pt idx="1">
                  <c:v>DE</c:v>
                </c:pt>
                <c:pt idx="2">
                  <c:v>NL</c:v>
                </c:pt>
                <c:pt idx="3">
                  <c:v>DK</c:v>
                </c:pt>
                <c:pt idx="4">
                  <c:v>UK</c:v>
                </c:pt>
                <c:pt idx="5">
                  <c:v>AT</c:v>
                </c:pt>
                <c:pt idx="6">
                  <c:v>EE</c:v>
                </c:pt>
                <c:pt idx="7">
                  <c:v>CZ</c:v>
                </c:pt>
                <c:pt idx="8">
                  <c:v>FI</c:v>
                </c:pt>
                <c:pt idx="9">
                  <c:v>LU</c:v>
                </c:pt>
                <c:pt idx="10">
                  <c:v>LV</c:v>
                </c:pt>
                <c:pt idx="11">
                  <c:v>LT</c:v>
                </c:pt>
                <c:pt idx="12">
                  <c:v>SI</c:v>
                </c:pt>
                <c:pt idx="13">
                  <c:v>FR</c:v>
                </c:pt>
                <c:pt idx="14">
                  <c:v>PT</c:v>
                </c:pt>
                <c:pt idx="15">
                  <c:v>MT</c:v>
                </c:pt>
                <c:pt idx="16">
                  <c:v>CY</c:v>
                </c:pt>
                <c:pt idx="17">
                  <c:v>BE</c:v>
                </c:pt>
                <c:pt idx="18">
                  <c:v>HU</c:v>
                </c:pt>
                <c:pt idx="19">
                  <c:v>IE</c:v>
                </c:pt>
                <c:pt idx="20">
                  <c:v>PL</c:v>
                </c:pt>
                <c:pt idx="21">
                  <c:v>BG</c:v>
                </c:pt>
                <c:pt idx="22">
                  <c:v>RO</c:v>
                </c:pt>
                <c:pt idx="23">
                  <c:v>SK</c:v>
                </c:pt>
                <c:pt idx="24">
                  <c:v>ES</c:v>
                </c:pt>
                <c:pt idx="25">
                  <c:v>IT</c:v>
                </c:pt>
                <c:pt idx="26">
                  <c:v>HR</c:v>
                </c:pt>
                <c:pt idx="27">
                  <c:v>GR</c:v>
                </c:pt>
              </c:strCache>
            </c:strRef>
          </c:cat>
          <c:val>
            <c:numRef>
              <c:f>Sheet1!$B$2:$B$29</c:f>
              <c:numCache>
                <c:formatCode>#,##0.0</c:formatCode>
                <c:ptCount val="28"/>
                <c:pt idx="0">
                  <c:v>72.400000000000006</c:v>
                </c:pt>
                <c:pt idx="1">
                  <c:v>64.3</c:v>
                </c:pt>
                <c:pt idx="2">
                  <c:v>73.099999999999994</c:v>
                </c:pt>
                <c:pt idx="3">
                  <c:v>76</c:v>
                </c:pt>
                <c:pt idx="4">
                  <c:v>71.5</c:v>
                </c:pt>
                <c:pt idx="5">
                  <c:v>65.3</c:v>
                </c:pt>
                <c:pt idx="6">
                  <c:v>63.2</c:v>
                </c:pt>
                <c:pt idx="7">
                  <c:v>64.099999999999994</c:v>
                </c:pt>
                <c:pt idx="8">
                  <c:v>68.3</c:v>
                </c:pt>
                <c:pt idx="9">
                  <c:v>62.5</c:v>
                </c:pt>
                <c:pt idx="10">
                  <c:v>60.5</c:v>
                </c:pt>
                <c:pt idx="11">
                  <c:v>61.8</c:v>
                </c:pt>
                <c:pt idx="12">
                  <c:v>65.599999999999994</c:v>
                </c:pt>
                <c:pt idx="13">
                  <c:v>63.4</c:v>
                </c:pt>
                <c:pt idx="14">
                  <c:v>67.8</c:v>
                </c:pt>
                <c:pt idx="15">
                  <c:v>53.4</c:v>
                </c:pt>
                <c:pt idx="16">
                  <c:v>69.400000000000006</c:v>
                </c:pt>
                <c:pt idx="17">
                  <c:v>60.5</c:v>
                </c:pt>
                <c:pt idx="18">
                  <c:v>56.6</c:v>
                </c:pt>
                <c:pt idx="19">
                  <c:v>65.5</c:v>
                </c:pt>
                <c:pt idx="20">
                  <c:v>51.4</c:v>
                </c:pt>
                <c:pt idx="21">
                  <c:v>55.1</c:v>
                </c:pt>
                <c:pt idx="22">
                  <c:v>58.7</c:v>
                </c:pt>
                <c:pt idx="23">
                  <c:v>56.7</c:v>
                </c:pt>
                <c:pt idx="24">
                  <c:v>61.1</c:v>
                </c:pt>
                <c:pt idx="25">
                  <c:v>57.8</c:v>
                </c:pt>
                <c:pt idx="26">
                  <c:v>54.9</c:v>
                </c:pt>
                <c:pt idx="27">
                  <c:v>59.3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cat>
            <c:strRef>
              <c:f>Sheet1!$A$2:$A$29</c:f>
              <c:strCache>
                <c:ptCount val="28"/>
                <c:pt idx="0">
                  <c:v>SE</c:v>
                </c:pt>
                <c:pt idx="1">
                  <c:v>DE</c:v>
                </c:pt>
                <c:pt idx="2">
                  <c:v>NL</c:v>
                </c:pt>
                <c:pt idx="3">
                  <c:v>DK</c:v>
                </c:pt>
                <c:pt idx="4">
                  <c:v>UK</c:v>
                </c:pt>
                <c:pt idx="5">
                  <c:v>AT</c:v>
                </c:pt>
                <c:pt idx="6">
                  <c:v>EE</c:v>
                </c:pt>
                <c:pt idx="7">
                  <c:v>CZ</c:v>
                </c:pt>
                <c:pt idx="8">
                  <c:v>FI</c:v>
                </c:pt>
                <c:pt idx="9">
                  <c:v>LU</c:v>
                </c:pt>
                <c:pt idx="10">
                  <c:v>LV</c:v>
                </c:pt>
                <c:pt idx="11">
                  <c:v>LT</c:v>
                </c:pt>
                <c:pt idx="12">
                  <c:v>SI</c:v>
                </c:pt>
                <c:pt idx="13">
                  <c:v>FR</c:v>
                </c:pt>
                <c:pt idx="14">
                  <c:v>PT</c:v>
                </c:pt>
                <c:pt idx="15">
                  <c:v>MT</c:v>
                </c:pt>
                <c:pt idx="16">
                  <c:v>CY</c:v>
                </c:pt>
                <c:pt idx="17">
                  <c:v>BE</c:v>
                </c:pt>
                <c:pt idx="18">
                  <c:v>HU</c:v>
                </c:pt>
                <c:pt idx="19">
                  <c:v>IE</c:v>
                </c:pt>
                <c:pt idx="20">
                  <c:v>PL</c:v>
                </c:pt>
                <c:pt idx="21">
                  <c:v>BG</c:v>
                </c:pt>
                <c:pt idx="22">
                  <c:v>RO</c:v>
                </c:pt>
                <c:pt idx="23">
                  <c:v>SK</c:v>
                </c:pt>
                <c:pt idx="24">
                  <c:v>ES</c:v>
                </c:pt>
                <c:pt idx="25">
                  <c:v>IT</c:v>
                </c:pt>
                <c:pt idx="26">
                  <c:v>HR</c:v>
                </c:pt>
                <c:pt idx="27">
                  <c:v>GR</c:v>
                </c:pt>
              </c:strCache>
            </c:strRef>
          </c:cat>
          <c:val>
            <c:numRef>
              <c:f>Sheet1!$C$2:$C$29</c:f>
              <c:numCache>
                <c:formatCode>#,##0.0</c:formatCode>
                <c:ptCount val="28"/>
                <c:pt idx="0">
                  <c:v>74.900000000000006</c:v>
                </c:pt>
                <c:pt idx="1">
                  <c:v>73.8</c:v>
                </c:pt>
                <c:pt idx="2">
                  <c:v>73.099999999999994</c:v>
                </c:pt>
                <c:pt idx="3">
                  <c:v>72.8</c:v>
                </c:pt>
                <c:pt idx="4">
                  <c:v>71.900000000000006</c:v>
                </c:pt>
                <c:pt idx="5">
                  <c:v>71.099999999999994</c:v>
                </c:pt>
                <c:pt idx="6">
                  <c:v>69.599999999999994</c:v>
                </c:pt>
                <c:pt idx="7">
                  <c:v>69</c:v>
                </c:pt>
                <c:pt idx="8">
                  <c:v>68.7</c:v>
                </c:pt>
                <c:pt idx="9">
                  <c:v>66.599999999999994</c:v>
                </c:pt>
                <c:pt idx="10">
                  <c:v>66.3</c:v>
                </c:pt>
                <c:pt idx="11">
                  <c:v>65.7</c:v>
                </c:pt>
                <c:pt idx="12">
                  <c:v>63.9</c:v>
                </c:pt>
                <c:pt idx="13">
                  <c:v>63.8</c:v>
                </c:pt>
                <c:pt idx="14">
                  <c:v>62.6</c:v>
                </c:pt>
                <c:pt idx="15">
                  <c:v>62.3</c:v>
                </c:pt>
                <c:pt idx="16">
                  <c:v>62.1</c:v>
                </c:pt>
                <c:pt idx="17">
                  <c:v>61.9</c:v>
                </c:pt>
                <c:pt idx="18">
                  <c:v>61.8</c:v>
                </c:pt>
                <c:pt idx="19">
                  <c:v>61.7</c:v>
                </c:pt>
                <c:pt idx="20">
                  <c:v>61.7</c:v>
                </c:pt>
                <c:pt idx="21">
                  <c:v>61</c:v>
                </c:pt>
                <c:pt idx="22">
                  <c:v>61</c:v>
                </c:pt>
                <c:pt idx="23">
                  <c:v>61</c:v>
                </c:pt>
                <c:pt idx="24">
                  <c:v>56</c:v>
                </c:pt>
                <c:pt idx="25">
                  <c:v>55.7</c:v>
                </c:pt>
                <c:pt idx="26">
                  <c:v>54.6</c:v>
                </c:pt>
                <c:pt idx="27">
                  <c:v>49.4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3112448"/>
        <c:axId val="143114240"/>
      </c:barChart>
      <c:lineChart>
        <c:grouping val="standard"/>
        <c:varyColors val="0"/>
        <c:ser>
          <c:idx val="2"/>
          <c:order val="2"/>
          <c:tx>
            <c:strRef>
              <c:f>Sheet1!$D$1</c:f>
              <c:strCache>
                <c:ptCount val="1"/>
                <c:pt idx="0">
                  <c:v>EU avg.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cat>
            <c:strRef>
              <c:f>Sheet1!$A$2:$A$29</c:f>
              <c:strCache>
                <c:ptCount val="28"/>
                <c:pt idx="0">
                  <c:v>SE</c:v>
                </c:pt>
                <c:pt idx="1">
                  <c:v>DE</c:v>
                </c:pt>
                <c:pt idx="2">
                  <c:v>NL</c:v>
                </c:pt>
                <c:pt idx="3">
                  <c:v>DK</c:v>
                </c:pt>
                <c:pt idx="4">
                  <c:v>UK</c:v>
                </c:pt>
                <c:pt idx="5">
                  <c:v>AT</c:v>
                </c:pt>
                <c:pt idx="6">
                  <c:v>EE</c:v>
                </c:pt>
                <c:pt idx="7">
                  <c:v>CZ</c:v>
                </c:pt>
                <c:pt idx="8">
                  <c:v>FI</c:v>
                </c:pt>
                <c:pt idx="9">
                  <c:v>LU</c:v>
                </c:pt>
                <c:pt idx="10">
                  <c:v>LV</c:v>
                </c:pt>
                <c:pt idx="11">
                  <c:v>LT</c:v>
                </c:pt>
                <c:pt idx="12">
                  <c:v>SI</c:v>
                </c:pt>
                <c:pt idx="13">
                  <c:v>FR</c:v>
                </c:pt>
                <c:pt idx="14">
                  <c:v>PT</c:v>
                </c:pt>
                <c:pt idx="15">
                  <c:v>MT</c:v>
                </c:pt>
                <c:pt idx="16">
                  <c:v>CY</c:v>
                </c:pt>
                <c:pt idx="17">
                  <c:v>BE</c:v>
                </c:pt>
                <c:pt idx="18">
                  <c:v>HU</c:v>
                </c:pt>
                <c:pt idx="19">
                  <c:v>IE</c:v>
                </c:pt>
                <c:pt idx="20">
                  <c:v>PL</c:v>
                </c:pt>
                <c:pt idx="21">
                  <c:v>BG</c:v>
                </c:pt>
                <c:pt idx="22">
                  <c:v>RO</c:v>
                </c:pt>
                <c:pt idx="23">
                  <c:v>SK</c:v>
                </c:pt>
                <c:pt idx="24">
                  <c:v>ES</c:v>
                </c:pt>
                <c:pt idx="25">
                  <c:v>IT</c:v>
                </c:pt>
                <c:pt idx="26">
                  <c:v>HR</c:v>
                </c:pt>
                <c:pt idx="27">
                  <c:v>GR</c:v>
                </c:pt>
              </c:strCache>
            </c:strRef>
          </c:cat>
          <c:val>
            <c:numRef>
              <c:f>Sheet1!$D$2:$D$29</c:f>
              <c:numCache>
                <c:formatCode>#,##0.0</c:formatCode>
                <c:ptCount val="28"/>
                <c:pt idx="0">
                  <c:v>64.8</c:v>
                </c:pt>
                <c:pt idx="1">
                  <c:v>64.8</c:v>
                </c:pt>
                <c:pt idx="2">
                  <c:v>64.8</c:v>
                </c:pt>
                <c:pt idx="3">
                  <c:v>64.8</c:v>
                </c:pt>
                <c:pt idx="4">
                  <c:v>64.8</c:v>
                </c:pt>
                <c:pt idx="5">
                  <c:v>64.8</c:v>
                </c:pt>
                <c:pt idx="6">
                  <c:v>64.8</c:v>
                </c:pt>
                <c:pt idx="7">
                  <c:v>64.8</c:v>
                </c:pt>
                <c:pt idx="8">
                  <c:v>64.8</c:v>
                </c:pt>
                <c:pt idx="9">
                  <c:v>64.8</c:v>
                </c:pt>
                <c:pt idx="10">
                  <c:v>64.8</c:v>
                </c:pt>
                <c:pt idx="11">
                  <c:v>64.8</c:v>
                </c:pt>
                <c:pt idx="12">
                  <c:v>64.8</c:v>
                </c:pt>
                <c:pt idx="13">
                  <c:v>64.8</c:v>
                </c:pt>
                <c:pt idx="14">
                  <c:v>64.8</c:v>
                </c:pt>
                <c:pt idx="15">
                  <c:v>64.8</c:v>
                </c:pt>
                <c:pt idx="16">
                  <c:v>64.8</c:v>
                </c:pt>
                <c:pt idx="17">
                  <c:v>64.8</c:v>
                </c:pt>
                <c:pt idx="18">
                  <c:v>64.8</c:v>
                </c:pt>
                <c:pt idx="19">
                  <c:v>64.8</c:v>
                </c:pt>
                <c:pt idx="20">
                  <c:v>64.8</c:v>
                </c:pt>
                <c:pt idx="21">
                  <c:v>64.8</c:v>
                </c:pt>
                <c:pt idx="22">
                  <c:v>64.8</c:v>
                </c:pt>
                <c:pt idx="23">
                  <c:v>64.8</c:v>
                </c:pt>
                <c:pt idx="24">
                  <c:v>64.8</c:v>
                </c:pt>
                <c:pt idx="25">
                  <c:v>64.8</c:v>
                </c:pt>
                <c:pt idx="26">
                  <c:v>64.8</c:v>
                </c:pt>
                <c:pt idx="27">
                  <c:v>64.8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3112448"/>
        <c:axId val="143114240"/>
      </c:lineChart>
      <c:catAx>
        <c:axId val="143112448"/>
        <c:scaling>
          <c:orientation val="minMax"/>
        </c:scaling>
        <c:delete val="0"/>
        <c:axPos val="b"/>
        <c:majorTickMark val="out"/>
        <c:minorTickMark val="none"/>
        <c:tickLblPos val="nextTo"/>
        <c:crossAx val="143114240"/>
        <c:crosses val="autoZero"/>
        <c:auto val="1"/>
        <c:lblAlgn val="ctr"/>
        <c:lblOffset val="100"/>
        <c:noMultiLvlLbl val="0"/>
      </c:catAx>
      <c:valAx>
        <c:axId val="143114240"/>
        <c:scaling>
          <c:orientation val="minMax"/>
        </c:scaling>
        <c:delete val="0"/>
        <c:axPos val="l"/>
        <c:majorGridlines/>
        <c:numFmt formatCode="0" sourceLinked="0"/>
        <c:majorTickMark val="out"/>
        <c:minorTickMark val="none"/>
        <c:tickLblPos val="nextTo"/>
        <c:crossAx val="14311244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5893997920071313"/>
          <c:y val="3.4128911696471434E-2"/>
          <c:w val="0.53099712771752583"/>
          <c:h val="0.1617199025727955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k-SK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 altLang="sk-SK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 altLang="sk-SK"/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 altLang="sk-SK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EC4C30E4-0905-41F7-B82A-8A8508A5BFD4}" type="slidenum">
              <a:rPr lang="en-US" altLang="sk-SK"/>
              <a:pPr/>
              <a:t>‹#›</a:t>
            </a:fld>
            <a:endParaRPr lang="en-US" altLang="sk-SK"/>
          </a:p>
        </p:txBody>
      </p:sp>
    </p:spTree>
    <p:extLst>
      <p:ext uri="{BB962C8B-B14F-4D97-AF65-F5344CB8AC3E}">
        <p14:creationId xmlns:p14="http://schemas.microsoft.com/office/powerpoint/2010/main" val="14251940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 altLang="sk-SK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 altLang="sk-SK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k-SK" smtClean="0"/>
              <a:t>Click to edit Master text styles</a:t>
            </a:r>
          </a:p>
          <a:p>
            <a:pPr lvl="1"/>
            <a:r>
              <a:rPr lang="en-US" altLang="sk-SK" smtClean="0"/>
              <a:t>Second level</a:t>
            </a:r>
          </a:p>
          <a:p>
            <a:pPr lvl="2"/>
            <a:r>
              <a:rPr lang="en-US" altLang="sk-SK" smtClean="0"/>
              <a:t>Third level</a:t>
            </a:r>
          </a:p>
          <a:p>
            <a:pPr lvl="3"/>
            <a:r>
              <a:rPr lang="en-US" altLang="sk-SK" smtClean="0"/>
              <a:t>Fourth level</a:t>
            </a:r>
          </a:p>
          <a:p>
            <a:pPr lvl="4"/>
            <a:r>
              <a:rPr lang="en-US" altLang="sk-SK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 altLang="sk-SK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8566E298-63E5-4283-9356-2EA2ED11B1E7}" type="slidenum">
              <a:rPr lang="en-US" altLang="sk-SK"/>
              <a:pPr/>
              <a:t>‹#›</a:t>
            </a:fld>
            <a:endParaRPr lang="en-US" altLang="sk-SK"/>
          </a:p>
        </p:txBody>
      </p:sp>
    </p:spTree>
    <p:extLst>
      <p:ext uri="{BB962C8B-B14F-4D97-AF65-F5344CB8AC3E}">
        <p14:creationId xmlns:p14="http://schemas.microsoft.com/office/powerpoint/2010/main" val="24650585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rgbClr val="DED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0825" y="4292600"/>
            <a:ext cx="8709025" cy="936625"/>
          </a:xfrm>
        </p:spPr>
        <p:txBody>
          <a:bodyPr wrap="none" tIns="0" rIns="0" anchor="t"/>
          <a:lstStyle>
            <a:lvl1pPr algn="r">
              <a:defRPr b="0"/>
            </a:lvl1pPr>
          </a:lstStyle>
          <a:p>
            <a:pPr lvl="0"/>
            <a:r>
              <a:rPr lang="en-US" altLang="sk-SK" noProof="0" smtClean="0"/>
              <a:t>Click to edit Master title style</a:t>
            </a:r>
            <a:endParaRPr lang="en-US" altLang="sk-SK" noProof="0" dirty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0825" y="5300663"/>
            <a:ext cx="8705850" cy="792162"/>
          </a:xfrm>
        </p:spPr>
        <p:txBody>
          <a:bodyPr wrap="none" tIns="0" rIns="0"/>
          <a:lstStyle>
            <a:lvl1pPr marL="0" indent="0" algn="r">
              <a:defRPr b="1">
                <a:solidFill>
                  <a:srgbClr val="494A45"/>
                </a:solidFill>
                <a:cs typeface="Tahoma" pitchFamily="34" charset="0"/>
              </a:defRPr>
            </a:lvl1pPr>
          </a:lstStyle>
          <a:p>
            <a:pPr lvl="0"/>
            <a:r>
              <a:rPr lang="en-US" altLang="sk-SK" noProof="0" smtClean="0"/>
              <a:t>Click to edit Master subtitle style</a:t>
            </a:r>
            <a:endParaRPr lang="en-US" altLang="sk-SK" noProof="0" dirty="0" smtClean="0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7092950" y="6237288"/>
            <a:ext cx="1873250" cy="215900"/>
          </a:xfrm>
        </p:spPr>
        <p:txBody>
          <a:bodyPr/>
          <a:lstStyle>
            <a:lvl1pPr algn="r">
              <a:defRPr b="1">
                <a:solidFill>
                  <a:srgbClr val="494A45"/>
                </a:solidFill>
              </a:defRPr>
            </a:lvl1pPr>
          </a:lstStyle>
          <a:p>
            <a:endParaRPr lang="en-US" altLang="sk-SK" dirty="0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50825" y="6245225"/>
            <a:ext cx="6121400" cy="476250"/>
          </a:xfrm>
        </p:spPr>
        <p:txBody>
          <a:bodyPr wrap="square"/>
          <a:lstStyle>
            <a:lvl1pPr>
              <a:defRPr b="1">
                <a:solidFill>
                  <a:srgbClr val="494A45"/>
                </a:solidFill>
              </a:defRPr>
            </a:lvl1pPr>
          </a:lstStyle>
          <a:p>
            <a:endParaRPr lang="en-US" altLang="sk-SK" dirty="0"/>
          </a:p>
        </p:txBody>
      </p:sp>
      <p:pic>
        <p:nvPicPr>
          <p:cNvPr id="5131" name="Picture 11" descr="NBS_uvod_mod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0825" cy="4033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027988" y="6453188"/>
            <a:ext cx="936625" cy="288925"/>
          </a:xfrm>
        </p:spPr>
        <p:txBody>
          <a:bodyPr/>
          <a:lstStyle>
            <a:lvl1pPr>
              <a:defRPr b="1">
                <a:solidFill>
                  <a:srgbClr val="494A45"/>
                </a:solidFill>
              </a:defRPr>
            </a:lvl1pPr>
          </a:lstStyle>
          <a:p>
            <a:fld id="{718DB788-95CD-4755-A145-CDEF61FC6973}" type="slidenum">
              <a:rPr lang="en-US" altLang="sk-SK"/>
              <a:pPr/>
              <a:t>‹#›</a:t>
            </a:fld>
            <a:endParaRPr lang="en-US" altLang="sk-SK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7E23AA-E5A2-4326-94D1-67FA098CC254}" type="slidenum">
              <a:rPr lang="en-US" altLang="sk-SK"/>
              <a:pPr/>
              <a:t>‹#›</a:t>
            </a:fld>
            <a:endParaRPr lang="en-US" altLang="sk-SK"/>
          </a:p>
        </p:txBody>
      </p:sp>
    </p:spTree>
    <p:extLst>
      <p:ext uri="{BB962C8B-B14F-4D97-AF65-F5344CB8AC3E}">
        <p14:creationId xmlns:p14="http://schemas.microsoft.com/office/powerpoint/2010/main" val="3814017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79B2B3-6C59-4DCA-9ABF-B891F4CA30B0}" type="slidenum">
              <a:rPr lang="en-US" altLang="sk-SK"/>
              <a:pPr/>
              <a:t>‹#›</a:t>
            </a:fld>
            <a:endParaRPr lang="en-US" altLang="sk-SK"/>
          </a:p>
        </p:txBody>
      </p:sp>
    </p:spTree>
    <p:extLst>
      <p:ext uri="{BB962C8B-B14F-4D97-AF65-F5344CB8AC3E}">
        <p14:creationId xmlns:p14="http://schemas.microsoft.com/office/powerpoint/2010/main" val="4280721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2060575"/>
            <a:ext cx="4038600" cy="4321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9313" y="2060575"/>
            <a:ext cx="4038600" cy="4321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381CD4-04FC-4483-BFD9-F7F191AA7325}" type="slidenum">
              <a:rPr lang="en-US" altLang="sk-SK"/>
              <a:pPr/>
              <a:t>‹#›</a:t>
            </a:fld>
            <a:endParaRPr lang="en-US" altLang="sk-SK"/>
          </a:p>
        </p:txBody>
      </p:sp>
    </p:spTree>
    <p:extLst>
      <p:ext uri="{BB962C8B-B14F-4D97-AF65-F5344CB8AC3E}">
        <p14:creationId xmlns:p14="http://schemas.microsoft.com/office/powerpoint/2010/main" val="2972393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sk-SK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0A2999-2218-4377-8F8A-F57668FD58ED}" type="slidenum">
              <a:rPr lang="en-US" altLang="sk-SK"/>
              <a:pPr/>
              <a:t>‹#›</a:t>
            </a:fld>
            <a:endParaRPr lang="en-US" altLang="sk-SK"/>
          </a:p>
        </p:txBody>
      </p:sp>
    </p:spTree>
    <p:extLst>
      <p:ext uri="{BB962C8B-B14F-4D97-AF65-F5344CB8AC3E}">
        <p14:creationId xmlns:p14="http://schemas.microsoft.com/office/powerpoint/2010/main" val="3092254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83D588-4534-4C6E-AA20-FF7E68CD650E}" type="slidenum">
              <a:rPr lang="en-US" altLang="sk-SK"/>
              <a:pPr/>
              <a:t>‹#›</a:t>
            </a:fld>
            <a:endParaRPr lang="en-US" altLang="sk-SK"/>
          </a:p>
        </p:txBody>
      </p:sp>
    </p:spTree>
    <p:extLst>
      <p:ext uri="{BB962C8B-B14F-4D97-AF65-F5344CB8AC3E}">
        <p14:creationId xmlns:p14="http://schemas.microsoft.com/office/powerpoint/2010/main" val="1616319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D0BEE-601A-4898-8352-340CE8238CB7}" type="slidenum">
              <a:rPr lang="en-US" altLang="sk-SK"/>
              <a:pPr/>
              <a:t>‹#›</a:t>
            </a:fld>
            <a:endParaRPr lang="en-US" altLang="sk-SK"/>
          </a:p>
        </p:txBody>
      </p:sp>
    </p:spTree>
    <p:extLst>
      <p:ext uri="{BB962C8B-B14F-4D97-AF65-F5344CB8AC3E}">
        <p14:creationId xmlns:p14="http://schemas.microsoft.com/office/powerpoint/2010/main" val="2141576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8255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08720"/>
            <a:ext cx="5111750" cy="547260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50305"/>
            <a:ext cx="3008313" cy="433102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CC8C52-D1DA-48CC-AFF3-81C8E1B4B90B}" type="slidenum">
              <a:rPr lang="en-US" altLang="sk-SK"/>
              <a:pPr/>
              <a:t>‹#›</a:t>
            </a:fld>
            <a:endParaRPr lang="en-US" altLang="sk-SK"/>
          </a:p>
        </p:txBody>
      </p:sp>
    </p:spTree>
    <p:extLst>
      <p:ext uri="{BB962C8B-B14F-4D97-AF65-F5344CB8AC3E}">
        <p14:creationId xmlns:p14="http://schemas.microsoft.com/office/powerpoint/2010/main" val="1017645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5024537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836712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sk-SK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591275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ECC06-36B0-4B91-874D-ABCA8EBE1870}" type="slidenum">
              <a:rPr lang="en-US" altLang="sk-SK"/>
              <a:pPr/>
              <a:t>‹#›</a:t>
            </a:fld>
            <a:endParaRPr lang="en-US" altLang="sk-SK"/>
          </a:p>
        </p:txBody>
      </p:sp>
    </p:spTree>
    <p:extLst>
      <p:ext uri="{BB962C8B-B14F-4D97-AF65-F5344CB8AC3E}">
        <p14:creationId xmlns:p14="http://schemas.microsoft.com/office/powerpoint/2010/main" val="553238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E47DC0-F135-427A-BD6C-C90D24AE7472}" type="slidenum">
              <a:rPr lang="en-US" altLang="sk-SK"/>
              <a:pPr/>
              <a:t>‹#›</a:t>
            </a:fld>
            <a:endParaRPr lang="en-US" altLang="sk-SK"/>
          </a:p>
        </p:txBody>
      </p:sp>
    </p:spTree>
    <p:extLst>
      <p:ext uri="{BB962C8B-B14F-4D97-AF65-F5344CB8AC3E}">
        <p14:creationId xmlns:p14="http://schemas.microsoft.com/office/powerpoint/2010/main" val="2529524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0513" y="1052513"/>
            <a:ext cx="2057400" cy="53292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8313" y="1052513"/>
            <a:ext cx="6019800" cy="53292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0CBE2B-EF9D-4D6E-967C-E9FFA335263F}" type="slidenum">
              <a:rPr lang="en-US" altLang="sk-SK"/>
              <a:pPr/>
              <a:t>‹#›</a:t>
            </a:fld>
            <a:endParaRPr lang="en-US" altLang="sk-SK"/>
          </a:p>
        </p:txBody>
      </p:sp>
    </p:spTree>
    <p:extLst>
      <p:ext uri="{BB962C8B-B14F-4D97-AF65-F5344CB8AC3E}">
        <p14:creationId xmlns:p14="http://schemas.microsoft.com/office/powerpoint/2010/main" val="2019802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6500813"/>
            <a:ext cx="9144000" cy="357187"/>
          </a:xfrm>
          <a:prstGeom prst="rect">
            <a:avLst/>
          </a:prstGeom>
          <a:solidFill>
            <a:srgbClr val="00388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chemeClr val="lt1"/>
              </a:solidFill>
              <a:latin typeface="+mn-lt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1052513"/>
            <a:ext cx="8229600" cy="855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k-SK" smtClean="0"/>
              <a:t>Click to edit Master title style</a:t>
            </a:r>
            <a:endParaRPr lang="en-US" altLang="sk-SK" dirty="0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2060575"/>
            <a:ext cx="8229600" cy="432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k-SK" smtClean="0"/>
              <a:t>Click to edit Master text styles</a:t>
            </a:r>
          </a:p>
          <a:p>
            <a:pPr lvl="1"/>
            <a:r>
              <a:rPr lang="en-US" altLang="sk-SK" smtClean="0"/>
              <a:t>Second level</a:t>
            </a:r>
          </a:p>
          <a:p>
            <a:pPr lvl="2"/>
            <a:r>
              <a:rPr lang="en-US" altLang="sk-SK" smtClean="0"/>
              <a:t>Third level</a:t>
            </a:r>
          </a:p>
          <a:p>
            <a:pPr lvl="3"/>
            <a:r>
              <a:rPr lang="en-US" altLang="sk-SK" smtClean="0"/>
              <a:t>Fourth level</a:t>
            </a:r>
          </a:p>
          <a:p>
            <a:pPr lvl="4"/>
            <a:r>
              <a:rPr lang="en-US" altLang="sk-SK" smtClean="0"/>
              <a:t>Fifth level</a:t>
            </a:r>
            <a:endParaRPr lang="en-US" altLang="sk-SK" dirty="0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300788" y="6578600"/>
            <a:ext cx="1412875" cy="27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altLang="sk-SK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313" y="6570663"/>
            <a:ext cx="5688012" cy="287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endParaRPr lang="en-US" altLang="sk-SK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85113" y="6578600"/>
            <a:ext cx="863600" cy="27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4559A28-E077-4A2E-B06A-CB765037A90A}" type="slidenum">
              <a:rPr lang="en-US" altLang="sk-SK"/>
              <a:pPr/>
              <a:t>‹#›</a:t>
            </a:fld>
            <a:endParaRPr lang="en-US" altLang="sk-SK" dirty="0"/>
          </a:p>
        </p:txBody>
      </p:sp>
      <p:pic>
        <p:nvPicPr>
          <p:cNvPr id="1036" name="Picture 12" descr="NBS_podstranka_modra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0825" cy="79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388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3881"/>
          </a:solidFill>
          <a:latin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3881"/>
          </a:solidFill>
          <a:latin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3881"/>
          </a:solidFill>
          <a:latin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3881"/>
          </a:solidFill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3881"/>
          </a:solidFill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3881"/>
          </a:solidFill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3881"/>
          </a:solidFill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3881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003881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9B0030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003881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9B0030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9B0030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9B0030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9B0030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9B0030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sk-SK" altLang="sk-SK" dirty="0" smtClean="0"/>
              <a:t>Ako udržateľne zvyšovať zamestnanosť?</a:t>
            </a:r>
            <a:endParaRPr lang="sk-SK" altLang="sk-SK" dirty="0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sk-SK" altLang="sk-SK" dirty="0" smtClean="0"/>
              <a:t>Martin Šuster</a:t>
            </a:r>
            <a:endParaRPr lang="sk-SK" altLang="sk-SK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Aktívna účasť na trhu práce</a:t>
            </a:r>
            <a:endParaRPr lang="sk-SK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5039611"/>
              </p:ext>
            </p:extLst>
          </p:nvPr>
        </p:nvGraphicFramePr>
        <p:xfrm>
          <a:off x="179512" y="2060848"/>
          <a:ext cx="8518401" cy="4321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E23AA-E5A2-4326-94D1-67FA098CC254}" type="slidenum">
              <a:rPr lang="en-US" altLang="sk-SK" smtClean="0"/>
              <a:pPr/>
              <a:t>2</a:t>
            </a:fld>
            <a:endParaRPr lang="en-US" altLang="sk-SK"/>
          </a:p>
        </p:txBody>
      </p:sp>
      <p:sp>
        <p:nvSpPr>
          <p:cNvPr id="10" name="Rectangle 9"/>
          <p:cNvSpPr/>
          <p:nvPr/>
        </p:nvSpPr>
        <p:spPr>
          <a:xfrm>
            <a:off x="5436096" y="2780928"/>
            <a:ext cx="360040" cy="3600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02968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Miera zamestnanosti</a:t>
            </a:r>
            <a:endParaRPr lang="sk-SK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0399899"/>
              </p:ext>
            </p:extLst>
          </p:nvPr>
        </p:nvGraphicFramePr>
        <p:xfrm>
          <a:off x="179512" y="2060848"/>
          <a:ext cx="8518401" cy="4321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E23AA-E5A2-4326-94D1-67FA098CC254}" type="slidenum">
              <a:rPr lang="en-US" altLang="sk-SK" smtClean="0"/>
              <a:pPr/>
              <a:t>3</a:t>
            </a:fld>
            <a:endParaRPr lang="en-US" altLang="sk-SK"/>
          </a:p>
        </p:txBody>
      </p:sp>
      <p:sp>
        <p:nvSpPr>
          <p:cNvPr id="10" name="Rectangle 9"/>
          <p:cNvSpPr/>
          <p:nvPr/>
        </p:nvSpPr>
        <p:spPr>
          <a:xfrm>
            <a:off x="7092280" y="2780928"/>
            <a:ext cx="360040" cy="3600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45509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Slovenské špecifiká</a:t>
            </a:r>
            <a:endParaRPr lang="sk-S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k-SK" dirty="0" smtClean="0"/>
              <a:t>malá krajina v eurozóne – flexibilita trhu práce je pre nás obzvlášť dôležitá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sk-SK" dirty="0" smtClean="0"/>
              <a:t>flexibilita Slovenska by sa však nemala veľmi líšiť od flexibility celej EÚ, inak bude Slovensko fungovať pre eurozónu ako tlmič šokov</a:t>
            </a:r>
            <a:endParaRPr lang="sk-S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E23AA-E5A2-4326-94D1-67FA098CC254}" type="slidenum">
              <a:rPr lang="en-US" altLang="sk-SK" smtClean="0"/>
              <a:pPr/>
              <a:t>4</a:t>
            </a:fld>
            <a:endParaRPr lang="en-US" altLang="sk-SK"/>
          </a:p>
        </p:txBody>
      </p:sp>
    </p:spTree>
    <p:extLst>
      <p:ext uri="{BB962C8B-B14F-4D97-AF65-F5344CB8AC3E}">
        <p14:creationId xmlns:p14="http://schemas.microsoft.com/office/powerpoint/2010/main" val="3651126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Európsky trh práce</a:t>
            </a:r>
            <a:endParaRPr lang="sk-SK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k-SK" dirty="0" smtClean="0"/>
              <a:t>formálne voľný pohyb osôb na trhu práce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k-SK" dirty="0" smtClean="0"/>
              <a:t>prakticky stále bariéry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sk-SK" dirty="0" smtClean="0"/>
              <a:t>platenie odvodov (podstatne administratívne náročnejšie, než platenie daní)</a:t>
            </a:r>
          </a:p>
          <a:p>
            <a:pPr marL="857250" lvl="1" indent="-457200">
              <a:buFont typeface="Arial" panose="020B0604020202020204" pitchFamily="34" charset="0"/>
              <a:buChar char="•"/>
            </a:pPr>
            <a:r>
              <a:rPr lang="sk-SK" dirty="0" smtClean="0"/>
              <a:t>uznávanie kvalifikácií v regulovaných profesiách</a:t>
            </a:r>
            <a:endParaRPr lang="sk-S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E23AA-E5A2-4326-94D1-67FA098CC254}" type="slidenum">
              <a:rPr lang="en-US" altLang="sk-SK" smtClean="0"/>
              <a:pPr/>
              <a:t>5</a:t>
            </a:fld>
            <a:endParaRPr lang="en-US" altLang="sk-SK"/>
          </a:p>
        </p:txBody>
      </p:sp>
    </p:spTree>
    <p:extLst>
      <p:ext uri="{BB962C8B-B14F-4D97-AF65-F5344CB8AC3E}">
        <p14:creationId xmlns:p14="http://schemas.microsoft.com/office/powerpoint/2010/main" val="3947356546"/>
      </p:ext>
    </p:extLst>
  </p:cSld>
  <p:clrMapOvr>
    <a:masterClrMapping/>
  </p:clrMapOvr>
</p:sld>
</file>

<file path=ppt/theme/theme1.xml><?xml version="1.0" encoding="utf-8"?>
<a:theme xmlns:a="http://schemas.openxmlformats.org/drawingml/2006/main" name="NBS-modra">
  <a:themeElements>
    <a:clrScheme name="NBS_modra_sablona-rev2 15">
      <a:dk1>
        <a:srgbClr val="000000"/>
      </a:dk1>
      <a:lt1>
        <a:srgbClr val="FFFFFF"/>
      </a:lt1>
      <a:dk2>
        <a:srgbClr val="003881"/>
      </a:dk2>
      <a:lt2>
        <a:srgbClr val="8B8C8E"/>
      </a:lt2>
      <a:accent1>
        <a:srgbClr val="003881"/>
      </a:accent1>
      <a:accent2>
        <a:srgbClr val="9B0030"/>
      </a:accent2>
      <a:accent3>
        <a:srgbClr val="FFFFFF"/>
      </a:accent3>
      <a:accent4>
        <a:srgbClr val="000000"/>
      </a:accent4>
      <a:accent5>
        <a:srgbClr val="AAAEC1"/>
      </a:accent5>
      <a:accent6>
        <a:srgbClr val="8C002A"/>
      </a:accent6>
      <a:hlink>
        <a:srgbClr val="7F9BC0"/>
      </a:hlink>
      <a:folHlink>
        <a:srgbClr val="CD7F97"/>
      </a:folHlink>
    </a:clrScheme>
    <a:fontScheme name="NBS_modra_sablona-rev2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BS_modra_sablona-rev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BS_modra_sablona-rev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BS_modra_sablona-rev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BS_modra_sablona-rev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BS_modra_sablona-rev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BS_modra_sablona-rev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BS_modra_sablona-rev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BS_modra_sablona-rev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BS_modra_sablona-rev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BS_modra_sablona-rev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BS_modra_sablona-rev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BS_modra_sablona-rev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BS_modra_sablona-rev2 13">
        <a:dk1>
          <a:srgbClr val="000000"/>
        </a:dk1>
        <a:lt1>
          <a:srgbClr val="FFFFFF"/>
        </a:lt1>
        <a:dk2>
          <a:srgbClr val="003881"/>
        </a:dk2>
        <a:lt2>
          <a:srgbClr val="808080"/>
        </a:lt2>
        <a:accent1>
          <a:srgbClr val="003881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EC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BS_modra_sablona-rev2 14">
        <a:dk1>
          <a:srgbClr val="000000"/>
        </a:dk1>
        <a:lt1>
          <a:srgbClr val="FFFFFF"/>
        </a:lt1>
        <a:dk2>
          <a:srgbClr val="003881"/>
        </a:dk2>
        <a:lt2>
          <a:srgbClr val="808080"/>
        </a:lt2>
        <a:accent1>
          <a:srgbClr val="003881"/>
        </a:accent1>
        <a:accent2>
          <a:srgbClr val="9B0030"/>
        </a:accent2>
        <a:accent3>
          <a:srgbClr val="FFFFFF"/>
        </a:accent3>
        <a:accent4>
          <a:srgbClr val="000000"/>
        </a:accent4>
        <a:accent5>
          <a:srgbClr val="AAAEC1"/>
        </a:accent5>
        <a:accent6>
          <a:srgbClr val="8C002A"/>
        </a:accent6>
        <a:hlink>
          <a:srgbClr val="7F9BC0"/>
        </a:hlink>
        <a:folHlink>
          <a:srgbClr val="CD7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BS_modra_sablona-rev2 15">
        <a:dk1>
          <a:srgbClr val="000000"/>
        </a:dk1>
        <a:lt1>
          <a:srgbClr val="FFFFFF"/>
        </a:lt1>
        <a:dk2>
          <a:srgbClr val="003881"/>
        </a:dk2>
        <a:lt2>
          <a:srgbClr val="8B8C8E"/>
        </a:lt2>
        <a:accent1>
          <a:srgbClr val="003881"/>
        </a:accent1>
        <a:accent2>
          <a:srgbClr val="9B0030"/>
        </a:accent2>
        <a:accent3>
          <a:srgbClr val="FFFFFF"/>
        </a:accent3>
        <a:accent4>
          <a:srgbClr val="000000"/>
        </a:accent4>
        <a:accent5>
          <a:srgbClr val="AAAEC1"/>
        </a:accent5>
        <a:accent6>
          <a:srgbClr val="8C002A"/>
        </a:accent6>
        <a:hlink>
          <a:srgbClr val="7F9BC0"/>
        </a:hlink>
        <a:folHlink>
          <a:srgbClr val="CD7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BS_modra_sablona-rev2 16">
        <a:dk1>
          <a:srgbClr val="000000"/>
        </a:dk1>
        <a:lt1>
          <a:srgbClr val="FFFFFF"/>
        </a:lt1>
        <a:dk2>
          <a:srgbClr val="003881"/>
        </a:dk2>
        <a:lt2>
          <a:srgbClr val="EFEFEF"/>
        </a:lt2>
        <a:accent1>
          <a:srgbClr val="003881"/>
        </a:accent1>
        <a:accent2>
          <a:srgbClr val="9B0030"/>
        </a:accent2>
        <a:accent3>
          <a:srgbClr val="FFFFFF"/>
        </a:accent3>
        <a:accent4>
          <a:srgbClr val="000000"/>
        </a:accent4>
        <a:accent5>
          <a:srgbClr val="AAAEC1"/>
        </a:accent5>
        <a:accent6>
          <a:srgbClr val="8C002A"/>
        </a:accent6>
        <a:hlink>
          <a:srgbClr val="7F9BC0"/>
        </a:hlink>
        <a:folHlink>
          <a:srgbClr val="CD7F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NBS-modra</Template>
  <TotalTime>29</TotalTime>
  <Words>84</Words>
  <Application>Microsoft Office PowerPoint</Application>
  <PresentationFormat>On-screen Show (4:3)</PresentationFormat>
  <Paragraphs>16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NBS-modra</vt:lpstr>
      <vt:lpstr>Ako udržateľne zvyšovať zamestnanosť?</vt:lpstr>
      <vt:lpstr>Aktívna účasť na trhu práce</vt:lpstr>
      <vt:lpstr>Miera zamestnanosti</vt:lpstr>
      <vt:lpstr>Slovenské špecifiká</vt:lpstr>
      <vt:lpstr>Európsky trh práce</vt:lpstr>
    </vt:vector>
  </TitlesOfParts>
  <Company>NARODNA BANKA SLOVENSKA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Ako udržateľne zvyšovať zamestnanosť?</dc:title>
  <dc:creator>Martin Šuster</dc:creator>
  <cp:lastModifiedBy>Martin Šuster</cp:lastModifiedBy>
  <cp:revision>3</cp:revision>
  <dcterms:created xsi:type="dcterms:W3CDTF">2015-09-22T09:29:50Z</dcterms:created>
  <dcterms:modified xsi:type="dcterms:W3CDTF">2015-09-22T09:59:14Z</dcterms:modified>
</cp:coreProperties>
</file>