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67" r:id="rId3"/>
    <p:sldId id="266" r:id="rId4"/>
    <p:sldId id="268" r:id="rId5"/>
    <p:sldId id="269" r:id="rId6"/>
    <p:sldId id="256" r:id="rId7"/>
    <p:sldId id="257" r:id="rId8"/>
    <p:sldId id="258" r:id="rId9"/>
    <p:sldId id="259" r:id="rId10"/>
    <p:sldId id="260" r:id="rId11"/>
    <p:sldId id="264" r:id="rId12"/>
    <p:sldId id="261" r:id="rId13"/>
    <p:sldId id="262" r:id="rId14"/>
    <p:sldId id="265" r:id="rId15"/>
    <p:sldId id="263" r:id="rId16"/>
  </p:sldIdLst>
  <p:sldSz cx="9144000" cy="6858000" type="screen4x3"/>
  <p:notesSz cx="6797675" cy="98742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redný štýl 2 - zvýrazneni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158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mjanos\Desktop\grafy%20v5.xlsx" TargetMode="External"/><Relationship Id="rId1" Type="http://schemas.openxmlformats.org/officeDocument/2006/relationships/image" Target="../media/image3.jpeg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Janos\Downloads\grafy%20v4%20(2)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Janos\Downloads\grafy%20v4%20(2).xlsx" TargetMode="Externa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Janos\Desktop\ppp%20projekt\obchvat\grafy%20v4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Janos\Downloads\grafy%20v4%20(2)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Janos\Downloads\grafy%20v4%20(2)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k-S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800" b="1" i="0" u="none" strike="noStrike" kern="1200" spc="0" baseline="0">
                <a:solidFill>
                  <a:sysClr val="windowText" lastClr="000000"/>
                </a:solidFill>
                <a:latin typeface="Arial" pitchFamily="34" charset="0"/>
                <a:ea typeface="+mn-ea"/>
                <a:cs typeface="Arial" pitchFamily="34" charset="0"/>
              </a:defRPr>
            </a:pPr>
            <a:r>
              <a:rPr lang="sk-SK" sz="2800" b="1" baseline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Je PPP výhodnejšie? </a:t>
            </a:r>
          </a:p>
          <a:p>
            <a:pPr>
              <a:defRPr sz="2800" b="1" i="0" u="none" strike="noStrike" kern="1200" spc="0" baseline="0">
                <a:solidFill>
                  <a:sysClr val="windowText" lastClr="000000"/>
                </a:solidFill>
                <a:latin typeface="Arial" pitchFamily="34" charset="0"/>
                <a:ea typeface="+mn-ea"/>
                <a:cs typeface="Arial" pitchFamily="34" charset="0"/>
              </a:defRPr>
            </a:pPr>
            <a:r>
              <a:rPr lang="sk-SK" sz="2800" b="1" baseline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(pôvodný a opravený výpočet hodnoty za peniaze)</a:t>
            </a:r>
          </a:p>
        </c:rich>
      </c:tx>
      <c:layout>
        <c:manualLayout>
          <c:xMode val="edge"/>
          <c:yMode val="edge"/>
          <c:x val="0.15525437975015527"/>
          <c:y val="5.4757041647387171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4.2899643440796414E-2"/>
          <c:y val="0.17121925160800222"/>
          <c:w val="0.9335154508988267"/>
          <c:h val="0.8023543169666013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waterfall!$C$3</c:f>
              <c:strCache>
                <c:ptCount val="1"/>
                <c:pt idx="0">
                  <c:v>Base</c:v>
                </c:pt>
              </c:strCache>
            </c:strRef>
          </c:tx>
          <c:spPr>
            <a:noFill/>
            <a:ln>
              <a:noFill/>
            </a:ln>
            <a:effectLst/>
          </c:spPr>
          <c:invertIfNegative val="0"/>
          <c:cat>
            <c:strRef>
              <c:f>waterfall!$B$4:$B$14</c:f>
              <c:strCache>
                <c:ptCount val="11"/>
                <c:pt idx="0">
                  <c:v>Hodnota za peniaze v prospech PPP - predpoklad vlády SR</c:v>
                </c:pt>
                <c:pt idx="1">
                  <c:v>Zohľadnenie vyššej zostatkovej ceny diaľnice vo variante verejnej zákazky</c:v>
                </c:pt>
                <c:pt idx="2">
                  <c:v>Reverz umelého posunu nákladov životného cyklu </c:v>
                </c:pt>
                <c:pt idx="3">
                  <c:v>Predpoklad výstavby o 5,5 roka skôr v PPP namiesto 7 rokov</c:v>
                </c:pt>
                <c:pt idx="4">
                  <c:v>Použitie konzistetných predpokladov pre výpočet úžitkov cestujúcich</c:v>
                </c:pt>
                <c:pt idx="5">
                  <c:v>Nadhodnotenie štátnej expertízy v porovnaní s obvyklou vytendrovanou cenou</c:v>
                </c:pt>
                <c:pt idx="6">
                  <c:v>Diskontný faktor bližšie úrovni trhovej ceny referenčných štátnych dlhopisov - 2%</c:v>
                </c:pt>
                <c:pt idx="7">
                  <c:v>Náklady financovania bližšie úrovni trhovej ceny referenčných štátnych dlhopisov - 2%</c:v>
                </c:pt>
                <c:pt idx="8">
                  <c:v>Úprava nesúladu nábehu úžitkov so splátkami koncesionárovi</c:v>
                </c:pt>
                <c:pt idx="9">
                  <c:v>Príjmy od užívateľov D4 možno získať aj spoplatnením D1</c:v>
                </c:pt>
                <c:pt idx="10">
                  <c:v>Hodnota za peniaze v neprospech PPP</c:v>
                </c:pt>
              </c:strCache>
            </c:strRef>
          </c:cat>
          <c:val>
            <c:numRef>
              <c:f>waterfall!$C$4:$C$14</c:f>
              <c:numCache>
                <c:formatCode>General</c:formatCode>
                <c:ptCount val="11"/>
                <c:pt idx="1">
                  <c:v>263</c:v>
                </c:pt>
                <c:pt idx="2">
                  <c:v>240</c:v>
                </c:pt>
                <c:pt idx="3">
                  <c:v>70</c:v>
                </c:pt>
                <c:pt idx="4">
                  <c:v>24</c:v>
                </c:pt>
                <c:pt idx="5">
                  <c:v>0</c:v>
                </c:pt>
                <c:pt idx="6">
                  <c:v>-147</c:v>
                </c:pt>
                <c:pt idx="7">
                  <c:v>-291</c:v>
                </c:pt>
                <c:pt idx="8">
                  <c:v>-430</c:v>
                </c:pt>
                <c:pt idx="9">
                  <c:v>-483</c:v>
                </c:pt>
                <c:pt idx="10">
                  <c:v>0</c:v>
                </c:pt>
              </c:numCache>
            </c:numRef>
          </c:val>
        </c:ser>
        <c:ser>
          <c:idx val="1"/>
          <c:order val="1"/>
          <c:tx>
            <c:strRef>
              <c:f>waterfall!$D$3</c:f>
              <c:strCache>
                <c:ptCount val="1"/>
                <c:pt idx="0">
                  <c:v>Fall</c:v>
                </c:pt>
              </c:strCache>
            </c:strRef>
          </c:tx>
          <c:spPr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cat>
            <c:strRef>
              <c:f>waterfall!$B$4:$B$14</c:f>
              <c:strCache>
                <c:ptCount val="11"/>
                <c:pt idx="0">
                  <c:v>Hodnota za peniaze v prospech PPP - predpoklad vlády SR</c:v>
                </c:pt>
                <c:pt idx="1">
                  <c:v>Zohľadnenie vyššej zostatkovej ceny diaľnice vo variante verejnej zákazky</c:v>
                </c:pt>
                <c:pt idx="2">
                  <c:v>Reverz umelého posunu nákladov životného cyklu </c:v>
                </c:pt>
                <c:pt idx="3">
                  <c:v>Predpoklad výstavby o 5,5 roka skôr v PPP namiesto 7 rokov</c:v>
                </c:pt>
                <c:pt idx="4">
                  <c:v>Použitie konzistetných predpokladov pre výpočet úžitkov cestujúcich</c:v>
                </c:pt>
                <c:pt idx="5">
                  <c:v>Nadhodnotenie štátnej expertízy v porovnaní s obvyklou vytendrovanou cenou</c:v>
                </c:pt>
                <c:pt idx="6">
                  <c:v>Diskontný faktor bližšie úrovni trhovej ceny referenčných štátnych dlhopisov - 2%</c:v>
                </c:pt>
                <c:pt idx="7">
                  <c:v>Náklady financovania bližšie úrovni trhovej ceny referenčných štátnych dlhopisov - 2%</c:v>
                </c:pt>
                <c:pt idx="8">
                  <c:v>Úprava nesúladu nábehu úžitkov so splátkami koncesionárovi</c:v>
                </c:pt>
                <c:pt idx="9">
                  <c:v>Príjmy od užívateľov D4 možno získať aj spoplatnením D1</c:v>
                </c:pt>
                <c:pt idx="10">
                  <c:v>Hodnota za peniaze v neprospech PPP</c:v>
                </c:pt>
              </c:strCache>
            </c:strRef>
          </c:cat>
          <c:val>
            <c:numRef>
              <c:f>waterfall!$D$4:$D$14</c:f>
              <c:numCache>
                <c:formatCode>General</c:formatCode>
                <c:ptCount val="11"/>
                <c:pt idx="1">
                  <c:v>49</c:v>
                </c:pt>
                <c:pt idx="2">
                  <c:v>23</c:v>
                </c:pt>
                <c:pt idx="3">
                  <c:v>170</c:v>
                </c:pt>
                <c:pt idx="4">
                  <c:v>46</c:v>
                </c:pt>
                <c:pt idx="5">
                  <c:v>24</c:v>
                </c:pt>
                <c:pt idx="6">
                  <c:v>-144</c:v>
                </c:pt>
                <c:pt idx="7">
                  <c:v>-139</c:v>
                </c:pt>
                <c:pt idx="8">
                  <c:v>-53</c:v>
                </c:pt>
                <c:pt idx="9">
                  <c:v>-36</c:v>
                </c:pt>
              </c:numCache>
            </c:numRef>
          </c:val>
        </c:ser>
        <c:ser>
          <c:idx val="2"/>
          <c:order val="2"/>
          <c:tx>
            <c:strRef>
              <c:f>waterfall!$E$3</c:f>
              <c:strCache>
                <c:ptCount val="1"/>
                <c:pt idx="0">
                  <c:v>Rise</c:v>
                </c:pt>
              </c:strCache>
            </c:strRef>
          </c:tx>
          <c:spPr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k-SK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waterfall!$B$4:$B$14</c:f>
              <c:strCache>
                <c:ptCount val="11"/>
                <c:pt idx="0">
                  <c:v>Hodnota za peniaze v prospech PPP - predpoklad vlády SR</c:v>
                </c:pt>
                <c:pt idx="1">
                  <c:v>Zohľadnenie vyššej zostatkovej ceny diaľnice vo variante verejnej zákazky</c:v>
                </c:pt>
                <c:pt idx="2">
                  <c:v>Reverz umelého posunu nákladov životného cyklu </c:v>
                </c:pt>
                <c:pt idx="3">
                  <c:v>Predpoklad výstavby o 5,5 roka skôr v PPP namiesto 7 rokov</c:v>
                </c:pt>
                <c:pt idx="4">
                  <c:v>Použitie konzistetných predpokladov pre výpočet úžitkov cestujúcich</c:v>
                </c:pt>
                <c:pt idx="5">
                  <c:v>Nadhodnotenie štátnej expertízy v porovnaní s obvyklou vytendrovanou cenou</c:v>
                </c:pt>
                <c:pt idx="6">
                  <c:v>Diskontný faktor bližšie úrovni trhovej ceny referenčných štátnych dlhopisov - 2%</c:v>
                </c:pt>
                <c:pt idx="7">
                  <c:v>Náklady financovania bližšie úrovni trhovej ceny referenčných štátnych dlhopisov - 2%</c:v>
                </c:pt>
                <c:pt idx="8">
                  <c:v>Úprava nesúladu nábehu úžitkov so splátkami koncesionárovi</c:v>
                </c:pt>
                <c:pt idx="9">
                  <c:v>Príjmy od užívateľov D4 možno získať aj spoplatnením D1</c:v>
                </c:pt>
                <c:pt idx="10">
                  <c:v>Hodnota za peniaze v neprospech PPP</c:v>
                </c:pt>
              </c:strCache>
            </c:strRef>
          </c:cat>
          <c:val>
            <c:numRef>
              <c:f>waterfall!$E$4:$E$14</c:f>
              <c:numCache>
                <c:formatCode>General</c:formatCode>
                <c:ptCount val="11"/>
                <c:pt idx="5">
                  <c:v>-147</c:v>
                </c:pt>
              </c:numCache>
            </c:numRef>
          </c:val>
        </c:ser>
        <c:ser>
          <c:idx val="3"/>
          <c:order val="3"/>
          <c:tx>
            <c:strRef>
              <c:f>waterfall!$F$3</c:f>
              <c:strCache>
                <c:ptCount val="1"/>
                <c:pt idx="0">
                  <c:v>Flow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139122"/>
              </a:solidFill>
              <a:ln>
                <a:noFill/>
              </a:ln>
              <a:effectLst/>
            </c:spPr>
          </c:dPt>
          <c:dPt>
            <c:idx val="1"/>
            <c:invertIfNegative val="0"/>
            <c:bubble3D val="0"/>
            <c:spPr>
              <a:noFill/>
              <a:ln>
                <a:noFill/>
              </a:ln>
              <a:effectLst/>
            </c:spPr>
          </c:dPt>
          <c:dPt>
            <c:idx val="2"/>
            <c:invertIfNegative val="0"/>
            <c:bubble3D val="0"/>
            <c:spPr>
              <a:noFill/>
              <a:ln>
                <a:noFill/>
              </a:ln>
              <a:effectLst/>
            </c:spPr>
          </c:dPt>
          <c:dPt>
            <c:idx val="10"/>
            <c:invertIfNegative val="0"/>
            <c:bubble3D val="0"/>
            <c:spPr>
              <a:solidFill>
                <a:srgbClr val="CC0000"/>
              </a:solidFill>
              <a:ln>
                <a:noFill/>
              </a:ln>
              <a:effectLst/>
            </c:spPr>
          </c:dPt>
          <c:dLbls>
            <c:dLbl>
              <c:idx val="0"/>
              <c:layout/>
              <c:spPr/>
              <c:txPr>
                <a:bodyPr/>
                <a:lstStyle/>
                <a:p>
                  <a:pPr>
                    <a:defRPr sz="1600" b="1">
                      <a:solidFill>
                        <a:schemeClr val="bg1"/>
                      </a:solidFill>
                    </a:defRPr>
                  </a:pPr>
                  <a:endParaRPr lang="sk-SK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9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0"/>
              <c:layout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600" b="1">
                    <a:solidFill>
                      <a:schemeClr val="bg1"/>
                    </a:solidFill>
                  </a:defRPr>
                </a:pPr>
                <a:endParaRPr lang="sk-SK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waterfall!$B$4:$B$14</c:f>
              <c:strCache>
                <c:ptCount val="11"/>
                <c:pt idx="0">
                  <c:v>Hodnota za peniaze v prospech PPP - predpoklad vlády SR</c:v>
                </c:pt>
                <c:pt idx="1">
                  <c:v>Zohľadnenie vyššej zostatkovej ceny diaľnice vo variante verejnej zákazky</c:v>
                </c:pt>
                <c:pt idx="2">
                  <c:v>Reverz umelého posunu nákladov životného cyklu </c:v>
                </c:pt>
                <c:pt idx="3">
                  <c:v>Predpoklad výstavby o 5,5 roka skôr v PPP namiesto 7 rokov</c:v>
                </c:pt>
                <c:pt idx="4">
                  <c:v>Použitie konzistetných predpokladov pre výpočet úžitkov cestujúcich</c:v>
                </c:pt>
                <c:pt idx="5">
                  <c:v>Nadhodnotenie štátnej expertízy v porovnaní s obvyklou vytendrovanou cenou</c:v>
                </c:pt>
                <c:pt idx="6">
                  <c:v>Diskontný faktor bližšie úrovni trhovej ceny referenčných štátnych dlhopisov - 2%</c:v>
                </c:pt>
                <c:pt idx="7">
                  <c:v>Náklady financovania bližšie úrovni trhovej ceny referenčných štátnych dlhopisov - 2%</c:v>
                </c:pt>
                <c:pt idx="8">
                  <c:v>Úprava nesúladu nábehu úžitkov so splátkami koncesionárovi</c:v>
                </c:pt>
                <c:pt idx="9">
                  <c:v>Príjmy od užívateľov D4 možno získať aj spoplatnením D1</c:v>
                </c:pt>
                <c:pt idx="10">
                  <c:v>Hodnota za peniaze v neprospech PPP</c:v>
                </c:pt>
              </c:strCache>
            </c:strRef>
          </c:cat>
          <c:val>
            <c:numRef>
              <c:f>waterfall!$F$4:$F$14</c:f>
              <c:numCache>
                <c:formatCode>General</c:formatCode>
                <c:ptCount val="11"/>
                <c:pt idx="0">
                  <c:v>312</c:v>
                </c:pt>
                <c:pt idx="1">
                  <c:v>-49</c:v>
                </c:pt>
                <c:pt idx="2">
                  <c:v>-23</c:v>
                </c:pt>
                <c:pt idx="10">
                  <c:v>-519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0"/>
        <c:overlap val="100"/>
        <c:axId val="328474360"/>
        <c:axId val="328467304"/>
      </c:barChart>
      <c:catAx>
        <c:axId val="32847436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one"/>
        <c:crossAx val="328467304"/>
        <c:crosses val="autoZero"/>
        <c:auto val="1"/>
        <c:lblAlgn val="ctr"/>
        <c:lblOffset val="100"/>
        <c:noMultiLvlLbl val="0"/>
      </c:catAx>
      <c:valAx>
        <c:axId val="328467304"/>
        <c:scaling>
          <c:orientation val="minMax"/>
        </c:scaling>
        <c:delete val="0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3284743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blipFill>
      <a:blip xmlns:r="http://schemas.openxmlformats.org/officeDocument/2006/relationships" r:embed="rId1"/>
      <a:stretch>
        <a:fillRect/>
      </a:stretch>
    </a:blip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sk-SK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k-S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2899643440796331E-2"/>
          <c:y val="0.17121925160800203"/>
          <c:w val="0.93351545089882648"/>
          <c:h val="0.8023543169666013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'[grafy v4 (2).xlsx]waterfall'!$C$3</c:f>
              <c:strCache>
                <c:ptCount val="1"/>
                <c:pt idx="0">
                  <c:v>Base</c:v>
                </c:pt>
              </c:strCache>
            </c:strRef>
          </c:tx>
          <c:spPr>
            <a:noFill/>
            <a:ln>
              <a:noFill/>
            </a:ln>
            <a:effectLst/>
          </c:spPr>
          <c:invertIfNegative val="0"/>
          <c:cat>
            <c:strRef>
              <c:f>'[grafy v4 (2).xlsx]waterfall'!$B$4:$B$14</c:f>
              <c:strCache>
                <c:ptCount val="11"/>
                <c:pt idx="0">
                  <c:v>Hodnota za peniaze v prospech PPP - predpoklad vlády SR</c:v>
                </c:pt>
                <c:pt idx="1">
                  <c:v>Zohľadnenie vyššej zostatkovej ceny diaľnice vo variante verejnej zákazky</c:v>
                </c:pt>
                <c:pt idx="2">
                  <c:v>Reverz umelého posunu nákladov životného cyklu </c:v>
                </c:pt>
                <c:pt idx="3">
                  <c:v>Predpoklad výstavby o 5,5 roka skôr v PPP namiesto 7 rokov</c:v>
                </c:pt>
                <c:pt idx="4">
                  <c:v>Použitie konzistetných predpokladov pre výpočet úžitkov cestujúcich</c:v>
                </c:pt>
                <c:pt idx="5">
                  <c:v>Nadhodnotenie štátnej expertízy v porovnaní s obvyklou vytendrovanou cenou</c:v>
                </c:pt>
                <c:pt idx="6">
                  <c:v>Diskontný faktor bližšie úrovni trhovej ceny referenčných štátnych dlhopisov - 2%</c:v>
                </c:pt>
                <c:pt idx="7">
                  <c:v>Náklady financovania bližšie úrovni trhovej ceny referenčných štátnych dlhopisov - 2%</c:v>
                </c:pt>
                <c:pt idx="8">
                  <c:v>Úprava nesúladu nábehu úžitkov so splátkami koncesionárovi</c:v>
                </c:pt>
                <c:pt idx="9">
                  <c:v>Príjmy od užívateľov D4 možno získať aj spoplatnením D1</c:v>
                </c:pt>
                <c:pt idx="10">
                  <c:v>Hodnota za peniaze v neprospech PPP</c:v>
                </c:pt>
              </c:strCache>
            </c:strRef>
          </c:cat>
          <c:val>
            <c:numRef>
              <c:f>'[grafy v4 (2).xlsx]waterfall'!$C$4:$C$14</c:f>
              <c:numCache>
                <c:formatCode>General</c:formatCode>
                <c:ptCount val="11"/>
                <c:pt idx="1">
                  <c:v>263</c:v>
                </c:pt>
                <c:pt idx="2">
                  <c:v>240</c:v>
                </c:pt>
                <c:pt idx="3">
                  <c:v>70</c:v>
                </c:pt>
                <c:pt idx="4">
                  <c:v>24</c:v>
                </c:pt>
                <c:pt idx="5">
                  <c:v>0</c:v>
                </c:pt>
                <c:pt idx="6">
                  <c:v>-147</c:v>
                </c:pt>
                <c:pt idx="7">
                  <c:v>-291</c:v>
                </c:pt>
                <c:pt idx="8">
                  <c:v>-436</c:v>
                </c:pt>
                <c:pt idx="9">
                  <c:v>-489</c:v>
                </c:pt>
                <c:pt idx="10">
                  <c:v>0</c:v>
                </c:pt>
              </c:numCache>
            </c:numRef>
          </c:val>
        </c:ser>
        <c:ser>
          <c:idx val="1"/>
          <c:order val="1"/>
          <c:tx>
            <c:strRef>
              <c:f>'[grafy v4 (2).xlsx]waterfall'!$D$3</c:f>
              <c:strCache>
                <c:ptCount val="1"/>
                <c:pt idx="0">
                  <c:v>Fall</c:v>
                </c:pt>
              </c:strCache>
            </c:strRef>
          </c:tx>
          <c:spPr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</c:dPt>
          <c:dPt>
            <c:idx val="3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</c:dPt>
          <c:cat>
            <c:strRef>
              <c:f>'[grafy v4 (2).xlsx]waterfall'!$B$4:$B$14</c:f>
              <c:strCache>
                <c:ptCount val="11"/>
                <c:pt idx="0">
                  <c:v>Hodnota za peniaze v prospech PPP - predpoklad vlády SR</c:v>
                </c:pt>
                <c:pt idx="1">
                  <c:v>Zohľadnenie vyššej zostatkovej ceny diaľnice vo variante verejnej zákazky</c:v>
                </c:pt>
                <c:pt idx="2">
                  <c:v>Reverz umelého posunu nákladov životného cyklu </c:v>
                </c:pt>
                <c:pt idx="3">
                  <c:v>Predpoklad výstavby o 5,5 roka skôr v PPP namiesto 7 rokov</c:v>
                </c:pt>
                <c:pt idx="4">
                  <c:v>Použitie konzistetných predpokladov pre výpočet úžitkov cestujúcich</c:v>
                </c:pt>
                <c:pt idx="5">
                  <c:v>Nadhodnotenie štátnej expertízy v porovnaní s obvyklou vytendrovanou cenou</c:v>
                </c:pt>
                <c:pt idx="6">
                  <c:v>Diskontný faktor bližšie úrovni trhovej ceny referenčných štátnych dlhopisov - 2%</c:v>
                </c:pt>
                <c:pt idx="7">
                  <c:v>Náklady financovania bližšie úrovni trhovej ceny referenčných štátnych dlhopisov - 2%</c:v>
                </c:pt>
                <c:pt idx="8">
                  <c:v>Úprava nesúladu nábehu úžitkov so splátkami koncesionárovi</c:v>
                </c:pt>
                <c:pt idx="9">
                  <c:v>Príjmy od užívateľov D4 možno získať aj spoplatnením D1</c:v>
                </c:pt>
                <c:pt idx="10">
                  <c:v>Hodnota za peniaze v neprospech PPP</c:v>
                </c:pt>
              </c:strCache>
            </c:strRef>
          </c:cat>
          <c:val>
            <c:numRef>
              <c:f>'[grafy v4 (2).xlsx]waterfall'!$D$4:$D$14</c:f>
              <c:numCache>
                <c:formatCode>General</c:formatCode>
                <c:ptCount val="11"/>
                <c:pt idx="1">
                  <c:v>49</c:v>
                </c:pt>
                <c:pt idx="2">
                  <c:v>23</c:v>
                </c:pt>
                <c:pt idx="3">
                  <c:v>170</c:v>
                </c:pt>
                <c:pt idx="4">
                  <c:v>46</c:v>
                </c:pt>
                <c:pt idx="5">
                  <c:v>24</c:v>
                </c:pt>
                <c:pt idx="6">
                  <c:v>-144</c:v>
                </c:pt>
                <c:pt idx="7">
                  <c:v>-145</c:v>
                </c:pt>
                <c:pt idx="8">
                  <c:v>-53</c:v>
                </c:pt>
                <c:pt idx="9">
                  <c:v>-36</c:v>
                </c:pt>
              </c:numCache>
            </c:numRef>
          </c:val>
        </c:ser>
        <c:ser>
          <c:idx val="2"/>
          <c:order val="2"/>
          <c:tx>
            <c:strRef>
              <c:f>'[grafy v4 (2).xlsx]waterfall'!$E$3</c:f>
              <c:strCache>
                <c:ptCount val="1"/>
                <c:pt idx="0">
                  <c:v>Rise</c:v>
                </c:pt>
              </c:strCache>
            </c:strRef>
          </c:tx>
          <c:spPr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k-SK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'[grafy v4 (2).xlsx]waterfall'!$B$4:$B$14</c:f>
              <c:strCache>
                <c:ptCount val="11"/>
                <c:pt idx="0">
                  <c:v>Hodnota za peniaze v prospech PPP - predpoklad vlády SR</c:v>
                </c:pt>
                <c:pt idx="1">
                  <c:v>Zohľadnenie vyššej zostatkovej ceny diaľnice vo variante verejnej zákazky</c:v>
                </c:pt>
                <c:pt idx="2">
                  <c:v>Reverz umelého posunu nákladov životného cyklu </c:v>
                </c:pt>
                <c:pt idx="3">
                  <c:v>Predpoklad výstavby o 5,5 roka skôr v PPP namiesto 7 rokov</c:v>
                </c:pt>
                <c:pt idx="4">
                  <c:v>Použitie konzistetných predpokladov pre výpočet úžitkov cestujúcich</c:v>
                </c:pt>
                <c:pt idx="5">
                  <c:v>Nadhodnotenie štátnej expertízy v porovnaní s obvyklou vytendrovanou cenou</c:v>
                </c:pt>
                <c:pt idx="6">
                  <c:v>Diskontný faktor bližšie úrovni trhovej ceny referenčných štátnych dlhopisov - 2%</c:v>
                </c:pt>
                <c:pt idx="7">
                  <c:v>Náklady financovania bližšie úrovni trhovej ceny referenčných štátnych dlhopisov - 2%</c:v>
                </c:pt>
                <c:pt idx="8">
                  <c:v>Úprava nesúladu nábehu úžitkov so splátkami koncesionárovi</c:v>
                </c:pt>
                <c:pt idx="9">
                  <c:v>Príjmy od užívateľov D4 možno získať aj spoplatnením D1</c:v>
                </c:pt>
                <c:pt idx="10">
                  <c:v>Hodnota za peniaze v neprospech PPP</c:v>
                </c:pt>
              </c:strCache>
            </c:strRef>
          </c:cat>
          <c:val>
            <c:numRef>
              <c:f>'[grafy v4 (2).xlsx]waterfall'!$E$4:$E$14</c:f>
              <c:numCache>
                <c:formatCode>General</c:formatCode>
                <c:ptCount val="11"/>
                <c:pt idx="5">
                  <c:v>-147</c:v>
                </c:pt>
              </c:numCache>
            </c:numRef>
          </c:val>
        </c:ser>
        <c:ser>
          <c:idx val="3"/>
          <c:order val="3"/>
          <c:tx>
            <c:strRef>
              <c:f>'[grafy v4 (2).xlsx]waterfall'!$F$3</c:f>
              <c:strCache>
                <c:ptCount val="1"/>
                <c:pt idx="0">
                  <c:v>Flow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139122"/>
              </a:solidFill>
              <a:ln>
                <a:noFill/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chemeClr val="bg1">
                  <a:lumMod val="95000"/>
                </a:schemeClr>
              </a:solidFill>
              <a:ln>
                <a:noFill/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chemeClr val="bg1">
                  <a:lumMod val="95000"/>
                </a:schemeClr>
              </a:solidFill>
              <a:ln>
                <a:noFill/>
              </a:ln>
              <a:effectLst/>
            </c:spPr>
          </c:dPt>
          <c:dPt>
            <c:idx val="9"/>
            <c:invertIfNegative val="0"/>
            <c:bubble3D val="0"/>
          </c:dPt>
          <c:dPt>
            <c:idx val="10"/>
            <c:invertIfNegative val="0"/>
            <c:bubble3D val="0"/>
            <c:spPr>
              <a:solidFill>
                <a:srgbClr val="CC0000"/>
              </a:solidFill>
              <a:ln>
                <a:noFill/>
              </a:ln>
              <a:effectLst/>
            </c:spPr>
          </c:dPt>
          <c:dLbls>
            <c:dLbl>
              <c:idx val="0"/>
              <c:spPr/>
              <c:txPr>
                <a:bodyPr/>
                <a:lstStyle/>
                <a:p>
                  <a:pPr>
                    <a:defRPr sz="1600" b="1">
                      <a:solidFill>
                        <a:schemeClr val="bg1"/>
                      </a:solidFill>
                    </a:defRPr>
                  </a:pPr>
                  <a:endParaRPr lang="sk-SK"/>
                </a:p>
              </c:txPr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9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600" b="1">
                    <a:solidFill>
                      <a:schemeClr val="bg1"/>
                    </a:solidFill>
                  </a:defRPr>
                </a:pPr>
                <a:endParaRPr lang="sk-SK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'[grafy v4 (2).xlsx]waterfall'!$B$4:$B$14</c:f>
              <c:strCache>
                <c:ptCount val="11"/>
                <c:pt idx="0">
                  <c:v>Hodnota za peniaze v prospech PPP - predpoklad vlády SR</c:v>
                </c:pt>
                <c:pt idx="1">
                  <c:v>Zohľadnenie vyššej zostatkovej ceny diaľnice vo variante verejnej zákazky</c:v>
                </c:pt>
                <c:pt idx="2">
                  <c:v>Reverz umelého posunu nákladov životného cyklu </c:v>
                </c:pt>
                <c:pt idx="3">
                  <c:v>Predpoklad výstavby o 5,5 roka skôr v PPP namiesto 7 rokov</c:v>
                </c:pt>
                <c:pt idx="4">
                  <c:v>Použitie konzistetných predpokladov pre výpočet úžitkov cestujúcich</c:v>
                </c:pt>
                <c:pt idx="5">
                  <c:v>Nadhodnotenie štátnej expertízy v porovnaní s obvyklou vytendrovanou cenou</c:v>
                </c:pt>
                <c:pt idx="6">
                  <c:v>Diskontný faktor bližšie úrovni trhovej ceny referenčných štátnych dlhopisov - 2%</c:v>
                </c:pt>
                <c:pt idx="7">
                  <c:v>Náklady financovania bližšie úrovni trhovej ceny referenčných štátnych dlhopisov - 2%</c:v>
                </c:pt>
                <c:pt idx="8">
                  <c:v>Úprava nesúladu nábehu úžitkov so splátkami koncesionárovi</c:v>
                </c:pt>
                <c:pt idx="9">
                  <c:v>Príjmy od užívateľov D4 možno získať aj spoplatnením D1</c:v>
                </c:pt>
                <c:pt idx="10">
                  <c:v>Hodnota za peniaze v neprospech PPP</c:v>
                </c:pt>
              </c:strCache>
            </c:strRef>
          </c:cat>
          <c:val>
            <c:numRef>
              <c:f>'[grafy v4 (2).xlsx]waterfall'!$F$4:$F$14</c:f>
              <c:numCache>
                <c:formatCode>General</c:formatCode>
                <c:ptCount val="11"/>
                <c:pt idx="0">
                  <c:v>312</c:v>
                </c:pt>
                <c:pt idx="1">
                  <c:v>-49</c:v>
                </c:pt>
                <c:pt idx="2">
                  <c:v>-23</c:v>
                </c:pt>
                <c:pt idx="10">
                  <c:v>-525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0"/>
        <c:overlap val="100"/>
        <c:axId val="328471616"/>
        <c:axId val="328462992"/>
      </c:barChart>
      <c:catAx>
        <c:axId val="32847161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one"/>
        <c:crossAx val="328462992"/>
        <c:crosses val="autoZero"/>
        <c:auto val="1"/>
        <c:lblAlgn val="ctr"/>
        <c:lblOffset val="100"/>
        <c:noMultiLvlLbl val="0"/>
      </c:catAx>
      <c:valAx>
        <c:axId val="328462992"/>
        <c:scaling>
          <c:orientation val="minMax"/>
        </c:scaling>
        <c:delete val="0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3284716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>
        <a:lumMod val="95000"/>
      </a:schemeClr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sk-SK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k-S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2899643440796331E-2"/>
          <c:y val="0.17121925160800203"/>
          <c:w val="0.93351545089882648"/>
          <c:h val="0.8023543169666013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'[grafy v4 (2).xlsx]waterfall'!$C$3</c:f>
              <c:strCache>
                <c:ptCount val="1"/>
                <c:pt idx="0">
                  <c:v>Base</c:v>
                </c:pt>
              </c:strCache>
            </c:strRef>
          </c:tx>
          <c:spPr>
            <a:noFill/>
            <a:ln>
              <a:noFill/>
            </a:ln>
            <a:effectLst/>
          </c:spPr>
          <c:invertIfNegative val="0"/>
          <c:cat>
            <c:strRef>
              <c:f>'[grafy v4 (2).xlsx]waterfall'!$B$4:$B$14</c:f>
              <c:strCache>
                <c:ptCount val="11"/>
                <c:pt idx="0">
                  <c:v>Hodnota za peniaze v prospech PPP - predpoklad vlády SR</c:v>
                </c:pt>
                <c:pt idx="1">
                  <c:v>Zohľadnenie vyššej zostatkovej ceny diaľnice vo variante verejnej zákazky</c:v>
                </c:pt>
                <c:pt idx="2">
                  <c:v>Reverz umelého posunu nákladov životného cyklu </c:v>
                </c:pt>
                <c:pt idx="3">
                  <c:v>Predpoklad výstavby o 5,5 roka skôr v PPP namiesto 7 rokov</c:v>
                </c:pt>
                <c:pt idx="4">
                  <c:v>Použitie konzistetných predpokladov pre výpočet úžitkov cestujúcich</c:v>
                </c:pt>
                <c:pt idx="5">
                  <c:v>Nadhodnotenie štátnej expertízy v porovnaní s obvyklou vytendrovanou cenou</c:v>
                </c:pt>
                <c:pt idx="6">
                  <c:v>Diskontný faktor bližšie úrovni trhovej ceny referenčných štátnych dlhopisov - 2%</c:v>
                </c:pt>
                <c:pt idx="7">
                  <c:v>Náklady financovania bližšie úrovni trhovej ceny referenčných štátnych dlhopisov - 2%</c:v>
                </c:pt>
                <c:pt idx="8">
                  <c:v>Úprava nesúladu nábehu úžitkov so splátkami koncesionárovi</c:v>
                </c:pt>
                <c:pt idx="9">
                  <c:v>Príjmy od užívateľov D4 možno získať aj spoplatnením D1</c:v>
                </c:pt>
                <c:pt idx="10">
                  <c:v>Hodnota za peniaze v neprospech PPP</c:v>
                </c:pt>
              </c:strCache>
            </c:strRef>
          </c:cat>
          <c:val>
            <c:numRef>
              <c:f>'[grafy v4 (2).xlsx]waterfall'!$C$4:$C$14</c:f>
              <c:numCache>
                <c:formatCode>General</c:formatCode>
                <c:ptCount val="11"/>
                <c:pt idx="1">
                  <c:v>263</c:v>
                </c:pt>
                <c:pt idx="2">
                  <c:v>240</c:v>
                </c:pt>
                <c:pt idx="3">
                  <c:v>70</c:v>
                </c:pt>
                <c:pt idx="4">
                  <c:v>24</c:v>
                </c:pt>
                <c:pt idx="5">
                  <c:v>0</c:v>
                </c:pt>
                <c:pt idx="6">
                  <c:v>-147</c:v>
                </c:pt>
                <c:pt idx="7">
                  <c:v>-291</c:v>
                </c:pt>
                <c:pt idx="8">
                  <c:v>-436</c:v>
                </c:pt>
                <c:pt idx="9">
                  <c:v>-489</c:v>
                </c:pt>
                <c:pt idx="10">
                  <c:v>0</c:v>
                </c:pt>
              </c:numCache>
            </c:numRef>
          </c:val>
        </c:ser>
        <c:ser>
          <c:idx val="1"/>
          <c:order val="1"/>
          <c:tx>
            <c:strRef>
              <c:f>'[grafy v4 (2).xlsx]waterfall'!$D$3</c:f>
              <c:strCache>
                <c:ptCount val="1"/>
                <c:pt idx="0">
                  <c:v>Fall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Pt>
            <c:idx val="4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</c:dPt>
          <c:dPt>
            <c:idx val="5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</c:dPt>
          <c:cat>
            <c:strRef>
              <c:f>'[grafy v4 (2).xlsx]waterfall'!$B$4:$B$14</c:f>
              <c:strCache>
                <c:ptCount val="11"/>
                <c:pt idx="0">
                  <c:v>Hodnota za peniaze v prospech PPP - predpoklad vlády SR</c:v>
                </c:pt>
                <c:pt idx="1">
                  <c:v>Zohľadnenie vyššej zostatkovej ceny diaľnice vo variante verejnej zákazky</c:v>
                </c:pt>
                <c:pt idx="2">
                  <c:v>Reverz umelého posunu nákladov životného cyklu </c:v>
                </c:pt>
                <c:pt idx="3">
                  <c:v>Predpoklad výstavby o 5,5 roka skôr v PPP namiesto 7 rokov</c:v>
                </c:pt>
                <c:pt idx="4">
                  <c:v>Použitie konzistetných predpokladov pre výpočet úžitkov cestujúcich</c:v>
                </c:pt>
                <c:pt idx="5">
                  <c:v>Nadhodnotenie štátnej expertízy v porovnaní s obvyklou vytendrovanou cenou</c:v>
                </c:pt>
                <c:pt idx="6">
                  <c:v>Diskontný faktor bližšie úrovni trhovej ceny referenčných štátnych dlhopisov - 2%</c:v>
                </c:pt>
                <c:pt idx="7">
                  <c:v>Náklady financovania bližšie úrovni trhovej ceny referenčných štátnych dlhopisov - 2%</c:v>
                </c:pt>
                <c:pt idx="8">
                  <c:v>Úprava nesúladu nábehu úžitkov so splátkami koncesionárovi</c:v>
                </c:pt>
                <c:pt idx="9">
                  <c:v>Príjmy od užívateľov D4 možno získať aj spoplatnením D1</c:v>
                </c:pt>
                <c:pt idx="10">
                  <c:v>Hodnota za peniaze v neprospech PPP</c:v>
                </c:pt>
              </c:strCache>
            </c:strRef>
          </c:cat>
          <c:val>
            <c:numRef>
              <c:f>'[grafy v4 (2).xlsx]waterfall'!$D$4:$D$14</c:f>
              <c:numCache>
                <c:formatCode>General</c:formatCode>
                <c:ptCount val="11"/>
                <c:pt idx="1">
                  <c:v>49</c:v>
                </c:pt>
                <c:pt idx="2">
                  <c:v>23</c:v>
                </c:pt>
                <c:pt idx="3">
                  <c:v>170</c:v>
                </c:pt>
                <c:pt idx="4">
                  <c:v>46</c:v>
                </c:pt>
                <c:pt idx="5">
                  <c:v>24</c:v>
                </c:pt>
                <c:pt idx="6">
                  <c:v>-144</c:v>
                </c:pt>
                <c:pt idx="7">
                  <c:v>-145</c:v>
                </c:pt>
                <c:pt idx="8">
                  <c:v>-53</c:v>
                </c:pt>
                <c:pt idx="9">
                  <c:v>-36</c:v>
                </c:pt>
              </c:numCache>
            </c:numRef>
          </c:val>
        </c:ser>
        <c:ser>
          <c:idx val="2"/>
          <c:order val="2"/>
          <c:tx>
            <c:strRef>
              <c:f>'[grafy v4 (2).xlsx]waterfall'!$E$3</c:f>
              <c:strCache>
                <c:ptCount val="1"/>
                <c:pt idx="0">
                  <c:v>Rise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invertIfNegative val="0"/>
          <c:dLbls>
            <c:dLbl>
              <c:idx val="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k-SK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'[grafy v4 (2).xlsx]waterfall'!$B$4:$B$14</c:f>
              <c:strCache>
                <c:ptCount val="11"/>
                <c:pt idx="0">
                  <c:v>Hodnota za peniaze v prospech PPP - predpoklad vlády SR</c:v>
                </c:pt>
                <c:pt idx="1">
                  <c:v>Zohľadnenie vyššej zostatkovej ceny diaľnice vo variante verejnej zákazky</c:v>
                </c:pt>
                <c:pt idx="2">
                  <c:v>Reverz umelého posunu nákladov životného cyklu </c:v>
                </c:pt>
                <c:pt idx="3">
                  <c:v>Predpoklad výstavby o 5,5 roka skôr v PPP namiesto 7 rokov</c:v>
                </c:pt>
                <c:pt idx="4">
                  <c:v>Použitie konzistetných predpokladov pre výpočet úžitkov cestujúcich</c:v>
                </c:pt>
                <c:pt idx="5">
                  <c:v>Nadhodnotenie štátnej expertízy v porovnaní s obvyklou vytendrovanou cenou</c:v>
                </c:pt>
                <c:pt idx="6">
                  <c:v>Diskontný faktor bližšie úrovni trhovej ceny referenčných štátnych dlhopisov - 2%</c:v>
                </c:pt>
                <c:pt idx="7">
                  <c:v>Náklady financovania bližšie úrovni trhovej ceny referenčných štátnych dlhopisov - 2%</c:v>
                </c:pt>
                <c:pt idx="8">
                  <c:v>Úprava nesúladu nábehu úžitkov so splátkami koncesionárovi</c:v>
                </c:pt>
                <c:pt idx="9">
                  <c:v>Príjmy od užívateľov D4 možno získať aj spoplatnením D1</c:v>
                </c:pt>
                <c:pt idx="10">
                  <c:v>Hodnota za peniaze v neprospech PPP</c:v>
                </c:pt>
              </c:strCache>
            </c:strRef>
          </c:cat>
          <c:val>
            <c:numRef>
              <c:f>'[grafy v4 (2).xlsx]waterfall'!$E$4:$E$14</c:f>
              <c:numCache>
                <c:formatCode>General</c:formatCode>
                <c:ptCount val="11"/>
                <c:pt idx="5">
                  <c:v>-147</c:v>
                </c:pt>
              </c:numCache>
            </c:numRef>
          </c:val>
        </c:ser>
        <c:ser>
          <c:idx val="3"/>
          <c:order val="3"/>
          <c:tx>
            <c:strRef>
              <c:f>'[grafy v4 (2).xlsx]waterfall'!$F$3</c:f>
              <c:strCache>
                <c:ptCount val="1"/>
                <c:pt idx="0">
                  <c:v>Flow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139122"/>
              </a:solidFill>
              <a:ln>
                <a:noFill/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chemeClr val="bg1">
                  <a:lumMod val="95000"/>
                </a:schemeClr>
              </a:solidFill>
              <a:ln>
                <a:noFill/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chemeClr val="bg1">
                  <a:lumMod val="95000"/>
                </a:schemeClr>
              </a:solidFill>
              <a:ln>
                <a:noFill/>
              </a:ln>
              <a:effectLst/>
            </c:spPr>
          </c:dPt>
          <c:dPt>
            <c:idx val="9"/>
            <c:invertIfNegative val="0"/>
            <c:bubble3D val="0"/>
          </c:dPt>
          <c:dPt>
            <c:idx val="10"/>
            <c:invertIfNegative val="0"/>
            <c:bubble3D val="0"/>
            <c:spPr>
              <a:solidFill>
                <a:srgbClr val="CC0000"/>
              </a:solidFill>
              <a:ln>
                <a:noFill/>
              </a:ln>
              <a:effectLst/>
            </c:spPr>
          </c:dPt>
          <c:dLbls>
            <c:dLbl>
              <c:idx val="0"/>
              <c:spPr/>
              <c:txPr>
                <a:bodyPr/>
                <a:lstStyle/>
                <a:p>
                  <a:pPr>
                    <a:defRPr sz="1600" b="1">
                      <a:solidFill>
                        <a:schemeClr val="bg1"/>
                      </a:solidFill>
                    </a:defRPr>
                  </a:pPr>
                  <a:endParaRPr lang="sk-SK"/>
                </a:p>
              </c:txPr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9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600" b="1">
                    <a:solidFill>
                      <a:schemeClr val="bg1"/>
                    </a:solidFill>
                  </a:defRPr>
                </a:pPr>
                <a:endParaRPr lang="sk-SK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'[grafy v4 (2).xlsx]waterfall'!$B$4:$B$14</c:f>
              <c:strCache>
                <c:ptCount val="11"/>
                <c:pt idx="0">
                  <c:v>Hodnota za peniaze v prospech PPP - predpoklad vlády SR</c:v>
                </c:pt>
                <c:pt idx="1">
                  <c:v>Zohľadnenie vyššej zostatkovej ceny diaľnice vo variante verejnej zákazky</c:v>
                </c:pt>
                <c:pt idx="2">
                  <c:v>Reverz umelého posunu nákladov životného cyklu </c:v>
                </c:pt>
                <c:pt idx="3">
                  <c:v>Predpoklad výstavby o 5,5 roka skôr v PPP namiesto 7 rokov</c:v>
                </c:pt>
                <c:pt idx="4">
                  <c:v>Použitie konzistetných predpokladov pre výpočet úžitkov cestujúcich</c:v>
                </c:pt>
                <c:pt idx="5">
                  <c:v>Nadhodnotenie štátnej expertízy v porovnaní s obvyklou vytendrovanou cenou</c:v>
                </c:pt>
                <c:pt idx="6">
                  <c:v>Diskontný faktor bližšie úrovni trhovej ceny referenčných štátnych dlhopisov - 2%</c:v>
                </c:pt>
                <c:pt idx="7">
                  <c:v>Náklady financovania bližšie úrovni trhovej ceny referenčných štátnych dlhopisov - 2%</c:v>
                </c:pt>
                <c:pt idx="8">
                  <c:v>Úprava nesúladu nábehu úžitkov so splátkami koncesionárovi</c:v>
                </c:pt>
                <c:pt idx="9">
                  <c:v>Príjmy od užívateľov D4 možno získať aj spoplatnením D1</c:v>
                </c:pt>
                <c:pt idx="10">
                  <c:v>Hodnota za peniaze v neprospech PPP</c:v>
                </c:pt>
              </c:strCache>
            </c:strRef>
          </c:cat>
          <c:val>
            <c:numRef>
              <c:f>'[grafy v4 (2).xlsx]waterfall'!$F$4:$F$14</c:f>
              <c:numCache>
                <c:formatCode>General</c:formatCode>
                <c:ptCount val="11"/>
                <c:pt idx="0">
                  <c:v>312</c:v>
                </c:pt>
                <c:pt idx="1">
                  <c:v>-49</c:v>
                </c:pt>
                <c:pt idx="2">
                  <c:v>-23</c:v>
                </c:pt>
                <c:pt idx="10">
                  <c:v>-525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0"/>
        <c:overlap val="100"/>
        <c:axId val="328472008"/>
        <c:axId val="328473968"/>
      </c:barChart>
      <c:catAx>
        <c:axId val="32847200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one"/>
        <c:crossAx val="328473968"/>
        <c:crosses val="autoZero"/>
        <c:auto val="1"/>
        <c:lblAlgn val="ctr"/>
        <c:lblOffset val="100"/>
        <c:noMultiLvlLbl val="0"/>
      </c:catAx>
      <c:valAx>
        <c:axId val="328473968"/>
        <c:scaling>
          <c:orientation val="minMax"/>
        </c:scaling>
        <c:delete val="0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3284720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>
        <a:lumMod val="95000"/>
      </a:schemeClr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sk-SK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k-S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ctr">
              <a:defRPr sz="20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sk-SK" sz="2000" b="1" i="0" baseline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Stavia sa cez PPP </a:t>
            </a:r>
            <a:r>
              <a:rPr lang="sk-SK" sz="2000" b="1" i="0" baseline="0" dirty="0" smtClean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lacnejšie</a:t>
            </a:r>
            <a:r>
              <a:rPr lang="sk-SK" sz="2000" b="1" i="0" baseline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endParaRPr lang="sk-SK" sz="2000" b="1" i="0" baseline="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pPr>
            <a:r>
              <a:rPr lang="sk-SK" sz="1600" b="1" i="0" baseline="0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sk-SK" sz="1600" b="1" i="0" baseline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rozdiely oproti štátnej expertíze, v %)</a:t>
            </a:r>
            <a:endParaRPr lang="sk-SK" sz="16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c:rich>
      </c:tx>
      <c:layout>
        <c:manualLayout>
          <c:xMode val="edge"/>
          <c:yMode val="edge"/>
          <c:x val="0.2121116085914061"/>
          <c:y val="3.889291177140625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sz="20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sk-SK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0944419666244325"/>
          <c:y val="0.17865019285409472"/>
          <c:w val="0.75232264613619448"/>
          <c:h val="0.70527818886363924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'[grafy v4.xlsx]Expertízy a skutočnosť'!$M$3</c:f>
              <c:strCache>
                <c:ptCount val="1"/>
                <c:pt idx="0">
                  <c:v>Predpoklad projektu D4/R7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cat>
            <c:strRef>
              <c:f>'[grafy v4.xlsx]Expertízy a skutočnosť'!$N$2:$P$2</c:f>
              <c:strCache>
                <c:ptCount val="3"/>
                <c:pt idx="0">
                  <c:v>PPP - Verejná zákazka</c:v>
                </c:pt>
                <c:pt idx="1">
                  <c:v>Verejná zákazka</c:v>
                </c:pt>
                <c:pt idx="2">
                  <c:v>PPP</c:v>
                </c:pt>
              </c:strCache>
            </c:strRef>
          </c:cat>
          <c:val>
            <c:numRef>
              <c:f>'[grafy v4.xlsx]Expertízy a skutočnosť'!$N$3:$P$3</c:f>
              <c:numCache>
                <c:formatCode>0%</c:formatCode>
                <c:ptCount val="3"/>
                <c:pt idx="0">
                  <c:v>-0.11</c:v>
                </c:pt>
                <c:pt idx="1">
                  <c:v>0</c:v>
                </c:pt>
                <c:pt idx="2">
                  <c:v>-0.11</c:v>
                </c:pt>
              </c:numCache>
            </c:numRef>
          </c:val>
        </c:ser>
        <c:ser>
          <c:idx val="1"/>
          <c:order val="1"/>
          <c:tx>
            <c:strRef>
              <c:f>'[grafy v4.xlsx]Expertízy a skutočnosť'!$M$4</c:f>
              <c:strCache>
                <c:ptCount val="1"/>
                <c:pt idx="0">
                  <c:v>Zazmluvnené ceny v r. 2007 - 2010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cat>
            <c:strRef>
              <c:f>'[grafy v4.xlsx]Expertízy a skutočnosť'!$N$2:$P$2</c:f>
              <c:strCache>
                <c:ptCount val="3"/>
                <c:pt idx="0">
                  <c:v>PPP - Verejná zákazka</c:v>
                </c:pt>
                <c:pt idx="1">
                  <c:v>Verejná zákazka</c:v>
                </c:pt>
                <c:pt idx="2">
                  <c:v>PPP</c:v>
                </c:pt>
              </c:strCache>
            </c:strRef>
          </c:cat>
          <c:val>
            <c:numRef>
              <c:f>'[grafy v4.xlsx]Expertízy a skutočnosť'!$N$4:$P$4</c:f>
              <c:numCache>
                <c:formatCode>0%</c:formatCode>
                <c:ptCount val="3"/>
                <c:pt idx="0">
                  <c:v>0.45</c:v>
                </c:pt>
                <c:pt idx="1">
                  <c:v>-0.19</c:v>
                </c:pt>
                <c:pt idx="2">
                  <c:v>0.26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328472400"/>
        <c:axId val="328467696"/>
        <c:axId val="0"/>
      </c:bar3DChart>
      <c:catAx>
        <c:axId val="32847240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low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sk-SK"/>
          </a:p>
        </c:txPr>
        <c:crossAx val="328467696"/>
        <c:crosses val="autoZero"/>
        <c:auto val="1"/>
        <c:lblAlgn val="ctr"/>
        <c:lblOffset val="100"/>
        <c:noMultiLvlLbl val="0"/>
      </c:catAx>
      <c:valAx>
        <c:axId val="32846769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sk-SK"/>
          </a:p>
        </c:txPr>
        <c:crossAx val="3284724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70786333503039323"/>
          <c:y val="0.36868788331349645"/>
          <c:w val="0.26798873472967877"/>
          <c:h val="0.2890136268883176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sk-SK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k-SK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k-S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2899643440796331E-2"/>
          <c:y val="0.17121925160800203"/>
          <c:w val="0.93351545089882648"/>
          <c:h val="0.8023543169666013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'[grafy v4 (2).xlsx]waterfall'!$C$3</c:f>
              <c:strCache>
                <c:ptCount val="1"/>
                <c:pt idx="0">
                  <c:v>Base</c:v>
                </c:pt>
              </c:strCache>
            </c:strRef>
          </c:tx>
          <c:spPr>
            <a:noFill/>
            <a:ln>
              <a:noFill/>
            </a:ln>
            <a:effectLst/>
          </c:spPr>
          <c:invertIfNegative val="0"/>
          <c:cat>
            <c:strRef>
              <c:f>'[grafy v4 (2).xlsx]waterfall'!$B$4:$B$14</c:f>
              <c:strCache>
                <c:ptCount val="11"/>
                <c:pt idx="0">
                  <c:v>Hodnota za peniaze v prospech PPP - predpoklad vlády SR</c:v>
                </c:pt>
                <c:pt idx="1">
                  <c:v>Zohľadnenie vyššej zostatkovej ceny diaľnice vo variante verejnej zákazky</c:v>
                </c:pt>
                <c:pt idx="2">
                  <c:v>Reverz umelého posunu nákladov životného cyklu </c:v>
                </c:pt>
                <c:pt idx="3">
                  <c:v>Predpoklad výstavby o 5,5 roka skôr v PPP namiesto 7 rokov</c:v>
                </c:pt>
                <c:pt idx="4">
                  <c:v>Použitie konzistetných predpokladov pre výpočet úžitkov cestujúcich</c:v>
                </c:pt>
                <c:pt idx="5">
                  <c:v>Nadhodnotenie štátnej expertízy v porovnaní s obvyklou vytendrovanou cenou</c:v>
                </c:pt>
                <c:pt idx="6">
                  <c:v>Diskontný faktor bližšie úrovni trhovej ceny referenčných štátnych dlhopisov - 2%</c:v>
                </c:pt>
                <c:pt idx="7">
                  <c:v>Náklady financovania bližšie úrovni trhovej ceny referenčných štátnych dlhopisov - 2%</c:v>
                </c:pt>
                <c:pt idx="8">
                  <c:v>Úprava nesúladu nábehu úžitkov so splátkami koncesionárovi</c:v>
                </c:pt>
                <c:pt idx="9">
                  <c:v>Príjmy od užívateľov D4 možno získať aj spoplatnením D1</c:v>
                </c:pt>
                <c:pt idx="10">
                  <c:v>Hodnota za peniaze v neprospech PPP</c:v>
                </c:pt>
              </c:strCache>
            </c:strRef>
          </c:cat>
          <c:val>
            <c:numRef>
              <c:f>'[grafy v4 (2).xlsx]waterfall'!$C$4:$C$14</c:f>
              <c:numCache>
                <c:formatCode>General</c:formatCode>
                <c:ptCount val="11"/>
                <c:pt idx="1">
                  <c:v>263</c:v>
                </c:pt>
                <c:pt idx="2">
                  <c:v>240</c:v>
                </c:pt>
                <c:pt idx="3">
                  <c:v>70</c:v>
                </c:pt>
                <c:pt idx="4">
                  <c:v>24</c:v>
                </c:pt>
                <c:pt idx="5">
                  <c:v>0</c:v>
                </c:pt>
                <c:pt idx="6">
                  <c:v>-147</c:v>
                </c:pt>
                <c:pt idx="7">
                  <c:v>-291</c:v>
                </c:pt>
                <c:pt idx="8">
                  <c:v>-436</c:v>
                </c:pt>
                <c:pt idx="9">
                  <c:v>-489</c:v>
                </c:pt>
                <c:pt idx="10">
                  <c:v>0</c:v>
                </c:pt>
              </c:numCache>
            </c:numRef>
          </c:val>
        </c:ser>
        <c:ser>
          <c:idx val="1"/>
          <c:order val="1"/>
          <c:tx>
            <c:strRef>
              <c:f>'[grafy v4 (2).xlsx]waterfall'!$D$3</c:f>
              <c:strCache>
                <c:ptCount val="1"/>
                <c:pt idx="0">
                  <c:v>Fall</c:v>
                </c:pt>
              </c:strCache>
            </c:strRef>
          </c:tx>
          <c:spPr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dPt>
            <c:idx val="6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</c:dPt>
          <c:dPt>
            <c:idx val="7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</c:dPt>
          <c:cat>
            <c:strRef>
              <c:f>'[grafy v4 (2).xlsx]waterfall'!$B$4:$B$14</c:f>
              <c:strCache>
                <c:ptCount val="11"/>
                <c:pt idx="0">
                  <c:v>Hodnota za peniaze v prospech PPP - predpoklad vlády SR</c:v>
                </c:pt>
                <c:pt idx="1">
                  <c:v>Zohľadnenie vyššej zostatkovej ceny diaľnice vo variante verejnej zákazky</c:v>
                </c:pt>
                <c:pt idx="2">
                  <c:v>Reverz umelého posunu nákladov životného cyklu </c:v>
                </c:pt>
                <c:pt idx="3">
                  <c:v>Predpoklad výstavby o 5,5 roka skôr v PPP namiesto 7 rokov</c:v>
                </c:pt>
                <c:pt idx="4">
                  <c:v>Použitie konzistetných predpokladov pre výpočet úžitkov cestujúcich</c:v>
                </c:pt>
                <c:pt idx="5">
                  <c:v>Nadhodnotenie štátnej expertízy v porovnaní s obvyklou vytendrovanou cenou</c:v>
                </c:pt>
                <c:pt idx="6">
                  <c:v>Diskontný faktor bližšie úrovni trhovej ceny referenčných štátnych dlhopisov - 2%</c:v>
                </c:pt>
                <c:pt idx="7">
                  <c:v>Náklady financovania bližšie úrovni trhovej ceny referenčných štátnych dlhopisov - 2%</c:v>
                </c:pt>
                <c:pt idx="8">
                  <c:v>Úprava nesúladu nábehu úžitkov so splátkami koncesionárovi</c:v>
                </c:pt>
                <c:pt idx="9">
                  <c:v>Príjmy od užívateľov D4 možno získať aj spoplatnením D1</c:v>
                </c:pt>
                <c:pt idx="10">
                  <c:v>Hodnota za peniaze v neprospech PPP</c:v>
                </c:pt>
              </c:strCache>
            </c:strRef>
          </c:cat>
          <c:val>
            <c:numRef>
              <c:f>'[grafy v4 (2).xlsx]waterfall'!$D$4:$D$14</c:f>
              <c:numCache>
                <c:formatCode>General</c:formatCode>
                <c:ptCount val="11"/>
                <c:pt idx="1">
                  <c:v>49</c:v>
                </c:pt>
                <c:pt idx="2">
                  <c:v>23</c:v>
                </c:pt>
                <c:pt idx="3">
                  <c:v>170</c:v>
                </c:pt>
                <c:pt idx="4">
                  <c:v>46</c:v>
                </c:pt>
                <c:pt idx="5">
                  <c:v>24</c:v>
                </c:pt>
                <c:pt idx="6">
                  <c:v>-144</c:v>
                </c:pt>
                <c:pt idx="7">
                  <c:v>-145</c:v>
                </c:pt>
                <c:pt idx="8">
                  <c:v>-53</c:v>
                </c:pt>
                <c:pt idx="9">
                  <c:v>-36</c:v>
                </c:pt>
              </c:numCache>
            </c:numRef>
          </c:val>
        </c:ser>
        <c:ser>
          <c:idx val="2"/>
          <c:order val="2"/>
          <c:tx>
            <c:strRef>
              <c:f>'[grafy v4 (2).xlsx]waterfall'!$E$3</c:f>
              <c:strCache>
                <c:ptCount val="1"/>
                <c:pt idx="0">
                  <c:v>Rise</c:v>
                </c:pt>
              </c:strCache>
            </c:strRef>
          </c:tx>
          <c:spPr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k-SK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'[grafy v4 (2).xlsx]waterfall'!$B$4:$B$14</c:f>
              <c:strCache>
                <c:ptCount val="11"/>
                <c:pt idx="0">
                  <c:v>Hodnota za peniaze v prospech PPP - predpoklad vlády SR</c:v>
                </c:pt>
                <c:pt idx="1">
                  <c:v>Zohľadnenie vyššej zostatkovej ceny diaľnice vo variante verejnej zákazky</c:v>
                </c:pt>
                <c:pt idx="2">
                  <c:v>Reverz umelého posunu nákladov životného cyklu </c:v>
                </c:pt>
                <c:pt idx="3">
                  <c:v>Predpoklad výstavby o 5,5 roka skôr v PPP namiesto 7 rokov</c:v>
                </c:pt>
                <c:pt idx="4">
                  <c:v>Použitie konzistetných predpokladov pre výpočet úžitkov cestujúcich</c:v>
                </c:pt>
                <c:pt idx="5">
                  <c:v>Nadhodnotenie štátnej expertízy v porovnaní s obvyklou vytendrovanou cenou</c:v>
                </c:pt>
                <c:pt idx="6">
                  <c:v>Diskontný faktor bližšie úrovni trhovej ceny referenčných štátnych dlhopisov - 2%</c:v>
                </c:pt>
                <c:pt idx="7">
                  <c:v>Náklady financovania bližšie úrovni trhovej ceny referenčných štátnych dlhopisov - 2%</c:v>
                </c:pt>
                <c:pt idx="8">
                  <c:v>Úprava nesúladu nábehu úžitkov so splátkami koncesionárovi</c:v>
                </c:pt>
                <c:pt idx="9">
                  <c:v>Príjmy od užívateľov D4 možno získať aj spoplatnením D1</c:v>
                </c:pt>
                <c:pt idx="10">
                  <c:v>Hodnota za peniaze v neprospech PPP</c:v>
                </c:pt>
              </c:strCache>
            </c:strRef>
          </c:cat>
          <c:val>
            <c:numRef>
              <c:f>'[grafy v4 (2).xlsx]waterfall'!$E$4:$E$14</c:f>
              <c:numCache>
                <c:formatCode>General</c:formatCode>
                <c:ptCount val="11"/>
                <c:pt idx="5">
                  <c:v>-147</c:v>
                </c:pt>
              </c:numCache>
            </c:numRef>
          </c:val>
        </c:ser>
        <c:ser>
          <c:idx val="3"/>
          <c:order val="3"/>
          <c:tx>
            <c:strRef>
              <c:f>'[grafy v4 (2).xlsx]waterfall'!$F$3</c:f>
              <c:strCache>
                <c:ptCount val="1"/>
                <c:pt idx="0">
                  <c:v>Flow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139122"/>
              </a:solidFill>
              <a:ln>
                <a:noFill/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chemeClr val="bg1">
                  <a:lumMod val="95000"/>
                </a:schemeClr>
              </a:solidFill>
              <a:ln>
                <a:noFill/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chemeClr val="bg1">
                  <a:lumMod val="95000"/>
                </a:schemeClr>
              </a:solidFill>
              <a:ln>
                <a:noFill/>
              </a:ln>
              <a:effectLst/>
            </c:spPr>
          </c:dPt>
          <c:dPt>
            <c:idx val="9"/>
            <c:invertIfNegative val="0"/>
            <c:bubble3D val="0"/>
          </c:dPt>
          <c:dPt>
            <c:idx val="10"/>
            <c:invertIfNegative val="0"/>
            <c:bubble3D val="0"/>
            <c:spPr>
              <a:solidFill>
                <a:srgbClr val="CC0000"/>
              </a:solidFill>
              <a:ln>
                <a:noFill/>
              </a:ln>
              <a:effectLst/>
            </c:spPr>
          </c:dPt>
          <c:dLbls>
            <c:dLbl>
              <c:idx val="0"/>
              <c:spPr/>
              <c:txPr>
                <a:bodyPr/>
                <a:lstStyle/>
                <a:p>
                  <a:pPr>
                    <a:defRPr sz="1600" b="1">
                      <a:solidFill>
                        <a:schemeClr val="bg1"/>
                      </a:solidFill>
                    </a:defRPr>
                  </a:pPr>
                  <a:endParaRPr lang="sk-SK"/>
                </a:p>
              </c:txPr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9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600" b="1">
                    <a:solidFill>
                      <a:schemeClr val="bg1"/>
                    </a:solidFill>
                  </a:defRPr>
                </a:pPr>
                <a:endParaRPr lang="sk-SK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'[grafy v4 (2).xlsx]waterfall'!$B$4:$B$14</c:f>
              <c:strCache>
                <c:ptCount val="11"/>
                <c:pt idx="0">
                  <c:v>Hodnota za peniaze v prospech PPP - predpoklad vlády SR</c:v>
                </c:pt>
                <c:pt idx="1">
                  <c:v>Zohľadnenie vyššej zostatkovej ceny diaľnice vo variante verejnej zákazky</c:v>
                </c:pt>
                <c:pt idx="2">
                  <c:v>Reverz umelého posunu nákladov životného cyklu </c:v>
                </c:pt>
                <c:pt idx="3">
                  <c:v>Predpoklad výstavby o 5,5 roka skôr v PPP namiesto 7 rokov</c:v>
                </c:pt>
                <c:pt idx="4">
                  <c:v>Použitie konzistetných predpokladov pre výpočet úžitkov cestujúcich</c:v>
                </c:pt>
                <c:pt idx="5">
                  <c:v>Nadhodnotenie štátnej expertízy v porovnaní s obvyklou vytendrovanou cenou</c:v>
                </c:pt>
                <c:pt idx="6">
                  <c:v>Diskontný faktor bližšie úrovni trhovej ceny referenčných štátnych dlhopisov - 2%</c:v>
                </c:pt>
                <c:pt idx="7">
                  <c:v>Náklady financovania bližšie úrovni trhovej ceny referenčných štátnych dlhopisov - 2%</c:v>
                </c:pt>
                <c:pt idx="8">
                  <c:v>Úprava nesúladu nábehu úžitkov so splátkami koncesionárovi</c:v>
                </c:pt>
                <c:pt idx="9">
                  <c:v>Príjmy od užívateľov D4 možno získať aj spoplatnením D1</c:v>
                </c:pt>
                <c:pt idx="10">
                  <c:v>Hodnota za peniaze v neprospech PPP</c:v>
                </c:pt>
              </c:strCache>
            </c:strRef>
          </c:cat>
          <c:val>
            <c:numRef>
              <c:f>'[grafy v4 (2).xlsx]waterfall'!$F$4:$F$14</c:f>
              <c:numCache>
                <c:formatCode>General</c:formatCode>
                <c:ptCount val="11"/>
                <c:pt idx="0">
                  <c:v>312</c:v>
                </c:pt>
                <c:pt idx="1">
                  <c:v>-49</c:v>
                </c:pt>
                <c:pt idx="2">
                  <c:v>-23</c:v>
                </c:pt>
                <c:pt idx="10">
                  <c:v>-525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0"/>
        <c:overlap val="100"/>
        <c:axId val="328466912"/>
        <c:axId val="328469264"/>
      </c:barChart>
      <c:catAx>
        <c:axId val="32846691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one"/>
        <c:crossAx val="328469264"/>
        <c:crosses val="autoZero"/>
        <c:auto val="1"/>
        <c:lblAlgn val="ctr"/>
        <c:lblOffset val="100"/>
        <c:noMultiLvlLbl val="0"/>
      </c:catAx>
      <c:valAx>
        <c:axId val="328469264"/>
        <c:scaling>
          <c:orientation val="minMax"/>
        </c:scaling>
        <c:delete val="0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3284669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>
        <a:lumMod val="95000"/>
      </a:schemeClr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sk-SK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k-S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2899643440796331E-2"/>
          <c:y val="0.17121925160800203"/>
          <c:w val="0.93351545089882648"/>
          <c:h val="0.8023543169666013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'[grafy v4 (2).xlsx]waterfall'!$C$3</c:f>
              <c:strCache>
                <c:ptCount val="1"/>
                <c:pt idx="0">
                  <c:v>Base</c:v>
                </c:pt>
              </c:strCache>
            </c:strRef>
          </c:tx>
          <c:spPr>
            <a:noFill/>
            <a:ln>
              <a:noFill/>
            </a:ln>
            <a:effectLst/>
          </c:spPr>
          <c:invertIfNegative val="0"/>
          <c:cat>
            <c:strRef>
              <c:f>'[grafy v4 (2).xlsx]waterfall'!$B$4:$B$14</c:f>
              <c:strCache>
                <c:ptCount val="11"/>
                <c:pt idx="0">
                  <c:v>Hodnota za peniaze v prospech PPP - predpoklad vlády SR</c:v>
                </c:pt>
                <c:pt idx="1">
                  <c:v>Zohľadnenie vyššej zostatkovej ceny diaľnice vo variante verejnej zákazky</c:v>
                </c:pt>
                <c:pt idx="2">
                  <c:v>Reverz umelého posunu nákladov životného cyklu </c:v>
                </c:pt>
                <c:pt idx="3">
                  <c:v>Predpoklad výstavby o 5,5 roka skôr v PPP namiesto 7 rokov</c:v>
                </c:pt>
                <c:pt idx="4">
                  <c:v>Použitie konzistetných predpokladov pre výpočet úžitkov cestujúcich</c:v>
                </c:pt>
                <c:pt idx="5">
                  <c:v>Nadhodnotenie štátnej expertízy v porovnaní s obvyklou vytendrovanou cenou</c:v>
                </c:pt>
                <c:pt idx="6">
                  <c:v>Diskontný faktor bližšie úrovni trhovej ceny referenčných štátnych dlhopisov - 2%</c:v>
                </c:pt>
                <c:pt idx="7">
                  <c:v>Náklady financovania bližšie úrovni trhovej ceny referenčných štátnych dlhopisov - 2%</c:v>
                </c:pt>
                <c:pt idx="8">
                  <c:v>Úprava nesúladu nábehu úžitkov so splátkami koncesionárovi</c:v>
                </c:pt>
                <c:pt idx="9">
                  <c:v>Príjmy od užívateľov D4 možno získať aj spoplatnením D1</c:v>
                </c:pt>
                <c:pt idx="10">
                  <c:v>Hodnota za peniaze v neprospech PPP</c:v>
                </c:pt>
              </c:strCache>
            </c:strRef>
          </c:cat>
          <c:val>
            <c:numRef>
              <c:f>'[grafy v4 (2).xlsx]waterfall'!$C$4:$C$14</c:f>
              <c:numCache>
                <c:formatCode>General</c:formatCode>
                <c:ptCount val="11"/>
                <c:pt idx="1">
                  <c:v>263</c:v>
                </c:pt>
                <c:pt idx="2">
                  <c:v>240</c:v>
                </c:pt>
                <c:pt idx="3">
                  <c:v>70</c:v>
                </c:pt>
                <c:pt idx="4">
                  <c:v>24</c:v>
                </c:pt>
                <c:pt idx="5">
                  <c:v>0</c:v>
                </c:pt>
                <c:pt idx="6">
                  <c:v>-147</c:v>
                </c:pt>
                <c:pt idx="7">
                  <c:v>-291</c:v>
                </c:pt>
                <c:pt idx="8">
                  <c:v>-436</c:v>
                </c:pt>
                <c:pt idx="9">
                  <c:v>-489</c:v>
                </c:pt>
                <c:pt idx="10">
                  <c:v>0</c:v>
                </c:pt>
              </c:numCache>
            </c:numRef>
          </c:val>
        </c:ser>
        <c:ser>
          <c:idx val="1"/>
          <c:order val="1"/>
          <c:tx>
            <c:strRef>
              <c:f>'[grafy v4 (2).xlsx]waterfall'!$D$3</c:f>
              <c:strCache>
                <c:ptCount val="1"/>
                <c:pt idx="0">
                  <c:v>Fall</c:v>
                </c:pt>
              </c:strCache>
            </c:strRef>
          </c:tx>
          <c:spPr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dPt>
            <c:idx val="8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</c:dPt>
          <c:dPt>
            <c:idx val="9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</c:dPt>
          <c:cat>
            <c:strRef>
              <c:f>'[grafy v4 (2).xlsx]waterfall'!$B$4:$B$14</c:f>
              <c:strCache>
                <c:ptCount val="11"/>
                <c:pt idx="0">
                  <c:v>Hodnota za peniaze v prospech PPP - predpoklad vlády SR</c:v>
                </c:pt>
                <c:pt idx="1">
                  <c:v>Zohľadnenie vyššej zostatkovej ceny diaľnice vo variante verejnej zákazky</c:v>
                </c:pt>
                <c:pt idx="2">
                  <c:v>Reverz umelého posunu nákladov životného cyklu </c:v>
                </c:pt>
                <c:pt idx="3">
                  <c:v>Predpoklad výstavby o 5,5 roka skôr v PPP namiesto 7 rokov</c:v>
                </c:pt>
                <c:pt idx="4">
                  <c:v>Použitie konzistetných predpokladov pre výpočet úžitkov cestujúcich</c:v>
                </c:pt>
                <c:pt idx="5">
                  <c:v>Nadhodnotenie štátnej expertízy v porovnaní s obvyklou vytendrovanou cenou</c:v>
                </c:pt>
                <c:pt idx="6">
                  <c:v>Diskontný faktor bližšie úrovni trhovej ceny referenčných štátnych dlhopisov - 2%</c:v>
                </c:pt>
                <c:pt idx="7">
                  <c:v>Náklady financovania bližšie úrovni trhovej ceny referenčných štátnych dlhopisov - 2%</c:v>
                </c:pt>
                <c:pt idx="8">
                  <c:v>Úprava nesúladu nábehu úžitkov so splátkami koncesionárovi</c:v>
                </c:pt>
                <c:pt idx="9">
                  <c:v>Príjmy od užívateľov D4 možno získať aj spoplatnením D1</c:v>
                </c:pt>
                <c:pt idx="10">
                  <c:v>Hodnota za peniaze v neprospech PPP</c:v>
                </c:pt>
              </c:strCache>
            </c:strRef>
          </c:cat>
          <c:val>
            <c:numRef>
              <c:f>'[grafy v4 (2).xlsx]waterfall'!$D$4:$D$14</c:f>
              <c:numCache>
                <c:formatCode>General</c:formatCode>
                <c:ptCount val="11"/>
                <c:pt idx="1">
                  <c:v>49</c:v>
                </c:pt>
                <c:pt idx="2">
                  <c:v>23</c:v>
                </c:pt>
                <c:pt idx="3">
                  <c:v>170</c:v>
                </c:pt>
                <c:pt idx="4">
                  <c:v>46</c:v>
                </c:pt>
                <c:pt idx="5">
                  <c:v>24</c:v>
                </c:pt>
                <c:pt idx="6">
                  <c:v>-144</c:v>
                </c:pt>
                <c:pt idx="7">
                  <c:v>-145</c:v>
                </c:pt>
                <c:pt idx="8">
                  <c:v>-53</c:v>
                </c:pt>
                <c:pt idx="9">
                  <c:v>-36</c:v>
                </c:pt>
              </c:numCache>
            </c:numRef>
          </c:val>
        </c:ser>
        <c:ser>
          <c:idx val="2"/>
          <c:order val="2"/>
          <c:tx>
            <c:strRef>
              <c:f>'[grafy v4 (2).xlsx]waterfall'!$E$3</c:f>
              <c:strCache>
                <c:ptCount val="1"/>
                <c:pt idx="0">
                  <c:v>Rise</c:v>
                </c:pt>
              </c:strCache>
            </c:strRef>
          </c:tx>
          <c:spPr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3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k-SK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'[grafy v4 (2).xlsx]waterfall'!$B$4:$B$14</c:f>
              <c:strCache>
                <c:ptCount val="11"/>
                <c:pt idx="0">
                  <c:v>Hodnota za peniaze v prospech PPP - predpoklad vlády SR</c:v>
                </c:pt>
                <c:pt idx="1">
                  <c:v>Zohľadnenie vyššej zostatkovej ceny diaľnice vo variante verejnej zákazky</c:v>
                </c:pt>
                <c:pt idx="2">
                  <c:v>Reverz umelého posunu nákladov životného cyklu </c:v>
                </c:pt>
                <c:pt idx="3">
                  <c:v>Predpoklad výstavby o 5,5 roka skôr v PPP namiesto 7 rokov</c:v>
                </c:pt>
                <c:pt idx="4">
                  <c:v>Použitie konzistetných predpokladov pre výpočet úžitkov cestujúcich</c:v>
                </c:pt>
                <c:pt idx="5">
                  <c:v>Nadhodnotenie štátnej expertízy v porovnaní s obvyklou vytendrovanou cenou</c:v>
                </c:pt>
                <c:pt idx="6">
                  <c:v>Diskontný faktor bližšie úrovni trhovej ceny referenčných štátnych dlhopisov - 2%</c:v>
                </c:pt>
                <c:pt idx="7">
                  <c:v>Náklady financovania bližšie úrovni trhovej ceny referenčných štátnych dlhopisov - 2%</c:v>
                </c:pt>
                <c:pt idx="8">
                  <c:v>Úprava nesúladu nábehu úžitkov so splátkami koncesionárovi</c:v>
                </c:pt>
                <c:pt idx="9">
                  <c:v>Príjmy od užívateľov D4 možno získať aj spoplatnením D1</c:v>
                </c:pt>
                <c:pt idx="10">
                  <c:v>Hodnota za peniaze v neprospech PPP</c:v>
                </c:pt>
              </c:strCache>
            </c:strRef>
          </c:cat>
          <c:val>
            <c:numRef>
              <c:f>'[grafy v4 (2).xlsx]waterfall'!$E$4:$E$14</c:f>
              <c:numCache>
                <c:formatCode>General</c:formatCode>
                <c:ptCount val="11"/>
                <c:pt idx="5">
                  <c:v>-147</c:v>
                </c:pt>
              </c:numCache>
            </c:numRef>
          </c:val>
        </c:ser>
        <c:ser>
          <c:idx val="3"/>
          <c:order val="3"/>
          <c:tx>
            <c:strRef>
              <c:f>'[grafy v4 (2).xlsx]waterfall'!$F$3</c:f>
              <c:strCache>
                <c:ptCount val="1"/>
                <c:pt idx="0">
                  <c:v>Flow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139122"/>
              </a:solidFill>
              <a:ln>
                <a:noFill/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chemeClr val="bg1">
                  <a:lumMod val="95000"/>
                </a:schemeClr>
              </a:solidFill>
              <a:ln>
                <a:noFill/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chemeClr val="bg1">
                  <a:lumMod val="95000"/>
                </a:schemeClr>
              </a:solidFill>
              <a:ln>
                <a:noFill/>
              </a:ln>
              <a:effectLst/>
            </c:spPr>
          </c:dPt>
          <c:dPt>
            <c:idx val="9"/>
            <c:invertIfNegative val="0"/>
            <c:bubble3D val="0"/>
          </c:dPt>
          <c:dPt>
            <c:idx val="10"/>
            <c:invertIfNegative val="0"/>
            <c:bubble3D val="0"/>
            <c:spPr>
              <a:solidFill>
                <a:srgbClr val="CC0000"/>
              </a:solidFill>
              <a:ln>
                <a:noFill/>
              </a:ln>
              <a:effectLst/>
            </c:spPr>
          </c:dPt>
          <c:dLbls>
            <c:dLbl>
              <c:idx val="0"/>
              <c:spPr/>
              <c:txPr>
                <a:bodyPr/>
                <a:lstStyle/>
                <a:p>
                  <a:pPr>
                    <a:defRPr sz="1600" b="1">
                      <a:solidFill>
                        <a:schemeClr val="bg1"/>
                      </a:solidFill>
                    </a:defRPr>
                  </a:pPr>
                  <a:endParaRPr lang="sk-SK"/>
                </a:p>
              </c:txPr>
              <c:showLegendKey val="0"/>
              <c:showVal val="0"/>
              <c:showCatName val="0"/>
              <c:showSerName val="0"/>
              <c:showPercent val="0"/>
              <c:showBubbleSize val="0"/>
            </c:dLbl>
            <c:dLbl>
              <c:idx val="9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600" b="1">
                    <a:solidFill>
                      <a:schemeClr val="bg1"/>
                    </a:solidFill>
                  </a:defRPr>
                </a:pPr>
                <a:endParaRPr lang="sk-SK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'[grafy v4 (2).xlsx]waterfall'!$B$4:$B$14</c:f>
              <c:strCache>
                <c:ptCount val="11"/>
                <c:pt idx="0">
                  <c:v>Hodnota za peniaze v prospech PPP - predpoklad vlády SR</c:v>
                </c:pt>
                <c:pt idx="1">
                  <c:v>Zohľadnenie vyššej zostatkovej ceny diaľnice vo variante verejnej zákazky</c:v>
                </c:pt>
                <c:pt idx="2">
                  <c:v>Reverz umelého posunu nákladov životného cyklu </c:v>
                </c:pt>
                <c:pt idx="3">
                  <c:v>Predpoklad výstavby o 5,5 roka skôr v PPP namiesto 7 rokov</c:v>
                </c:pt>
                <c:pt idx="4">
                  <c:v>Použitie konzistetných predpokladov pre výpočet úžitkov cestujúcich</c:v>
                </c:pt>
                <c:pt idx="5">
                  <c:v>Nadhodnotenie štátnej expertízy v porovnaní s obvyklou vytendrovanou cenou</c:v>
                </c:pt>
                <c:pt idx="6">
                  <c:v>Diskontný faktor bližšie úrovni trhovej ceny referenčných štátnych dlhopisov - 2%</c:v>
                </c:pt>
                <c:pt idx="7">
                  <c:v>Náklady financovania bližšie úrovni trhovej ceny referenčných štátnych dlhopisov - 2%</c:v>
                </c:pt>
                <c:pt idx="8">
                  <c:v>Úprava nesúladu nábehu úžitkov so splátkami koncesionárovi</c:v>
                </c:pt>
                <c:pt idx="9">
                  <c:v>Príjmy od užívateľov D4 možno získať aj spoplatnením D1</c:v>
                </c:pt>
                <c:pt idx="10">
                  <c:v>Hodnota za peniaze v neprospech PPP</c:v>
                </c:pt>
              </c:strCache>
            </c:strRef>
          </c:cat>
          <c:val>
            <c:numRef>
              <c:f>'[grafy v4 (2).xlsx]waterfall'!$F$4:$F$14</c:f>
              <c:numCache>
                <c:formatCode>General</c:formatCode>
                <c:ptCount val="11"/>
                <c:pt idx="0">
                  <c:v>312</c:v>
                </c:pt>
                <c:pt idx="1">
                  <c:v>-49</c:v>
                </c:pt>
                <c:pt idx="2">
                  <c:v>-23</c:v>
                </c:pt>
                <c:pt idx="10">
                  <c:v>-525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0"/>
        <c:overlap val="100"/>
        <c:axId val="328465736"/>
        <c:axId val="328466128"/>
      </c:barChart>
      <c:catAx>
        <c:axId val="32846573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one"/>
        <c:crossAx val="328466128"/>
        <c:crosses val="autoZero"/>
        <c:auto val="1"/>
        <c:lblAlgn val="ctr"/>
        <c:lblOffset val="100"/>
        <c:noMultiLvlLbl val="0"/>
      </c:catAx>
      <c:valAx>
        <c:axId val="328466128"/>
        <c:scaling>
          <c:orientation val="minMax"/>
        </c:scaling>
        <c:delete val="0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3284657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>
        <a:lumMod val="95000"/>
      </a:schemeClr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sk-SK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CE559-49B3-4BB9-B503-D2642EDF758F}" type="datetimeFigureOut">
              <a:rPr lang="en-US" smtClean="0"/>
              <a:t>10/12/2015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CE559-49B3-4BB9-B503-D2642EDF758F}" type="datetimeFigureOut">
              <a:rPr lang="en-US" smtClean="0"/>
              <a:t>10/12/2015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CE559-49B3-4BB9-B503-D2642EDF758F}" type="datetimeFigureOut">
              <a:rPr lang="en-US" smtClean="0"/>
              <a:t>10/12/2015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CE559-49B3-4BB9-B503-D2642EDF758F}" type="datetimeFigureOut">
              <a:rPr lang="en-US" smtClean="0"/>
              <a:t>10/12/2015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CE559-49B3-4BB9-B503-D2642EDF758F}" type="datetimeFigureOut">
              <a:rPr lang="en-US" smtClean="0"/>
              <a:t>10/12/2015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CE559-49B3-4BB9-B503-D2642EDF758F}" type="datetimeFigureOut">
              <a:rPr lang="en-US" smtClean="0"/>
              <a:t>10/12/2015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CE559-49B3-4BB9-B503-D2642EDF758F}" type="datetimeFigureOut">
              <a:rPr lang="en-US" smtClean="0"/>
              <a:t>10/12/2015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CE559-49B3-4BB9-B503-D2642EDF758F}" type="datetimeFigureOut">
              <a:rPr lang="en-US" smtClean="0"/>
              <a:t>10/12/2015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CE559-49B3-4BB9-B503-D2642EDF758F}" type="datetimeFigureOut">
              <a:rPr lang="en-US" smtClean="0"/>
              <a:t>10/12/2015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CE559-49B3-4BB9-B503-D2642EDF758F}" type="datetimeFigureOut">
              <a:rPr lang="en-US" smtClean="0"/>
              <a:t>10/12/2015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CE559-49B3-4BB9-B503-D2642EDF758F}" type="datetimeFigureOut">
              <a:rPr lang="en-US" smtClean="0"/>
              <a:t>10/12/2015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B6BA2-7803-4759-879B-BAFA472995E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4CE559-49B3-4BB9-B503-D2642EDF758F}" type="datetimeFigureOut">
              <a:rPr lang="en-US" smtClean="0"/>
              <a:t>10/12/2015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2B6BA2-7803-4759-879B-BAFA472995E8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bdĺžnik 2"/>
          <p:cNvSpPr/>
          <p:nvPr/>
        </p:nvSpPr>
        <p:spPr>
          <a:xfrm>
            <a:off x="683568" y="1772816"/>
            <a:ext cx="7200800" cy="24724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sk-SK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Analýza INEKO</a:t>
            </a:r>
            <a:r>
              <a:rPr lang="sk-SK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sk-SK" sz="32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sk-SK" sz="32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PPP </a:t>
            </a:r>
            <a:r>
              <a:rPr lang="sk-SK" sz="32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obchvat Bratislavy môže byť predražený až o miliardu </a:t>
            </a:r>
            <a:r>
              <a:rPr lang="sk-SK" sz="32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eur</a:t>
            </a:r>
          </a:p>
        </p:txBody>
      </p:sp>
    </p:spTree>
    <p:extLst>
      <p:ext uri="{BB962C8B-B14F-4D97-AF65-F5344CB8AC3E}">
        <p14:creationId xmlns:p14="http://schemas.microsoft.com/office/powerpoint/2010/main" val="10189135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ĺžnik 2"/>
          <p:cNvSpPr/>
          <p:nvPr/>
        </p:nvSpPr>
        <p:spPr>
          <a:xfrm>
            <a:off x="1187624" y="764704"/>
            <a:ext cx="6624736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k-SK" sz="2400" b="1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sk-SK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  </a:t>
            </a:r>
            <a:r>
              <a:rPr lang="sk-SK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Rozhodnutie </a:t>
            </a:r>
            <a:r>
              <a:rPr lang="sk-SK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 prijalo bez kľúčových dát </a:t>
            </a:r>
            <a:r>
              <a:rPr lang="sk-SK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prepravných vzťahoch</a:t>
            </a:r>
            <a:endParaRPr lang="sk-SK" sz="2400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sk-SK" sz="2400" b="1" dirty="0" smtClean="0"/>
          </a:p>
          <a:p>
            <a:pPr marL="285750" indent="-285750">
              <a:buFontTx/>
              <a:buChar char="-"/>
            </a:pPr>
            <a:r>
              <a:rPr lang="sk-SK" sz="2400" b="1" dirty="0" smtClean="0"/>
              <a:t>Diaľnica </a:t>
            </a:r>
            <a:r>
              <a:rPr lang="sk-SK" sz="2400" b="1" dirty="0"/>
              <a:t>D4 primárne rieši tranzitnú </a:t>
            </a:r>
            <a:r>
              <a:rPr lang="sk-SK" sz="2400" b="1" dirty="0" smtClean="0"/>
              <a:t>dopravu</a:t>
            </a:r>
          </a:p>
          <a:p>
            <a:endParaRPr lang="sk-SK" sz="2400" dirty="0"/>
          </a:p>
          <a:p>
            <a:pPr marL="285750" indent="-285750">
              <a:buFontTx/>
              <a:buChar char="-"/>
            </a:pPr>
            <a:r>
              <a:rPr lang="sk-SK" sz="2400" b="1" dirty="0" smtClean="0"/>
              <a:t>Bratislava potrebuje riešiť skôr vnútromestskú a cieľovú dopravu</a:t>
            </a:r>
            <a:r>
              <a:rPr lang="sk-SK" sz="2400" dirty="0" smtClean="0"/>
              <a:t>, </a:t>
            </a:r>
            <a:r>
              <a:rPr lang="sk-SK" sz="2400" dirty="0"/>
              <a:t>ktorá väčšinu úsekov D4 využije len </a:t>
            </a:r>
            <a:r>
              <a:rPr lang="sk-SK" sz="2400" dirty="0" smtClean="0"/>
              <a:t>málo</a:t>
            </a:r>
          </a:p>
          <a:p>
            <a:pPr marL="285750" indent="-285750">
              <a:buFontTx/>
              <a:buChar char="-"/>
            </a:pPr>
            <a:endParaRPr lang="sk-SK" sz="2400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r>
              <a:rPr lang="sk-SK" sz="2400" b="1" dirty="0"/>
              <a:t>Ignoruje sa </a:t>
            </a:r>
            <a:r>
              <a:rPr lang="sk-SK" sz="2400" b="1" dirty="0" err="1"/>
              <a:t>multimodálny</a:t>
            </a:r>
            <a:r>
              <a:rPr lang="sk-SK" sz="2400" b="1" dirty="0"/>
              <a:t> pohľad na príčiny a možné </a:t>
            </a:r>
            <a:r>
              <a:rPr lang="sk-SK" sz="2400" b="1" dirty="0" smtClean="0"/>
              <a:t>riešenia dopravných problémov</a:t>
            </a:r>
            <a:endParaRPr lang="sk-SK" sz="2400" b="1" dirty="0" smtClean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sk-SK" sz="2400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sk-SK" dirty="0"/>
          </a:p>
        </p:txBody>
      </p:sp>
      <p:pic>
        <p:nvPicPr>
          <p:cNvPr id="4" name="Obrázo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952501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980728"/>
            <a:ext cx="8284983" cy="5062410"/>
          </a:xfrm>
          <a:prstGeom prst="rect">
            <a:avLst/>
          </a:prstGeom>
        </p:spPr>
      </p:pic>
      <p:pic>
        <p:nvPicPr>
          <p:cNvPr id="5" name="Obrázok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15940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ĺžnik 1"/>
          <p:cNvSpPr/>
          <p:nvPr/>
        </p:nvSpPr>
        <p:spPr>
          <a:xfrm>
            <a:off x="755576" y="764704"/>
            <a:ext cx="7344816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k-SK" sz="2400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sk-SK" sz="2400" b="1" dirty="0" smtClean="0"/>
          </a:p>
          <a:p>
            <a:r>
              <a:rPr lang="sk-SK" sz="2400" b="1" dirty="0"/>
              <a:t>Riešené úseky D4 sú dimenzované na špičkovú hodinu po vybudovaní všetkých developerských </a:t>
            </a:r>
            <a:r>
              <a:rPr lang="sk-SK" sz="2400" b="1" dirty="0" smtClean="0"/>
              <a:t>projektov</a:t>
            </a:r>
            <a:endParaRPr lang="sk-SK" sz="2400" b="1" dirty="0" smtClean="0"/>
          </a:p>
          <a:p>
            <a:endParaRPr lang="sk-SK" sz="2400" b="1" dirty="0"/>
          </a:p>
          <a:p>
            <a:endParaRPr lang="sk-SK" sz="2400" b="1" dirty="0" smtClean="0"/>
          </a:p>
          <a:p>
            <a:r>
              <a:rPr lang="sk-SK" sz="2400" b="1" dirty="0" smtClean="0"/>
              <a:t>Načasovanie najväčšieho projektu </a:t>
            </a:r>
            <a:r>
              <a:rPr lang="sk-SK" sz="2400" b="1" dirty="0"/>
              <a:t>do obdobia stavebného boomu</a:t>
            </a:r>
            <a:r>
              <a:rPr lang="sk-SK" sz="2400" dirty="0"/>
              <a:t> </a:t>
            </a:r>
            <a:endParaRPr lang="sk-SK" sz="2400" dirty="0" smtClean="0"/>
          </a:p>
          <a:p>
            <a:endParaRPr lang="sk-SK" sz="2400" dirty="0" smtClean="0"/>
          </a:p>
          <a:p>
            <a:endParaRPr lang="sk-SK" sz="2400" dirty="0"/>
          </a:p>
          <a:p>
            <a:r>
              <a:rPr lang="sk-SK" sz="2400" b="1" dirty="0" smtClean="0"/>
              <a:t>Veľkosť výrazne prevyšuje väčšinu PPP projektov v Európe</a:t>
            </a:r>
          </a:p>
          <a:p>
            <a:endParaRPr lang="sk-SK" sz="2400" b="1" dirty="0" smtClean="0"/>
          </a:p>
          <a:p>
            <a:endParaRPr lang="sk-SK" b="1" dirty="0" smtClean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sk-SK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sk-SK" b="1" dirty="0" smtClean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sk-SK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sk-SK" b="1" dirty="0" smtClean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sk-SK" dirty="0"/>
          </a:p>
        </p:txBody>
      </p:sp>
      <p:pic>
        <p:nvPicPr>
          <p:cNvPr id="3" name="Obrázok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092337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ĺžnik 1"/>
          <p:cNvSpPr/>
          <p:nvPr/>
        </p:nvSpPr>
        <p:spPr>
          <a:xfrm>
            <a:off x="1043608" y="1268760"/>
            <a:ext cx="698477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k-SK" sz="2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Štúdia uskutočniteľnosti bola vypracovaná narýchlo a v konflikte záujmov</a:t>
            </a:r>
          </a:p>
          <a:p>
            <a:endParaRPr lang="sk-SK" sz="2400" b="1" dirty="0" smtClean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sk-SK" sz="2400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sk-SK" sz="2400" b="1" dirty="0" err="1"/>
              <a:t>Zazmluvnenie</a:t>
            </a:r>
            <a:r>
              <a:rPr lang="sk-SK" sz="2400" b="1" dirty="0"/>
              <a:t> štúdie a poradcu sa uskutočnilo bez reálnej súťaže</a:t>
            </a:r>
          </a:p>
          <a:p>
            <a:endParaRPr lang="sk-SK" sz="2400" b="1" dirty="0" smtClean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sk-SK" sz="2400" b="1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sk-SK" sz="2400" b="1" dirty="0"/>
              <a:t>Kľúčové vstupy pre štúdiu boli nastavené výrazne v prospech PPP</a:t>
            </a:r>
          </a:p>
        </p:txBody>
      </p:sp>
      <p:pic>
        <p:nvPicPr>
          <p:cNvPr id="3" name="Obrázok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30763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af 3"/>
          <p:cNvGraphicFramePr/>
          <p:nvPr>
            <p:extLst>
              <p:ext uri="{D42A27DB-BD31-4B8C-83A1-F6EECF244321}">
                <p14:modId xmlns:p14="http://schemas.microsoft.com/office/powerpoint/2010/main" val="894907697"/>
              </p:ext>
            </p:extLst>
          </p:nvPr>
        </p:nvGraphicFramePr>
        <p:xfrm>
          <a:off x="179512" y="116632"/>
          <a:ext cx="8784976" cy="65527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6" name="Obrázok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04028" y="476672"/>
            <a:ext cx="8216444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endParaRPr lang="sk-SK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sk-SK" sz="2000" dirty="0" smtClean="0">
                <a:latin typeface="Arial" pitchFamily="34" charset="0"/>
                <a:cs typeface="Arial" pitchFamily="34" charset="0"/>
              </a:rPr>
              <a:t>  Zohľadnenie </a:t>
            </a:r>
            <a:r>
              <a:rPr lang="sk-SK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vyššej zostatkovej ceny vo variante verejnej zákazky </a:t>
            </a:r>
            <a:r>
              <a:rPr lang="sk-SK" sz="20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sk-SK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PSC)</a:t>
            </a:r>
          </a:p>
          <a:p>
            <a:endParaRPr lang="sk-SK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sk-SK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k-SK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Náklady </a:t>
            </a:r>
            <a:r>
              <a:rPr lang="sk-SK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životného cyklu, PSC mal </a:t>
            </a:r>
            <a:r>
              <a:rPr lang="sk-SK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započítané vyššie </a:t>
            </a:r>
            <a:r>
              <a:rPr lang="sk-SK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náklady životného cyklu na menej rokov prevádzky </a:t>
            </a:r>
          </a:p>
          <a:p>
            <a:endParaRPr lang="sk-SK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sk-SK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k-SK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Výstavba v PSC o 5,5 roka neskôr namiesto 7 rokov </a:t>
            </a:r>
            <a:endParaRPr lang="sk-SK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Arial" pitchFamily="34" charset="0"/>
              <a:buChar char="•"/>
            </a:pPr>
            <a:endParaRPr lang="sk-SK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endParaRPr lang="sk-SK" sz="2400" dirty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endParaRPr lang="sk-SK" sz="24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endParaRPr lang="sk-SK" sz="3200" dirty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endParaRPr lang="en-US" dirty="0"/>
          </a:p>
        </p:txBody>
      </p:sp>
      <p:graphicFrame>
        <p:nvGraphicFramePr>
          <p:cNvPr id="5" name="Graf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40483636"/>
              </p:ext>
            </p:extLst>
          </p:nvPr>
        </p:nvGraphicFramePr>
        <p:xfrm>
          <a:off x="611560" y="3255998"/>
          <a:ext cx="7839075" cy="26479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6" name="Obrázok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348880"/>
            <a:ext cx="8690223" cy="4240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Obdélník 3"/>
          <p:cNvSpPr/>
          <p:nvPr/>
        </p:nvSpPr>
        <p:spPr>
          <a:xfrm>
            <a:off x="600187" y="620688"/>
            <a:ext cx="784887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endParaRPr lang="sk-SK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sk-SK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PPP výstavba najskôr v polovici 2016</a:t>
            </a:r>
          </a:p>
          <a:p>
            <a:endParaRPr lang="sk-SK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sk-SK" sz="2000" dirty="0" smtClean="0">
                <a:latin typeface="Arial" pitchFamily="34" charset="0"/>
                <a:cs typeface="Arial" pitchFamily="34" charset="0"/>
              </a:rPr>
              <a:t> PSC pri predpokladaní rovnakej ochoty dodatočne financovať ako u PPP najneskôr v 2022</a:t>
            </a:r>
          </a:p>
        </p:txBody>
      </p:sp>
      <p:pic>
        <p:nvPicPr>
          <p:cNvPr id="5" name="Obrázok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39552" y="260648"/>
            <a:ext cx="774358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endParaRPr lang="sk-SK" sz="28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sk-SK" sz="2000" dirty="0" smtClean="0">
                <a:cs typeface="Arial" pitchFamily="34" charset="0"/>
              </a:rPr>
              <a:t>  </a:t>
            </a:r>
            <a:r>
              <a:rPr lang="sk-SK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Použitie </a:t>
            </a:r>
            <a:r>
              <a:rPr lang="sk-SK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konzistentných predpokladov pre úžitky cestujúcich</a:t>
            </a:r>
          </a:p>
          <a:p>
            <a:endParaRPr lang="sk-SK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sk-SK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k-SK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Nadhodnotenie </a:t>
            </a:r>
            <a:r>
              <a:rPr lang="sk-SK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štátnej expertízy v porovnaní s </a:t>
            </a:r>
            <a:r>
              <a:rPr lang="sk-SK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obvyklou </a:t>
            </a:r>
            <a:r>
              <a:rPr lang="sk-SK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vysúťaženou</a:t>
            </a:r>
            <a:r>
              <a:rPr lang="sk-SK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cenou</a:t>
            </a:r>
            <a:endParaRPr lang="en-US" dirty="0"/>
          </a:p>
        </p:txBody>
      </p:sp>
      <p:graphicFrame>
        <p:nvGraphicFramePr>
          <p:cNvPr id="5" name="Graf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97423144"/>
              </p:ext>
            </p:extLst>
          </p:nvPr>
        </p:nvGraphicFramePr>
        <p:xfrm>
          <a:off x="775498" y="2420888"/>
          <a:ext cx="7839075" cy="37280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Obrázok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0548" y="116632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618456" y="4005064"/>
            <a:ext cx="7848872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endParaRPr lang="sk-SK" sz="28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sk-SK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Za 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ostatných 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8 rokov 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sú 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vysúťažené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ceny 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diaľnic 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pri tradičných zákazkách 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v 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priemere 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35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% 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pod štátnou expertízou</a:t>
            </a:r>
            <a:endParaRPr lang="sk-SK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endParaRPr lang="sk-SK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sk-SK" sz="2000" dirty="0" smtClean="0">
                <a:latin typeface="Arial" pitchFamily="34" charset="0"/>
                <a:cs typeface="Arial" pitchFamily="34" charset="0"/>
              </a:rPr>
              <a:t> Pri PPP tendroch 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boli investičné 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výdavky zatiaľ vždy nad 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úrovňou 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štátnej 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expertízy, v rovnakom čase obstarávané tradičné zákazky boli 19% pod expertízou </a:t>
            </a:r>
            <a:endParaRPr lang="sk-SK" sz="2000" dirty="0" smtClean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Graf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43737382"/>
              </p:ext>
            </p:extLst>
          </p:nvPr>
        </p:nvGraphicFramePr>
        <p:xfrm>
          <a:off x="619492" y="476672"/>
          <a:ext cx="7408892" cy="39330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Obrázok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0548" y="116632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23528" y="980728"/>
            <a:ext cx="8136904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sk-SK" sz="2000" dirty="0">
                <a:latin typeface="Arial" pitchFamily="34" charset="0"/>
                <a:cs typeface="Arial" pitchFamily="34" charset="0"/>
              </a:rPr>
              <a:t>Diskontná sadzba a náklady financovania PSC 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bližšie úrovni </a:t>
            </a:r>
            <a:r>
              <a:rPr lang="sk-SK" sz="2000" dirty="0">
                <a:latin typeface="Arial" pitchFamily="34" charset="0"/>
                <a:cs typeface="Arial" pitchFamily="34" charset="0"/>
              </a:rPr>
              <a:t>trhovej ceny referenčných štátnych dlhopisov, 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sk-SK" sz="2000" dirty="0">
                <a:latin typeface="Arial" pitchFamily="34" charset="0"/>
                <a:cs typeface="Arial" pitchFamily="34" charset="0"/>
              </a:rPr>
              <a:t>% namiesto 3,4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%</a:t>
            </a:r>
            <a:endParaRPr lang="sk-SK" sz="2800" dirty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endParaRPr lang="en-US" dirty="0"/>
          </a:p>
        </p:txBody>
      </p:sp>
      <p:graphicFrame>
        <p:nvGraphicFramePr>
          <p:cNvPr id="4" name="Graf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0177670"/>
              </p:ext>
            </p:extLst>
          </p:nvPr>
        </p:nvGraphicFramePr>
        <p:xfrm>
          <a:off x="683568" y="2564904"/>
          <a:ext cx="7839075" cy="37280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Obrázok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1989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23528" y="476672"/>
            <a:ext cx="381642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endParaRPr lang="sk-SK" sz="28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sk-SK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Aktuálny výnos štátnych dlhopisov je dlhodobo pod 2%</a:t>
            </a:r>
          </a:p>
          <a:p>
            <a:pPr>
              <a:buFont typeface="Arial" pitchFamily="34" charset="0"/>
              <a:buChar char="•"/>
            </a:pPr>
            <a:endParaRPr lang="sk-SK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sk-SK" sz="2000" dirty="0" smtClean="0">
                <a:latin typeface="Arial" pitchFamily="34" charset="0"/>
                <a:cs typeface="Arial" pitchFamily="34" charset="0"/>
              </a:rPr>
              <a:t> Implicitná úroková sadzba použitá spracovateľom (3,4%) neodráža aktuálne postavenie SR ako dlžníka z hľadiska rizikovosti pre veriteľov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3480105"/>
              </p:ext>
            </p:extLst>
          </p:nvPr>
        </p:nvGraphicFramePr>
        <p:xfrm>
          <a:off x="4139952" y="764707"/>
          <a:ext cx="4724500" cy="4752533"/>
        </p:xfrm>
        <a:graphic>
          <a:graphicData uri="http://schemas.openxmlformats.org/drawingml/2006/table">
            <a:tbl>
              <a:tblPr/>
              <a:tblGrid>
                <a:gridCol w="1180365"/>
                <a:gridCol w="1196340"/>
                <a:gridCol w="1188352"/>
                <a:gridCol w="1159443"/>
              </a:tblGrid>
              <a:tr h="621671"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1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Dátum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200" b="1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emisie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Splatnosť v rokoch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1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objem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v </a:t>
                      </a:r>
                      <a:r>
                        <a:rPr lang="en-US" sz="1200" b="1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miliónoch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200" b="1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eur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priemerná úroková sadzba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07224"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20.10.14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1,92%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07224"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20.10.14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1,35%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07224"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18.11.14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0,18%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07224"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18.11.14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232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1,11%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07224"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19.01.15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0,14%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07224"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19.01.15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0,11%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07224"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16.02.15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0,63%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07224"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16.02.15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1,11%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07224"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16.03.15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0,03%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07224"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16.03.15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116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0,79%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07224"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20.04.15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0,04%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07224"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20.04.15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0,47%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07224"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18.05.15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0,83%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07224"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18.05.15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68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0,12%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07224"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15.06.15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1,24%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07224"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15.06.15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49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0,15%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03820"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03820"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1200" b="1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Priemer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200" b="1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za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200" b="1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posledný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200" b="1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rok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0,64%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407638">
                <a:tc gridSpan="3">
                  <a:txBody>
                    <a:bodyPr/>
                    <a:lstStyle/>
                    <a:p>
                      <a:pPr algn="l" fontAlgn="b"/>
                      <a:r>
                        <a:rPr lang="en-US" sz="1200" b="1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Priemer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200" b="1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dlhopisov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so </a:t>
                      </a:r>
                      <a:r>
                        <a:rPr lang="en-US" sz="1200" b="1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splatnosťou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10 </a:t>
                      </a:r>
                      <a:r>
                        <a:rPr lang="en-US" sz="1200" b="1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rokov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a </a:t>
                      </a:r>
                      <a:r>
                        <a:rPr lang="en-US" sz="1200" b="1" i="0" u="none" strike="noStrike" dirty="0" err="1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viac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1,04%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8" name="Vývojový diagram: spojka 7"/>
          <p:cNvSpPr/>
          <p:nvPr/>
        </p:nvSpPr>
        <p:spPr>
          <a:xfrm>
            <a:off x="8316416" y="5013176"/>
            <a:ext cx="648072" cy="360040"/>
          </a:xfrm>
          <a:prstGeom prst="flowChartConnector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Obrázok 5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67544" y="260648"/>
            <a:ext cx="813690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sk-SK" sz="28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endParaRPr lang="sk-SK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sk-SK" sz="2000" dirty="0" smtClean="0">
                <a:latin typeface="Arial" pitchFamily="34" charset="0"/>
                <a:cs typeface="Arial" pitchFamily="34" charset="0"/>
              </a:rPr>
              <a:t>  Úprava 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nesúladu nábehu úžitkov so splátkami koncesionárovi</a:t>
            </a:r>
          </a:p>
          <a:p>
            <a:endParaRPr lang="sk-SK" sz="20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sk-SK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 Príjmy 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od užívateľov D4 možno získať aj spoplatnením 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D1</a:t>
            </a:r>
            <a:endParaRPr lang="sk-SK" sz="2000" dirty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endParaRPr lang="en-US" dirty="0"/>
          </a:p>
        </p:txBody>
      </p:sp>
      <p:graphicFrame>
        <p:nvGraphicFramePr>
          <p:cNvPr id="4" name="Graf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68466174"/>
              </p:ext>
            </p:extLst>
          </p:nvPr>
        </p:nvGraphicFramePr>
        <p:xfrm>
          <a:off x="683568" y="2420888"/>
          <a:ext cx="7839075" cy="35840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Obrázok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465" y="1276555"/>
            <a:ext cx="8260773" cy="3203798"/>
          </a:xfrm>
          <a:prstGeom prst="rect">
            <a:avLst/>
          </a:prstGeom>
        </p:spPr>
      </p:pic>
      <p:sp>
        <p:nvSpPr>
          <p:cNvPr id="4" name="Obdĺžnik 3"/>
          <p:cNvSpPr/>
          <p:nvPr/>
        </p:nvSpPr>
        <p:spPr>
          <a:xfrm>
            <a:off x="467544" y="748566"/>
            <a:ext cx="840478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k-SK" sz="2000" b="1" dirty="0">
                <a:latin typeface="Arial" pitchFamily="34" charset="0"/>
                <a:cs typeface="Arial" pitchFamily="34" charset="0"/>
              </a:rPr>
              <a:t>N</a:t>
            </a:r>
            <a:r>
              <a:rPr lang="sk-SK" sz="2000" b="1" dirty="0" smtClean="0">
                <a:latin typeface="Arial" pitchFamily="34" charset="0"/>
                <a:cs typeface="Arial" pitchFamily="34" charset="0"/>
              </a:rPr>
              <a:t>esúlad </a:t>
            </a:r>
            <a:r>
              <a:rPr lang="sk-SK" sz="2000" b="1" dirty="0">
                <a:latin typeface="Arial" pitchFamily="34" charset="0"/>
                <a:cs typeface="Arial" pitchFamily="34" charset="0"/>
              </a:rPr>
              <a:t>nábehu úžitkov so splátkami koncesionárovi</a:t>
            </a:r>
          </a:p>
        </p:txBody>
      </p:sp>
      <p:sp>
        <p:nvSpPr>
          <p:cNvPr id="5" name="Obdĺžnik 4"/>
          <p:cNvSpPr/>
          <p:nvPr/>
        </p:nvSpPr>
        <p:spPr>
          <a:xfrm>
            <a:off x="683568" y="4293096"/>
            <a:ext cx="8532440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endParaRPr lang="sk-SK" sz="2400" dirty="0">
              <a:latin typeface="Arial" pitchFamily="34" charset="0"/>
              <a:cs typeface="Arial" pitchFamily="34" charset="0"/>
            </a:endParaRPr>
          </a:p>
          <a:p>
            <a:r>
              <a:rPr lang="sk-SK" sz="2000" dirty="0" smtClean="0">
                <a:latin typeface="Arial" pitchFamily="34" charset="0"/>
                <a:cs typeface="Arial" pitchFamily="34" charset="0"/>
              </a:rPr>
              <a:t>Splátky v PPP variante nesedia na:</a:t>
            </a:r>
          </a:p>
          <a:p>
            <a:pPr>
              <a:buFont typeface="Arial" pitchFamily="34" charset="0"/>
              <a:buChar char="•"/>
            </a:pPr>
            <a:endParaRPr lang="sk-SK" sz="20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AutoNum type="arabicPeriod"/>
            </a:pPr>
            <a:r>
              <a:rPr lang="sk-SK" sz="2000" dirty="0">
                <a:latin typeface="Arial" pitchFamily="34" charset="0"/>
                <a:cs typeface="Arial" pitchFamily="34" charset="0"/>
              </a:rPr>
              <a:t>N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ábeh úžitkov</a:t>
            </a:r>
          </a:p>
          <a:p>
            <a:pPr marL="457200" indent="-457200">
              <a:buAutoNum type="arabicPeriod"/>
            </a:pPr>
            <a:r>
              <a:rPr lang="sk-SK" sz="2000" dirty="0" smtClean="0">
                <a:latin typeface="Arial" pitchFamily="34" charset="0"/>
                <a:cs typeface="Arial" pitchFamily="34" charset="0"/>
              </a:rPr>
              <a:t>Príjmy od koncových užívateľov</a:t>
            </a:r>
          </a:p>
          <a:p>
            <a:pPr marL="457200" indent="-457200">
              <a:buAutoNum type="arabicPeriod"/>
            </a:pPr>
            <a:r>
              <a:rPr lang="sk-SK" sz="2000" dirty="0" smtClean="0">
                <a:latin typeface="Arial" pitchFamily="34" charset="0"/>
                <a:cs typeface="Arial" pitchFamily="34" charset="0"/>
              </a:rPr>
              <a:t>Splátky v cash-</a:t>
            </a:r>
            <a:r>
              <a:rPr lang="sk-SK" sz="2000" dirty="0" err="1" smtClean="0">
                <a:latin typeface="Arial" pitchFamily="34" charset="0"/>
                <a:cs typeface="Arial" pitchFamily="34" charset="0"/>
              </a:rPr>
              <a:t>flow</a:t>
            </a:r>
            <a:r>
              <a:rPr lang="sk-SK" sz="2000" dirty="0" smtClean="0">
                <a:latin typeface="Arial" pitchFamily="34" charset="0"/>
                <a:cs typeface="Arial" pitchFamily="34" charset="0"/>
              </a:rPr>
              <a:t> súkromného partnera</a:t>
            </a:r>
            <a:endParaRPr lang="sk-SK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Obrázok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47395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o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377" y="105754"/>
            <a:ext cx="1329280" cy="514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Obrázo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56792"/>
            <a:ext cx="9144000" cy="32780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910</TotalTime>
  <Words>424</Words>
  <Application>Microsoft Office PowerPoint</Application>
  <PresentationFormat>Prezentácia na obrazovke (4:3)</PresentationFormat>
  <Paragraphs>153</Paragraphs>
  <Slides>15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3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15</vt:i4>
      </vt:variant>
    </vt:vector>
  </HeadingPairs>
  <TitlesOfParts>
    <vt:vector size="19" baseType="lpstr">
      <vt:lpstr>Arial</vt:lpstr>
      <vt:lpstr>Calibri</vt:lpstr>
      <vt:lpstr>Times New Roman</vt:lpstr>
      <vt:lpstr>Motiv sady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mjanos</dc:creator>
  <cp:lastModifiedBy>Ján Kovalčík</cp:lastModifiedBy>
  <cp:revision>26</cp:revision>
  <cp:lastPrinted>2015-10-12T07:51:38Z</cp:lastPrinted>
  <dcterms:created xsi:type="dcterms:W3CDTF">2015-10-08T11:28:51Z</dcterms:created>
  <dcterms:modified xsi:type="dcterms:W3CDTF">2015-10-12T11:30:05Z</dcterms:modified>
</cp:coreProperties>
</file>