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6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68" r:id="rId4"/>
    <p:sldId id="259" r:id="rId5"/>
    <p:sldId id="261" r:id="rId6"/>
    <p:sldId id="269" r:id="rId7"/>
    <p:sldId id="270" r:id="rId8"/>
    <p:sldId id="271" r:id="rId9"/>
    <p:sldId id="272" r:id="rId10"/>
    <p:sldId id="276" r:id="rId11"/>
    <p:sldId id="277" r:id="rId12"/>
    <p:sldId id="262" r:id="rId13"/>
    <p:sldId id="265" r:id="rId14"/>
    <p:sldId id="275" r:id="rId15"/>
    <p:sldId id="278" r:id="rId16"/>
    <p:sldId id="279" r:id="rId17"/>
    <p:sldId id="281" r:id="rId18"/>
    <p:sldId id="266" r:id="rId19"/>
    <p:sldId id="267" r:id="rId20"/>
    <p:sldId id="263" r:id="rId21"/>
    <p:sldId id="274" r:id="rId22"/>
    <p:sldId id="28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hal Hejl" initials="MH" lastIdx="7" clrIdx="0">
    <p:extLst>
      <p:ext uri="{19B8F6BF-5375-455C-9EA6-DF929625EA0E}">
        <p15:presenceInfo xmlns:p15="http://schemas.microsoft.com/office/powerpoint/2012/main" userId="Michal Hej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4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ichal\AppData\Local\Temp\20151001163816VDTYXGWP-1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 smtClean="0"/>
              <a:t>Public </a:t>
            </a:r>
            <a:r>
              <a:rPr lang="cs-CZ" dirty="0" err="1" smtClean="0"/>
              <a:t>Schools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'20151001163816VDTYXGWP-1'!$A$2:$A$29</c:f>
              <c:strCache>
                <c:ptCount val="27"/>
                <c:pt idx="0">
                  <c:v>Univerzita Karlova v Praze</c:v>
                </c:pt>
                <c:pt idx="1">
                  <c:v>Jihočeská univerzita České Budějovice</c:v>
                </c:pt>
                <c:pt idx="2">
                  <c:v>Univerzita J. E. Purkyně v Ústí n. L.</c:v>
                </c:pt>
                <c:pt idx="3">
                  <c:v>Masarykova univerzita v Brně</c:v>
                </c:pt>
                <c:pt idx="4">
                  <c:v>Univerzita Palackého v Olomouci</c:v>
                </c:pt>
                <c:pt idx="5">
                  <c:v>Veterinár. a farmaceut. univerzita  Brno</c:v>
                </c:pt>
                <c:pt idx="6">
                  <c:v>Ostravská univerzita v Ostravě</c:v>
                </c:pt>
                <c:pt idx="7">
                  <c:v>Univerzita Hradec Králové</c:v>
                </c:pt>
                <c:pt idx="8">
                  <c:v>Slezská univerzita v Opavě</c:v>
                </c:pt>
                <c:pt idx="9">
                  <c:v>České vysoké učení technické  v Praze</c:v>
                </c:pt>
                <c:pt idx="10">
                  <c:v>Vysoká škola chemicko-technologická v Praze</c:v>
                </c:pt>
                <c:pt idx="11">
                  <c:v>Západočeská univerzita v Plzni</c:v>
                </c:pt>
                <c:pt idx="12">
                  <c:v>Technická univerzita v Liberci</c:v>
                </c:pt>
                <c:pt idx="13">
                  <c:v>Univerzita Pardubice</c:v>
                </c:pt>
                <c:pt idx="14">
                  <c:v>Vysoké učení technické v Brně</c:v>
                </c:pt>
                <c:pt idx="15">
                  <c:v>VŠ báňská -TU Ostrava</c:v>
                </c:pt>
                <c:pt idx="16">
                  <c:v>Univerzita Tomáše Bati ve Zlíně</c:v>
                </c:pt>
                <c:pt idx="17">
                  <c:v>Vysoká škola ekonomická v Praze</c:v>
                </c:pt>
                <c:pt idx="18">
                  <c:v>Česká zemědělská univerzita v Praze</c:v>
                </c:pt>
                <c:pt idx="19">
                  <c:v>Mendelova univerzita v Brně</c:v>
                </c:pt>
                <c:pt idx="20">
                  <c:v>Akademie múzických umění v Praze</c:v>
                </c:pt>
                <c:pt idx="21">
                  <c:v>Akademie výtvarných umění v Praze</c:v>
                </c:pt>
                <c:pt idx="22">
                  <c:v>Vysoká škola uměleckoprůmyslová v Praze</c:v>
                </c:pt>
                <c:pt idx="23">
                  <c:v>Janáčkova akademie múzic. umění v Brně</c:v>
                </c:pt>
                <c:pt idx="24">
                  <c:v>Vysoká škola polytechnická Jihlava</c:v>
                </c:pt>
                <c:pt idx="25">
                  <c:v>Vysoká škola technická a ekonomická České Budějovice</c:v>
                </c:pt>
                <c:pt idx="26">
                  <c:v>Celkem vybrané VŠ</c:v>
                </c:pt>
              </c:strCache>
            </c:strRef>
          </c:cat>
          <c:val>
            <c:numRef>
              <c:f>'20151001163816VDTYXGWP-1'!$B$2:$B$29</c:f>
              <c:numCache>
                <c:formatCode>General</c:formatCode>
                <c:ptCount val="28"/>
                <c:pt idx="0">
                  <c:v>2.4620000000000002</c:v>
                </c:pt>
                <c:pt idx="1">
                  <c:v>8.8379999999999992</c:v>
                </c:pt>
                <c:pt idx="2">
                  <c:v>8.7479999999999993</c:v>
                </c:pt>
                <c:pt idx="3">
                  <c:v>8.0229999999999997</c:v>
                </c:pt>
                <c:pt idx="4">
                  <c:v>7.9809999999999999</c:v>
                </c:pt>
                <c:pt idx="5">
                  <c:v>12.167999999999999</c:v>
                </c:pt>
                <c:pt idx="6">
                  <c:v>9.8160000000000007</c:v>
                </c:pt>
                <c:pt idx="7">
                  <c:v>7.6360000000000001</c:v>
                </c:pt>
                <c:pt idx="8">
                  <c:v>11.525</c:v>
                </c:pt>
                <c:pt idx="9">
                  <c:v>4.8449999999999998</c:v>
                </c:pt>
                <c:pt idx="10">
                  <c:v>6.8179999999999996</c:v>
                </c:pt>
                <c:pt idx="11">
                  <c:v>7.3419999999999996</c:v>
                </c:pt>
                <c:pt idx="12">
                  <c:v>9.2940000000000005</c:v>
                </c:pt>
                <c:pt idx="13">
                  <c:v>12.311</c:v>
                </c:pt>
                <c:pt idx="14">
                  <c:v>11.045999999999999</c:v>
                </c:pt>
                <c:pt idx="15">
                  <c:v>12.532</c:v>
                </c:pt>
                <c:pt idx="16">
                  <c:v>11.009</c:v>
                </c:pt>
                <c:pt idx="17">
                  <c:v>3.8029999999999999</c:v>
                </c:pt>
                <c:pt idx="18">
                  <c:v>7.6449999999999996</c:v>
                </c:pt>
                <c:pt idx="19">
                  <c:v>16.956</c:v>
                </c:pt>
                <c:pt idx="20">
                  <c:v>2.9569999999999999</c:v>
                </c:pt>
                <c:pt idx="21">
                  <c:v>18.919</c:v>
                </c:pt>
                <c:pt idx="22">
                  <c:v>6.7160000000000002</c:v>
                </c:pt>
                <c:pt idx="23">
                  <c:v>7.5469999999999997</c:v>
                </c:pt>
                <c:pt idx="24">
                  <c:v>21.303999999999998</c:v>
                </c:pt>
                <c:pt idx="25">
                  <c:v>17.38</c:v>
                </c:pt>
                <c:pt idx="26">
                  <c:v>8.33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0074464"/>
        <c:axId val="190074848"/>
      </c:barChart>
      <c:catAx>
        <c:axId val="190074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0074848"/>
        <c:crosses val="autoZero"/>
        <c:auto val="1"/>
        <c:lblAlgn val="ctr"/>
        <c:lblOffset val="100"/>
        <c:noMultiLvlLbl val="0"/>
      </c:catAx>
      <c:valAx>
        <c:axId val="1900748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007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6:09:04.392" idx="3">
    <p:pos x="10" y="10"/>
    <p:text>Source: http://www.infoabsolvent.cz/Temata/ClanekAbsolventi/5-1-05/Nezamestnanost-absolventu-skupiny-oboru-vzdelani/12#L5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6:09:29.045" idx="4">
    <p:pos x="10" y="10"/>
    <p:text>No possibility of direct link to the page, link to the search directory: http://vysledky.cermat.cz/graf/Default.aspx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6:16:14.677" idx="6">
    <p:pos x="10" y="10"/>
    <p:text>Source: http://www.infoabsolvent.cz/Temata/ClanekAbsolventi/5-1-05/Nezamestnanost-absolventu-skupiny-oboru-vzdelani/12#L5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6:15:46.640" idx="5">
    <p:pos x="10" y="10"/>
    <p:text>Source: http://www.infoabsolvent.cz/Temata/ClanekAbsolventi/5-1-05/Nezamestnanost-absolventu-skupiny-oboru-vzdelani/12#L5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4:29:46.221" idx="2">
    <p:pos x="10" y="10"/>
    <p:text>Source: http://www.infoabsolvent.cz/Temata/ClanekAbsolventi/5-1-05/Nezamestnanost-absolventu-skupiny-oboru-vzdelani/12#L5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01T16:46:08.783" idx="7">
    <p:pos x="4856" y="318"/>
    <p:text>Source: http://www.strediskovzdelavacipolitiky.info/app/navs2010/default.asp?page=step1&amp;frompage=step2</p:text>
    <p:extLst>
      <p:ext uri="{C676402C-5697-4E1C-873F-D02D1690AC5C}">
        <p15:threadingInfo xmlns:p15="http://schemas.microsoft.com/office/powerpoint/2012/main" timeZoneBias="-1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D54260-29D4-4A44-83A1-6D990A7155C0}" type="doc">
      <dgm:prSet loTypeId="urn:microsoft.com/office/officeart/2005/8/layout/hierarchy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DC17A9A-7204-413E-A8AD-D3305610E11C}">
      <dgm:prSet phldrT="[Text]" custT="1"/>
      <dgm:spPr/>
      <dgm:t>
        <a:bodyPr/>
        <a:lstStyle/>
        <a:p>
          <a:r>
            <a:rPr lang="en-US" sz="2800" noProof="0" dirty="0" smtClean="0"/>
            <a:t>Primary schools</a:t>
          </a:r>
          <a:endParaRPr lang="en-US" sz="2800" noProof="0" dirty="0"/>
        </a:p>
      </dgm:t>
    </dgm:pt>
    <dgm:pt modelId="{DFA55CDD-03CC-4EEF-AADA-AA991CF9C059}" type="parTrans" cxnId="{C662BAFF-4B5F-4B5D-B611-E1E4E7E9ECBE}">
      <dgm:prSet/>
      <dgm:spPr/>
      <dgm:t>
        <a:bodyPr/>
        <a:lstStyle/>
        <a:p>
          <a:endParaRPr lang="cs-CZ"/>
        </a:p>
      </dgm:t>
    </dgm:pt>
    <dgm:pt modelId="{9AB297AC-AC13-43F1-874D-E0D938D1A1C1}" type="sibTrans" cxnId="{C662BAFF-4B5F-4B5D-B611-E1E4E7E9ECBE}">
      <dgm:prSet/>
      <dgm:spPr/>
      <dgm:t>
        <a:bodyPr/>
        <a:lstStyle/>
        <a:p>
          <a:endParaRPr lang="cs-CZ"/>
        </a:p>
      </dgm:t>
    </dgm:pt>
    <dgm:pt modelId="{96CADF7E-2BD2-464A-BA49-0FE86013EC64}">
      <dgm:prSet phldrT="[Text]" custT="1"/>
      <dgm:spPr/>
      <dgm:t>
        <a:bodyPr/>
        <a:lstStyle/>
        <a:p>
          <a:r>
            <a:rPr lang="en-US" sz="2800" noProof="0" dirty="0" smtClean="0"/>
            <a:t>Secondary</a:t>
          </a:r>
          <a:r>
            <a:rPr lang="en-US" sz="2500" noProof="0" dirty="0" smtClean="0"/>
            <a:t> schools with </a:t>
          </a:r>
          <a:r>
            <a:rPr lang="en-US" sz="2500" noProof="0" dirty="0" err="1" smtClean="0"/>
            <a:t>maturita</a:t>
          </a:r>
          <a:endParaRPr lang="en-US" sz="2500" noProof="0" dirty="0"/>
        </a:p>
      </dgm:t>
    </dgm:pt>
    <dgm:pt modelId="{66B30A1E-0071-4952-8FDB-AC5181AA3439}" type="parTrans" cxnId="{4B3A68CD-074C-4E1F-B7B4-F668F4988705}">
      <dgm:prSet/>
      <dgm:spPr/>
      <dgm:t>
        <a:bodyPr/>
        <a:lstStyle/>
        <a:p>
          <a:endParaRPr lang="cs-CZ"/>
        </a:p>
      </dgm:t>
    </dgm:pt>
    <dgm:pt modelId="{D6980DAD-73C6-4EDD-9C06-793B85BB8CE6}" type="sibTrans" cxnId="{4B3A68CD-074C-4E1F-B7B4-F668F4988705}">
      <dgm:prSet/>
      <dgm:spPr/>
      <dgm:t>
        <a:bodyPr/>
        <a:lstStyle/>
        <a:p>
          <a:endParaRPr lang="cs-CZ"/>
        </a:p>
      </dgm:t>
    </dgm:pt>
    <dgm:pt modelId="{79813507-657C-4A11-9CF4-BF57B08AAA14}">
      <dgm:prSet phldrT="[Text]" custT="1"/>
      <dgm:spPr/>
      <dgm:t>
        <a:bodyPr/>
        <a:lstStyle/>
        <a:p>
          <a:r>
            <a:rPr lang="en-US" sz="2800" noProof="0" dirty="0" smtClean="0"/>
            <a:t>Universities</a:t>
          </a:r>
          <a:endParaRPr lang="en-US" sz="3200" noProof="0" dirty="0"/>
        </a:p>
      </dgm:t>
    </dgm:pt>
    <dgm:pt modelId="{F8C98C69-54BA-4E73-98DA-2DE58D55F7AC}" type="parTrans" cxnId="{7F83826A-342D-4962-95B0-7449CE826B5E}">
      <dgm:prSet/>
      <dgm:spPr/>
      <dgm:t>
        <a:bodyPr/>
        <a:lstStyle/>
        <a:p>
          <a:endParaRPr lang="cs-CZ"/>
        </a:p>
      </dgm:t>
    </dgm:pt>
    <dgm:pt modelId="{19260948-AB4A-4CB1-979F-1D9468CAE4AE}" type="sibTrans" cxnId="{7F83826A-342D-4962-95B0-7449CE826B5E}">
      <dgm:prSet/>
      <dgm:spPr/>
      <dgm:t>
        <a:bodyPr/>
        <a:lstStyle/>
        <a:p>
          <a:endParaRPr lang="cs-CZ"/>
        </a:p>
      </dgm:t>
    </dgm:pt>
    <dgm:pt modelId="{44974CEE-F5A0-4BAD-95BF-DF6F1DB3BACC}">
      <dgm:prSet phldrT="[Text]" custT="1"/>
      <dgm:spPr/>
      <dgm:t>
        <a:bodyPr/>
        <a:lstStyle/>
        <a:p>
          <a:r>
            <a:rPr lang="en-US" sz="2800" noProof="0" dirty="0" smtClean="0"/>
            <a:t>Secondary</a:t>
          </a:r>
          <a:r>
            <a:rPr lang="en-US" sz="2500" noProof="0" dirty="0" smtClean="0"/>
            <a:t> schools without</a:t>
          </a:r>
          <a:r>
            <a:rPr lang="cs-CZ" sz="2500" dirty="0" smtClean="0"/>
            <a:t> maturita</a:t>
          </a:r>
          <a:endParaRPr lang="cs-CZ" sz="2500" dirty="0"/>
        </a:p>
      </dgm:t>
    </dgm:pt>
    <dgm:pt modelId="{C41FD04D-95A3-4F76-8D0E-931D032A0A4C}" type="parTrans" cxnId="{010E9174-29DC-4CA9-8BA9-151874597EC5}">
      <dgm:prSet/>
      <dgm:spPr/>
      <dgm:t>
        <a:bodyPr/>
        <a:lstStyle/>
        <a:p>
          <a:endParaRPr lang="cs-CZ"/>
        </a:p>
      </dgm:t>
    </dgm:pt>
    <dgm:pt modelId="{18324BBF-C84D-41A2-B028-84730700869E}" type="sibTrans" cxnId="{010E9174-29DC-4CA9-8BA9-151874597EC5}">
      <dgm:prSet/>
      <dgm:spPr/>
      <dgm:t>
        <a:bodyPr/>
        <a:lstStyle/>
        <a:p>
          <a:endParaRPr lang="cs-CZ"/>
        </a:p>
      </dgm:t>
    </dgm:pt>
    <dgm:pt modelId="{4540BC00-CF3E-4645-8364-E3F43DDA4544}">
      <dgm:prSet phldrT="[Text]" custT="1"/>
      <dgm:spPr/>
      <dgm:t>
        <a:bodyPr/>
        <a:lstStyle/>
        <a:p>
          <a:r>
            <a:rPr lang="en-US" sz="2800" noProof="0" dirty="0" smtClean="0"/>
            <a:t>Colleges</a:t>
          </a:r>
          <a:endParaRPr lang="en-US" sz="2000" noProof="0" dirty="0"/>
        </a:p>
      </dgm:t>
    </dgm:pt>
    <dgm:pt modelId="{9BDA2A0D-03FC-4F04-B22E-D02AB3953A8D}" type="parTrans" cxnId="{8001D8A7-415B-4F85-AC60-370FFE438E97}">
      <dgm:prSet/>
      <dgm:spPr/>
      <dgm:t>
        <a:bodyPr/>
        <a:lstStyle/>
        <a:p>
          <a:endParaRPr lang="cs-CZ"/>
        </a:p>
      </dgm:t>
    </dgm:pt>
    <dgm:pt modelId="{7AD63C42-C8AE-4036-B8ED-027A0571D49E}" type="sibTrans" cxnId="{8001D8A7-415B-4F85-AC60-370FFE438E97}">
      <dgm:prSet/>
      <dgm:spPr/>
      <dgm:t>
        <a:bodyPr/>
        <a:lstStyle/>
        <a:p>
          <a:endParaRPr lang="cs-CZ"/>
        </a:p>
      </dgm:t>
    </dgm:pt>
    <dgm:pt modelId="{EE27AED0-B562-4789-90E9-75DF738A7911}" type="pres">
      <dgm:prSet presAssocID="{CAD54260-29D4-4A44-83A1-6D990A7155C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0F67BE26-0477-464F-985F-0EC7EF319274}" type="pres">
      <dgm:prSet presAssocID="{1DC17A9A-7204-413E-A8AD-D3305610E11C}" presName="vertOne" presStyleCnt="0"/>
      <dgm:spPr/>
    </dgm:pt>
    <dgm:pt modelId="{E6EB8316-5174-43C2-ACDF-D2CFA5962251}" type="pres">
      <dgm:prSet presAssocID="{1DC17A9A-7204-413E-A8AD-D3305610E11C}" presName="txOne" presStyleLbl="node0" presStyleIdx="0" presStyleCnt="1" custScaleX="53974" custScaleY="16839" custLinFactY="-1008" custLinFactNeighborX="0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F38D8CB-B07E-4EE3-892B-1316EDD2D360}" type="pres">
      <dgm:prSet presAssocID="{1DC17A9A-7204-413E-A8AD-D3305610E11C}" presName="parTransOne" presStyleCnt="0"/>
      <dgm:spPr/>
    </dgm:pt>
    <dgm:pt modelId="{6D0BE9A4-56D9-4CBB-A323-87BF5F48BF84}" type="pres">
      <dgm:prSet presAssocID="{1DC17A9A-7204-413E-A8AD-D3305610E11C}" presName="horzOne" presStyleCnt="0"/>
      <dgm:spPr/>
    </dgm:pt>
    <dgm:pt modelId="{4799B9BC-8A8B-45BB-8487-E90BE16254FC}" type="pres">
      <dgm:prSet presAssocID="{96CADF7E-2BD2-464A-BA49-0FE86013EC64}" presName="vertTwo" presStyleCnt="0"/>
      <dgm:spPr/>
    </dgm:pt>
    <dgm:pt modelId="{C2984DFE-3396-4E3A-8A9F-F9D17BA95D63}" type="pres">
      <dgm:prSet presAssocID="{96CADF7E-2BD2-464A-BA49-0FE86013EC64}" presName="txTwo" presStyleLbl="node2" presStyleIdx="0" presStyleCnt="2" custScaleX="73064" custScaleY="16839" custLinFactY="-250" custLinFactNeighborX="12404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283C735-4A77-4EB7-ACFB-88E7652383DD}" type="pres">
      <dgm:prSet presAssocID="{96CADF7E-2BD2-464A-BA49-0FE86013EC64}" presName="parTransTwo" presStyleCnt="0"/>
      <dgm:spPr/>
    </dgm:pt>
    <dgm:pt modelId="{D9C2101A-5647-4BD1-8EEF-393394034673}" type="pres">
      <dgm:prSet presAssocID="{96CADF7E-2BD2-464A-BA49-0FE86013EC64}" presName="horzTwo" presStyleCnt="0"/>
      <dgm:spPr/>
    </dgm:pt>
    <dgm:pt modelId="{60C6FFDD-4817-4E51-BFE3-2DE4BE802888}" type="pres">
      <dgm:prSet presAssocID="{79813507-657C-4A11-9CF4-BF57B08AAA14}" presName="vertThree" presStyleCnt="0"/>
      <dgm:spPr/>
    </dgm:pt>
    <dgm:pt modelId="{D6BB1A95-7A3D-49BF-A9DB-36B885E7B56A}" type="pres">
      <dgm:prSet presAssocID="{79813507-657C-4A11-9CF4-BF57B08AAA14}" presName="txThree" presStyleLbl="node3" presStyleIdx="0" presStyleCnt="2" custScaleX="77032" custScaleY="16839" custLinFactNeighborX="1614" custLinFactNeighborY="1171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9340975-C4C1-4159-8334-4706A0BEA72C}" type="pres">
      <dgm:prSet presAssocID="{79813507-657C-4A11-9CF4-BF57B08AAA14}" presName="horzThree" presStyleCnt="0"/>
      <dgm:spPr/>
    </dgm:pt>
    <dgm:pt modelId="{C476F163-D388-44FD-B483-238AA26B8982}" type="pres">
      <dgm:prSet presAssocID="{D6980DAD-73C6-4EDD-9C06-793B85BB8CE6}" presName="sibSpaceTwo" presStyleCnt="0"/>
      <dgm:spPr/>
    </dgm:pt>
    <dgm:pt modelId="{095D4E0E-CCBE-4862-ACEA-B49419C2F8DD}" type="pres">
      <dgm:prSet presAssocID="{44974CEE-F5A0-4BAD-95BF-DF6F1DB3BACC}" presName="vertTwo" presStyleCnt="0"/>
      <dgm:spPr/>
    </dgm:pt>
    <dgm:pt modelId="{CA2A4BFE-7032-4391-AB9A-65ABD1D0D740}" type="pres">
      <dgm:prSet presAssocID="{44974CEE-F5A0-4BAD-95BF-DF6F1DB3BACC}" presName="txTwo" presStyleLbl="node2" presStyleIdx="1" presStyleCnt="2" custScaleX="63932" custScaleY="16839" custLinFactNeighborX="5412" custLinFactNeighborY="-9664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4088313-5207-4DFD-A804-10BEFBB8E3C3}" type="pres">
      <dgm:prSet presAssocID="{44974CEE-F5A0-4BAD-95BF-DF6F1DB3BACC}" presName="parTransTwo" presStyleCnt="0"/>
      <dgm:spPr/>
    </dgm:pt>
    <dgm:pt modelId="{E07CDDA2-AC7D-42DF-BE5F-2E77D1EC7892}" type="pres">
      <dgm:prSet presAssocID="{44974CEE-F5A0-4BAD-95BF-DF6F1DB3BACC}" presName="horzTwo" presStyleCnt="0"/>
      <dgm:spPr/>
    </dgm:pt>
    <dgm:pt modelId="{44AC29F4-851A-4DA9-B845-0B163B0A743F}" type="pres">
      <dgm:prSet presAssocID="{4540BC00-CF3E-4645-8364-E3F43DDA4544}" presName="vertThree" presStyleCnt="0"/>
      <dgm:spPr/>
    </dgm:pt>
    <dgm:pt modelId="{43FC6566-1258-4619-8A53-017ECC2C96CB}" type="pres">
      <dgm:prSet presAssocID="{4540BC00-CF3E-4645-8364-E3F43DDA4544}" presName="txThree" presStyleLbl="node3" presStyleIdx="1" presStyleCnt="2" custScaleX="77032" custScaleY="16839" custLinFactNeighborX="-2433" custLinFactNeighborY="-954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F29ED66-C91D-4802-A8FD-7B1561BB45FC}" type="pres">
      <dgm:prSet presAssocID="{4540BC00-CF3E-4645-8364-E3F43DDA4544}" presName="horzThree" presStyleCnt="0"/>
      <dgm:spPr/>
    </dgm:pt>
  </dgm:ptLst>
  <dgm:cxnLst>
    <dgm:cxn modelId="{46019734-7D26-492B-89FD-1518056D7EBC}" type="presOf" srcId="{4540BC00-CF3E-4645-8364-E3F43DDA4544}" destId="{43FC6566-1258-4619-8A53-017ECC2C96CB}" srcOrd="0" destOrd="0" presId="urn:microsoft.com/office/officeart/2005/8/layout/hierarchy4"/>
    <dgm:cxn modelId="{6F33B736-ECA1-4D5E-85D4-F7E09055A2A9}" type="presOf" srcId="{79813507-657C-4A11-9CF4-BF57B08AAA14}" destId="{D6BB1A95-7A3D-49BF-A9DB-36B885E7B56A}" srcOrd="0" destOrd="0" presId="urn:microsoft.com/office/officeart/2005/8/layout/hierarchy4"/>
    <dgm:cxn modelId="{010E9174-29DC-4CA9-8BA9-151874597EC5}" srcId="{1DC17A9A-7204-413E-A8AD-D3305610E11C}" destId="{44974CEE-F5A0-4BAD-95BF-DF6F1DB3BACC}" srcOrd="1" destOrd="0" parTransId="{C41FD04D-95A3-4F76-8D0E-931D032A0A4C}" sibTransId="{18324BBF-C84D-41A2-B028-84730700869E}"/>
    <dgm:cxn modelId="{4B3A68CD-074C-4E1F-B7B4-F668F4988705}" srcId="{1DC17A9A-7204-413E-A8AD-D3305610E11C}" destId="{96CADF7E-2BD2-464A-BA49-0FE86013EC64}" srcOrd="0" destOrd="0" parTransId="{66B30A1E-0071-4952-8FDB-AC5181AA3439}" sibTransId="{D6980DAD-73C6-4EDD-9C06-793B85BB8CE6}"/>
    <dgm:cxn modelId="{7F83826A-342D-4962-95B0-7449CE826B5E}" srcId="{96CADF7E-2BD2-464A-BA49-0FE86013EC64}" destId="{79813507-657C-4A11-9CF4-BF57B08AAA14}" srcOrd="0" destOrd="0" parTransId="{F8C98C69-54BA-4E73-98DA-2DE58D55F7AC}" sibTransId="{19260948-AB4A-4CB1-979F-1D9468CAE4AE}"/>
    <dgm:cxn modelId="{8001D8A7-415B-4F85-AC60-370FFE438E97}" srcId="{44974CEE-F5A0-4BAD-95BF-DF6F1DB3BACC}" destId="{4540BC00-CF3E-4645-8364-E3F43DDA4544}" srcOrd="0" destOrd="0" parTransId="{9BDA2A0D-03FC-4F04-B22E-D02AB3953A8D}" sibTransId="{7AD63C42-C8AE-4036-B8ED-027A0571D49E}"/>
    <dgm:cxn modelId="{C662BAFF-4B5F-4B5D-B611-E1E4E7E9ECBE}" srcId="{CAD54260-29D4-4A44-83A1-6D990A7155C0}" destId="{1DC17A9A-7204-413E-A8AD-D3305610E11C}" srcOrd="0" destOrd="0" parTransId="{DFA55CDD-03CC-4EEF-AADA-AA991CF9C059}" sibTransId="{9AB297AC-AC13-43F1-874D-E0D938D1A1C1}"/>
    <dgm:cxn modelId="{15A5D9D9-B01B-4586-BF29-E745909F8938}" type="presOf" srcId="{CAD54260-29D4-4A44-83A1-6D990A7155C0}" destId="{EE27AED0-B562-4789-90E9-75DF738A7911}" srcOrd="0" destOrd="0" presId="urn:microsoft.com/office/officeart/2005/8/layout/hierarchy4"/>
    <dgm:cxn modelId="{CF4F4849-1354-4542-954F-7F7BF7F6900B}" type="presOf" srcId="{96CADF7E-2BD2-464A-BA49-0FE86013EC64}" destId="{C2984DFE-3396-4E3A-8A9F-F9D17BA95D63}" srcOrd="0" destOrd="0" presId="urn:microsoft.com/office/officeart/2005/8/layout/hierarchy4"/>
    <dgm:cxn modelId="{456BC3EA-8DFB-40BA-B73D-E95BED6BA01F}" type="presOf" srcId="{1DC17A9A-7204-413E-A8AD-D3305610E11C}" destId="{E6EB8316-5174-43C2-ACDF-D2CFA5962251}" srcOrd="0" destOrd="0" presId="urn:microsoft.com/office/officeart/2005/8/layout/hierarchy4"/>
    <dgm:cxn modelId="{DAC0ADE2-04F6-481D-AC27-FA51C4D3D2E2}" type="presOf" srcId="{44974CEE-F5A0-4BAD-95BF-DF6F1DB3BACC}" destId="{CA2A4BFE-7032-4391-AB9A-65ABD1D0D740}" srcOrd="0" destOrd="0" presId="urn:microsoft.com/office/officeart/2005/8/layout/hierarchy4"/>
    <dgm:cxn modelId="{8FC864DD-6EC1-4C16-BA6B-E26C22CC1CF8}" type="presParOf" srcId="{EE27AED0-B562-4789-90E9-75DF738A7911}" destId="{0F67BE26-0477-464F-985F-0EC7EF319274}" srcOrd="0" destOrd="0" presId="urn:microsoft.com/office/officeart/2005/8/layout/hierarchy4"/>
    <dgm:cxn modelId="{C5B30501-B88E-46F8-864B-694F292F2622}" type="presParOf" srcId="{0F67BE26-0477-464F-985F-0EC7EF319274}" destId="{E6EB8316-5174-43C2-ACDF-D2CFA5962251}" srcOrd="0" destOrd="0" presId="urn:microsoft.com/office/officeart/2005/8/layout/hierarchy4"/>
    <dgm:cxn modelId="{7A3D2644-BCE2-42E7-8290-4CD81528E077}" type="presParOf" srcId="{0F67BE26-0477-464F-985F-0EC7EF319274}" destId="{6F38D8CB-B07E-4EE3-892B-1316EDD2D360}" srcOrd="1" destOrd="0" presId="urn:microsoft.com/office/officeart/2005/8/layout/hierarchy4"/>
    <dgm:cxn modelId="{95E439DD-3F2B-4EA4-90FD-C73369DE486E}" type="presParOf" srcId="{0F67BE26-0477-464F-985F-0EC7EF319274}" destId="{6D0BE9A4-56D9-4CBB-A323-87BF5F48BF84}" srcOrd="2" destOrd="0" presId="urn:microsoft.com/office/officeart/2005/8/layout/hierarchy4"/>
    <dgm:cxn modelId="{00D1EC67-1AE5-42EC-A38A-98DB15B96EA9}" type="presParOf" srcId="{6D0BE9A4-56D9-4CBB-A323-87BF5F48BF84}" destId="{4799B9BC-8A8B-45BB-8487-E90BE16254FC}" srcOrd="0" destOrd="0" presId="urn:microsoft.com/office/officeart/2005/8/layout/hierarchy4"/>
    <dgm:cxn modelId="{FBF2BD5E-CC8F-4D11-885D-C3717BDDE727}" type="presParOf" srcId="{4799B9BC-8A8B-45BB-8487-E90BE16254FC}" destId="{C2984DFE-3396-4E3A-8A9F-F9D17BA95D63}" srcOrd="0" destOrd="0" presId="urn:microsoft.com/office/officeart/2005/8/layout/hierarchy4"/>
    <dgm:cxn modelId="{8FA793B7-411F-4200-BACC-3FF98E11D071}" type="presParOf" srcId="{4799B9BC-8A8B-45BB-8487-E90BE16254FC}" destId="{3283C735-4A77-4EB7-ACFB-88E7652383DD}" srcOrd="1" destOrd="0" presId="urn:microsoft.com/office/officeart/2005/8/layout/hierarchy4"/>
    <dgm:cxn modelId="{D2044C7F-4C22-4128-9378-00B9A35DDC82}" type="presParOf" srcId="{4799B9BC-8A8B-45BB-8487-E90BE16254FC}" destId="{D9C2101A-5647-4BD1-8EEF-393394034673}" srcOrd="2" destOrd="0" presId="urn:microsoft.com/office/officeart/2005/8/layout/hierarchy4"/>
    <dgm:cxn modelId="{2504EB70-4FD8-40B2-BAD6-74F1F756C1DC}" type="presParOf" srcId="{D9C2101A-5647-4BD1-8EEF-393394034673}" destId="{60C6FFDD-4817-4E51-BFE3-2DE4BE802888}" srcOrd="0" destOrd="0" presId="urn:microsoft.com/office/officeart/2005/8/layout/hierarchy4"/>
    <dgm:cxn modelId="{629C0DCA-013E-4D88-8030-3B6440FE6551}" type="presParOf" srcId="{60C6FFDD-4817-4E51-BFE3-2DE4BE802888}" destId="{D6BB1A95-7A3D-49BF-A9DB-36B885E7B56A}" srcOrd="0" destOrd="0" presId="urn:microsoft.com/office/officeart/2005/8/layout/hierarchy4"/>
    <dgm:cxn modelId="{7FEB7BA0-DE92-4743-ABB2-94ED702DDB94}" type="presParOf" srcId="{60C6FFDD-4817-4E51-BFE3-2DE4BE802888}" destId="{09340975-C4C1-4159-8334-4706A0BEA72C}" srcOrd="1" destOrd="0" presId="urn:microsoft.com/office/officeart/2005/8/layout/hierarchy4"/>
    <dgm:cxn modelId="{712E1BD4-F1DA-4559-AABE-810D9009C4C2}" type="presParOf" srcId="{6D0BE9A4-56D9-4CBB-A323-87BF5F48BF84}" destId="{C476F163-D388-44FD-B483-238AA26B8982}" srcOrd="1" destOrd="0" presId="urn:microsoft.com/office/officeart/2005/8/layout/hierarchy4"/>
    <dgm:cxn modelId="{E27C7DB2-D004-4C3E-936B-720199D4B615}" type="presParOf" srcId="{6D0BE9A4-56D9-4CBB-A323-87BF5F48BF84}" destId="{095D4E0E-CCBE-4862-ACEA-B49419C2F8DD}" srcOrd="2" destOrd="0" presId="urn:microsoft.com/office/officeart/2005/8/layout/hierarchy4"/>
    <dgm:cxn modelId="{B98656EA-0FD6-4E30-8E05-049EE76972A2}" type="presParOf" srcId="{095D4E0E-CCBE-4862-ACEA-B49419C2F8DD}" destId="{CA2A4BFE-7032-4391-AB9A-65ABD1D0D740}" srcOrd="0" destOrd="0" presId="urn:microsoft.com/office/officeart/2005/8/layout/hierarchy4"/>
    <dgm:cxn modelId="{585AF2AD-E687-472F-A3A6-B278ED5213B6}" type="presParOf" srcId="{095D4E0E-CCBE-4862-ACEA-B49419C2F8DD}" destId="{04088313-5207-4DFD-A804-10BEFBB8E3C3}" srcOrd="1" destOrd="0" presId="urn:microsoft.com/office/officeart/2005/8/layout/hierarchy4"/>
    <dgm:cxn modelId="{6D9323E7-A652-428B-9AF3-D3AC47D81883}" type="presParOf" srcId="{095D4E0E-CCBE-4862-ACEA-B49419C2F8DD}" destId="{E07CDDA2-AC7D-42DF-BE5F-2E77D1EC7892}" srcOrd="2" destOrd="0" presId="urn:microsoft.com/office/officeart/2005/8/layout/hierarchy4"/>
    <dgm:cxn modelId="{C6A56F7A-8DDA-46B5-ADC2-8F93EC6C4A33}" type="presParOf" srcId="{E07CDDA2-AC7D-42DF-BE5F-2E77D1EC7892}" destId="{44AC29F4-851A-4DA9-B845-0B163B0A743F}" srcOrd="0" destOrd="0" presId="urn:microsoft.com/office/officeart/2005/8/layout/hierarchy4"/>
    <dgm:cxn modelId="{5B95FCA2-FFE6-4902-86E6-54E66CB88574}" type="presParOf" srcId="{44AC29F4-851A-4DA9-B845-0B163B0A743F}" destId="{43FC6566-1258-4619-8A53-017ECC2C96CB}" srcOrd="0" destOrd="0" presId="urn:microsoft.com/office/officeart/2005/8/layout/hierarchy4"/>
    <dgm:cxn modelId="{8EEB88AC-7B7D-40A8-A081-146F50CB63F1}" type="presParOf" srcId="{44AC29F4-851A-4DA9-B845-0B163B0A743F}" destId="{2F29ED66-C91D-4802-A8FD-7B1561BB45F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B8316-5174-43C2-ACDF-D2CFA5962251}">
      <dsp:nvSpPr>
        <dsp:cNvPr id="0" name=""/>
        <dsp:cNvSpPr/>
      </dsp:nvSpPr>
      <dsp:spPr>
        <a:xfrm>
          <a:off x="1894911" y="360036"/>
          <a:ext cx="4439776" cy="909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/>
            <a:t>Primary schools</a:t>
          </a:r>
          <a:endParaRPr lang="en-US" sz="2800" kern="1200" noProof="0" dirty="0"/>
        </a:p>
      </dsp:txBody>
      <dsp:txXfrm>
        <a:off x="1921547" y="386672"/>
        <a:ext cx="4386504" cy="856135"/>
      </dsp:txXfrm>
    </dsp:sp>
    <dsp:sp modelId="{C2984DFE-3396-4E3A-8A9F-F9D17BA95D63}">
      <dsp:nvSpPr>
        <dsp:cNvPr id="0" name=""/>
        <dsp:cNvSpPr/>
      </dsp:nvSpPr>
      <dsp:spPr>
        <a:xfrm>
          <a:off x="730399" y="1771237"/>
          <a:ext cx="3699327" cy="909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/>
            <a:t>Secondary</a:t>
          </a:r>
          <a:r>
            <a:rPr lang="en-US" sz="2500" kern="1200" noProof="0" dirty="0" smtClean="0"/>
            <a:t> schools with </a:t>
          </a:r>
          <a:r>
            <a:rPr lang="en-US" sz="2500" kern="1200" noProof="0" dirty="0" err="1" smtClean="0"/>
            <a:t>maturita</a:t>
          </a:r>
          <a:endParaRPr lang="en-US" sz="2500" kern="1200" noProof="0" dirty="0"/>
        </a:p>
      </dsp:txBody>
      <dsp:txXfrm>
        <a:off x="757035" y="1797873"/>
        <a:ext cx="3646055" cy="856135"/>
      </dsp:txXfrm>
    </dsp:sp>
    <dsp:sp modelId="{D6BB1A95-7A3D-49BF-A9DB-36B885E7B56A}">
      <dsp:nvSpPr>
        <dsp:cNvPr id="0" name=""/>
        <dsp:cNvSpPr/>
      </dsp:nvSpPr>
      <dsp:spPr>
        <a:xfrm>
          <a:off x="83634" y="4248487"/>
          <a:ext cx="3900232" cy="909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/>
            <a:t>Universities</a:t>
          </a:r>
          <a:endParaRPr lang="en-US" sz="3200" kern="1200" noProof="0" dirty="0"/>
        </a:p>
      </dsp:txBody>
      <dsp:txXfrm>
        <a:off x="110270" y="4275123"/>
        <a:ext cx="3846960" cy="856135"/>
      </dsp:txXfrm>
    </dsp:sp>
    <dsp:sp modelId="{CA2A4BFE-7032-4391-AB9A-65ABD1D0D740}">
      <dsp:nvSpPr>
        <dsp:cNvPr id="0" name=""/>
        <dsp:cNvSpPr/>
      </dsp:nvSpPr>
      <dsp:spPr>
        <a:xfrm>
          <a:off x="4933103" y="1800200"/>
          <a:ext cx="3236962" cy="909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/>
            <a:t>Secondary</a:t>
          </a:r>
          <a:r>
            <a:rPr lang="en-US" sz="2500" kern="1200" noProof="0" dirty="0" smtClean="0"/>
            <a:t> schools without</a:t>
          </a:r>
          <a:r>
            <a:rPr lang="cs-CZ" sz="2500" kern="1200" dirty="0" smtClean="0"/>
            <a:t> maturita</a:t>
          </a:r>
          <a:endParaRPr lang="cs-CZ" sz="2500" kern="1200" dirty="0"/>
        </a:p>
      </dsp:txBody>
      <dsp:txXfrm>
        <a:off x="4959739" y="1826836"/>
        <a:ext cx="3183690" cy="856135"/>
      </dsp:txXfrm>
    </dsp:sp>
    <dsp:sp modelId="{43FC6566-1258-4619-8A53-017ECC2C96CB}">
      <dsp:nvSpPr>
        <dsp:cNvPr id="0" name=""/>
        <dsp:cNvSpPr/>
      </dsp:nvSpPr>
      <dsp:spPr>
        <a:xfrm>
          <a:off x="4204265" y="3100211"/>
          <a:ext cx="3900232" cy="909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/>
            <a:t>Colleges</a:t>
          </a:r>
          <a:endParaRPr lang="en-US" sz="2000" kern="1200" noProof="0" dirty="0"/>
        </a:p>
      </dsp:txBody>
      <dsp:txXfrm>
        <a:off x="4230901" y="3126847"/>
        <a:ext cx="3846960" cy="856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710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886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92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34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00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012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909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617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161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982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5158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877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7649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491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363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07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51D23-104A-4A83-BAFC-2D440CA7572F}" type="datetimeFigureOut">
              <a:rPr lang="cs-CZ" smtClean="0"/>
              <a:t>1.10.2015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58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7424"/>
            <a:ext cx="4864539" cy="273630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sz="4000" b="1" dirty="0"/>
              <a:t>Measuring the quality and labor market results in education – Case of </a:t>
            </a:r>
            <a:r>
              <a:rPr lang="cs-CZ" sz="4000" b="1" dirty="0" smtClean="0"/>
              <a:t>Czech Republic</a:t>
            </a:r>
            <a:endParaRPr lang="en-US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1490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Michal Hejl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CETA analyst, Czech Republic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October 2, 2015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Webinar on Measuring Results in Education</a:t>
            </a:r>
          </a:p>
          <a:p>
            <a:endParaRPr lang="en-US" dirty="0"/>
          </a:p>
        </p:txBody>
      </p:sp>
      <p:pic>
        <p:nvPicPr>
          <p:cNvPr id="4" name="Obrázok 3" descr="Visegrad F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3240360" cy="1440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120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s odříznutými rohy na stejné straně 17"/>
          <p:cNvSpPr/>
          <p:nvPr/>
        </p:nvSpPr>
        <p:spPr>
          <a:xfrm>
            <a:off x="899592" y="1340768"/>
            <a:ext cx="7704856" cy="3960440"/>
          </a:xfrm>
          <a:prstGeom prst="snip2Same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73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Simplified</a:t>
            </a:r>
            <a:r>
              <a:rPr lang="cs-CZ" dirty="0" smtClean="0"/>
              <a:t> diagram </a:t>
            </a:r>
            <a:r>
              <a:rPr lang="en-US" dirty="0" smtClean="0"/>
              <a:t>of</a:t>
            </a:r>
            <a:r>
              <a:rPr lang="cs-CZ" dirty="0" smtClean="0"/>
              <a:t> Czech </a:t>
            </a:r>
            <a:r>
              <a:rPr lang="en-US" dirty="0" smtClean="0"/>
              <a:t>Educational system</a:t>
            </a:r>
            <a:endParaRPr lang="en-US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497486"/>
              </p:ext>
            </p:extLst>
          </p:nvPr>
        </p:nvGraphicFramePr>
        <p:xfrm>
          <a:off x="457200" y="1196752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Šipka doleva 10"/>
          <p:cNvSpPr/>
          <p:nvPr/>
        </p:nvSpPr>
        <p:spPr>
          <a:xfrm rot="-8100000">
            <a:off x="4591034" y="3987634"/>
            <a:ext cx="414802" cy="22565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/>
          <p:cNvSpPr/>
          <p:nvPr/>
        </p:nvSpPr>
        <p:spPr>
          <a:xfrm rot="-8100000">
            <a:off x="5809240" y="2659809"/>
            <a:ext cx="432048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eva 12"/>
          <p:cNvSpPr/>
          <p:nvPr/>
        </p:nvSpPr>
        <p:spPr>
          <a:xfrm rot="-5400000">
            <a:off x="2390669" y="4368749"/>
            <a:ext cx="840134" cy="5099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eva 13"/>
          <p:cNvSpPr/>
          <p:nvPr/>
        </p:nvSpPr>
        <p:spPr>
          <a:xfrm rot="-2700000">
            <a:off x="4225065" y="2659810"/>
            <a:ext cx="432048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876257" y="1340768"/>
            <a:ext cx="1728192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Czech school inspectorate</a:t>
            </a:r>
            <a:endParaRPr lang="en-US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90297" y="5626114"/>
            <a:ext cx="1728192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Commission of accreditation</a:t>
            </a:r>
            <a:endParaRPr lang="en-US" dirty="0"/>
          </a:p>
        </p:txBody>
      </p:sp>
      <p:sp>
        <p:nvSpPr>
          <p:cNvPr id="21" name="Šipka doleva 20"/>
          <p:cNvSpPr/>
          <p:nvPr/>
        </p:nvSpPr>
        <p:spPr>
          <a:xfrm>
            <a:off x="4571999" y="5858834"/>
            <a:ext cx="576065" cy="180891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52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Czech school inspectorate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Evaluates the quality of education at primary secondary schools and at colleges</a:t>
            </a:r>
            <a:endParaRPr lang="cs-CZ" dirty="0" smtClean="0"/>
          </a:p>
          <a:p>
            <a:r>
              <a:rPr lang="en-US" dirty="0" smtClean="0"/>
              <a:t>Also monitors the use of state grants and compliance with laws </a:t>
            </a:r>
          </a:p>
          <a:p>
            <a:r>
              <a:rPr lang="en-US" dirty="0" smtClean="0"/>
              <a:t>While the results of individual inspections are now public, they are meant to be primarily a feedback for the school</a:t>
            </a:r>
          </a:p>
          <a:p>
            <a:r>
              <a:rPr lang="en-US" dirty="0" smtClean="0"/>
              <a:t>It does not have direct power</a:t>
            </a:r>
            <a:r>
              <a:rPr lang="cs-CZ" dirty="0" smtClean="0"/>
              <a:t> </a:t>
            </a:r>
            <a:r>
              <a:rPr lang="en-US" dirty="0" smtClean="0"/>
              <a:t>over</a:t>
            </a:r>
            <a:r>
              <a:rPr lang="cs-CZ" dirty="0" smtClean="0"/>
              <a:t> </a:t>
            </a:r>
            <a:r>
              <a:rPr lang="en-US" dirty="0" smtClean="0"/>
              <a:t>schools, it can make suggestions (ranging from dismissing the headmaster to closing the school) to other education authorities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25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Secondary schools without </a:t>
            </a:r>
            <a:r>
              <a:rPr lang="en-US" dirty="0" err="1" smtClean="0"/>
              <a:t>maturita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Certificate of aptitude </a:t>
            </a:r>
            <a:r>
              <a:rPr lang="cs-CZ" dirty="0" smtClean="0"/>
              <a:t>(výuční list)</a:t>
            </a:r>
          </a:p>
          <a:p>
            <a:pPr lvl="1"/>
            <a:r>
              <a:rPr lang="en-US" dirty="0" smtClean="0"/>
              <a:t>Usually awarded</a:t>
            </a:r>
            <a:r>
              <a:rPr lang="cs-CZ" dirty="0" smtClean="0"/>
              <a:t> </a:t>
            </a:r>
            <a:r>
              <a:rPr lang="en-US" dirty="0" smtClean="0"/>
              <a:t>after</a:t>
            </a:r>
            <a:r>
              <a:rPr lang="cs-CZ" dirty="0" smtClean="0"/>
              <a:t> </a:t>
            </a:r>
            <a:r>
              <a:rPr lang="en-US" dirty="0" smtClean="0"/>
              <a:t>passing both theoretical and practical examination</a:t>
            </a:r>
            <a:endParaRPr lang="cs-CZ" dirty="0" smtClean="0"/>
          </a:p>
          <a:p>
            <a:pPr lvl="1"/>
            <a:r>
              <a:rPr lang="en-US" dirty="0" smtClean="0"/>
              <a:t>A person with this certificate is supposed to be ready to work in his given field, but there are numerous complaints from employers about poor quality of this education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54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Secondary schools without </a:t>
            </a:r>
            <a:r>
              <a:rPr lang="en-US" dirty="0" err="1" smtClean="0"/>
              <a:t>maturita</a:t>
            </a:r>
            <a:r>
              <a:rPr lang="en-US" dirty="0" smtClean="0"/>
              <a:t> unemployment rates</a:t>
            </a:r>
            <a:endParaRPr lang="en-US" dirty="0"/>
          </a:p>
        </p:txBody>
      </p:sp>
      <p:pic>
        <p:nvPicPr>
          <p:cNvPr id="1026" name="Picture 2" descr="http://www.infoabsolvent.cz/Data/Stranky/S-5.1.05-%20Fe-Nezam_absolventu_z_hl_urovne_vzdel_a_sk_oboru-pokor_soubory/image0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54765"/>
            <a:ext cx="4117270" cy="376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infoabsolvent.cz/Data/Stranky/S-5.1.05-%20Fe-Nezam_absolventu_z_hl_urovne_vzdel_a_sk_oboru-pokor_soubory/image0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15" y="1916832"/>
            <a:ext cx="4361185" cy="335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79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Secondary schools with </a:t>
            </a:r>
            <a:r>
              <a:rPr lang="en-US" dirty="0" err="1" smtClean="0"/>
              <a:t>maturita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encompasses a wide variety of schools, ranging from vocational schools to elite grammar schools which are meant to only prepare their students for tertiary studies.</a:t>
            </a:r>
            <a:endParaRPr lang="cs-CZ" dirty="0" smtClean="0"/>
          </a:p>
          <a:p>
            <a:r>
              <a:rPr lang="en-US" dirty="0" smtClean="0"/>
              <a:t>Since 2010 the final examination (</a:t>
            </a:r>
            <a:r>
              <a:rPr lang="en-US" dirty="0" err="1" smtClean="0"/>
              <a:t>maturita</a:t>
            </a:r>
            <a:r>
              <a:rPr lang="en-US" dirty="0" smtClean="0"/>
              <a:t>) has been split between state and school parts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98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Maturita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state part is administered by state agency called CERMAT</a:t>
            </a:r>
          </a:p>
          <a:p>
            <a:r>
              <a:rPr lang="en-US" dirty="0" smtClean="0"/>
              <a:t>Students can choose between two difficulties, very few choose the harder one because of poor risk vs. reward ratio</a:t>
            </a:r>
          </a:p>
          <a:p>
            <a:r>
              <a:rPr lang="en-US" dirty="0" smtClean="0"/>
              <a:t>Czech and a foreign language are mandatory, there are discussions about adding mathematics to it, students must also choose two more subjects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85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Maturita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Results are published online on C</a:t>
            </a:r>
            <a:r>
              <a:rPr lang="cs-CZ" dirty="0" err="1" smtClean="0"/>
              <a:t>ERMATs</a:t>
            </a:r>
            <a:r>
              <a:rPr lang="en-US" dirty="0" smtClean="0"/>
              <a:t> website</a:t>
            </a:r>
            <a:r>
              <a:rPr lang="cs-CZ" dirty="0" smtClean="0"/>
              <a:t>, </a:t>
            </a:r>
            <a:r>
              <a:rPr lang="en-US" dirty="0"/>
              <a:t>the percentage of students failing one of the exams is widely discussed in newspapers every </a:t>
            </a:r>
            <a:r>
              <a:rPr lang="en-US" dirty="0" smtClean="0"/>
              <a:t>year</a:t>
            </a:r>
          </a:p>
          <a:p>
            <a:pPr lvl="1"/>
            <a:r>
              <a:rPr lang="en-US" dirty="0" smtClean="0"/>
              <a:t>However, the website is intentionally made in a way to limit the ability to compare schools (you can only compare two schools, one school with the regional average </a:t>
            </a:r>
            <a:r>
              <a:rPr lang="en-US" dirty="0" err="1" smtClean="0"/>
              <a:t>etc</a:t>
            </a:r>
            <a:r>
              <a:rPr lang="cs-CZ" dirty="0" smtClean="0"/>
              <a:t>.</a:t>
            </a:r>
            <a:r>
              <a:rPr lang="en-US" dirty="0" smtClean="0"/>
              <a:t>) in order to prevent the creation of what CERMAT calls misleading top lists</a:t>
            </a:r>
            <a:endParaRPr lang="cs-CZ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19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346777" cy="1320800"/>
          </a:xfrm>
        </p:spPr>
        <p:txBody>
          <a:bodyPr/>
          <a:lstStyle/>
          <a:p>
            <a:r>
              <a:rPr lang="en-US" dirty="0" smtClean="0"/>
              <a:t>Example of a </a:t>
            </a:r>
            <a:r>
              <a:rPr lang="cs-CZ" dirty="0" smtClean="0"/>
              <a:t>(</a:t>
            </a:r>
            <a:r>
              <a:rPr lang="en-US" dirty="0" smtClean="0"/>
              <a:t>bad</a:t>
            </a:r>
            <a:r>
              <a:rPr lang="cs-CZ" dirty="0" smtClean="0"/>
              <a:t>)</a:t>
            </a:r>
            <a:r>
              <a:rPr lang="en-US" dirty="0" smtClean="0"/>
              <a:t> </a:t>
            </a:r>
            <a:r>
              <a:rPr lang="cs-CZ" dirty="0" smtClean="0"/>
              <a:t>maturita </a:t>
            </a:r>
            <a:r>
              <a:rPr lang="cs-CZ" dirty="0" err="1" smtClean="0"/>
              <a:t>result</a:t>
            </a:r>
            <a:endParaRPr lang="en-US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3897804"/>
            <a:ext cx="6348413" cy="2900455"/>
          </a:xfrm>
          <a:prstGeom prst="rect">
            <a:avLst/>
          </a:prstGeom>
        </p:spPr>
      </p:pic>
      <p:graphicFrame>
        <p:nvGraphicFramePr>
          <p:cNvPr id="11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7856119"/>
              </p:ext>
            </p:extLst>
          </p:nvPr>
        </p:nvGraphicFramePr>
        <p:xfrm>
          <a:off x="467544" y="980728"/>
          <a:ext cx="8383958" cy="288279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762178"/>
                <a:gridCol w="762178"/>
                <a:gridCol w="762178"/>
                <a:gridCol w="762178"/>
                <a:gridCol w="762178"/>
                <a:gridCol w="762178"/>
                <a:gridCol w="762178"/>
                <a:gridCol w="762178"/>
                <a:gridCol w="762178"/>
                <a:gridCol w="762178"/>
                <a:gridCol w="762178"/>
              </a:tblGrid>
              <a:tr h="390860">
                <a:tc>
                  <a:txBody>
                    <a:bodyPr/>
                    <a:lstStyle/>
                    <a:p>
                      <a:r>
                        <a:rPr lang="cs-CZ" sz="1000" dirty="0"/>
                        <a:t>Entita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REDIZO/Kód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Název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Město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Kraj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Průměrná</a:t>
                      </a:r>
                      <a:br>
                        <a:rPr lang="cs-CZ" sz="1000"/>
                      </a:br>
                      <a:r>
                        <a:rPr lang="cs-CZ" sz="1000"/>
                        <a:t>úspěšnost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Medián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Směrodatná</a:t>
                      </a:r>
                      <a:br>
                        <a:rPr lang="cs-CZ" sz="1000"/>
                      </a:br>
                      <a:r>
                        <a:rPr lang="cs-CZ" sz="1000"/>
                        <a:t>odchylka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Počet</a:t>
                      </a:r>
                      <a:br>
                        <a:rPr lang="cs-CZ" sz="1000"/>
                      </a:br>
                      <a:r>
                        <a:rPr lang="cs-CZ" sz="1000"/>
                        <a:t>přihlášených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Počet</a:t>
                      </a:r>
                      <a:br>
                        <a:rPr lang="cs-CZ" sz="1000"/>
                      </a:br>
                      <a:r>
                        <a:rPr lang="cs-CZ" sz="1000"/>
                        <a:t>konajících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% přihlášených</a:t>
                      </a:r>
                    </a:p>
                  </a:txBody>
                  <a:tcPr marL="48666" marR="48666" marT="24333" marB="24333" anchor="ctr"/>
                </a:tc>
              </a:tr>
              <a:tr h="508612">
                <a:tc>
                  <a:txBody>
                    <a:bodyPr/>
                    <a:lstStyle/>
                    <a:p>
                      <a:r>
                        <a:rPr lang="cs-CZ" sz="1000"/>
                        <a:t>Skupina oborů v kraji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AGYM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Hlavní město Praha - GYM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Hlavní město Praha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90,07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92,83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8,87483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2 189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2 041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61,75</a:t>
                      </a:r>
                    </a:p>
                  </a:txBody>
                  <a:tcPr marL="48666" marR="48666" marT="24333" marB="24333" anchor="ctr"/>
                </a:tc>
              </a:tr>
              <a:tr h="390860">
                <a:tc>
                  <a:txBody>
                    <a:bodyPr/>
                    <a:lstStyle/>
                    <a:p>
                      <a:r>
                        <a:rPr lang="cs-CZ" sz="1000"/>
                        <a:t>Kraj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A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Hlavní město Praha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 dirty="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 dirty="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80,19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83,42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15,0449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7 791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6 593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71,25</a:t>
                      </a:r>
                    </a:p>
                  </a:txBody>
                  <a:tcPr marL="48666" marR="48666" marT="24333" marB="24333" anchor="ctr"/>
                </a:tc>
              </a:tr>
              <a:tr h="295505">
                <a:tc>
                  <a:txBody>
                    <a:bodyPr/>
                    <a:lstStyle/>
                    <a:p>
                      <a:r>
                        <a:rPr lang="cs-CZ" sz="1000"/>
                        <a:t>Skupina oborů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GYM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Gymnázium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 dirty="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88,70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91,45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9,68012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12 799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12 341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60,45</a:t>
                      </a:r>
                    </a:p>
                  </a:txBody>
                  <a:tcPr marL="48666" marR="48666" marT="24333" marB="24333" anchor="ctr"/>
                </a:tc>
              </a:tr>
              <a:tr h="550324">
                <a:tc>
                  <a:txBody>
                    <a:bodyPr/>
                    <a:lstStyle/>
                    <a:p>
                      <a:r>
                        <a:rPr lang="cs-CZ" sz="1000"/>
                        <a:t>Škol-obor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600004791GYM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Arcibiskupské gymnázium - GYM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Praha 2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Hlavní město Praha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94,64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96,01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5,50933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26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26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50,98</a:t>
                      </a:r>
                    </a:p>
                  </a:txBody>
                  <a:tcPr marL="48666" marR="48666" marT="24333" marB="24333" anchor="ctr"/>
                </a:tc>
              </a:tr>
              <a:tr h="168095">
                <a:tc>
                  <a:txBody>
                    <a:bodyPr/>
                    <a:lstStyle/>
                    <a:p>
                      <a:r>
                        <a:rPr lang="cs-CZ" sz="1000"/>
                        <a:t>Celkem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CR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ČR 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endParaRPr lang="cs-CZ" sz="1000"/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/>
                        <a:t>77,40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79,76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15,6928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46 944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41 131</a:t>
                      </a:r>
                    </a:p>
                  </a:txBody>
                  <a:tcPr marL="48666" marR="48666" marT="24333" marB="24333" anchor="ctr"/>
                </a:tc>
                <a:tc>
                  <a:txBody>
                    <a:bodyPr/>
                    <a:lstStyle/>
                    <a:p>
                      <a:r>
                        <a:rPr lang="cs-CZ" sz="1000" dirty="0"/>
                        <a:t>63,05</a:t>
                      </a:r>
                    </a:p>
                  </a:txBody>
                  <a:tcPr marL="48666" marR="48666" marT="24333" marB="24333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10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Secondary schools </a:t>
            </a:r>
            <a:r>
              <a:rPr lang="en-US" dirty="0" smtClean="0"/>
              <a:t>with </a:t>
            </a:r>
            <a:r>
              <a:rPr lang="en-US" dirty="0" err="1"/>
              <a:t>maturita</a:t>
            </a:r>
            <a:r>
              <a:rPr lang="en-US" dirty="0"/>
              <a:t> unemployment rates</a:t>
            </a:r>
          </a:p>
        </p:txBody>
      </p:sp>
      <p:pic>
        <p:nvPicPr>
          <p:cNvPr id="5122" name="Picture 2" descr="http://www.infoabsolvent.cz/Data/Stranky/S-5.1.05-%20Fe-Nezam_absolventu_z_hl_urovne_vzdel_a_sk_oboru-pokor_soubory/image0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51" y="1700808"/>
            <a:ext cx="4295949" cy="395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infoabsolvent.cz/Data/Stranky/S-5.1.05-%20Fe-Nezam_absolventu_z_hl_urovne_vzdel_a_sk_oboru-pokor_soubory/image0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132856"/>
            <a:ext cx="435788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18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Secondary schools with </a:t>
            </a:r>
            <a:r>
              <a:rPr lang="en-US" dirty="0" err="1"/>
              <a:t>maturita</a:t>
            </a:r>
            <a:r>
              <a:rPr lang="en-US" dirty="0"/>
              <a:t> unemployment rates</a:t>
            </a:r>
          </a:p>
        </p:txBody>
      </p:sp>
      <p:pic>
        <p:nvPicPr>
          <p:cNvPr id="6146" name="Picture 2" descr="http://www.infoabsolvent.cz/Data/Stranky/S-5.1.05-%20Fe-Nezam_absolventu_z_hl_urovne_vzdel_a_sk_oboru-pokor_soubory/image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1843148"/>
            <a:ext cx="3386336" cy="415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infoabsolvent.cz/Data/Stranky/S-5.1.05-%20Fe-Nezam_absolventu_z_hl_urovne_vzdel_a_sk_oboru-pokor_soubory/image0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091" y="1796705"/>
            <a:ext cx="4282794" cy="422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89162" y="648866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69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11560" y="404515"/>
            <a:ext cx="6347713" cy="1320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Unenmployment</a:t>
            </a:r>
            <a:r>
              <a:rPr lang="en-US" dirty="0" smtClean="0"/>
              <a:t> rates secondary schooling</a:t>
            </a:r>
            <a:endParaRPr lang="en-US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7369329"/>
              </p:ext>
            </p:extLst>
          </p:nvPr>
        </p:nvGraphicFramePr>
        <p:xfrm>
          <a:off x="1115618" y="1668621"/>
          <a:ext cx="6912765" cy="3605530"/>
        </p:xfrm>
        <a:graphic>
          <a:graphicData uri="http://schemas.openxmlformats.org/drawingml/2006/table">
            <a:tbl>
              <a:tblPr/>
              <a:tblGrid>
                <a:gridCol w="3400413"/>
                <a:gridCol w="641474"/>
                <a:gridCol w="733303"/>
                <a:gridCol w="712525"/>
                <a:gridCol w="712525"/>
                <a:gridCol w="712525"/>
              </a:tblGrid>
              <a:tr h="313690"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Kategorie vzdělání</a:t>
                      </a: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2010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2011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2012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2013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2014</a:t>
                      </a:r>
                    </a:p>
                  </a:txBody>
                  <a:tcPr marL="57150" marR="571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710"/>
                    </a:solidFill>
                  </a:tcPr>
                </a:tc>
              </a:tr>
              <a:tr h="156845">
                <a:tc>
                  <a:txBody>
                    <a:bodyPr/>
                    <a:lstStyle/>
                    <a:p>
                      <a:r>
                        <a:rPr lang="pt-BR" b="1">
                          <a:effectLst/>
                        </a:rPr>
                        <a:t>Střední odborné s výučním listem - H</a:t>
                      </a:r>
                      <a:endParaRPr lang="pt-BR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17,7%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17,1%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15,1%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26,2%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16,5%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</a:tr>
              <a:tr h="156845"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Nižší střední odborné vzdělání - E</a:t>
                      </a:r>
                      <a:endParaRPr lang="cs-CZ" dirty="0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32,1%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31,3%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29,2%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35,6%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26,0%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</a:tr>
              <a:tr h="156845">
                <a:tc>
                  <a:txBody>
                    <a:bodyPr/>
                    <a:lstStyle/>
                    <a:p>
                      <a:r>
                        <a:rPr lang="cs-CZ" b="1">
                          <a:effectLst/>
                        </a:rPr>
                        <a:t>Střední odborné s MZ a odborným výcvikem - L/0</a:t>
                      </a:r>
                      <a:endParaRPr lang="cs-CZ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17,0%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16,0%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12,4%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19,3%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14,2%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</a:tr>
              <a:tr h="252730">
                <a:tc>
                  <a:txBody>
                    <a:bodyPr/>
                    <a:lstStyle/>
                    <a:p>
                      <a:r>
                        <a:rPr lang="cs-CZ" b="1">
                          <a:effectLst/>
                        </a:rPr>
                        <a:t>Nástavbové vzdělání – kategorie L/5</a:t>
                      </a:r>
                      <a:endParaRPr lang="cs-CZ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21,7%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20,6%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17,6%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29,6%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18,5%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</a:tr>
              <a:tr h="156845">
                <a:tc>
                  <a:txBody>
                    <a:bodyPr/>
                    <a:lstStyle/>
                    <a:p>
                      <a:r>
                        <a:rPr lang="cs-CZ" b="1">
                          <a:effectLst/>
                        </a:rPr>
                        <a:t>Střední odborné s MZ - M</a:t>
                      </a:r>
                      <a:endParaRPr lang="cs-CZ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10,6%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11,4%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9,0%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14,8%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11,6%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BC"/>
                    </a:solidFill>
                  </a:tcPr>
                </a:tc>
              </a:tr>
              <a:tr h="156845">
                <a:tc>
                  <a:txBody>
                    <a:bodyPr/>
                    <a:lstStyle/>
                    <a:p>
                      <a:r>
                        <a:rPr lang="cs-CZ" b="1">
                          <a:effectLst/>
                        </a:rPr>
                        <a:t>Gymnaziální vzdělání - K</a:t>
                      </a:r>
                      <a:endParaRPr lang="cs-CZ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3,0%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3,2%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3,1%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4,1%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4,4%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9E3"/>
                    </a:solidFill>
                  </a:tcPr>
                </a:tc>
              </a:tr>
              <a:tr h="217170">
                <a:tc>
                  <a:txBody>
                    <a:bodyPr/>
                    <a:lstStyle/>
                    <a:p>
                      <a:r>
                        <a:rPr lang="cs-CZ" b="1" dirty="0">
                          <a:effectLst/>
                        </a:rPr>
                        <a:t>Vyšší odborné vzdělání - N</a:t>
                      </a:r>
                      <a:endParaRPr lang="cs-CZ" dirty="0">
                        <a:effectLst/>
                      </a:endParaRPr>
                    </a:p>
                  </a:txBody>
                  <a:tcPr marL="57150" marR="5715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8,9%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9,4%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7,9%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11,9%</a:t>
                      </a:r>
                    </a:p>
                  </a:txBody>
                  <a:tcPr marL="57150" marR="5715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10,2%</a:t>
                      </a:r>
                    </a:p>
                  </a:txBody>
                  <a:tcPr marL="57150" marR="571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E6BC"/>
                    </a:solidFill>
                  </a:tcPr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873492" y="2099283"/>
            <a:ext cx="144016" cy="144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867738" y="2656129"/>
            <a:ext cx="144016" cy="144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187624" y="5534444"/>
            <a:ext cx="144016" cy="144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5863679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Secondary schools with </a:t>
            </a:r>
            <a:r>
              <a:rPr lang="en-US" dirty="0" err="1" smtClean="0"/>
              <a:t>maturita</a:t>
            </a: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>
            <a:off x="867738" y="3212976"/>
            <a:ext cx="144016" cy="14401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867738" y="3796443"/>
            <a:ext cx="144016" cy="14401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1887" y="4379910"/>
            <a:ext cx="144016" cy="14401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867738" y="4792740"/>
            <a:ext cx="144016" cy="14401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187624" y="5976337"/>
            <a:ext cx="144016" cy="14401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403648" y="543417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Secondary schools without </a:t>
            </a:r>
            <a:r>
              <a:rPr lang="en-US" dirty="0" err="1" smtClean="0"/>
              <a:t>maturita</a:t>
            </a:r>
            <a:endParaRPr lang="en-US" dirty="0"/>
          </a:p>
        </p:txBody>
      </p:sp>
      <p:sp>
        <p:nvSpPr>
          <p:cNvPr id="20" name="Obdélník 19"/>
          <p:cNvSpPr/>
          <p:nvPr/>
        </p:nvSpPr>
        <p:spPr>
          <a:xfrm>
            <a:off x="867738" y="5061554"/>
            <a:ext cx="144016" cy="14401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87624" y="6346222"/>
            <a:ext cx="144016" cy="14401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1403648" y="6241341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49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Tertiary schooling</a:t>
            </a:r>
            <a:r>
              <a:rPr lang="cs-CZ" dirty="0" smtClean="0"/>
              <a:t> </a:t>
            </a:r>
            <a:r>
              <a:rPr lang="en-US" dirty="0" smtClean="0"/>
              <a:t>admissions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Maturita</a:t>
            </a:r>
            <a:r>
              <a:rPr lang="en-US" dirty="0" smtClean="0"/>
              <a:t> is a legal requirement</a:t>
            </a:r>
          </a:p>
          <a:p>
            <a:r>
              <a:rPr lang="en-US" dirty="0" smtClean="0"/>
              <a:t>There is no centralized system, some faculties do their own admissions, some accept everyone for different reasons</a:t>
            </a:r>
          </a:p>
          <a:p>
            <a:r>
              <a:rPr lang="en-US" dirty="0" smtClean="0"/>
              <a:t>National comparative exams</a:t>
            </a:r>
          </a:p>
          <a:p>
            <a:pPr lvl="1"/>
            <a:r>
              <a:rPr lang="en-US" dirty="0" smtClean="0"/>
              <a:t>The most widely used admission exam</a:t>
            </a:r>
          </a:p>
          <a:p>
            <a:pPr lvl="1"/>
            <a:r>
              <a:rPr lang="en-US" dirty="0" smtClean="0"/>
              <a:t>Run by a private company called Scio</a:t>
            </a:r>
          </a:p>
          <a:p>
            <a:pPr lvl="1"/>
            <a:r>
              <a:rPr lang="en-US" dirty="0" smtClean="0"/>
              <a:t>Several different test variants, most commonly used is the study aptitude test which is supposed to test the ability to study, not knowledge, results are in percentile rank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08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Tertially</a:t>
            </a:r>
            <a:r>
              <a:rPr lang="en-US" dirty="0" smtClean="0"/>
              <a:t> schooling ending exams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Thesis creation and defense</a:t>
            </a:r>
          </a:p>
          <a:p>
            <a:pPr lvl="1"/>
            <a:r>
              <a:rPr lang="en-US" dirty="0" smtClean="0"/>
              <a:t>Written and oral</a:t>
            </a:r>
          </a:p>
          <a:p>
            <a:r>
              <a:rPr lang="en-US" dirty="0" smtClean="0"/>
              <a:t>State examination (</a:t>
            </a:r>
            <a:r>
              <a:rPr lang="en-US" dirty="0" err="1" smtClean="0"/>
              <a:t>státnice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Oral examination depending on branch of study, test the students knowledge of hi</a:t>
            </a:r>
            <a:r>
              <a:rPr lang="cs-CZ" dirty="0" smtClean="0"/>
              <a:t>s</a:t>
            </a:r>
            <a:r>
              <a:rPr lang="en-US" dirty="0" smtClean="0"/>
              <a:t> chosen field</a:t>
            </a:r>
          </a:p>
          <a:p>
            <a:r>
              <a:rPr lang="en-US" dirty="0" smtClean="0"/>
              <a:t>Rigorous examination</a:t>
            </a:r>
            <a:r>
              <a:rPr lang="cs-CZ" dirty="0" smtClean="0"/>
              <a:t> – Czech </a:t>
            </a:r>
            <a:r>
              <a:rPr lang="en-US" dirty="0" smtClean="0"/>
              <a:t>oddity</a:t>
            </a:r>
          </a:p>
          <a:p>
            <a:r>
              <a:rPr lang="en-US" dirty="0" smtClean="0"/>
              <a:t>Both grades received here </a:t>
            </a:r>
            <a:r>
              <a:rPr lang="cs-CZ" dirty="0" smtClean="0"/>
              <a:t>and</a:t>
            </a:r>
            <a:r>
              <a:rPr lang="en-US" dirty="0" smtClean="0"/>
              <a:t> during previous </a:t>
            </a:r>
            <a:r>
              <a:rPr lang="cs-CZ" dirty="0" smtClean="0"/>
              <a:t>study are </a:t>
            </a:r>
            <a:r>
              <a:rPr lang="en-US" dirty="0" smtClean="0"/>
              <a:t>of</a:t>
            </a:r>
            <a:r>
              <a:rPr lang="cs-CZ" dirty="0" smtClean="0"/>
              <a:t> very </a:t>
            </a:r>
            <a:r>
              <a:rPr lang="en-US" dirty="0" smtClean="0"/>
              <a:t>little consequence to alumni's</a:t>
            </a:r>
            <a:r>
              <a:rPr lang="cs-CZ" dirty="0" smtClean="0"/>
              <a:t> </a:t>
            </a:r>
            <a:r>
              <a:rPr lang="en-US" dirty="0" smtClean="0"/>
              <a:t>employability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3570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Commission of accreditation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Monitors compliance of schools with various laws and ministerial edicts</a:t>
            </a:r>
            <a:endParaRPr lang="cs-CZ" dirty="0"/>
          </a:p>
          <a:p>
            <a:r>
              <a:rPr lang="en-US" dirty="0"/>
              <a:t>Also does some quality monitoring, but mostly on formal </a:t>
            </a:r>
            <a:r>
              <a:rPr lang="en-US" dirty="0" smtClean="0"/>
              <a:t>grounds</a:t>
            </a:r>
            <a:endParaRPr lang="cs-CZ" dirty="0" smtClean="0"/>
          </a:p>
          <a:p>
            <a:r>
              <a:rPr lang="en-US" dirty="0" smtClean="0"/>
              <a:t>Very influential institution, its decisions cannot be appealed</a:t>
            </a:r>
          </a:p>
          <a:p>
            <a:r>
              <a:rPr lang="en-US" dirty="0" smtClean="0"/>
              <a:t>Has the power to decide which branches of study a particular university is allowed to offer</a:t>
            </a:r>
            <a:endParaRPr lang="cs-CZ" dirty="0" smtClean="0"/>
          </a:p>
          <a:p>
            <a:r>
              <a:rPr lang="en-US" dirty="0" smtClean="0"/>
              <a:t>Results of inspections are published on commissions</a:t>
            </a:r>
            <a:r>
              <a:rPr lang="cs-CZ" dirty="0" smtClean="0"/>
              <a:t> </a:t>
            </a:r>
            <a:r>
              <a:rPr lang="en-US" dirty="0" smtClean="0"/>
              <a:t>website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62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Employment data for tertiary education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Compiled by Center for education politics at pedagogical faculty of Charles University</a:t>
            </a:r>
            <a:endParaRPr lang="cs-CZ" dirty="0" smtClean="0"/>
          </a:p>
          <a:p>
            <a:pPr lvl="1"/>
            <a:r>
              <a:rPr lang="en-US" dirty="0" smtClean="0"/>
              <a:t>By and large getting any degree decreases unemployment rate</a:t>
            </a:r>
          </a:p>
          <a:p>
            <a:pPr lvl="1"/>
            <a:r>
              <a:rPr lang="en-US" dirty="0" smtClean="0"/>
              <a:t>Despite poor reputation, private schools alumni have lover unemployment rate than their public school peers, which is probably caused by different student demographics </a:t>
            </a:r>
          </a:p>
          <a:p>
            <a:pPr lvl="1"/>
            <a:r>
              <a:rPr lang="en-US" dirty="0" smtClean="0"/>
              <a:t>Law and Medical faculties</a:t>
            </a:r>
            <a:r>
              <a:rPr lang="cs-CZ" dirty="0" smtClean="0"/>
              <a:t> </a:t>
            </a:r>
            <a:r>
              <a:rPr lang="en-US" dirty="0" smtClean="0"/>
              <a:t>have best 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44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Employment data examples</a:t>
            </a:r>
            <a:endParaRPr lang="en-US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662015578"/>
              </p:ext>
            </p:extLst>
          </p:nvPr>
        </p:nvGraphicFramePr>
        <p:xfrm>
          <a:off x="457200" y="1600200"/>
          <a:ext cx="4038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495800" y="2060848"/>
            <a:ext cx="3088110" cy="3880773"/>
          </a:xfrm>
        </p:spPr>
        <p:txBody>
          <a:bodyPr/>
          <a:lstStyle/>
          <a:p>
            <a:r>
              <a:rPr lang="en-US" dirty="0" smtClean="0"/>
              <a:t>While the system should also be able to give employment data by faculties, it is unable to do so at the present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Public </a:t>
            </a:r>
            <a:r>
              <a:rPr lang="cs-CZ" dirty="0" err="1" smtClean="0"/>
              <a:t>funding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Performance on the job market plays no role in funding</a:t>
            </a:r>
          </a:p>
          <a:p>
            <a:r>
              <a:rPr lang="en-US" dirty="0" smtClean="0"/>
              <a:t>Primary and secondary schools</a:t>
            </a:r>
            <a:endParaRPr lang="cs-CZ" dirty="0" smtClean="0"/>
          </a:p>
          <a:p>
            <a:pPr lvl="1"/>
            <a:r>
              <a:rPr lang="en-US" dirty="0" smtClean="0"/>
              <a:t>Financed both by regional and central government</a:t>
            </a:r>
          </a:p>
          <a:p>
            <a:pPr lvl="1"/>
            <a:r>
              <a:rPr lang="en-US" dirty="0" smtClean="0"/>
              <a:t>Public school awarded more money than private or church schools</a:t>
            </a:r>
          </a:p>
          <a:p>
            <a:pPr lvl="1"/>
            <a:r>
              <a:rPr lang="en-US" dirty="0" smtClean="0"/>
              <a:t>Constitution forbids tuition for public schooling at both primary and secondary schools</a:t>
            </a:r>
          </a:p>
        </p:txBody>
      </p:sp>
    </p:spTree>
    <p:extLst>
      <p:ext uri="{BB962C8B-B14F-4D97-AF65-F5344CB8AC3E}">
        <p14:creationId xmlns:p14="http://schemas.microsoft.com/office/powerpoint/2010/main" val="239658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Public </a:t>
            </a:r>
            <a:r>
              <a:rPr lang="en-US" dirty="0" smtClean="0"/>
              <a:t>funding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Universities</a:t>
            </a:r>
          </a:p>
          <a:p>
            <a:pPr lvl="1"/>
            <a:r>
              <a:rPr lang="en-US" dirty="0"/>
              <a:t>Based on a complex formula involving most</a:t>
            </a:r>
            <a:r>
              <a:rPr lang="cs-CZ" dirty="0"/>
              <a:t> </a:t>
            </a:r>
            <a:r>
              <a:rPr lang="en-US" dirty="0"/>
              <a:t>importantly number of students, then research outcomes, coefficient of the </a:t>
            </a:r>
            <a:r>
              <a:rPr lang="en-US" dirty="0" smtClean="0"/>
              <a:t>branch </a:t>
            </a:r>
            <a:r>
              <a:rPr lang="en-US" dirty="0"/>
              <a:t>of study </a:t>
            </a:r>
            <a:r>
              <a:rPr lang="en-US" dirty="0" err="1"/>
              <a:t>etc</a:t>
            </a:r>
            <a:r>
              <a:rPr lang="cs-CZ" dirty="0"/>
              <a:t>.</a:t>
            </a:r>
          </a:p>
          <a:p>
            <a:pPr lvl="1"/>
            <a:r>
              <a:rPr lang="en-US" dirty="0"/>
              <a:t>Public schools are entitled to state money, private schools may apply for </a:t>
            </a:r>
            <a:r>
              <a:rPr lang="en-US" dirty="0" smtClean="0"/>
              <a:t>grants</a:t>
            </a:r>
            <a:endParaRPr lang="cs-CZ" dirty="0" smtClean="0"/>
          </a:p>
          <a:p>
            <a:pPr lvl="1"/>
            <a:r>
              <a:rPr lang="en-US" dirty="0" smtClean="0"/>
              <a:t>One of the previous governments attempted to introduce tuition but was forced to back off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34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Political instability</a:t>
            </a:r>
            <a:endParaRPr lang="cs-CZ" dirty="0" smtClean="0"/>
          </a:p>
          <a:p>
            <a:pPr lvl="1"/>
            <a:r>
              <a:rPr lang="en-US" dirty="0" smtClean="0"/>
              <a:t>The average tenure of minister of education is only 17 months</a:t>
            </a:r>
          </a:p>
          <a:p>
            <a:pPr lvl="1"/>
            <a:r>
              <a:rPr lang="en-US" dirty="0" smtClean="0"/>
              <a:t>There are very different visions of different ministers, even ones from same political party</a:t>
            </a:r>
            <a:endParaRPr lang="cs-CZ" dirty="0" smtClean="0"/>
          </a:p>
          <a:p>
            <a:pPr lvl="1"/>
            <a:r>
              <a:rPr lang="en-US" dirty="0"/>
              <a:t>Most ministers also desire to leave a „monument to themselves“ which causes sometimes drastic changes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221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Public considers only postgraduate study as real university study which leads to wasting peoples time and states money</a:t>
            </a:r>
          </a:p>
          <a:p>
            <a:r>
              <a:rPr lang="en-US" dirty="0" smtClean="0"/>
              <a:t>Lack of consensus</a:t>
            </a:r>
            <a:r>
              <a:rPr lang="cs-CZ" dirty="0" smtClean="0"/>
              <a:t> on </a:t>
            </a:r>
            <a:r>
              <a:rPr lang="en-US" dirty="0" smtClean="0"/>
              <a:t>future</a:t>
            </a:r>
            <a:r>
              <a:rPr lang="cs-CZ" dirty="0" smtClean="0"/>
              <a:t> </a:t>
            </a:r>
            <a:r>
              <a:rPr lang="en-US" dirty="0" smtClean="0"/>
              <a:t>direction</a:t>
            </a:r>
          </a:p>
          <a:p>
            <a:pPr lvl="1"/>
            <a:r>
              <a:rPr lang="en-US" dirty="0" smtClean="0"/>
              <a:t>Private companies are pushing hard for more vocational and practical training</a:t>
            </a:r>
          </a:p>
          <a:p>
            <a:pPr lvl="1"/>
            <a:r>
              <a:rPr lang="en-US" dirty="0" smtClean="0"/>
              <a:t>Many educators op</a:t>
            </a:r>
            <a:r>
              <a:rPr lang="cs-CZ" dirty="0" smtClean="0"/>
              <a:t>p</a:t>
            </a:r>
            <a:r>
              <a:rPr lang="en-US" dirty="0" err="1" smtClean="0"/>
              <a:t>ose</a:t>
            </a:r>
            <a:r>
              <a:rPr lang="en-US" dirty="0" smtClean="0"/>
              <a:t> this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0105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devaluation of university degrees</a:t>
            </a:r>
          </a:p>
          <a:p>
            <a:pPr lvl="1"/>
            <a:r>
              <a:rPr lang="en-US" dirty="0" smtClean="0"/>
              <a:t>Many people share the sentiment that degrees do not mean what they used to</a:t>
            </a:r>
          </a:p>
          <a:p>
            <a:pPr lvl="1"/>
            <a:r>
              <a:rPr lang="en-US" dirty="0" smtClean="0"/>
              <a:t>This is driven both by individual desire for prestige and increasing requirements from both public and private sectors (job adverts requiring university degrees from secretaries for example)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31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265</TotalTime>
  <Words>1103</Words>
  <Application>Microsoft Office PowerPoint</Application>
  <PresentationFormat>Předvádění na obrazovce (4:3)</PresentationFormat>
  <Paragraphs>201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Trebuchet MS</vt:lpstr>
      <vt:lpstr>Wingdings 3</vt:lpstr>
      <vt:lpstr>Faseta</vt:lpstr>
      <vt:lpstr>Measuring the quality and labor market results in education – Case of Czech Republic</vt:lpstr>
      <vt:lpstr>Simplified diagram of Czech Educational system</vt:lpstr>
      <vt:lpstr>Czech school inspectorate</vt:lpstr>
      <vt:lpstr>Secondary schools without maturita </vt:lpstr>
      <vt:lpstr>Secondary schools without maturita unemployment rates</vt:lpstr>
      <vt:lpstr>Secondary schools with maturita</vt:lpstr>
      <vt:lpstr>Maturita</vt:lpstr>
      <vt:lpstr>Maturita</vt:lpstr>
      <vt:lpstr>Example of a (bad) maturita result</vt:lpstr>
      <vt:lpstr>Secondary schools with maturita unemployment rates</vt:lpstr>
      <vt:lpstr>Secondary schools with maturita unemployment rates</vt:lpstr>
      <vt:lpstr>Unenmployment rates secondary schooling</vt:lpstr>
      <vt:lpstr>Tertiary schooling admissions</vt:lpstr>
      <vt:lpstr>Tertially schooling ending exams</vt:lpstr>
      <vt:lpstr>Commission of accreditation</vt:lpstr>
      <vt:lpstr>Employment data for tertiary education</vt:lpstr>
      <vt:lpstr>Employment data examples</vt:lpstr>
      <vt:lpstr>Public funding</vt:lpstr>
      <vt:lpstr>Public funding</vt:lpstr>
      <vt:lpstr>Challenges</vt:lpstr>
      <vt:lpstr>Challenges</vt:lpstr>
      <vt:lpstr>Challenges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Michal Hejl</cp:lastModifiedBy>
  <cp:revision>37</cp:revision>
  <dcterms:created xsi:type="dcterms:W3CDTF">2015-10-01T06:07:55Z</dcterms:created>
  <dcterms:modified xsi:type="dcterms:W3CDTF">2015-10-01T15:12:57Z</dcterms:modified>
</cp:coreProperties>
</file>