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4" r:id="rId2"/>
    <p:sldId id="276" r:id="rId3"/>
    <p:sldId id="278" r:id="rId4"/>
    <p:sldId id="310" r:id="rId5"/>
    <p:sldId id="309" r:id="rId6"/>
    <p:sldId id="308" r:id="rId7"/>
    <p:sldId id="307" r:id="rId8"/>
    <p:sldId id="306" r:id="rId9"/>
    <p:sldId id="305" r:id="rId10"/>
    <p:sldId id="300" r:id="rId11"/>
    <p:sldId id="299" r:id="rId12"/>
    <p:sldId id="301" r:id="rId13"/>
    <p:sldId id="304" r:id="rId14"/>
    <p:sldId id="303" r:id="rId15"/>
    <p:sldId id="302" r:id="rId16"/>
    <p:sldId id="298" r:id="rId17"/>
    <p:sldId id="312" r:id="rId18"/>
    <p:sldId id="297" r:id="rId19"/>
    <p:sldId id="311" r:id="rId20"/>
    <p:sldId id="296" r:id="rId21"/>
  </p:sldIdLst>
  <p:sldSz cx="9144000" cy="6858000" type="screen4x3"/>
  <p:notesSz cx="6797675" cy="987425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5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49688" y="0"/>
            <a:ext cx="2946400" cy="493713"/>
          </a:xfrm>
          <a:prstGeom prst="rect">
            <a:avLst/>
          </a:prstGeom>
        </p:spPr>
        <p:txBody>
          <a:bodyPr vert="horz" lIns="91440" tIns="45720" rIns="91440" bIns="45720" rtlCol="0"/>
          <a:lstStyle>
            <a:lvl1pPr algn="r">
              <a:defRPr sz="1200"/>
            </a:lvl1pPr>
          </a:lstStyle>
          <a:p>
            <a:fld id="{2CCFE88C-A176-4B6B-B485-EAD8C02468AD}" type="datetimeFigureOut">
              <a:rPr lang="uk-UA" smtClean="0"/>
              <a:t>02.10.2015</a:t>
            </a:fld>
            <a:endParaRPr lang="uk-UA"/>
          </a:p>
        </p:txBody>
      </p:sp>
      <p:sp>
        <p:nvSpPr>
          <p:cNvPr id="4" name="Образ слайда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79450" y="4691063"/>
            <a:ext cx="5438775" cy="4443412"/>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9378950"/>
            <a:ext cx="2946400" cy="493713"/>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49688" y="9378950"/>
            <a:ext cx="2946400" cy="493713"/>
          </a:xfrm>
          <a:prstGeom prst="rect">
            <a:avLst/>
          </a:prstGeom>
        </p:spPr>
        <p:txBody>
          <a:bodyPr vert="horz" lIns="91440" tIns="45720" rIns="91440" bIns="45720" rtlCol="0" anchor="b"/>
          <a:lstStyle>
            <a:lvl1pPr algn="r">
              <a:defRPr sz="1200"/>
            </a:lvl1pPr>
          </a:lstStyle>
          <a:p>
            <a:fld id="{C0018606-94F7-4B9C-A4BF-9186EE0A39FF}" type="slidenum">
              <a:rPr lang="uk-UA" smtClean="0"/>
              <a:t>‹#›</a:t>
            </a:fld>
            <a:endParaRPr lang="uk-UA"/>
          </a:p>
        </p:txBody>
      </p:sp>
    </p:spTree>
    <p:extLst>
      <p:ext uri="{BB962C8B-B14F-4D97-AF65-F5344CB8AC3E}">
        <p14:creationId xmlns:p14="http://schemas.microsoft.com/office/powerpoint/2010/main" val="2822486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dirty="0"/>
          </a:p>
        </p:txBody>
      </p:sp>
      <p:sp>
        <p:nvSpPr>
          <p:cNvPr id="4" name="Номер слайда 3"/>
          <p:cNvSpPr>
            <a:spLocks noGrp="1"/>
          </p:cNvSpPr>
          <p:nvPr>
            <p:ph type="sldNum" sz="quarter" idx="10"/>
          </p:nvPr>
        </p:nvSpPr>
        <p:spPr/>
        <p:txBody>
          <a:bodyPr/>
          <a:lstStyle/>
          <a:p>
            <a:fld id="{C0018606-94F7-4B9C-A4BF-9186EE0A39FF}" type="slidenum">
              <a:rPr lang="uk-UA" smtClean="0"/>
              <a:t>13</a:t>
            </a:fld>
            <a:endParaRPr lang="uk-UA"/>
          </a:p>
        </p:txBody>
      </p:sp>
    </p:spTree>
    <p:extLst>
      <p:ext uri="{BB962C8B-B14F-4D97-AF65-F5344CB8AC3E}">
        <p14:creationId xmlns:p14="http://schemas.microsoft.com/office/powerpoint/2010/main" val="4046976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01.10.2015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01.10.2015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01.10.2015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01.10.2015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01.10.2015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01.10.2015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01.10.2015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01.10.2015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01.10.2015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2050" name="Заголовок 1"/>
          <p:cNvSpPr>
            <a:spLocks noGrp="1"/>
          </p:cNvSpPr>
          <p:nvPr>
            <p:ph type="ctrTitle"/>
          </p:nvPr>
        </p:nvSpPr>
        <p:spPr>
          <a:xfrm>
            <a:off x="5003800" y="549275"/>
            <a:ext cx="3960813" cy="3028950"/>
          </a:xfrm>
        </p:spPr>
        <p:txBody>
          <a:bodyPr>
            <a:normAutofit/>
          </a:bodyPr>
          <a:lstStyle/>
          <a:p>
            <a:pPr algn="l"/>
            <a:r>
              <a:rPr lang="en-GB" sz="3100" b="1" dirty="0" smtClean="0"/>
              <a:t>Education in </a:t>
            </a:r>
            <a:r>
              <a:rPr lang="en-GB" sz="3100" b="1" dirty="0"/>
              <a:t>Ukraine: financing, ranking and reform directions</a:t>
            </a:r>
            <a:r>
              <a:rPr lang="uk-UA" sz="4800" dirty="0"/>
              <a:t/>
            </a:r>
            <a:br>
              <a:rPr lang="uk-UA" sz="4800" dirty="0"/>
            </a:br>
            <a:endParaRPr lang="ru-RU" altLang="uk-UA" sz="4800" b="1" dirty="0" smtClean="0">
              <a:solidFill>
                <a:srgbClr val="1F82C0"/>
              </a:solidFill>
            </a:endParaRPr>
          </a:p>
        </p:txBody>
      </p:sp>
      <p:sp>
        <p:nvSpPr>
          <p:cNvPr id="2051" name="Подзаголовок 2"/>
          <p:cNvSpPr>
            <a:spLocks noGrp="1"/>
          </p:cNvSpPr>
          <p:nvPr>
            <p:ph type="subTitle" idx="1"/>
          </p:nvPr>
        </p:nvSpPr>
        <p:spPr>
          <a:xfrm>
            <a:off x="4932040" y="4869160"/>
            <a:ext cx="4032573" cy="1415753"/>
          </a:xfrm>
        </p:spPr>
        <p:txBody>
          <a:bodyPr>
            <a:normAutofit fontScale="92500" lnSpcReduction="10000"/>
          </a:bodyPr>
          <a:lstStyle/>
          <a:p>
            <a:pPr algn="r" eaLnBrk="1" hangingPunct="1"/>
            <a:r>
              <a:rPr lang="en-US" altLang="uk-UA" sz="2200" b="1" dirty="0" err="1" smtClean="0">
                <a:solidFill>
                  <a:srgbClr val="1F82C0"/>
                </a:solidFill>
              </a:rPr>
              <a:t>Vasyl</a:t>
            </a:r>
            <a:r>
              <a:rPr lang="en-US" altLang="uk-UA" sz="2200" b="1" dirty="0" smtClean="0">
                <a:solidFill>
                  <a:srgbClr val="1F82C0"/>
                </a:solidFill>
              </a:rPr>
              <a:t> POVOROZNYK, </a:t>
            </a:r>
          </a:p>
          <a:p>
            <a:pPr algn="r" eaLnBrk="1" hangingPunct="1"/>
            <a:r>
              <a:rPr lang="en-US" altLang="uk-UA" sz="2200" b="1" dirty="0" smtClean="0">
                <a:solidFill>
                  <a:srgbClr val="1F82C0"/>
                </a:solidFill>
              </a:rPr>
              <a:t>senior economist, ICPS </a:t>
            </a:r>
          </a:p>
          <a:p>
            <a:pPr algn="r" eaLnBrk="1" hangingPunct="1"/>
            <a:r>
              <a:rPr lang="en-US" altLang="uk-UA" sz="2200" b="1" dirty="0" smtClean="0">
                <a:solidFill>
                  <a:srgbClr val="1F82C0"/>
                </a:solidFill>
              </a:rPr>
              <a:t>Angela BOCHI, </a:t>
            </a:r>
          </a:p>
          <a:p>
            <a:pPr algn="r" eaLnBrk="1" hangingPunct="1"/>
            <a:r>
              <a:rPr lang="en-US" altLang="uk-UA" sz="2200" b="1" dirty="0" smtClean="0">
                <a:solidFill>
                  <a:srgbClr val="1F82C0"/>
                </a:solidFill>
              </a:rPr>
              <a:t>senior economist, ICPS</a:t>
            </a:r>
            <a:endParaRPr lang="uk-UA" altLang="uk-UA" sz="2200" b="1" dirty="0" smtClean="0">
              <a:solidFill>
                <a:srgbClr val="1F82C0"/>
              </a:solidFill>
            </a:endParaRPr>
          </a:p>
        </p:txBody>
      </p:sp>
    </p:spTree>
    <p:extLst>
      <p:ext uri="{BB962C8B-B14F-4D97-AF65-F5344CB8AC3E}">
        <p14:creationId xmlns:p14="http://schemas.microsoft.com/office/powerpoint/2010/main" val="1904941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1.Introduction</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lstStyle/>
          <a:p>
            <a:pPr algn="l"/>
            <a:r>
              <a:rPr lang="en-US" dirty="0" smtClean="0">
                <a:solidFill>
                  <a:schemeClr val="tx1"/>
                </a:solidFill>
              </a:rPr>
              <a:t>Educational system of Ukraine</a:t>
            </a:r>
          </a:p>
          <a:p>
            <a:pPr marL="285750" indent="-285750" algn="l">
              <a:buFont typeface="Arial" panose="020B0604020202020204" pitchFamily="34" charset="0"/>
              <a:buChar char="•"/>
            </a:pPr>
            <a:r>
              <a:rPr lang="en-US" sz="1800" dirty="0">
                <a:solidFill>
                  <a:schemeClr val="tx1"/>
                </a:solidFill>
              </a:rPr>
              <a:t>The educational system of Ukraine is continuously changing  </a:t>
            </a:r>
            <a:r>
              <a:rPr lang="en-US" sz="1800" dirty="0" smtClean="0">
                <a:solidFill>
                  <a:schemeClr val="tx1"/>
                </a:solidFill>
              </a:rPr>
              <a:t>since the Independence (1991). There </a:t>
            </a:r>
            <a:r>
              <a:rPr lang="en-US" sz="1800" dirty="0">
                <a:solidFill>
                  <a:schemeClr val="tx1"/>
                </a:solidFill>
              </a:rPr>
              <a:t>were several attempts to reform the system of </a:t>
            </a:r>
            <a:r>
              <a:rPr lang="en-US" sz="1800" dirty="0" smtClean="0">
                <a:solidFill>
                  <a:schemeClr val="tx1"/>
                </a:solidFill>
              </a:rPr>
              <a:t>education </a:t>
            </a:r>
          </a:p>
          <a:p>
            <a:pPr marL="1200150" lvl="2" indent="-285750" algn="l">
              <a:buFont typeface="Wingdings" panose="05000000000000000000" pitchFamily="2" charset="2"/>
              <a:buChar char="v"/>
            </a:pPr>
            <a:r>
              <a:rPr lang="en-US" sz="1600" dirty="0" smtClean="0">
                <a:solidFill>
                  <a:schemeClr val="tx1"/>
                </a:solidFill>
              </a:rPr>
              <a:t>key events-  launching  of  Bologna process  in higher education</a:t>
            </a:r>
            <a:r>
              <a:rPr lang="ru-RU" sz="1600" dirty="0" smtClean="0">
                <a:solidFill>
                  <a:schemeClr val="tx1"/>
                </a:solidFill>
              </a:rPr>
              <a:t> (2005)</a:t>
            </a:r>
            <a:r>
              <a:rPr lang="en-US" sz="1600" dirty="0" smtClean="0">
                <a:solidFill>
                  <a:schemeClr val="tx1"/>
                </a:solidFill>
              </a:rPr>
              <a:t> and</a:t>
            </a:r>
            <a:r>
              <a:rPr lang="ru-RU" sz="1600" dirty="0">
                <a:solidFill>
                  <a:schemeClr val="tx1"/>
                </a:solidFill>
              </a:rPr>
              <a:t> </a:t>
            </a:r>
            <a:r>
              <a:rPr lang="en-US" sz="1600" dirty="0" smtClean="0">
                <a:solidFill>
                  <a:schemeClr val="tx1"/>
                </a:solidFill>
              </a:rPr>
              <a:t>implementation </a:t>
            </a:r>
            <a:r>
              <a:rPr lang="en-US" sz="1600" dirty="0">
                <a:solidFill>
                  <a:schemeClr val="tx1"/>
                </a:solidFill>
              </a:rPr>
              <a:t>of  external independent testing in </a:t>
            </a:r>
            <a:r>
              <a:rPr lang="en-US" sz="1600" dirty="0" smtClean="0">
                <a:solidFill>
                  <a:schemeClr val="tx1"/>
                </a:solidFill>
              </a:rPr>
              <a:t>secondary education </a:t>
            </a:r>
            <a:r>
              <a:rPr lang="ru-RU" sz="1600" dirty="0" smtClean="0">
                <a:solidFill>
                  <a:schemeClr val="tx1"/>
                </a:solidFill>
              </a:rPr>
              <a:t>(2008)</a:t>
            </a:r>
            <a:endParaRPr lang="en-US" sz="1600" dirty="0">
              <a:solidFill>
                <a:schemeClr val="tx1"/>
              </a:solidFill>
            </a:endParaRPr>
          </a:p>
          <a:p>
            <a:pPr marL="285750" indent="-285750" algn="l">
              <a:buFont typeface="Arial" panose="020B0604020202020204" pitchFamily="34" charset="0"/>
              <a:buChar char="•"/>
            </a:pPr>
            <a:r>
              <a:rPr lang="en-US" sz="1800" dirty="0" smtClean="0">
                <a:solidFill>
                  <a:schemeClr val="tx1"/>
                </a:solidFill>
              </a:rPr>
              <a:t>A lot of structural, organizational</a:t>
            </a:r>
            <a:r>
              <a:rPr lang="en-US" sz="1800" dirty="0" smtClean="0">
                <a:solidFill>
                  <a:schemeClr val="tx1"/>
                </a:solidFill>
              </a:rPr>
              <a:t> and institutional elements are inherited from Soviet </a:t>
            </a:r>
            <a:r>
              <a:rPr lang="en-US" sz="1800" dirty="0" smtClean="0">
                <a:solidFill>
                  <a:schemeClr val="tx1"/>
                </a:solidFill>
              </a:rPr>
              <a:t> syste</a:t>
            </a:r>
            <a:r>
              <a:rPr lang="en-US" sz="1800" dirty="0" smtClean="0">
                <a:solidFill>
                  <a:schemeClr val="tx1"/>
                </a:solidFill>
              </a:rPr>
              <a:t>m</a:t>
            </a:r>
          </a:p>
          <a:p>
            <a:pPr marL="285750" indent="-285750" algn="l">
              <a:buFont typeface="Arial" panose="020B0604020202020204" pitchFamily="34" charset="0"/>
              <a:buChar char="•"/>
            </a:pPr>
            <a:r>
              <a:rPr lang="en-US" sz="1800" dirty="0" smtClean="0">
                <a:solidFill>
                  <a:schemeClr val="tx1"/>
                </a:solidFill>
              </a:rPr>
              <a:t>The </a:t>
            </a:r>
            <a:r>
              <a:rPr lang="en-US" sz="1800" dirty="0">
                <a:solidFill>
                  <a:schemeClr val="tx1"/>
                </a:solidFill>
              </a:rPr>
              <a:t>key weaknesses of the system </a:t>
            </a:r>
            <a:r>
              <a:rPr lang="en-US" sz="1800" dirty="0" smtClean="0">
                <a:solidFill>
                  <a:schemeClr val="tx1"/>
                </a:solidFill>
              </a:rPr>
              <a:t>are</a:t>
            </a:r>
            <a:r>
              <a:rPr lang="ru-RU" sz="1800" dirty="0" smtClean="0">
                <a:solidFill>
                  <a:schemeClr val="tx1"/>
                </a:solidFill>
              </a:rPr>
              <a:t>:</a:t>
            </a:r>
          </a:p>
          <a:p>
            <a:pPr marL="1200150" lvl="2" indent="-285750" algn="l">
              <a:buFont typeface="Arial" panose="020B0604020202020204" pitchFamily="34" charset="0"/>
              <a:buChar char="•"/>
            </a:pPr>
            <a:r>
              <a:rPr lang="en-US" sz="1600" dirty="0" smtClean="0">
                <a:solidFill>
                  <a:schemeClr val="tx1"/>
                </a:solidFill>
              </a:rPr>
              <a:t>State is the main supplier of the educational services</a:t>
            </a:r>
          </a:p>
          <a:p>
            <a:pPr marL="1200150" lvl="2" indent="-285750" algn="l">
              <a:buFont typeface="Arial" panose="020B0604020202020204" pitchFamily="34" charset="0"/>
              <a:buChar char="•"/>
            </a:pPr>
            <a:r>
              <a:rPr lang="en-US" sz="1600" dirty="0" smtClean="0">
                <a:solidFill>
                  <a:schemeClr val="tx1"/>
                </a:solidFill>
              </a:rPr>
              <a:t> </a:t>
            </a:r>
            <a:r>
              <a:rPr lang="en-US" sz="1600" dirty="0">
                <a:solidFill>
                  <a:schemeClr val="tx1"/>
                </a:solidFill>
              </a:rPr>
              <a:t>limited autonomy of educational institutions</a:t>
            </a:r>
            <a:r>
              <a:rPr lang="en-US" sz="1600" dirty="0" smtClean="0">
                <a:solidFill>
                  <a:schemeClr val="tx1"/>
                </a:solidFill>
              </a:rPr>
              <a:t>,</a:t>
            </a:r>
            <a:endParaRPr lang="ru-RU" sz="1600" dirty="0">
              <a:solidFill>
                <a:schemeClr val="tx1"/>
              </a:solidFill>
            </a:endParaRPr>
          </a:p>
          <a:p>
            <a:pPr marL="1200150" lvl="2" indent="-285750" algn="l">
              <a:buFont typeface="Arial" panose="020B0604020202020204" pitchFamily="34" charset="0"/>
              <a:buChar char="•"/>
            </a:pPr>
            <a:r>
              <a:rPr lang="en-US" sz="1600" dirty="0" smtClean="0">
                <a:solidFill>
                  <a:schemeClr val="tx1"/>
                </a:solidFill>
              </a:rPr>
              <a:t>Inefficiency (esp. funding)</a:t>
            </a:r>
            <a:endParaRPr lang="ru-RU" sz="1600" dirty="0">
              <a:solidFill>
                <a:schemeClr val="tx1"/>
              </a:solidFill>
            </a:endParaRPr>
          </a:p>
          <a:p>
            <a:pPr marL="1200150" lvl="2" indent="-285750" algn="l">
              <a:buFont typeface="Arial" panose="020B0604020202020204" pitchFamily="34" charset="0"/>
              <a:buChar char="•"/>
            </a:pPr>
            <a:r>
              <a:rPr lang="ru-RU" sz="1600" dirty="0">
                <a:solidFill>
                  <a:schemeClr val="tx1"/>
                </a:solidFill>
              </a:rPr>
              <a:t>С</a:t>
            </a:r>
            <a:r>
              <a:rPr lang="en-US" sz="1600" dirty="0" err="1" smtClean="0">
                <a:solidFill>
                  <a:schemeClr val="tx1"/>
                </a:solidFill>
              </a:rPr>
              <a:t>orruption</a:t>
            </a:r>
            <a:endParaRPr lang="en-US" sz="1600" dirty="0" smtClean="0">
              <a:solidFill>
                <a:schemeClr val="tx1"/>
              </a:solidFill>
            </a:endParaRPr>
          </a:p>
          <a:p>
            <a:pPr marL="285750" indent="-285750" algn="l">
              <a:buFont typeface="Arial" panose="020B0604020202020204" pitchFamily="34" charset="0"/>
              <a:buChar char="•"/>
            </a:pPr>
            <a:r>
              <a:rPr lang="en-US" sz="1800" dirty="0" smtClean="0">
                <a:solidFill>
                  <a:schemeClr val="tx1"/>
                </a:solidFill>
              </a:rPr>
              <a:t>Although </a:t>
            </a:r>
            <a:r>
              <a:rPr lang="en-US" sz="1800" dirty="0">
                <a:solidFill>
                  <a:schemeClr val="tx1"/>
                </a:solidFill>
              </a:rPr>
              <a:t>the vast majority of Ukrainian population has higher education, the quality of education in Ukraine is inferior </a:t>
            </a:r>
            <a:r>
              <a:rPr lang="ru-RU" sz="1800" dirty="0" smtClean="0">
                <a:solidFill>
                  <a:schemeClr val="tx1"/>
                </a:solidFill>
              </a:rPr>
              <a:t>(</a:t>
            </a:r>
            <a:r>
              <a:rPr lang="en-US" sz="1800" dirty="0" smtClean="0">
                <a:solidFill>
                  <a:schemeClr val="tx1"/>
                </a:solidFill>
              </a:rPr>
              <a:t>the main indicator –poor productivity)</a:t>
            </a:r>
          </a:p>
          <a:p>
            <a:pPr marL="285750" indent="-285750" algn="l">
              <a:buFont typeface="Arial" panose="020B0604020202020204" pitchFamily="34" charset="0"/>
              <a:buChar char="•"/>
            </a:pPr>
            <a:r>
              <a:rPr lang="en-US" sz="1800" dirty="0" smtClean="0">
                <a:solidFill>
                  <a:schemeClr val="tx1"/>
                </a:solidFill>
              </a:rPr>
              <a:t>There is no system of measuring </a:t>
            </a:r>
            <a:r>
              <a:rPr lang="en-US" sz="1800" dirty="0">
                <a:solidFill>
                  <a:schemeClr val="tx1"/>
                </a:solidFill>
              </a:rPr>
              <a:t>the quality and labor market results in </a:t>
            </a:r>
            <a:r>
              <a:rPr lang="en-US" sz="1800" dirty="0" smtClean="0">
                <a:solidFill>
                  <a:schemeClr val="tx1"/>
                </a:solidFill>
              </a:rPr>
              <a:t>education in Ukraine</a:t>
            </a:r>
            <a:endParaRPr lang="uk-UA" sz="1800" dirty="0" smtClean="0">
              <a:solidFill>
                <a:schemeClr val="tx1"/>
              </a:solidFill>
            </a:endParaRPr>
          </a:p>
          <a:p>
            <a:pPr marL="285750" indent="-285750" algn="l">
              <a:buFont typeface="Arial" panose="020B0604020202020204" pitchFamily="34" charset="0"/>
              <a:buChar char="•"/>
            </a:pPr>
            <a:r>
              <a:rPr lang="en-US" sz="1800" dirty="0" smtClean="0">
                <a:solidFill>
                  <a:schemeClr val="tx1"/>
                </a:solidFill>
              </a:rPr>
              <a:t> The </a:t>
            </a:r>
            <a:r>
              <a:rPr lang="en-US" sz="1800" dirty="0">
                <a:solidFill>
                  <a:schemeClr val="tx1"/>
                </a:solidFill>
              </a:rPr>
              <a:t>Ministry of </a:t>
            </a:r>
            <a:r>
              <a:rPr lang="en-US" sz="1800" dirty="0" err="1" smtClean="0">
                <a:solidFill>
                  <a:schemeClr val="tx1"/>
                </a:solidFill>
              </a:rPr>
              <a:t>educationan</a:t>
            </a:r>
            <a:r>
              <a:rPr lang="en-US" sz="1800" dirty="0" smtClean="0">
                <a:solidFill>
                  <a:schemeClr val="tx1"/>
                </a:solidFill>
              </a:rPr>
              <a:t> science (MOES) </a:t>
            </a:r>
            <a:r>
              <a:rPr lang="en-US" sz="1800" dirty="0">
                <a:solidFill>
                  <a:schemeClr val="tx1"/>
                </a:solidFill>
              </a:rPr>
              <a:t>remains the only accrediting body of educational institutions </a:t>
            </a:r>
            <a:r>
              <a:rPr lang="en-US" sz="1800" dirty="0" smtClean="0">
                <a:solidFill>
                  <a:schemeClr val="tx1"/>
                </a:solidFill>
              </a:rPr>
              <a:t>in</a:t>
            </a:r>
            <a:r>
              <a:rPr lang="uk-UA" sz="1800" dirty="0" smtClean="0">
                <a:solidFill>
                  <a:schemeClr val="tx1"/>
                </a:solidFill>
              </a:rPr>
              <a:t> </a:t>
            </a:r>
            <a:r>
              <a:rPr lang="en-US" sz="1800" dirty="0" smtClean="0">
                <a:solidFill>
                  <a:schemeClr val="tx1"/>
                </a:solidFill>
              </a:rPr>
              <a:t>Ukraine</a:t>
            </a:r>
            <a:r>
              <a:rPr lang="en-US" sz="1800" dirty="0">
                <a:solidFill>
                  <a:schemeClr val="tx1"/>
                </a:solidFill>
              </a:rPr>
              <a:t>, though the accreditation </a:t>
            </a:r>
            <a:r>
              <a:rPr lang="en-US" sz="1800" dirty="0" err="1">
                <a:solidFill>
                  <a:schemeClr val="tx1"/>
                </a:solidFill>
              </a:rPr>
              <a:t>criterias</a:t>
            </a:r>
            <a:r>
              <a:rPr lang="en-US" sz="1800" dirty="0">
                <a:solidFill>
                  <a:schemeClr val="tx1"/>
                </a:solidFill>
              </a:rPr>
              <a:t> </a:t>
            </a:r>
            <a:r>
              <a:rPr lang="en-US" sz="1800" dirty="0" smtClean="0">
                <a:solidFill>
                  <a:schemeClr val="tx1"/>
                </a:solidFill>
              </a:rPr>
              <a:t>are permanently changed</a:t>
            </a:r>
            <a:endParaRPr lang="en-US" sz="1800" dirty="0">
              <a:solidFill>
                <a:schemeClr val="tx1"/>
              </a:solidFill>
            </a:endParaRPr>
          </a:p>
        </p:txBody>
      </p:sp>
    </p:spTree>
    <p:extLst>
      <p:ext uri="{BB962C8B-B14F-4D97-AF65-F5344CB8AC3E}">
        <p14:creationId xmlns:p14="http://schemas.microsoft.com/office/powerpoint/2010/main" val="1306533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a:t>
            </a:r>
            <a:r>
              <a:rPr lang="en-US" sz="2400" b="1" dirty="0">
                <a:solidFill>
                  <a:schemeClr val="bg1"/>
                </a:solidFill>
              </a:rPr>
              <a:t>. The quality of education in Ukraine and international </a:t>
            </a:r>
            <a:r>
              <a:rPr lang="en-US" sz="2400" b="1" dirty="0" smtClean="0">
                <a:solidFill>
                  <a:schemeClr val="bg1"/>
                </a:solidFill>
              </a:rPr>
              <a:t>rankings/1</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b="1" i="1" dirty="0" smtClean="0">
                <a:solidFill>
                  <a:schemeClr val="tx1"/>
                </a:solidFill>
              </a:rPr>
              <a:t>Quantit</a:t>
            </a:r>
            <a:r>
              <a:rPr lang="en-US" b="1" i="1" dirty="0" smtClean="0">
                <a:solidFill>
                  <a:schemeClr val="tx1"/>
                </a:solidFill>
              </a:rPr>
              <a:t>at</a:t>
            </a:r>
            <a:r>
              <a:rPr lang="en-US" b="1" i="1" dirty="0" smtClean="0">
                <a:solidFill>
                  <a:schemeClr val="tx1"/>
                </a:solidFill>
              </a:rPr>
              <a:t>ive measurement</a:t>
            </a:r>
          </a:p>
          <a:p>
            <a:pPr algn="l"/>
            <a:r>
              <a:rPr lang="en-US" dirty="0" smtClean="0">
                <a:solidFill>
                  <a:schemeClr val="tx1"/>
                </a:solidFill>
              </a:rPr>
              <a:t>In Global </a:t>
            </a:r>
            <a:r>
              <a:rPr lang="en-US" dirty="0">
                <a:solidFill>
                  <a:schemeClr val="tx1"/>
                </a:solidFill>
              </a:rPr>
              <a:t>Competitiveness Report by the World Economic </a:t>
            </a:r>
            <a:r>
              <a:rPr lang="en-US" dirty="0" smtClean="0">
                <a:solidFill>
                  <a:schemeClr val="tx1"/>
                </a:solidFill>
              </a:rPr>
              <a:t>Forum Ukraine </a:t>
            </a:r>
            <a:r>
              <a:rPr lang="en-US" dirty="0">
                <a:solidFill>
                  <a:schemeClr val="tx1"/>
                </a:solidFill>
              </a:rPr>
              <a:t>ranks </a:t>
            </a:r>
            <a:r>
              <a:rPr lang="en-US" dirty="0" smtClean="0">
                <a:solidFill>
                  <a:schemeClr val="tx1"/>
                </a:solidFill>
              </a:rPr>
              <a:t>(2014-2015)</a:t>
            </a:r>
          </a:p>
          <a:p>
            <a:pPr algn="l"/>
            <a:r>
              <a:rPr lang="en-US" dirty="0" smtClean="0">
                <a:solidFill>
                  <a:schemeClr val="tx1"/>
                </a:solidFill>
              </a:rPr>
              <a:t> </a:t>
            </a:r>
            <a:r>
              <a:rPr lang="en-US" b="1" dirty="0" smtClean="0">
                <a:solidFill>
                  <a:schemeClr val="tx1"/>
                </a:solidFill>
              </a:rPr>
              <a:t>31</a:t>
            </a:r>
            <a:r>
              <a:rPr lang="en-US" baseline="30000" dirty="0" smtClean="0">
                <a:solidFill>
                  <a:schemeClr val="tx1"/>
                </a:solidFill>
              </a:rPr>
              <a:t>st</a:t>
            </a:r>
            <a:r>
              <a:rPr lang="en-US" dirty="0" smtClean="0">
                <a:solidFill>
                  <a:schemeClr val="tx1"/>
                </a:solidFill>
              </a:rPr>
              <a:t>  out </a:t>
            </a:r>
            <a:r>
              <a:rPr lang="en-US" dirty="0">
                <a:solidFill>
                  <a:schemeClr val="tx1"/>
                </a:solidFill>
              </a:rPr>
              <a:t>of </a:t>
            </a:r>
            <a:r>
              <a:rPr lang="en-US" b="1" dirty="0">
                <a:solidFill>
                  <a:schemeClr val="tx1"/>
                </a:solidFill>
              </a:rPr>
              <a:t>144</a:t>
            </a:r>
            <a:r>
              <a:rPr lang="en-US" dirty="0">
                <a:solidFill>
                  <a:schemeClr val="tx1"/>
                </a:solidFill>
              </a:rPr>
              <a:t> countries with regard to primary school enrolment, </a:t>
            </a:r>
            <a:endParaRPr lang="en-US" dirty="0" smtClean="0">
              <a:solidFill>
                <a:schemeClr val="tx1"/>
              </a:solidFill>
            </a:endParaRPr>
          </a:p>
          <a:p>
            <a:pPr algn="l"/>
            <a:r>
              <a:rPr lang="en-US" b="1" dirty="0" smtClean="0">
                <a:solidFill>
                  <a:schemeClr val="tx1"/>
                </a:solidFill>
              </a:rPr>
              <a:t>41</a:t>
            </a:r>
            <a:r>
              <a:rPr lang="en-US" baseline="30000" dirty="0" smtClean="0">
                <a:solidFill>
                  <a:schemeClr val="tx1"/>
                </a:solidFill>
              </a:rPr>
              <a:t>st</a:t>
            </a:r>
            <a:r>
              <a:rPr lang="en-US" dirty="0" smtClean="0">
                <a:solidFill>
                  <a:schemeClr val="tx1"/>
                </a:solidFill>
              </a:rPr>
              <a:t>  </a:t>
            </a:r>
            <a:r>
              <a:rPr lang="en-US" dirty="0">
                <a:solidFill>
                  <a:schemeClr val="tx1"/>
                </a:solidFill>
              </a:rPr>
              <a:t>in secondary </a:t>
            </a:r>
            <a:r>
              <a:rPr lang="en-US" dirty="0" smtClean="0">
                <a:solidFill>
                  <a:schemeClr val="tx1"/>
                </a:solidFill>
              </a:rPr>
              <a:t>education</a:t>
            </a:r>
          </a:p>
          <a:p>
            <a:pPr algn="l"/>
            <a:r>
              <a:rPr lang="en-US" b="1" dirty="0" smtClean="0">
                <a:solidFill>
                  <a:schemeClr val="tx1"/>
                </a:solidFill>
              </a:rPr>
              <a:t>13</a:t>
            </a:r>
            <a:r>
              <a:rPr lang="en-US" baseline="30000" dirty="0" smtClean="0">
                <a:solidFill>
                  <a:schemeClr val="tx1"/>
                </a:solidFill>
              </a:rPr>
              <a:t>th</a:t>
            </a:r>
            <a:r>
              <a:rPr lang="en-US" dirty="0" smtClean="0">
                <a:solidFill>
                  <a:schemeClr val="tx1"/>
                </a:solidFill>
              </a:rPr>
              <a:t>  </a:t>
            </a:r>
            <a:r>
              <a:rPr lang="en-US" dirty="0">
                <a:solidFill>
                  <a:schemeClr val="tx1"/>
                </a:solidFill>
              </a:rPr>
              <a:t>in higher professional </a:t>
            </a:r>
            <a:r>
              <a:rPr lang="en-US" dirty="0" smtClean="0">
                <a:solidFill>
                  <a:schemeClr val="tx1"/>
                </a:solidFill>
              </a:rPr>
              <a:t>education</a:t>
            </a:r>
          </a:p>
          <a:p>
            <a:pPr algn="l"/>
            <a:r>
              <a:rPr lang="en-US" b="1" dirty="0" smtClean="0">
                <a:solidFill>
                  <a:schemeClr val="tx1"/>
                </a:solidFill>
              </a:rPr>
              <a:t>14</a:t>
            </a:r>
            <a:r>
              <a:rPr lang="en-US" baseline="30000" dirty="0" smtClean="0">
                <a:solidFill>
                  <a:schemeClr val="tx1"/>
                </a:solidFill>
              </a:rPr>
              <a:t>th</a:t>
            </a:r>
            <a:r>
              <a:rPr lang="en-US" dirty="0" smtClean="0">
                <a:solidFill>
                  <a:schemeClr val="tx1"/>
                </a:solidFill>
              </a:rPr>
              <a:t> in quantity of education</a:t>
            </a:r>
          </a:p>
        </p:txBody>
      </p:sp>
    </p:spTree>
    <p:extLst>
      <p:ext uri="{BB962C8B-B14F-4D97-AF65-F5344CB8AC3E}">
        <p14:creationId xmlns:p14="http://schemas.microsoft.com/office/powerpoint/2010/main" val="12993950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3</a:t>
            </a:r>
            <a:r>
              <a:rPr lang="en-US" sz="2400" b="1" dirty="0" smtClean="0">
                <a:solidFill>
                  <a:schemeClr val="bg1"/>
                </a:solidFill>
              </a:rPr>
              <a:t>. </a:t>
            </a:r>
            <a:r>
              <a:rPr lang="en-US" sz="2400" b="1" dirty="0">
                <a:solidFill>
                  <a:schemeClr val="bg1"/>
                </a:solidFill>
              </a:rPr>
              <a:t>The quality of education in Ukraine and international </a:t>
            </a:r>
            <a:r>
              <a:rPr lang="en-US" sz="2400" b="1" dirty="0" smtClean="0">
                <a:solidFill>
                  <a:schemeClr val="bg1"/>
                </a:solidFill>
              </a:rPr>
              <a:t>rankings/2</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20000"/>
          </a:bodyPr>
          <a:lstStyle/>
          <a:p>
            <a:r>
              <a:rPr lang="en-US" b="1" i="1" dirty="0" smtClean="0">
                <a:solidFill>
                  <a:schemeClr val="tx1"/>
                </a:solidFill>
              </a:rPr>
              <a:t>Qualitative measurement</a:t>
            </a:r>
          </a:p>
          <a:p>
            <a:pPr marL="457200" indent="-457200" algn="l">
              <a:buFont typeface="Arial" panose="020B0604020202020204" pitchFamily="34" charset="0"/>
              <a:buChar char="•"/>
            </a:pPr>
            <a:r>
              <a:rPr lang="en-US" dirty="0" smtClean="0">
                <a:solidFill>
                  <a:schemeClr val="tx1">
                    <a:lumMod val="95000"/>
                    <a:lumOff val="5000"/>
                  </a:schemeClr>
                </a:solidFill>
              </a:rPr>
              <a:t>Global  human </a:t>
            </a:r>
            <a:r>
              <a:rPr lang="en-US" dirty="0">
                <a:solidFill>
                  <a:schemeClr val="tx1">
                    <a:lumMod val="95000"/>
                    <a:lumOff val="5000"/>
                  </a:schemeClr>
                </a:solidFill>
              </a:rPr>
              <a:t>capital </a:t>
            </a:r>
            <a:r>
              <a:rPr lang="en-US" dirty="0" smtClean="0">
                <a:solidFill>
                  <a:schemeClr val="tx1">
                    <a:lumMod val="95000"/>
                    <a:lumOff val="5000"/>
                  </a:schemeClr>
                </a:solidFill>
              </a:rPr>
              <a:t>index:</a:t>
            </a:r>
          </a:p>
          <a:p>
            <a:pPr algn="l"/>
            <a:r>
              <a:rPr lang="en-US" dirty="0" smtClean="0">
                <a:solidFill>
                  <a:schemeClr val="tx1">
                    <a:lumMod val="95000"/>
                    <a:lumOff val="5000"/>
                  </a:schemeClr>
                </a:solidFill>
              </a:rPr>
              <a:t> Ukraine is ranked </a:t>
            </a:r>
            <a:r>
              <a:rPr lang="en-US" b="1" dirty="0">
                <a:solidFill>
                  <a:schemeClr val="tx1">
                    <a:lumMod val="95000"/>
                    <a:lumOff val="5000"/>
                  </a:schemeClr>
                </a:solidFill>
              </a:rPr>
              <a:t>84</a:t>
            </a:r>
            <a:r>
              <a:rPr lang="en-US" dirty="0">
                <a:solidFill>
                  <a:schemeClr val="tx1">
                    <a:lumMod val="95000"/>
                    <a:lumOff val="5000"/>
                  </a:schemeClr>
                </a:solidFill>
              </a:rPr>
              <a:t> among </a:t>
            </a:r>
            <a:r>
              <a:rPr lang="en-US" b="1" dirty="0">
                <a:solidFill>
                  <a:schemeClr val="tx1">
                    <a:lumMod val="95000"/>
                    <a:lumOff val="5000"/>
                  </a:schemeClr>
                </a:solidFill>
              </a:rPr>
              <a:t>187</a:t>
            </a:r>
            <a:r>
              <a:rPr lang="en-US" dirty="0">
                <a:solidFill>
                  <a:schemeClr val="tx1">
                    <a:lumMod val="95000"/>
                    <a:lumOff val="5000"/>
                  </a:schemeClr>
                </a:solidFill>
              </a:rPr>
              <a:t> countries in </a:t>
            </a:r>
            <a:r>
              <a:rPr lang="en-US" dirty="0" smtClean="0">
                <a:solidFill>
                  <a:schemeClr val="tx1">
                    <a:lumMod val="95000"/>
                    <a:lumOff val="5000"/>
                  </a:schemeClr>
                </a:solidFill>
              </a:rPr>
              <a:t>2014</a:t>
            </a:r>
            <a:endParaRPr lang="ru-RU" dirty="0" smtClean="0">
              <a:solidFill>
                <a:schemeClr val="tx1">
                  <a:lumMod val="95000"/>
                  <a:lumOff val="5000"/>
                </a:schemeClr>
              </a:solidFill>
            </a:endParaRPr>
          </a:p>
          <a:p>
            <a:pPr marL="457200" indent="-457200" algn="l">
              <a:buFont typeface="Arial" panose="020B0604020202020204" pitchFamily="34" charset="0"/>
              <a:buChar char="•"/>
            </a:pPr>
            <a:r>
              <a:rPr lang="en-GB" dirty="0" smtClean="0">
                <a:solidFill>
                  <a:schemeClr val="tx1">
                    <a:lumMod val="95000"/>
                    <a:lumOff val="5000"/>
                  </a:schemeClr>
                </a:solidFill>
              </a:rPr>
              <a:t>World </a:t>
            </a:r>
            <a:r>
              <a:rPr lang="en-GB" dirty="0">
                <a:solidFill>
                  <a:schemeClr val="tx1">
                    <a:lumMod val="95000"/>
                    <a:lumOff val="5000"/>
                  </a:schemeClr>
                </a:solidFill>
              </a:rPr>
              <a:t>competitiveness </a:t>
            </a:r>
            <a:r>
              <a:rPr lang="en-GB" dirty="0" smtClean="0">
                <a:solidFill>
                  <a:schemeClr val="tx1">
                    <a:lumMod val="95000"/>
                    <a:lumOff val="5000"/>
                  </a:schemeClr>
                </a:solidFill>
              </a:rPr>
              <a:t>ranking (by </a:t>
            </a:r>
            <a:r>
              <a:rPr lang="en-GB" dirty="0">
                <a:solidFill>
                  <a:schemeClr val="tx1">
                    <a:lumMod val="95000"/>
                    <a:lumOff val="5000"/>
                  </a:schemeClr>
                </a:solidFill>
              </a:rPr>
              <a:t>the International Institute for Management Development </a:t>
            </a:r>
            <a:r>
              <a:rPr lang="en-GB" dirty="0" smtClean="0">
                <a:solidFill>
                  <a:schemeClr val="tx1">
                    <a:lumMod val="95000"/>
                    <a:lumOff val="5000"/>
                  </a:schemeClr>
                </a:solidFill>
              </a:rPr>
              <a:t>) in 2014:</a:t>
            </a:r>
          </a:p>
          <a:p>
            <a:pPr algn="l"/>
            <a:r>
              <a:rPr lang="en-US" dirty="0" smtClean="0">
                <a:solidFill>
                  <a:schemeClr val="tx1">
                    <a:lumMod val="95000"/>
                    <a:lumOff val="5000"/>
                  </a:schemeClr>
                </a:solidFill>
              </a:rPr>
              <a:t>Ukraine has </a:t>
            </a:r>
            <a:r>
              <a:rPr lang="en-US" b="1" dirty="0" smtClean="0">
                <a:solidFill>
                  <a:schemeClr val="tx1">
                    <a:lumMod val="95000"/>
                    <a:lumOff val="5000"/>
                  </a:schemeClr>
                </a:solidFill>
              </a:rPr>
              <a:t>49</a:t>
            </a:r>
            <a:r>
              <a:rPr lang="en-US" b="1" baseline="30000" dirty="0" smtClean="0">
                <a:solidFill>
                  <a:schemeClr val="tx1">
                    <a:lumMod val="95000"/>
                    <a:lumOff val="5000"/>
                  </a:schemeClr>
                </a:solidFill>
              </a:rPr>
              <a:t>th</a:t>
            </a:r>
            <a:r>
              <a:rPr lang="en-US" b="1" dirty="0" smtClean="0">
                <a:solidFill>
                  <a:schemeClr val="tx1">
                    <a:lumMod val="95000"/>
                    <a:lumOff val="5000"/>
                  </a:schemeClr>
                </a:solidFill>
              </a:rPr>
              <a:t> </a:t>
            </a:r>
            <a:r>
              <a:rPr lang="en-US" dirty="0" smtClean="0">
                <a:solidFill>
                  <a:schemeClr val="tx1">
                    <a:lumMod val="95000"/>
                    <a:lumOff val="5000"/>
                  </a:schemeClr>
                </a:solidFill>
              </a:rPr>
              <a:t> </a:t>
            </a:r>
            <a:r>
              <a:rPr lang="en-US" dirty="0">
                <a:solidFill>
                  <a:schemeClr val="tx1">
                    <a:lumMod val="95000"/>
                    <a:lumOff val="5000"/>
                  </a:schemeClr>
                </a:solidFill>
              </a:rPr>
              <a:t>place among </a:t>
            </a:r>
            <a:r>
              <a:rPr lang="en-US" b="1" dirty="0">
                <a:solidFill>
                  <a:schemeClr val="tx1">
                    <a:lumMod val="95000"/>
                    <a:lumOff val="5000"/>
                  </a:schemeClr>
                </a:solidFill>
              </a:rPr>
              <a:t>60 </a:t>
            </a:r>
            <a:r>
              <a:rPr lang="en-US" dirty="0" smtClean="0">
                <a:solidFill>
                  <a:schemeClr val="tx1">
                    <a:lumMod val="95000"/>
                    <a:lumOff val="5000"/>
                  </a:schemeClr>
                </a:solidFill>
              </a:rPr>
              <a:t>countries</a:t>
            </a:r>
          </a:p>
          <a:p>
            <a:pPr marL="457200" indent="-457200" algn="l">
              <a:buFont typeface="Arial" panose="020B0604020202020204" pitchFamily="34" charset="0"/>
              <a:buChar char="•"/>
            </a:pPr>
            <a:r>
              <a:rPr lang="en-US" dirty="0">
                <a:solidFill>
                  <a:schemeClr val="tx1">
                    <a:lumMod val="95000"/>
                    <a:lumOff val="5000"/>
                  </a:schemeClr>
                </a:solidFill>
              </a:rPr>
              <a:t>A</a:t>
            </a:r>
            <a:r>
              <a:rPr lang="en-US" dirty="0" smtClean="0">
                <a:solidFill>
                  <a:schemeClr val="tx1">
                    <a:lumMod val="95000"/>
                    <a:lumOff val="5000"/>
                  </a:schemeClr>
                </a:solidFill>
              </a:rPr>
              <a:t>n </a:t>
            </a:r>
            <a:r>
              <a:rPr lang="en-US" dirty="0">
                <a:solidFill>
                  <a:schemeClr val="tx1">
                    <a:lumMod val="95000"/>
                    <a:lumOff val="5000"/>
                  </a:schemeClr>
                </a:solidFill>
              </a:rPr>
              <a:t>average salary </a:t>
            </a:r>
            <a:r>
              <a:rPr lang="en-US" dirty="0" smtClean="0">
                <a:solidFill>
                  <a:schemeClr val="tx1">
                    <a:lumMod val="95000"/>
                    <a:lumOff val="5000"/>
                  </a:schemeClr>
                </a:solidFill>
              </a:rPr>
              <a:t>in Ukraine currently (2015) </a:t>
            </a:r>
            <a:r>
              <a:rPr lang="en-US" dirty="0">
                <a:solidFill>
                  <a:schemeClr val="tx1">
                    <a:lumMod val="95000"/>
                    <a:lumOff val="5000"/>
                  </a:schemeClr>
                </a:solidFill>
              </a:rPr>
              <a:t>stands at about UAH 4000 per month (less than US $</a:t>
            </a:r>
            <a:r>
              <a:rPr lang="en-US" dirty="0" smtClean="0">
                <a:solidFill>
                  <a:schemeClr val="tx1">
                    <a:lumMod val="95000"/>
                    <a:lumOff val="5000"/>
                  </a:schemeClr>
                </a:solidFill>
              </a:rPr>
              <a:t>200)</a:t>
            </a:r>
          </a:p>
          <a:p>
            <a:pPr marL="457200" indent="-457200" algn="l">
              <a:buFont typeface="Arial" panose="020B0604020202020204" pitchFamily="34" charset="0"/>
              <a:buChar char="•"/>
            </a:pPr>
            <a:r>
              <a:rPr lang="en-US" dirty="0" smtClean="0">
                <a:solidFill>
                  <a:schemeClr val="tx1">
                    <a:lumMod val="95000"/>
                    <a:lumOff val="5000"/>
                  </a:schemeClr>
                </a:solidFill>
              </a:rPr>
              <a:t>According to the </a:t>
            </a:r>
            <a:r>
              <a:rPr lang="en-US" dirty="0">
                <a:solidFill>
                  <a:schemeClr val="tx1">
                    <a:lumMod val="95000"/>
                    <a:lumOff val="5000"/>
                  </a:schemeClr>
                </a:solidFill>
              </a:rPr>
              <a:t>World Bank assessment, Ukraine’s GDP per capita is about US $3000 and the gross national income of Ukraine is about US $3500. </a:t>
            </a:r>
            <a:endParaRPr lang="en-US" dirty="0" smtClean="0">
              <a:solidFill>
                <a:schemeClr val="tx1">
                  <a:lumMod val="95000"/>
                  <a:lumOff val="5000"/>
                </a:schemeClr>
              </a:solidFill>
            </a:endParaRPr>
          </a:p>
          <a:p>
            <a:pPr algn="l"/>
            <a:r>
              <a:rPr lang="en-US" dirty="0" smtClean="0">
                <a:solidFill>
                  <a:schemeClr val="tx1">
                    <a:lumMod val="95000"/>
                    <a:lumOff val="5000"/>
                  </a:schemeClr>
                </a:solidFill>
              </a:rPr>
              <a:t>Ukraine is classified  </a:t>
            </a:r>
            <a:r>
              <a:rPr lang="en-US" dirty="0">
                <a:solidFill>
                  <a:schemeClr val="tx1">
                    <a:lumMod val="95000"/>
                    <a:lumOff val="5000"/>
                  </a:schemeClr>
                </a:solidFill>
              </a:rPr>
              <a:t>as “a country with lower-middle income”</a:t>
            </a:r>
            <a:endParaRPr lang="en-US" dirty="0" smtClean="0">
              <a:solidFill>
                <a:schemeClr val="tx1">
                  <a:lumMod val="95000"/>
                  <a:lumOff val="5000"/>
                </a:schemeClr>
              </a:solidFill>
            </a:endParaRPr>
          </a:p>
          <a:p>
            <a:pPr marL="457200" indent="-457200" algn="l">
              <a:buFont typeface="Arial" panose="020B0604020202020204" pitchFamily="34" charset="0"/>
              <a:buChar char="•"/>
            </a:pPr>
            <a:endParaRPr lang="en-US" dirty="0" smtClean="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30692657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a:solidFill>
                  <a:schemeClr val="bg1"/>
                </a:solidFill>
              </a:rPr>
              <a:t>4. The quality of education in Ukraine and international </a:t>
            </a:r>
            <a:r>
              <a:rPr lang="en-US" sz="2400" b="1" dirty="0" smtClean="0">
                <a:solidFill>
                  <a:schemeClr val="bg1"/>
                </a:solidFill>
              </a:rPr>
              <a:t>rankings/3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0000" lnSpcReduction="20000"/>
          </a:bodyPr>
          <a:lstStyle/>
          <a:p>
            <a:pPr algn="l"/>
            <a:r>
              <a:rPr lang="en-US" dirty="0">
                <a:solidFill>
                  <a:schemeClr val="tx1"/>
                </a:solidFill>
              </a:rPr>
              <a:t>Despite </a:t>
            </a:r>
            <a:r>
              <a:rPr lang="en-US" dirty="0" smtClean="0">
                <a:solidFill>
                  <a:schemeClr val="tx1"/>
                </a:solidFill>
              </a:rPr>
              <a:t>the </a:t>
            </a:r>
            <a:r>
              <a:rPr lang="en-US" i="1" dirty="0" smtClean="0">
                <a:solidFill>
                  <a:schemeClr val="tx1"/>
                </a:solidFill>
              </a:rPr>
              <a:t>high </a:t>
            </a:r>
            <a:r>
              <a:rPr lang="en-US" dirty="0">
                <a:solidFill>
                  <a:schemeClr val="tx1"/>
                </a:solidFill>
              </a:rPr>
              <a:t>Ukraine’s positions in international education rankings, the quality of education and its impact on productivity are </a:t>
            </a:r>
            <a:r>
              <a:rPr lang="en-US" i="1" dirty="0" smtClean="0">
                <a:solidFill>
                  <a:schemeClr val="tx1"/>
                </a:solidFill>
              </a:rPr>
              <a:t>poor</a:t>
            </a:r>
            <a:r>
              <a:rPr lang="en-US" dirty="0" smtClean="0">
                <a:solidFill>
                  <a:schemeClr val="tx1"/>
                </a:solidFill>
              </a:rPr>
              <a:t>.</a:t>
            </a:r>
            <a:endParaRPr lang="en-US" dirty="0">
              <a:solidFill>
                <a:schemeClr val="tx1"/>
              </a:solidFill>
            </a:endParaRPr>
          </a:p>
          <a:p>
            <a:pPr algn="l"/>
            <a:r>
              <a:rPr lang="en-US" dirty="0">
                <a:solidFill>
                  <a:schemeClr val="tx1"/>
                </a:solidFill>
              </a:rPr>
              <a:t>	</a:t>
            </a:r>
            <a:endParaRPr lang="en-US" dirty="0" smtClean="0">
              <a:solidFill>
                <a:schemeClr val="tx1"/>
              </a:solidFill>
            </a:endParaRPr>
          </a:p>
          <a:p>
            <a:pPr algn="l"/>
            <a:r>
              <a:rPr lang="en-US" dirty="0" smtClean="0">
                <a:solidFill>
                  <a:schemeClr val="tx1"/>
                </a:solidFill>
              </a:rPr>
              <a:t>The </a:t>
            </a:r>
            <a:r>
              <a:rPr lang="en-US" dirty="0">
                <a:solidFill>
                  <a:schemeClr val="tx1"/>
                </a:solidFill>
              </a:rPr>
              <a:t>reasons that negatively affect the development of Ukrainian education system and its quality are:	</a:t>
            </a:r>
          </a:p>
          <a:p>
            <a:pPr marL="457200" indent="-457200" algn="l">
              <a:buFont typeface="Arial" panose="020B0604020202020204" pitchFamily="34" charset="0"/>
              <a:buChar char="•"/>
            </a:pPr>
            <a:r>
              <a:rPr lang="en-US" dirty="0" smtClean="0">
                <a:solidFill>
                  <a:schemeClr val="tx1"/>
                </a:solidFill>
              </a:rPr>
              <a:t>High </a:t>
            </a:r>
            <a:r>
              <a:rPr lang="en-US" dirty="0">
                <a:solidFill>
                  <a:schemeClr val="tx1"/>
                </a:solidFill>
              </a:rPr>
              <a:t>level of </a:t>
            </a:r>
            <a:r>
              <a:rPr lang="en-US" dirty="0" smtClean="0">
                <a:solidFill>
                  <a:schemeClr val="tx1"/>
                </a:solidFill>
              </a:rPr>
              <a:t>corruption</a:t>
            </a:r>
          </a:p>
          <a:p>
            <a:pPr marL="457200" indent="-457200" algn="l">
              <a:buFont typeface="Arial" panose="020B0604020202020204" pitchFamily="34" charset="0"/>
              <a:buChar char="•"/>
            </a:pPr>
            <a:r>
              <a:rPr lang="en-US" dirty="0" smtClean="0">
                <a:solidFill>
                  <a:schemeClr val="tx1"/>
                </a:solidFill>
              </a:rPr>
              <a:t>Imperfect </a:t>
            </a:r>
            <a:r>
              <a:rPr lang="en-US" dirty="0">
                <a:solidFill>
                  <a:schemeClr val="tx1"/>
                </a:solidFill>
              </a:rPr>
              <a:t>legal </a:t>
            </a:r>
            <a:r>
              <a:rPr lang="en-US" dirty="0" smtClean="0">
                <a:solidFill>
                  <a:schemeClr val="tx1"/>
                </a:solidFill>
              </a:rPr>
              <a:t>framework</a:t>
            </a:r>
          </a:p>
          <a:p>
            <a:pPr marL="457200" indent="-457200" algn="l">
              <a:buFont typeface="Arial" panose="020B0604020202020204" pitchFamily="34" charset="0"/>
              <a:buChar char="•"/>
            </a:pPr>
            <a:r>
              <a:rPr lang="en-US" dirty="0" smtClean="0">
                <a:solidFill>
                  <a:schemeClr val="tx1"/>
                </a:solidFill>
              </a:rPr>
              <a:t>Ineffective </a:t>
            </a:r>
            <a:r>
              <a:rPr lang="en-US" dirty="0">
                <a:solidFill>
                  <a:schemeClr val="tx1"/>
                </a:solidFill>
              </a:rPr>
              <a:t>functioning of social and legal institutions</a:t>
            </a:r>
          </a:p>
          <a:p>
            <a:pPr marL="457200" indent="-457200" algn="l">
              <a:buFont typeface="Arial" panose="020B0604020202020204" pitchFamily="34" charset="0"/>
              <a:buChar char="•"/>
            </a:pPr>
            <a:r>
              <a:rPr lang="en-US" dirty="0">
                <a:solidFill>
                  <a:schemeClr val="tx1"/>
                </a:solidFill>
              </a:rPr>
              <a:t>Outdated material and technical base</a:t>
            </a:r>
          </a:p>
          <a:p>
            <a:pPr marL="457200" indent="-457200" algn="l">
              <a:buFont typeface="Arial" panose="020B0604020202020204" pitchFamily="34" charset="0"/>
              <a:buChar char="•"/>
            </a:pPr>
            <a:r>
              <a:rPr lang="en-US" dirty="0" smtClean="0">
                <a:solidFill>
                  <a:schemeClr val="tx1"/>
                </a:solidFill>
              </a:rPr>
              <a:t>Political </a:t>
            </a:r>
            <a:r>
              <a:rPr lang="en-US" dirty="0">
                <a:solidFill>
                  <a:schemeClr val="tx1"/>
                </a:solidFill>
              </a:rPr>
              <a:t>instability in the country</a:t>
            </a:r>
          </a:p>
          <a:p>
            <a:pPr marL="457200" indent="-457200" algn="l">
              <a:buFont typeface="Arial" panose="020B0604020202020204" pitchFamily="34" charset="0"/>
              <a:buChar char="•"/>
            </a:pPr>
            <a:r>
              <a:rPr lang="en-US" dirty="0" smtClean="0">
                <a:solidFill>
                  <a:schemeClr val="tx1"/>
                </a:solidFill>
              </a:rPr>
              <a:t>Reduction </a:t>
            </a:r>
            <a:r>
              <a:rPr lang="en-US" dirty="0">
                <a:solidFill>
                  <a:schemeClr val="tx1"/>
                </a:solidFill>
              </a:rPr>
              <a:t>of GDP</a:t>
            </a:r>
          </a:p>
          <a:p>
            <a:pPr marL="457200" indent="-457200" algn="l">
              <a:buFont typeface="Arial" panose="020B0604020202020204" pitchFamily="34" charset="0"/>
              <a:buChar char="•"/>
            </a:pPr>
            <a:r>
              <a:rPr lang="en-US" dirty="0" smtClean="0">
                <a:solidFill>
                  <a:schemeClr val="tx1"/>
                </a:solidFill>
              </a:rPr>
              <a:t>Inadequate </a:t>
            </a:r>
            <a:r>
              <a:rPr lang="en-US" dirty="0">
                <a:solidFill>
                  <a:schemeClr val="tx1"/>
                </a:solidFill>
              </a:rPr>
              <a:t>funding for the education sector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Inefficient </a:t>
            </a:r>
            <a:r>
              <a:rPr lang="en-US" dirty="0">
                <a:solidFill>
                  <a:schemeClr val="tx1"/>
                </a:solidFill>
              </a:rPr>
              <a:t>use of available resources and leverage</a:t>
            </a:r>
          </a:p>
          <a:p>
            <a:pPr marL="457200" indent="-457200" algn="l">
              <a:buFont typeface="Arial" panose="020B0604020202020204" pitchFamily="34" charset="0"/>
              <a:buChar char="•"/>
            </a:pPr>
            <a:r>
              <a:rPr lang="en-US" dirty="0" smtClean="0">
                <a:solidFill>
                  <a:schemeClr val="tx1"/>
                </a:solidFill>
              </a:rPr>
              <a:t>High </a:t>
            </a:r>
            <a:r>
              <a:rPr lang="en-US" dirty="0">
                <a:solidFill>
                  <a:schemeClr val="tx1"/>
                </a:solidFill>
              </a:rPr>
              <a:t>cost of credit</a:t>
            </a:r>
          </a:p>
          <a:p>
            <a:pPr marL="457200" indent="-457200" algn="l">
              <a:buFont typeface="Arial" panose="020B0604020202020204" pitchFamily="34" charset="0"/>
              <a:buChar char="•"/>
            </a:pPr>
            <a:r>
              <a:rPr lang="en-US" dirty="0" smtClean="0">
                <a:solidFill>
                  <a:schemeClr val="tx1"/>
                </a:solidFill>
              </a:rPr>
              <a:t>Unfavorable </a:t>
            </a:r>
            <a:r>
              <a:rPr lang="en-US" dirty="0">
                <a:solidFill>
                  <a:schemeClr val="tx1"/>
                </a:solidFill>
              </a:rPr>
              <a:t>investment climate</a:t>
            </a:r>
          </a:p>
          <a:p>
            <a:pPr marL="457200" indent="-457200" algn="l">
              <a:buFont typeface="Arial" panose="020B0604020202020204" pitchFamily="34" charset="0"/>
              <a:buChar char="•"/>
            </a:pPr>
            <a:r>
              <a:rPr lang="en-US" dirty="0" smtClean="0">
                <a:solidFill>
                  <a:schemeClr val="tx1"/>
                </a:solidFill>
              </a:rPr>
              <a:t>‘Brain drain’</a:t>
            </a:r>
            <a:endParaRPr lang="ru-RU" dirty="0">
              <a:solidFill>
                <a:schemeClr val="tx1"/>
              </a:solidFill>
            </a:endParaRPr>
          </a:p>
        </p:txBody>
      </p:sp>
    </p:spTree>
    <p:extLst>
      <p:ext uri="{BB962C8B-B14F-4D97-AF65-F5344CB8AC3E}">
        <p14:creationId xmlns:p14="http://schemas.microsoft.com/office/powerpoint/2010/main" val="1661031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uk-UA" sz="2400" b="1" dirty="0">
                <a:solidFill>
                  <a:schemeClr val="bg1"/>
                </a:solidFill>
              </a:rPr>
              <a:t>5</a:t>
            </a:r>
            <a:r>
              <a:rPr lang="en-US" sz="2400" b="1" dirty="0" smtClean="0">
                <a:solidFill>
                  <a:schemeClr val="bg1"/>
                </a:solidFill>
              </a:rPr>
              <a:t>.</a:t>
            </a:r>
            <a:r>
              <a:rPr lang="en-GB" sz="2400" b="1" dirty="0"/>
              <a:t> </a:t>
            </a:r>
            <a:r>
              <a:rPr lang="en-GB" sz="2400" b="1" dirty="0">
                <a:solidFill>
                  <a:schemeClr val="bg1"/>
                </a:solidFill>
              </a:rPr>
              <a:t>Rating system of educational </a:t>
            </a:r>
            <a:r>
              <a:rPr lang="en-GB" sz="2400" b="1" dirty="0" smtClean="0">
                <a:solidFill>
                  <a:schemeClr val="bg1"/>
                </a:solidFill>
              </a:rPr>
              <a:t>institutions/1</a:t>
            </a:r>
            <a:r>
              <a:rPr lang="uk-UA" sz="2400" dirty="0"/>
              <a:t/>
            </a:r>
            <a:br>
              <a:rPr lang="uk-UA" sz="2400" dirty="0"/>
            </a:b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endParaRPr lang="en-US" i="1" dirty="0" smtClean="0">
              <a:solidFill>
                <a:schemeClr val="tx1"/>
              </a:solidFill>
            </a:endParaRPr>
          </a:p>
          <a:p>
            <a:endParaRPr lang="en-US" i="1" dirty="0">
              <a:solidFill>
                <a:schemeClr val="tx1"/>
              </a:solidFill>
            </a:endParaRPr>
          </a:p>
          <a:p>
            <a:r>
              <a:rPr lang="en-US" i="1" dirty="0" smtClean="0">
                <a:solidFill>
                  <a:schemeClr val="tx1"/>
                </a:solidFill>
              </a:rPr>
              <a:t>There </a:t>
            </a:r>
            <a:r>
              <a:rPr lang="en-US" i="1" dirty="0">
                <a:solidFill>
                  <a:schemeClr val="tx1"/>
                </a:solidFill>
              </a:rPr>
              <a:t>is no uniform system of rating educational institutions in Ukraine </a:t>
            </a:r>
            <a:r>
              <a:rPr lang="en-US" i="1" dirty="0" smtClean="0">
                <a:solidFill>
                  <a:schemeClr val="tx1"/>
                </a:solidFill>
              </a:rPr>
              <a:t>(neither for secondary schools nor for higher schools)</a:t>
            </a:r>
          </a:p>
          <a:p>
            <a:endParaRPr lang="en-US" i="1" dirty="0" smtClean="0">
              <a:solidFill>
                <a:schemeClr val="tx1"/>
              </a:solidFill>
            </a:endParaRPr>
          </a:p>
          <a:p>
            <a:pPr algn="l"/>
            <a:endParaRPr lang="ru-RU" i="1" dirty="0">
              <a:solidFill>
                <a:schemeClr val="tx1"/>
              </a:solidFill>
            </a:endParaRPr>
          </a:p>
        </p:txBody>
      </p:sp>
    </p:spTree>
    <p:extLst>
      <p:ext uri="{BB962C8B-B14F-4D97-AF65-F5344CB8AC3E}">
        <p14:creationId xmlns:p14="http://schemas.microsoft.com/office/powerpoint/2010/main" val="29712189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108520" y="-99392"/>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6.</a:t>
            </a:r>
            <a:r>
              <a:rPr lang="en-GB" sz="2400" b="1" dirty="0" smtClean="0"/>
              <a:t> </a:t>
            </a:r>
            <a:r>
              <a:rPr lang="en-GB" sz="2400" b="1" dirty="0">
                <a:solidFill>
                  <a:schemeClr val="bg1"/>
                </a:solidFill>
              </a:rPr>
              <a:t>Rating system of educational </a:t>
            </a:r>
            <a:r>
              <a:rPr lang="en-GB" sz="2400" b="1" dirty="0" smtClean="0">
                <a:solidFill>
                  <a:schemeClr val="bg1"/>
                </a:solidFill>
              </a:rPr>
              <a:t>institutions/2</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10000"/>
          </a:bodyPr>
          <a:lstStyle/>
          <a:p>
            <a:r>
              <a:rPr lang="en-US" b="1" i="1" dirty="0" smtClean="0">
                <a:solidFill>
                  <a:schemeClr val="tx1"/>
                </a:solidFill>
              </a:rPr>
              <a:t>Ratings for secondary schools</a:t>
            </a:r>
          </a:p>
          <a:p>
            <a:pPr marL="457200" indent="-457200" algn="l">
              <a:buFont typeface="Arial" panose="020B0604020202020204" pitchFamily="34" charset="0"/>
              <a:buChar char="•"/>
            </a:pPr>
            <a:r>
              <a:rPr lang="en-US" dirty="0">
                <a:solidFill>
                  <a:schemeClr val="tx1"/>
                </a:solidFill>
              </a:rPr>
              <a:t>There are a number of information resources ranking secondary schools in Ukraine (</a:t>
            </a:r>
            <a:r>
              <a:rPr lang="en-US" b="1" dirty="0">
                <a:solidFill>
                  <a:schemeClr val="tx1"/>
                </a:solidFill>
              </a:rPr>
              <a:t>edumeter.com.ua</a:t>
            </a:r>
            <a:r>
              <a:rPr lang="en-US" dirty="0">
                <a:solidFill>
                  <a:schemeClr val="tx1"/>
                </a:solidFill>
              </a:rPr>
              <a:t>, </a:t>
            </a:r>
            <a:r>
              <a:rPr lang="en-US" b="1" dirty="0">
                <a:solidFill>
                  <a:schemeClr val="tx1"/>
                </a:solidFill>
              </a:rPr>
              <a:t>osvita.ua</a:t>
            </a:r>
            <a:r>
              <a:rPr lang="en-US" dirty="0">
                <a:solidFill>
                  <a:schemeClr val="tx1"/>
                </a:solidFill>
              </a:rPr>
              <a:t>, etc.).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All ratings </a:t>
            </a:r>
            <a:r>
              <a:rPr lang="en-US" dirty="0">
                <a:solidFill>
                  <a:schemeClr val="tx1"/>
                </a:solidFill>
              </a:rPr>
              <a:t>are based on the results of the </a:t>
            </a:r>
            <a:r>
              <a:rPr lang="en-US" b="1" dirty="0">
                <a:solidFill>
                  <a:schemeClr val="tx1"/>
                </a:solidFill>
              </a:rPr>
              <a:t>external independent testing</a:t>
            </a:r>
            <a:r>
              <a:rPr lang="en-US" dirty="0">
                <a:solidFill>
                  <a:schemeClr val="tx1"/>
                </a:solidFill>
              </a:rPr>
              <a:t> (hereinafter - EIT), which are published by the Ukrainian Centre for Educational Quality Assessment (http://testportal.gov.ua/).</a:t>
            </a:r>
          </a:p>
          <a:p>
            <a:pPr marL="457200" indent="-457200" algn="l">
              <a:buFont typeface="Arial" panose="020B0604020202020204" pitchFamily="34" charset="0"/>
              <a:buChar char="•"/>
            </a:pPr>
            <a:r>
              <a:rPr lang="en-US" dirty="0">
                <a:solidFill>
                  <a:schemeClr val="tx1"/>
                </a:solidFill>
              </a:rPr>
              <a:t>EIT aims to determine the level of academic performance of secondary </a:t>
            </a:r>
            <a:r>
              <a:rPr lang="en-US" dirty="0" smtClean="0">
                <a:solidFill>
                  <a:schemeClr val="tx1"/>
                </a:solidFill>
              </a:rPr>
              <a:t>school graduates during their admission to higher education. </a:t>
            </a:r>
          </a:p>
          <a:p>
            <a:pPr marL="457200" indent="-457200" algn="l">
              <a:buFont typeface="Arial" panose="020B0604020202020204" pitchFamily="34" charset="0"/>
              <a:buChar char="•"/>
            </a:pPr>
            <a:r>
              <a:rPr lang="en-US" dirty="0" smtClean="0">
                <a:solidFill>
                  <a:schemeClr val="tx1"/>
                </a:solidFill>
              </a:rPr>
              <a:t>EIT results allow school ranking by </a:t>
            </a:r>
            <a:r>
              <a:rPr lang="en-US" i="1" dirty="0" smtClean="0">
                <a:solidFill>
                  <a:schemeClr val="tx1"/>
                </a:solidFill>
              </a:rPr>
              <a:t>regions</a:t>
            </a:r>
            <a:r>
              <a:rPr lang="en-US" dirty="0" smtClean="0">
                <a:solidFill>
                  <a:schemeClr val="tx1"/>
                </a:solidFill>
              </a:rPr>
              <a:t> as well as in the context of </a:t>
            </a:r>
            <a:r>
              <a:rPr lang="en-US" i="1" dirty="0" smtClean="0">
                <a:solidFill>
                  <a:schemeClr val="tx1"/>
                </a:solidFill>
              </a:rPr>
              <a:t>individual disciplines</a:t>
            </a:r>
            <a:r>
              <a:rPr lang="en-US" b="1" i="1" dirty="0" smtClean="0">
                <a:solidFill>
                  <a:schemeClr val="tx1"/>
                </a:solidFill>
              </a:rPr>
              <a:t>.</a:t>
            </a:r>
          </a:p>
          <a:p>
            <a:endParaRPr lang="ru-RU" b="1" i="1" dirty="0">
              <a:solidFill>
                <a:schemeClr val="tx1"/>
              </a:solidFill>
            </a:endParaRPr>
          </a:p>
        </p:txBody>
      </p:sp>
    </p:spTree>
    <p:extLst>
      <p:ext uri="{BB962C8B-B14F-4D97-AF65-F5344CB8AC3E}">
        <p14:creationId xmlns:p14="http://schemas.microsoft.com/office/powerpoint/2010/main" val="14472443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uk-UA" sz="2400" b="1" dirty="0" smtClean="0">
                <a:solidFill>
                  <a:schemeClr val="bg1"/>
                </a:solidFill>
              </a:rPr>
              <a:t>7. </a:t>
            </a:r>
            <a:r>
              <a:rPr lang="en-GB" sz="2400" b="1" dirty="0" smtClean="0">
                <a:solidFill>
                  <a:schemeClr val="bg1"/>
                </a:solidFill>
              </a:rPr>
              <a:t>Rating </a:t>
            </a:r>
            <a:r>
              <a:rPr lang="en-GB" sz="2400" b="1" dirty="0">
                <a:solidFill>
                  <a:schemeClr val="bg1"/>
                </a:solidFill>
              </a:rPr>
              <a:t>system of educational </a:t>
            </a:r>
            <a:r>
              <a:rPr lang="en-GB" sz="2400" b="1" dirty="0" smtClean="0">
                <a:solidFill>
                  <a:schemeClr val="bg1"/>
                </a:solidFill>
              </a:rPr>
              <a:t>institutions/</a:t>
            </a:r>
            <a:r>
              <a:rPr lang="uk-UA" sz="2400" b="1" dirty="0" smtClean="0">
                <a:solidFill>
                  <a:schemeClr val="bg1"/>
                </a:solidFill>
              </a:rPr>
              <a:t>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0000" lnSpcReduction="20000"/>
          </a:bodyPr>
          <a:lstStyle/>
          <a:p>
            <a:r>
              <a:rPr lang="en-US" sz="4000" b="1" i="1" dirty="0">
                <a:solidFill>
                  <a:schemeClr val="tx1"/>
                </a:solidFill>
              </a:rPr>
              <a:t>Ratings for secondary schools</a:t>
            </a:r>
          </a:p>
          <a:p>
            <a:pPr algn="l"/>
            <a:r>
              <a:rPr lang="uk-UA" dirty="0" smtClean="0">
                <a:solidFill>
                  <a:schemeClr val="tx1"/>
                </a:solidFill>
              </a:rPr>
              <a:t>	</a:t>
            </a:r>
            <a:r>
              <a:rPr lang="en-US" dirty="0" smtClean="0">
                <a:solidFill>
                  <a:schemeClr val="tx1"/>
                </a:solidFill>
              </a:rPr>
              <a:t>U</a:t>
            </a:r>
            <a:r>
              <a:rPr lang="en-US" sz="3400" dirty="0" smtClean="0">
                <a:solidFill>
                  <a:schemeClr val="tx1"/>
                </a:solidFill>
              </a:rPr>
              <a:t>ntil </a:t>
            </a:r>
            <a:r>
              <a:rPr lang="en-US" sz="3400" dirty="0">
                <a:solidFill>
                  <a:schemeClr val="tx1"/>
                </a:solidFill>
              </a:rPr>
              <a:t>February 2015, there had been “</a:t>
            </a:r>
            <a:r>
              <a:rPr lang="en-US" sz="3400" b="1" dirty="0">
                <a:solidFill>
                  <a:schemeClr val="tx1"/>
                </a:solidFill>
              </a:rPr>
              <a:t>Regulations on the national rating system of secondary education</a:t>
            </a:r>
            <a:r>
              <a:rPr lang="en-US" sz="3400" dirty="0">
                <a:solidFill>
                  <a:schemeClr val="tx1"/>
                </a:solidFill>
              </a:rPr>
              <a:t>” for two years. </a:t>
            </a:r>
            <a:endParaRPr lang="uk-UA" sz="3400" dirty="0" smtClean="0">
              <a:solidFill>
                <a:schemeClr val="tx1"/>
              </a:solidFill>
            </a:endParaRPr>
          </a:p>
          <a:p>
            <a:pPr algn="l"/>
            <a:r>
              <a:rPr lang="uk-UA" sz="3400" dirty="0" smtClean="0">
                <a:solidFill>
                  <a:schemeClr val="tx1"/>
                </a:solidFill>
              </a:rPr>
              <a:t>	</a:t>
            </a:r>
            <a:r>
              <a:rPr lang="en-US" sz="3400" dirty="0" smtClean="0">
                <a:solidFill>
                  <a:schemeClr val="tx1"/>
                </a:solidFill>
              </a:rPr>
              <a:t>Rating </a:t>
            </a:r>
            <a:r>
              <a:rPr lang="en-US" sz="3400" dirty="0">
                <a:solidFill>
                  <a:schemeClr val="tx1"/>
                </a:solidFill>
              </a:rPr>
              <a:t>evaluation results provided by the regulation </a:t>
            </a:r>
            <a:r>
              <a:rPr lang="en-US" sz="3400" dirty="0" smtClean="0">
                <a:solidFill>
                  <a:schemeClr val="tx1"/>
                </a:solidFill>
              </a:rPr>
              <a:t>supposed to be  </a:t>
            </a:r>
            <a:r>
              <a:rPr lang="en-US" sz="3400" dirty="0">
                <a:solidFill>
                  <a:schemeClr val="tx1"/>
                </a:solidFill>
              </a:rPr>
              <a:t>made public in the media. Under this provision, the rating system included two levels:</a:t>
            </a:r>
          </a:p>
          <a:p>
            <a:pPr algn="l"/>
            <a:r>
              <a:rPr lang="en-US" sz="3400" dirty="0">
                <a:solidFill>
                  <a:schemeClr val="tx1"/>
                </a:solidFill>
              </a:rPr>
              <a:t>•	Ranking of general educational institutions according to the results of external evaluation </a:t>
            </a:r>
            <a:r>
              <a:rPr lang="en-US" sz="3400" dirty="0">
                <a:solidFill>
                  <a:schemeClr val="bg1">
                    <a:lumMod val="65000"/>
                  </a:schemeClr>
                </a:solidFill>
              </a:rPr>
              <a:t>of their performance was not funded by state or local budgets and was conducted on a purely voluntary basis. It applied criteria formed in terms of secondary school participation in nationwide systematic monitoring research of secondary education quality, external testing of graduates’ knowledge as well as other expert opinions.</a:t>
            </a:r>
          </a:p>
          <a:p>
            <a:pPr algn="l"/>
            <a:r>
              <a:rPr lang="en-US" sz="3400" dirty="0">
                <a:solidFill>
                  <a:schemeClr val="tx1"/>
                </a:solidFill>
              </a:rPr>
              <a:t>•	Ranking of secondary schools according to the results of internal monitoring </a:t>
            </a:r>
            <a:r>
              <a:rPr lang="en-US" sz="3400" dirty="0">
                <a:solidFill>
                  <a:schemeClr val="bg1">
                    <a:lumMod val="65000"/>
                  </a:schemeClr>
                </a:solidFill>
              </a:rPr>
              <a:t>of their activities</a:t>
            </a:r>
            <a:r>
              <a:rPr lang="en-US" sz="3400" dirty="0">
                <a:solidFill>
                  <a:schemeClr val="tx1"/>
                </a:solidFill>
              </a:rPr>
              <a:t>, </a:t>
            </a:r>
            <a:r>
              <a:rPr lang="en-US" sz="3400" dirty="0">
                <a:solidFill>
                  <a:schemeClr val="bg1">
                    <a:lumMod val="65000"/>
                  </a:schemeClr>
                </a:solidFill>
              </a:rPr>
              <a:t>which was based on the official data of secondary school activities introduced by the Unified State electronic database on education and implemented by a special automated information system.</a:t>
            </a:r>
          </a:p>
          <a:p>
            <a:pPr algn="l"/>
            <a:endParaRPr lang="ru-RU" dirty="0">
              <a:solidFill>
                <a:schemeClr val="tx1"/>
              </a:solidFill>
            </a:endParaRPr>
          </a:p>
        </p:txBody>
      </p:sp>
    </p:spTree>
    <p:extLst>
      <p:ext uri="{BB962C8B-B14F-4D97-AF65-F5344CB8AC3E}">
        <p14:creationId xmlns:p14="http://schemas.microsoft.com/office/powerpoint/2010/main" val="12830284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8.</a:t>
            </a:r>
            <a:r>
              <a:rPr lang="en-GB" sz="2400" b="1" dirty="0" smtClean="0">
                <a:solidFill>
                  <a:schemeClr val="bg1"/>
                </a:solidFill>
              </a:rPr>
              <a:t> </a:t>
            </a:r>
            <a:r>
              <a:rPr lang="en-GB" sz="2400" b="1" dirty="0">
                <a:solidFill>
                  <a:schemeClr val="bg1"/>
                </a:solidFill>
              </a:rPr>
              <a:t>Rating system of educational </a:t>
            </a:r>
            <a:r>
              <a:rPr lang="en-GB" sz="2400" b="1" dirty="0" smtClean="0">
                <a:solidFill>
                  <a:schemeClr val="bg1"/>
                </a:solidFill>
              </a:rPr>
              <a:t>institutions/</a:t>
            </a:r>
            <a:r>
              <a:rPr lang="en-US" sz="2400" b="1" dirty="0" smtClean="0">
                <a:solidFill>
                  <a:schemeClr val="bg1"/>
                </a:solidFill>
              </a:rPr>
              <a:t>4</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85000" lnSpcReduction="20000"/>
          </a:bodyPr>
          <a:lstStyle/>
          <a:p>
            <a:r>
              <a:rPr lang="en-US" sz="3300" b="1" i="1" dirty="0">
                <a:solidFill>
                  <a:schemeClr val="tx1"/>
                </a:solidFill>
              </a:rPr>
              <a:t>Ratings for </a:t>
            </a:r>
            <a:r>
              <a:rPr lang="en-US" sz="3300" b="1" i="1" dirty="0" smtClean="0">
                <a:solidFill>
                  <a:schemeClr val="tx1"/>
                </a:solidFill>
              </a:rPr>
              <a:t>higher </a:t>
            </a:r>
            <a:r>
              <a:rPr lang="en-US" sz="3300" b="1" i="1" dirty="0">
                <a:solidFill>
                  <a:schemeClr val="tx1"/>
                </a:solidFill>
              </a:rPr>
              <a:t>schools</a:t>
            </a:r>
          </a:p>
          <a:p>
            <a:pPr algn="l"/>
            <a:endParaRPr lang="en-US" dirty="0" smtClean="0">
              <a:solidFill>
                <a:schemeClr val="tx1"/>
              </a:solidFill>
            </a:endParaRPr>
          </a:p>
          <a:p>
            <a:pPr algn="l"/>
            <a:r>
              <a:rPr lang="en-US" dirty="0" smtClean="0">
                <a:solidFill>
                  <a:schemeClr val="tx1"/>
                </a:solidFill>
              </a:rPr>
              <a:t>Unofficial </a:t>
            </a:r>
            <a:r>
              <a:rPr lang="en-US" dirty="0">
                <a:solidFill>
                  <a:schemeClr val="tx1"/>
                </a:solidFill>
              </a:rPr>
              <a:t>rankings of universities in </a:t>
            </a:r>
            <a:r>
              <a:rPr lang="en-US" dirty="0" smtClean="0">
                <a:solidFill>
                  <a:schemeClr val="tx1"/>
                </a:solidFill>
              </a:rPr>
              <a:t>Ukraine</a:t>
            </a:r>
            <a:r>
              <a:rPr lang="ru-RU" dirty="0" smtClean="0">
                <a:solidFill>
                  <a:schemeClr val="tx1"/>
                </a:solidFill>
              </a:rPr>
              <a:t>:</a:t>
            </a:r>
          </a:p>
          <a:p>
            <a:pPr algn="l"/>
            <a:r>
              <a:rPr lang="en-US" dirty="0" smtClean="0">
                <a:solidFill>
                  <a:schemeClr val="tx1"/>
                </a:solidFill>
              </a:rPr>
              <a:t>national </a:t>
            </a:r>
            <a:r>
              <a:rPr lang="en-US" dirty="0">
                <a:solidFill>
                  <a:schemeClr val="tx1"/>
                </a:solidFill>
              </a:rPr>
              <a:t>rating </a:t>
            </a:r>
            <a:r>
              <a:rPr lang="ru-RU" dirty="0" smtClean="0">
                <a:solidFill>
                  <a:schemeClr val="tx1"/>
                </a:solidFill>
              </a:rPr>
              <a:t>:</a:t>
            </a:r>
          </a:p>
          <a:p>
            <a:pPr marL="457200" indent="-457200" algn="l">
              <a:buFont typeface="Arial" panose="020B0604020202020204" pitchFamily="34" charset="0"/>
              <a:buChar char="•"/>
            </a:pPr>
            <a:r>
              <a:rPr lang="en-US" b="1" dirty="0">
                <a:solidFill>
                  <a:schemeClr val="tx1"/>
                </a:solidFill>
              </a:rPr>
              <a:t>Top-200 Ukraine </a:t>
            </a:r>
            <a:r>
              <a:rPr lang="en-US" dirty="0">
                <a:solidFill>
                  <a:schemeClr val="bg1">
                    <a:lumMod val="50000"/>
                  </a:schemeClr>
                </a:solidFill>
              </a:rPr>
              <a:t>(http://www.euroosvita.net</a:t>
            </a:r>
            <a:r>
              <a:rPr lang="en-US" dirty="0" smtClean="0">
                <a:solidFill>
                  <a:schemeClr val="bg1">
                    <a:lumMod val="50000"/>
                  </a:schemeClr>
                </a:solidFill>
              </a:rPr>
              <a:t>/),</a:t>
            </a:r>
            <a:endParaRPr lang="ru-RU" dirty="0" smtClean="0">
              <a:solidFill>
                <a:schemeClr val="bg1">
                  <a:lumMod val="50000"/>
                </a:schemeClr>
              </a:solidFill>
            </a:endParaRPr>
          </a:p>
          <a:p>
            <a:pPr algn="l"/>
            <a:r>
              <a:rPr lang="en-US" dirty="0" smtClean="0">
                <a:solidFill>
                  <a:schemeClr val="tx1"/>
                </a:solidFill>
              </a:rPr>
              <a:t>international </a:t>
            </a:r>
            <a:r>
              <a:rPr lang="en-US" dirty="0">
                <a:solidFill>
                  <a:schemeClr val="tx1"/>
                </a:solidFill>
              </a:rPr>
              <a:t>rankings </a:t>
            </a:r>
            <a:r>
              <a:rPr lang="ru-RU" dirty="0" smtClean="0">
                <a:solidFill>
                  <a:schemeClr val="tx1"/>
                </a:solidFill>
              </a:rPr>
              <a:t>:</a:t>
            </a:r>
          </a:p>
          <a:p>
            <a:pPr marL="457200" indent="-457200" algn="l">
              <a:buFont typeface="Arial" panose="020B0604020202020204" pitchFamily="34" charset="0"/>
              <a:buChar char="•"/>
            </a:pPr>
            <a:r>
              <a:rPr lang="en-US" b="1" dirty="0" smtClean="0">
                <a:solidFill>
                  <a:schemeClr val="tx1"/>
                </a:solidFill>
              </a:rPr>
              <a:t>Scopus </a:t>
            </a:r>
            <a:endParaRPr lang="ru-RU" b="1" dirty="0" smtClean="0">
              <a:solidFill>
                <a:schemeClr val="tx1"/>
              </a:solidFill>
            </a:endParaRPr>
          </a:p>
          <a:p>
            <a:pPr marL="457200" indent="-457200" algn="l">
              <a:buFont typeface="Arial" panose="020B0604020202020204" pitchFamily="34" charset="0"/>
              <a:buChar char="•"/>
            </a:pPr>
            <a:r>
              <a:rPr lang="en-US" b="1" dirty="0" smtClean="0">
                <a:solidFill>
                  <a:schemeClr val="tx1"/>
                </a:solidFill>
              </a:rPr>
              <a:t>Webometrics</a:t>
            </a:r>
            <a:endParaRPr lang="en-US" dirty="0" smtClean="0">
              <a:solidFill>
                <a:schemeClr val="tx1"/>
              </a:solidFill>
            </a:endParaRPr>
          </a:p>
          <a:p>
            <a:pPr algn="l"/>
            <a:endParaRPr lang="en-US" dirty="0">
              <a:solidFill>
                <a:schemeClr val="tx1"/>
              </a:solidFill>
            </a:endParaRPr>
          </a:p>
          <a:p>
            <a:pPr algn="l"/>
            <a:r>
              <a:rPr lang="en-US" dirty="0" smtClean="0">
                <a:solidFill>
                  <a:schemeClr val="tx1"/>
                </a:solidFill>
              </a:rPr>
              <a:t> </a:t>
            </a:r>
            <a:r>
              <a:rPr lang="en-US" dirty="0" smtClean="0">
                <a:solidFill>
                  <a:schemeClr val="bg1">
                    <a:lumMod val="65000"/>
                  </a:schemeClr>
                </a:solidFill>
              </a:rPr>
              <a:t>“</a:t>
            </a:r>
            <a:r>
              <a:rPr lang="en-US" dirty="0">
                <a:solidFill>
                  <a:schemeClr val="bg1">
                    <a:lumMod val="65000"/>
                  </a:schemeClr>
                </a:solidFill>
              </a:rPr>
              <a:t>Top-200 Ukraine” uses aggregate indicator (integral index) to assess higher education institutions. The index is based on indicators of direct measurement (80%), expert evaluation of the quality of graduates’ training by employers and academic community (15%), and international </a:t>
            </a:r>
            <a:r>
              <a:rPr lang="en-US" dirty="0" err="1">
                <a:solidFill>
                  <a:schemeClr val="bg1">
                    <a:lumMod val="65000"/>
                  </a:schemeClr>
                </a:solidFill>
              </a:rPr>
              <a:t>scientometric</a:t>
            </a:r>
            <a:r>
              <a:rPr lang="en-US" dirty="0">
                <a:solidFill>
                  <a:schemeClr val="bg1">
                    <a:lumMod val="65000"/>
                  </a:schemeClr>
                </a:solidFill>
              </a:rPr>
              <a:t> and web metric data (5%).</a:t>
            </a:r>
          </a:p>
        </p:txBody>
      </p:sp>
    </p:spTree>
    <p:extLst>
      <p:ext uri="{BB962C8B-B14F-4D97-AF65-F5344CB8AC3E}">
        <p14:creationId xmlns:p14="http://schemas.microsoft.com/office/powerpoint/2010/main" val="14334163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9.</a:t>
            </a:r>
            <a:r>
              <a:rPr lang="en-US" sz="2400" dirty="0" smtClean="0"/>
              <a:t> </a:t>
            </a:r>
            <a:r>
              <a:rPr lang="en-US" sz="2400" dirty="0">
                <a:solidFill>
                  <a:schemeClr val="bg1"/>
                </a:solidFill>
              </a:rPr>
              <a:t>Quality Assurance in Higher Education </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sz="1800" b="1" i="1" dirty="0">
                <a:solidFill>
                  <a:schemeClr val="tx1">
                    <a:lumMod val="95000"/>
                    <a:lumOff val="5000"/>
                  </a:schemeClr>
                </a:solidFill>
              </a:rPr>
              <a:t>Quality </a:t>
            </a:r>
            <a:r>
              <a:rPr lang="en-US" sz="1800" b="1" i="1" dirty="0" smtClean="0">
                <a:solidFill>
                  <a:schemeClr val="tx1">
                    <a:lumMod val="95000"/>
                    <a:lumOff val="5000"/>
                  </a:schemeClr>
                </a:solidFill>
              </a:rPr>
              <a:t>Assurance in </a:t>
            </a:r>
            <a:r>
              <a:rPr lang="en-US" sz="1800" b="1" i="1" dirty="0">
                <a:solidFill>
                  <a:schemeClr val="tx1">
                    <a:lumMod val="95000"/>
                    <a:lumOff val="5000"/>
                  </a:schemeClr>
                </a:solidFill>
              </a:rPr>
              <a:t>Higher </a:t>
            </a:r>
            <a:r>
              <a:rPr lang="en-US" sz="1800" b="1" i="1" dirty="0" smtClean="0">
                <a:solidFill>
                  <a:schemeClr val="tx1">
                    <a:lumMod val="95000"/>
                    <a:lumOff val="5000"/>
                  </a:schemeClr>
                </a:solidFill>
              </a:rPr>
              <a:t>Education</a:t>
            </a:r>
            <a:r>
              <a:rPr lang="ru-RU" sz="1800" b="1" i="1" dirty="0" smtClean="0">
                <a:solidFill>
                  <a:schemeClr val="tx1">
                    <a:lumMod val="95000"/>
                    <a:lumOff val="5000"/>
                  </a:schemeClr>
                </a:solidFill>
              </a:rPr>
              <a:t>:</a:t>
            </a:r>
          </a:p>
          <a:p>
            <a:pPr marL="285750" indent="-285750" algn="l">
              <a:buFont typeface="Wingdings" panose="05000000000000000000" pitchFamily="2" charset="2"/>
              <a:buChar char="ü"/>
            </a:pPr>
            <a:r>
              <a:rPr lang="en-US" sz="1800" b="1" i="1" dirty="0" smtClean="0">
                <a:solidFill>
                  <a:schemeClr val="tx1">
                    <a:lumMod val="95000"/>
                    <a:lumOff val="5000"/>
                  </a:schemeClr>
                </a:solidFill>
              </a:rPr>
              <a:t>Licensing</a:t>
            </a:r>
            <a:r>
              <a:rPr lang="ru-RU" sz="1800" dirty="0" smtClean="0">
                <a:solidFill>
                  <a:schemeClr val="tx1">
                    <a:lumMod val="95000"/>
                    <a:lumOff val="5000"/>
                  </a:schemeClr>
                </a:solidFill>
              </a:rPr>
              <a:t>. </a:t>
            </a:r>
            <a:r>
              <a:rPr lang="en-US" sz="1800" dirty="0">
                <a:solidFill>
                  <a:schemeClr val="tx1">
                    <a:lumMod val="95000"/>
                    <a:lumOff val="5000"/>
                  </a:schemeClr>
                </a:solidFill>
              </a:rPr>
              <a:t>Licensing is a process by which an institution is </a:t>
            </a:r>
            <a:r>
              <a:rPr lang="en-US" sz="1800" dirty="0" err="1">
                <a:solidFill>
                  <a:schemeClr val="tx1">
                    <a:lumMod val="95000"/>
                    <a:lumOff val="5000"/>
                  </a:schemeClr>
                </a:solidFill>
              </a:rPr>
              <a:t>authorised</a:t>
            </a:r>
            <a:r>
              <a:rPr lang="en-US" sz="1800" dirty="0">
                <a:solidFill>
                  <a:schemeClr val="tx1">
                    <a:lumMod val="95000"/>
                    <a:lumOff val="5000"/>
                  </a:schemeClr>
                </a:solidFill>
              </a:rPr>
              <a:t> to start operation of its educational functions. The institution must meet minimum standards for educational activities in order to be licensed. </a:t>
            </a:r>
            <a:endParaRPr lang="ru-RU" sz="1800" dirty="0" smtClean="0">
              <a:solidFill>
                <a:schemeClr val="tx1">
                  <a:lumMod val="95000"/>
                  <a:lumOff val="5000"/>
                </a:schemeClr>
              </a:solidFill>
            </a:endParaRPr>
          </a:p>
          <a:p>
            <a:pPr marL="285750" indent="-285750" algn="l">
              <a:buFont typeface="Wingdings" panose="05000000000000000000" pitchFamily="2" charset="2"/>
              <a:buChar char="ü"/>
            </a:pPr>
            <a:r>
              <a:rPr lang="en-US" sz="1800" b="1" i="1" dirty="0" smtClean="0">
                <a:solidFill>
                  <a:schemeClr val="tx1">
                    <a:lumMod val="95000"/>
                    <a:lumOff val="5000"/>
                  </a:schemeClr>
                </a:solidFill>
              </a:rPr>
              <a:t>Accreditation</a:t>
            </a:r>
            <a:r>
              <a:rPr lang="ru-RU" sz="1800" b="1" i="1" dirty="0" smtClean="0">
                <a:solidFill>
                  <a:schemeClr val="tx1">
                    <a:lumMod val="95000"/>
                    <a:lumOff val="5000"/>
                  </a:schemeClr>
                </a:solidFill>
              </a:rPr>
              <a:t>.</a:t>
            </a:r>
            <a:r>
              <a:rPr lang="en-US" sz="1800" dirty="0">
                <a:solidFill>
                  <a:schemeClr val="tx1">
                    <a:lumMod val="95000"/>
                    <a:lumOff val="5000"/>
                  </a:schemeClr>
                </a:solidFill>
              </a:rPr>
              <a:t> Accreditation is a quality assurance process by which it is checked whether an institution meets the main goals of the accreditation regulations. </a:t>
            </a:r>
            <a:endParaRPr lang="en-US" sz="1800" dirty="0" smtClean="0">
              <a:solidFill>
                <a:schemeClr val="tx1">
                  <a:lumMod val="95000"/>
                  <a:lumOff val="5000"/>
                </a:schemeClr>
              </a:solidFill>
            </a:endParaRPr>
          </a:p>
          <a:p>
            <a:pPr algn="l"/>
            <a:r>
              <a:rPr lang="en-US" sz="1800" dirty="0" smtClean="0">
                <a:solidFill>
                  <a:schemeClr val="tx1">
                    <a:lumMod val="95000"/>
                    <a:lumOff val="5000"/>
                  </a:schemeClr>
                </a:solidFill>
              </a:rPr>
              <a:t>	The </a:t>
            </a:r>
            <a:r>
              <a:rPr lang="en-US" sz="1800" dirty="0">
                <a:solidFill>
                  <a:schemeClr val="tx1">
                    <a:lumMod val="95000"/>
                    <a:lumOff val="5000"/>
                  </a:schemeClr>
                </a:solidFill>
              </a:rPr>
              <a:t>main objectives of the accreditation are </a:t>
            </a:r>
            <a:endParaRPr lang="en-US" sz="1800" dirty="0" smtClean="0">
              <a:solidFill>
                <a:schemeClr val="tx1">
                  <a:lumMod val="95000"/>
                  <a:lumOff val="5000"/>
                </a:schemeClr>
              </a:solidFill>
            </a:endParaRPr>
          </a:p>
          <a:p>
            <a:pPr marL="285750" indent="-285750" algn="l">
              <a:buFont typeface="Arial" panose="020B0604020202020204" pitchFamily="34" charset="0"/>
              <a:buChar char="•"/>
            </a:pPr>
            <a:r>
              <a:rPr lang="en-US" sz="1800" dirty="0" smtClean="0">
                <a:solidFill>
                  <a:schemeClr val="tx1">
                    <a:lumMod val="95000"/>
                    <a:lumOff val="5000"/>
                  </a:schemeClr>
                </a:solidFill>
              </a:rPr>
              <a:t>to </a:t>
            </a:r>
            <a:r>
              <a:rPr lang="en-US" sz="1800" dirty="0">
                <a:solidFill>
                  <a:schemeClr val="tx1">
                    <a:lumMod val="95000"/>
                    <a:lumOff val="5000"/>
                  </a:schemeClr>
                </a:solidFill>
              </a:rPr>
              <a:t>maintain and improve quality of higher education; </a:t>
            </a:r>
            <a:endParaRPr lang="uk-UA" sz="1800" dirty="0" smtClean="0">
              <a:solidFill>
                <a:schemeClr val="tx1">
                  <a:lumMod val="95000"/>
                  <a:lumOff val="5000"/>
                </a:schemeClr>
              </a:solidFill>
            </a:endParaRPr>
          </a:p>
          <a:p>
            <a:pPr marL="285750" indent="-285750" algn="l">
              <a:buFont typeface="Arial" panose="020B0604020202020204" pitchFamily="34" charset="0"/>
              <a:buChar char="•"/>
            </a:pPr>
            <a:r>
              <a:rPr lang="en-US" sz="1800" dirty="0">
                <a:solidFill>
                  <a:schemeClr val="tx1">
                    <a:lumMod val="95000"/>
                    <a:lumOff val="5000"/>
                  </a:schemeClr>
                </a:solidFill>
              </a:rPr>
              <a:t>t</a:t>
            </a:r>
            <a:r>
              <a:rPr lang="en-US" sz="1800" dirty="0" smtClean="0">
                <a:solidFill>
                  <a:schemeClr val="tx1">
                    <a:lumMod val="95000"/>
                    <a:lumOff val="5000"/>
                  </a:schemeClr>
                </a:solidFill>
              </a:rPr>
              <a:t>o </a:t>
            </a:r>
            <a:r>
              <a:rPr lang="en-US" sz="1800" dirty="0">
                <a:solidFill>
                  <a:schemeClr val="tx1">
                    <a:lumMod val="95000"/>
                    <a:lumOff val="5000"/>
                  </a:schemeClr>
                </a:solidFill>
              </a:rPr>
              <a:t>assure the state quality standards; </a:t>
            </a:r>
            <a:endParaRPr lang="uk-UA" sz="1800" dirty="0" smtClean="0">
              <a:solidFill>
                <a:schemeClr val="tx1">
                  <a:lumMod val="95000"/>
                  <a:lumOff val="5000"/>
                </a:schemeClr>
              </a:solidFill>
            </a:endParaRPr>
          </a:p>
          <a:p>
            <a:pPr marL="285750" indent="-285750" algn="l">
              <a:buFont typeface="Arial" panose="020B0604020202020204" pitchFamily="34" charset="0"/>
              <a:buChar char="•"/>
            </a:pPr>
            <a:r>
              <a:rPr lang="en-US" sz="1800" dirty="0" smtClean="0">
                <a:solidFill>
                  <a:schemeClr val="tx1">
                    <a:lumMod val="95000"/>
                    <a:lumOff val="5000"/>
                  </a:schemeClr>
                </a:solidFill>
              </a:rPr>
              <a:t>to </a:t>
            </a:r>
            <a:r>
              <a:rPr lang="en-US" sz="1800" dirty="0">
                <a:solidFill>
                  <a:schemeClr val="tx1">
                    <a:lumMod val="95000"/>
                    <a:lumOff val="5000"/>
                  </a:schemeClr>
                </a:solidFill>
              </a:rPr>
              <a:t>hold the institutions accountable to the government as a funding source. </a:t>
            </a:r>
            <a:endParaRPr lang="en-US" sz="1800" dirty="0" smtClean="0">
              <a:solidFill>
                <a:schemeClr val="tx1">
                  <a:lumMod val="95000"/>
                  <a:lumOff val="5000"/>
                </a:schemeClr>
              </a:solidFill>
            </a:endParaRPr>
          </a:p>
          <a:p>
            <a:pPr algn="l"/>
            <a:r>
              <a:rPr lang="en-US" sz="1800" b="1" i="1" dirty="0" smtClean="0">
                <a:solidFill>
                  <a:schemeClr val="bg1">
                    <a:lumMod val="65000"/>
                  </a:schemeClr>
                </a:solidFill>
              </a:rPr>
              <a:t>High school</a:t>
            </a:r>
            <a:r>
              <a:rPr lang="ru-RU" sz="1800" b="1" i="1" dirty="0" smtClean="0">
                <a:solidFill>
                  <a:schemeClr val="bg1">
                    <a:lumMod val="65000"/>
                  </a:schemeClr>
                </a:solidFill>
              </a:rPr>
              <a:t> </a:t>
            </a:r>
            <a:r>
              <a:rPr lang="en-US" sz="1800" b="1" i="1" dirty="0" smtClean="0">
                <a:solidFill>
                  <a:schemeClr val="bg1">
                    <a:lumMod val="65000"/>
                  </a:schemeClr>
                </a:solidFill>
              </a:rPr>
              <a:t>has </a:t>
            </a:r>
            <a:r>
              <a:rPr lang="en-US" sz="1800" b="1" i="1" dirty="0">
                <a:solidFill>
                  <a:schemeClr val="bg1">
                    <a:lumMod val="65000"/>
                  </a:schemeClr>
                </a:solidFill>
              </a:rPr>
              <a:t>the right </a:t>
            </a:r>
            <a:r>
              <a:rPr lang="en-US" sz="1800" b="1" i="1" dirty="0" smtClean="0">
                <a:solidFill>
                  <a:schemeClr val="bg1">
                    <a:lumMod val="65000"/>
                  </a:schemeClr>
                </a:solidFill>
              </a:rPr>
              <a:t>to</a:t>
            </a:r>
            <a:r>
              <a:rPr lang="ru-RU" sz="1800" b="1" i="1" dirty="0" smtClean="0">
                <a:solidFill>
                  <a:schemeClr val="bg1">
                    <a:lumMod val="65000"/>
                  </a:schemeClr>
                </a:solidFill>
              </a:rPr>
              <a:t> </a:t>
            </a:r>
            <a:r>
              <a:rPr lang="en-US" sz="1800" b="1" i="1" dirty="0" smtClean="0">
                <a:solidFill>
                  <a:schemeClr val="bg1">
                    <a:lumMod val="65000"/>
                  </a:schemeClr>
                </a:solidFill>
              </a:rPr>
              <a:t>give </a:t>
            </a:r>
            <a:r>
              <a:rPr lang="en-US" sz="1800" b="1" i="1" dirty="0">
                <a:solidFill>
                  <a:schemeClr val="bg1">
                    <a:lumMod val="65000"/>
                  </a:schemeClr>
                </a:solidFill>
              </a:rPr>
              <a:t>the document on higher education state </a:t>
            </a:r>
            <a:r>
              <a:rPr lang="en-US" sz="1800" b="1" i="1" dirty="0" smtClean="0">
                <a:solidFill>
                  <a:schemeClr val="bg1">
                    <a:lumMod val="65000"/>
                  </a:schemeClr>
                </a:solidFill>
              </a:rPr>
              <a:t>only on accredited </a:t>
            </a:r>
            <a:r>
              <a:rPr lang="en-US" sz="1800" b="1" i="1" dirty="0">
                <a:solidFill>
                  <a:schemeClr val="bg1">
                    <a:lumMod val="65000"/>
                  </a:schemeClr>
                </a:solidFill>
              </a:rPr>
              <a:t>direction (specialty). The direction (specialty) is accredited if the level of training in this area (specialty) meets state requirements</a:t>
            </a:r>
            <a:r>
              <a:rPr lang="en-US" sz="1800" b="1" i="1" dirty="0">
                <a:solidFill>
                  <a:schemeClr val="tx1">
                    <a:lumMod val="95000"/>
                    <a:lumOff val="5000"/>
                  </a:schemeClr>
                </a:solidFill>
              </a:rPr>
              <a:t>.</a:t>
            </a:r>
            <a:endParaRPr lang="en-US" sz="1800" b="1" i="1" dirty="0" smtClean="0">
              <a:solidFill>
                <a:schemeClr val="tx1">
                  <a:lumMod val="95000"/>
                  <a:lumOff val="5000"/>
                </a:schemeClr>
              </a:solidFill>
            </a:endParaRPr>
          </a:p>
          <a:p>
            <a:pPr algn="l"/>
            <a:r>
              <a:rPr lang="en-US" sz="1800" dirty="0">
                <a:solidFill>
                  <a:schemeClr val="tx1">
                    <a:lumMod val="95000"/>
                    <a:lumOff val="5000"/>
                  </a:schemeClr>
                </a:solidFill>
              </a:rPr>
              <a:t>There are two types of accreditation in Ukraine: </a:t>
            </a:r>
            <a:endParaRPr lang="en-US" sz="1800" dirty="0" smtClean="0">
              <a:solidFill>
                <a:schemeClr val="tx1">
                  <a:lumMod val="95000"/>
                  <a:lumOff val="5000"/>
                </a:schemeClr>
              </a:solidFill>
            </a:endParaRPr>
          </a:p>
          <a:p>
            <a:pPr marL="285750" indent="-285750" algn="l">
              <a:buFont typeface="Arial" panose="020B0604020202020204" pitchFamily="34" charset="0"/>
              <a:buChar char="•"/>
            </a:pPr>
            <a:r>
              <a:rPr lang="en-US" sz="1800" dirty="0" smtClean="0">
                <a:solidFill>
                  <a:schemeClr val="tx1">
                    <a:lumMod val="95000"/>
                    <a:lumOff val="5000"/>
                  </a:schemeClr>
                </a:solidFill>
              </a:rPr>
              <a:t>programmatic</a:t>
            </a:r>
            <a:endParaRPr lang="ru-RU" sz="1800" b="1" i="1" dirty="0">
              <a:solidFill>
                <a:schemeClr val="tx1">
                  <a:lumMod val="95000"/>
                  <a:lumOff val="5000"/>
                </a:schemeClr>
              </a:solidFill>
            </a:endParaRPr>
          </a:p>
          <a:p>
            <a:pPr marL="285750" indent="-285750" algn="l">
              <a:buFont typeface="Arial" panose="020B0604020202020204" pitchFamily="34" charset="0"/>
              <a:buChar char="•"/>
            </a:pPr>
            <a:r>
              <a:rPr lang="en-US" sz="1800" dirty="0" smtClean="0">
                <a:solidFill>
                  <a:schemeClr val="tx1">
                    <a:lumMod val="95000"/>
                    <a:lumOff val="5000"/>
                  </a:schemeClr>
                </a:solidFill>
              </a:rPr>
              <a:t>institutional </a:t>
            </a:r>
            <a:endParaRPr lang="ru-RU" sz="1800" dirty="0" smtClean="0">
              <a:solidFill>
                <a:schemeClr val="tx1">
                  <a:lumMod val="95000"/>
                  <a:lumOff val="5000"/>
                </a:schemeClr>
              </a:solidFill>
            </a:endParaRPr>
          </a:p>
          <a:p>
            <a:pPr marL="285750" indent="-285750" algn="l">
              <a:buFont typeface="Arial" panose="020B0604020202020204" pitchFamily="34" charset="0"/>
              <a:buChar char="•"/>
            </a:pPr>
            <a:endParaRPr lang="en-US" sz="1800" dirty="0" smtClean="0"/>
          </a:p>
        </p:txBody>
      </p:sp>
    </p:spTree>
    <p:extLst>
      <p:ext uri="{BB962C8B-B14F-4D97-AF65-F5344CB8AC3E}">
        <p14:creationId xmlns:p14="http://schemas.microsoft.com/office/powerpoint/2010/main" val="9495018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10. </a:t>
            </a:r>
            <a:r>
              <a:rPr lang="en-US" sz="2400" b="1" dirty="0" smtClean="0">
                <a:solidFill>
                  <a:schemeClr val="bg1"/>
                </a:solidFill>
              </a:rPr>
              <a:t>Quality </a:t>
            </a:r>
            <a:r>
              <a:rPr lang="en-US" sz="2400" b="1" dirty="0">
                <a:solidFill>
                  <a:schemeClr val="bg1"/>
                </a:solidFill>
              </a:rPr>
              <a:t>Assurance in Higher Education </a:t>
            </a:r>
            <a:endParaRPr lang="ru-RU" sz="2400" b="1"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pPr marL="457200" indent="-457200" algn="l">
              <a:buFont typeface="Wingdings" panose="05000000000000000000" pitchFamily="2" charset="2"/>
              <a:buChar char="ü"/>
            </a:pPr>
            <a:r>
              <a:rPr lang="en-US" sz="2600" dirty="0" smtClean="0">
                <a:solidFill>
                  <a:schemeClr val="tx1">
                    <a:lumMod val="95000"/>
                    <a:lumOff val="5000"/>
                  </a:schemeClr>
                </a:solidFill>
              </a:rPr>
              <a:t>The </a:t>
            </a:r>
            <a:r>
              <a:rPr lang="en-US" sz="2600" b="1" dirty="0" err="1">
                <a:solidFill>
                  <a:schemeClr val="tx1">
                    <a:lumMod val="95000"/>
                    <a:lumOff val="5000"/>
                  </a:schemeClr>
                </a:solidFill>
              </a:rPr>
              <a:t>programme</a:t>
            </a:r>
            <a:r>
              <a:rPr lang="en-US" sz="2600" b="1" dirty="0">
                <a:solidFill>
                  <a:schemeClr val="tx1">
                    <a:lumMod val="95000"/>
                    <a:lumOff val="5000"/>
                  </a:schemeClr>
                </a:solidFill>
              </a:rPr>
              <a:t> accreditation </a:t>
            </a:r>
            <a:r>
              <a:rPr lang="en-US" sz="2600" b="1" dirty="0" smtClean="0">
                <a:solidFill>
                  <a:schemeClr val="tx1">
                    <a:lumMod val="95000"/>
                    <a:lumOff val="5000"/>
                  </a:schemeClr>
                </a:solidFill>
              </a:rPr>
              <a:t> </a:t>
            </a:r>
            <a:r>
              <a:rPr lang="en-US" sz="2600" dirty="0" smtClean="0">
                <a:solidFill>
                  <a:schemeClr val="tx1">
                    <a:lumMod val="95000"/>
                    <a:lumOff val="5000"/>
                  </a:schemeClr>
                </a:solidFill>
              </a:rPr>
              <a:t>- is </a:t>
            </a:r>
            <a:r>
              <a:rPr lang="en-US" sz="2600" dirty="0">
                <a:solidFill>
                  <a:schemeClr val="tx1">
                    <a:lumMod val="95000"/>
                    <a:lumOff val="5000"/>
                  </a:schemeClr>
                </a:solidFill>
              </a:rPr>
              <a:t>the first stage of accreditation.  </a:t>
            </a:r>
            <a:r>
              <a:rPr lang="en-US" sz="2600" dirty="0" smtClean="0">
                <a:solidFill>
                  <a:schemeClr val="tx1">
                    <a:lumMod val="95000"/>
                    <a:lumOff val="5000"/>
                  </a:schemeClr>
                </a:solidFill>
              </a:rPr>
              <a:t>To </a:t>
            </a:r>
            <a:r>
              <a:rPr lang="en-US" sz="2600" dirty="0">
                <a:solidFill>
                  <a:schemeClr val="tx1">
                    <a:lumMod val="95000"/>
                    <a:lumOff val="5000"/>
                  </a:schemeClr>
                </a:solidFill>
              </a:rPr>
              <a:t>have the </a:t>
            </a:r>
            <a:r>
              <a:rPr lang="en-US" sz="2600" dirty="0" err="1">
                <a:solidFill>
                  <a:schemeClr val="tx1">
                    <a:lumMod val="95000"/>
                    <a:lumOff val="5000"/>
                  </a:schemeClr>
                </a:solidFill>
              </a:rPr>
              <a:t>programme</a:t>
            </a:r>
            <a:r>
              <a:rPr lang="en-US" sz="2600" dirty="0">
                <a:solidFill>
                  <a:schemeClr val="tx1">
                    <a:lumMod val="95000"/>
                    <a:lumOff val="5000"/>
                  </a:schemeClr>
                </a:solidFill>
              </a:rPr>
              <a:t> accredited, the institution provides the MOES with a </a:t>
            </a:r>
            <a:r>
              <a:rPr lang="en-US" sz="2600" i="1" dirty="0">
                <a:solidFill>
                  <a:schemeClr val="tx1">
                    <a:lumMod val="95000"/>
                    <a:lumOff val="5000"/>
                  </a:schemeClr>
                </a:solidFill>
              </a:rPr>
              <a:t>self-evaluation report</a:t>
            </a:r>
            <a:r>
              <a:rPr lang="en-US" sz="2600" dirty="0">
                <a:solidFill>
                  <a:schemeClr val="tx1">
                    <a:lumMod val="95000"/>
                    <a:lumOff val="5000"/>
                  </a:schemeClr>
                </a:solidFill>
              </a:rPr>
              <a:t>. </a:t>
            </a:r>
            <a:endParaRPr lang="en-US" sz="2600" dirty="0" smtClean="0">
              <a:solidFill>
                <a:schemeClr val="tx1">
                  <a:lumMod val="95000"/>
                  <a:lumOff val="5000"/>
                </a:schemeClr>
              </a:solidFill>
            </a:endParaRPr>
          </a:p>
          <a:p>
            <a:pPr marL="457200" indent="-457200" algn="l">
              <a:buFont typeface="Arial" panose="020B0604020202020204" pitchFamily="34" charset="0"/>
              <a:buChar char="•"/>
            </a:pPr>
            <a:r>
              <a:rPr lang="en-US" sz="2600" dirty="0" smtClean="0">
                <a:solidFill>
                  <a:schemeClr val="bg1">
                    <a:lumMod val="50000"/>
                  </a:schemeClr>
                </a:solidFill>
              </a:rPr>
              <a:t>The </a:t>
            </a:r>
            <a:r>
              <a:rPr lang="en-US" sz="2600" dirty="0">
                <a:solidFill>
                  <a:schemeClr val="bg1">
                    <a:lumMod val="50000"/>
                  </a:schemeClr>
                </a:solidFill>
              </a:rPr>
              <a:t>Ministry appoints an Expert Commission to examine the report and the </a:t>
            </a:r>
            <a:r>
              <a:rPr lang="en-US" sz="2600" dirty="0" err="1">
                <a:solidFill>
                  <a:schemeClr val="bg1">
                    <a:lumMod val="50000"/>
                  </a:schemeClr>
                </a:solidFill>
              </a:rPr>
              <a:t>programme</a:t>
            </a:r>
            <a:r>
              <a:rPr lang="en-US" sz="2600" dirty="0">
                <a:solidFill>
                  <a:schemeClr val="bg1">
                    <a:lumMod val="50000"/>
                  </a:schemeClr>
                </a:solidFill>
              </a:rPr>
              <a:t> itself. </a:t>
            </a:r>
            <a:endParaRPr lang="en-US" sz="2600" dirty="0" smtClean="0">
              <a:solidFill>
                <a:schemeClr val="bg1">
                  <a:lumMod val="50000"/>
                </a:schemeClr>
              </a:solidFill>
            </a:endParaRPr>
          </a:p>
          <a:p>
            <a:pPr marL="457200" indent="-457200" algn="l">
              <a:buFont typeface="Arial" panose="020B0604020202020204" pitchFamily="34" charset="0"/>
              <a:buChar char="•"/>
            </a:pPr>
            <a:r>
              <a:rPr lang="en-US" sz="2600" dirty="0" smtClean="0">
                <a:solidFill>
                  <a:schemeClr val="bg1">
                    <a:lumMod val="50000"/>
                  </a:schemeClr>
                </a:solidFill>
              </a:rPr>
              <a:t>The </a:t>
            </a:r>
            <a:r>
              <a:rPr lang="en-US" sz="2600" dirty="0">
                <a:solidFill>
                  <a:schemeClr val="bg1">
                    <a:lumMod val="50000"/>
                  </a:schemeClr>
                </a:solidFill>
              </a:rPr>
              <a:t>criteria used for evaluation are developed by the MOES and representatives of academic community. They include updated curricula, scientific research, teaching methods, trained personnel and infrastructure. </a:t>
            </a:r>
            <a:r>
              <a:rPr lang="en-US" sz="2600" dirty="0" err="1">
                <a:solidFill>
                  <a:schemeClr val="bg1">
                    <a:lumMod val="50000"/>
                  </a:schemeClr>
                </a:solidFill>
              </a:rPr>
              <a:t>Programme</a:t>
            </a:r>
            <a:r>
              <a:rPr lang="en-US" sz="2600" dirty="0">
                <a:solidFill>
                  <a:schemeClr val="bg1">
                    <a:lumMod val="50000"/>
                  </a:schemeClr>
                </a:solidFill>
              </a:rPr>
              <a:t> accreditation is valid up to 10 years</a:t>
            </a:r>
            <a:r>
              <a:rPr lang="en-US" sz="2600" dirty="0" smtClean="0">
                <a:solidFill>
                  <a:schemeClr val="bg1">
                    <a:lumMod val="50000"/>
                  </a:schemeClr>
                </a:solidFill>
              </a:rPr>
              <a:t>.</a:t>
            </a:r>
          </a:p>
          <a:p>
            <a:pPr marL="457200" indent="-457200" algn="l">
              <a:buFont typeface="Wingdings" panose="05000000000000000000" pitchFamily="2" charset="2"/>
              <a:buChar char="ü"/>
            </a:pPr>
            <a:r>
              <a:rPr lang="en-US" sz="2600" dirty="0" smtClean="0">
                <a:solidFill>
                  <a:schemeClr val="tx1">
                    <a:lumMod val="95000"/>
                    <a:lumOff val="5000"/>
                  </a:schemeClr>
                </a:solidFill>
              </a:rPr>
              <a:t>A </a:t>
            </a:r>
            <a:r>
              <a:rPr lang="en-US" sz="2600" dirty="0">
                <a:solidFill>
                  <a:schemeClr val="tx1">
                    <a:lumMod val="95000"/>
                    <a:lumOff val="5000"/>
                  </a:schemeClr>
                </a:solidFill>
              </a:rPr>
              <a:t>higher education institution may apply for an </a:t>
            </a:r>
            <a:r>
              <a:rPr lang="en-US" sz="2600" b="1" dirty="0">
                <a:solidFill>
                  <a:schemeClr val="tx1">
                    <a:lumMod val="95000"/>
                    <a:lumOff val="5000"/>
                  </a:schemeClr>
                </a:solidFill>
              </a:rPr>
              <a:t>institutional accreditation </a:t>
            </a:r>
            <a:r>
              <a:rPr lang="en-US" sz="2600" dirty="0">
                <a:solidFill>
                  <a:schemeClr val="tx1">
                    <a:lumMod val="95000"/>
                    <a:lumOff val="5000"/>
                  </a:schemeClr>
                </a:solidFill>
              </a:rPr>
              <a:t>when at least 75 percent of study </a:t>
            </a:r>
            <a:r>
              <a:rPr lang="en-US" sz="2600" dirty="0" err="1">
                <a:solidFill>
                  <a:schemeClr val="tx1">
                    <a:lumMod val="95000"/>
                    <a:lumOff val="5000"/>
                  </a:schemeClr>
                </a:solidFill>
              </a:rPr>
              <a:t>programmes</a:t>
            </a:r>
            <a:r>
              <a:rPr lang="en-US" sz="2600" dirty="0">
                <a:solidFill>
                  <a:schemeClr val="tx1">
                    <a:lumMod val="95000"/>
                    <a:lumOff val="5000"/>
                  </a:schemeClr>
                </a:solidFill>
              </a:rPr>
              <a:t> have been accredited. </a:t>
            </a:r>
            <a:endParaRPr lang="en-US" sz="2600" dirty="0" smtClean="0">
              <a:solidFill>
                <a:schemeClr val="tx1">
                  <a:lumMod val="95000"/>
                  <a:lumOff val="5000"/>
                </a:schemeClr>
              </a:solidFill>
            </a:endParaRPr>
          </a:p>
          <a:p>
            <a:pPr algn="l"/>
            <a:endParaRPr lang="ru-RU" b="1" i="1"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3781842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11. </a:t>
            </a:r>
            <a:r>
              <a:rPr lang="en-US" sz="2400" b="1" dirty="0">
                <a:solidFill>
                  <a:schemeClr val="bg1"/>
                </a:solidFill>
              </a:rPr>
              <a:t>Quality Assurance in </a:t>
            </a:r>
            <a:r>
              <a:rPr lang="en-US" sz="2400" b="1" dirty="0" smtClean="0">
                <a:solidFill>
                  <a:schemeClr val="bg1"/>
                </a:solidFill>
              </a:rPr>
              <a:t>Secondary </a:t>
            </a:r>
            <a:r>
              <a:rPr lang="en-US" sz="2400" b="1" dirty="0">
                <a:solidFill>
                  <a:schemeClr val="bg1"/>
                </a:solidFill>
              </a:rPr>
              <a:t>Education </a:t>
            </a:r>
            <a:endParaRPr lang="ru-RU" sz="2400" b="1"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lnSpcReduction="10000"/>
          </a:bodyPr>
          <a:lstStyle/>
          <a:p>
            <a:pPr marL="457200" indent="-457200" algn="l">
              <a:buFont typeface="Wingdings" panose="05000000000000000000" pitchFamily="2" charset="2"/>
              <a:buChar char="ü"/>
            </a:pPr>
            <a:r>
              <a:rPr lang="en-US" b="1" i="1" dirty="0">
                <a:solidFill>
                  <a:schemeClr val="tx1"/>
                </a:solidFill>
              </a:rPr>
              <a:t>License conditions </a:t>
            </a:r>
            <a:r>
              <a:rPr lang="ru-RU" b="1" i="1" dirty="0" smtClean="0">
                <a:solidFill>
                  <a:schemeClr val="tx1"/>
                </a:solidFill>
              </a:rPr>
              <a:t>:</a:t>
            </a:r>
          </a:p>
          <a:p>
            <a:pPr marL="457200" indent="-457200" algn="l">
              <a:buFont typeface="Arial" panose="020B0604020202020204" pitchFamily="34" charset="0"/>
              <a:buChar char="•"/>
            </a:pPr>
            <a:r>
              <a:rPr lang="en-US" dirty="0" smtClean="0">
                <a:solidFill>
                  <a:schemeClr val="tx1"/>
                </a:solidFill>
              </a:rPr>
              <a:t>Staff norms</a:t>
            </a:r>
          </a:p>
          <a:p>
            <a:pPr marL="457200" indent="-457200" algn="l">
              <a:buFont typeface="Arial" panose="020B0604020202020204" pitchFamily="34" charset="0"/>
              <a:buChar char="•"/>
            </a:pPr>
            <a:r>
              <a:rPr lang="en-US" dirty="0" smtClean="0">
                <a:solidFill>
                  <a:schemeClr val="tx1"/>
                </a:solidFill>
              </a:rPr>
              <a:t>Technical and material norms (logistics)</a:t>
            </a:r>
          </a:p>
          <a:p>
            <a:pPr marL="457200" indent="-457200" algn="l">
              <a:buFont typeface="Arial" panose="020B0604020202020204" pitchFamily="34" charset="0"/>
              <a:buChar char="•"/>
            </a:pPr>
            <a:r>
              <a:rPr lang="en-US" dirty="0">
                <a:solidFill>
                  <a:schemeClr val="tx1"/>
                </a:solidFill>
              </a:rPr>
              <a:t>Standards of information provision</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Standards of teaching</a:t>
            </a:r>
          </a:p>
          <a:p>
            <a:pPr algn="l"/>
            <a:endParaRPr lang="uk-UA" dirty="0">
              <a:solidFill>
                <a:schemeClr val="tx1"/>
              </a:solidFill>
            </a:endParaRPr>
          </a:p>
          <a:p>
            <a:pPr marL="457200" indent="-457200" algn="l">
              <a:buFont typeface="Wingdings" panose="05000000000000000000" pitchFamily="2" charset="2"/>
              <a:buChar char="ü"/>
            </a:pPr>
            <a:r>
              <a:rPr lang="en-US" b="1" i="1" dirty="0" smtClean="0">
                <a:solidFill>
                  <a:schemeClr val="tx1"/>
                </a:solidFill>
              </a:rPr>
              <a:t>Certification:</a:t>
            </a:r>
          </a:p>
          <a:p>
            <a:pPr marL="457200" indent="-457200" algn="l">
              <a:buFont typeface="Arial" panose="020B0604020202020204" pitchFamily="34" charset="0"/>
              <a:buChar char="•"/>
            </a:pPr>
            <a:r>
              <a:rPr lang="en-US" dirty="0" smtClean="0">
                <a:solidFill>
                  <a:schemeClr val="tx1"/>
                </a:solidFill>
              </a:rPr>
              <a:t>Certification of schools</a:t>
            </a:r>
          </a:p>
          <a:p>
            <a:pPr marL="457200" indent="-457200" algn="l">
              <a:buFont typeface="Arial" panose="020B0604020202020204" pitchFamily="34" charset="0"/>
              <a:buChar char="•"/>
            </a:pPr>
            <a:r>
              <a:rPr lang="en-US" dirty="0" smtClean="0">
                <a:solidFill>
                  <a:schemeClr val="tx1"/>
                </a:solidFill>
              </a:rPr>
              <a:t>Certification of teachers</a:t>
            </a:r>
            <a:endParaRPr lang="uk-UA" dirty="0" smtClean="0">
              <a:solidFill>
                <a:schemeClr val="tx1"/>
              </a:solidFill>
            </a:endParaRPr>
          </a:p>
          <a:p>
            <a:pPr algn="l"/>
            <a:r>
              <a:rPr lang="en-US" sz="2800" i="1" dirty="0">
                <a:solidFill>
                  <a:schemeClr val="bg1">
                    <a:lumMod val="50000"/>
                  </a:schemeClr>
                </a:solidFill>
              </a:rPr>
              <a:t>Quality Assurance in Secondary </a:t>
            </a:r>
            <a:r>
              <a:rPr lang="en-US" sz="2800" i="1" dirty="0" smtClean="0">
                <a:solidFill>
                  <a:schemeClr val="bg1">
                    <a:lumMod val="50000"/>
                  </a:schemeClr>
                </a:solidFill>
              </a:rPr>
              <a:t>Education</a:t>
            </a:r>
            <a:r>
              <a:rPr lang="uk-UA" sz="2800" i="1" dirty="0" smtClean="0">
                <a:solidFill>
                  <a:schemeClr val="bg1">
                    <a:lumMod val="50000"/>
                  </a:schemeClr>
                </a:solidFill>
              </a:rPr>
              <a:t> </a:t>
            </a:r>
            <a:r>
              <a:rPr lang="en-US" sz="2800" i="1" dirty="0" smtClean="0">
                <a:solidFill>
                  <a:schemeClr val="bg1">
                    <a:lumMod val="50000"/>
                  </a:schemeClr>
                </a:solidFill>
              </a:rPr>
              <a:t>is formal, bureaucratic and corrupted</a:t>
            </a:r>
          </a:p>
          <a:p>
            <a:pPr marL="457200" indent="-457200" algn="l">
              <a:buFont typeface="Arial" panose="020B0604020202020204" pitchFamily="34" charset="0"/>
              <a:buChar char="•"/>
            </a:pPr>
            <a:endParaRPr lang="en-US" dirty="0" smtClean="0">
              <a:solidFill>
                <a:schemeClr val="tx1"/>
              </a:solidFill>
            </a:endParaRPr>
          </a:p>
          <a:p>
            <a:pPr marL="457200" indent="-457200" algn="l">
              <a:buFont typeface="Arial" panose="020B0604020202020204" pitchFamily="34" charset="0"/>
              <a:buChar char="•"/>
            </a:pPr>
            <a:endParaRPr lang="ru-RU" dirty="0">
              <a:solidFill>
                <a:schemeClr val="tx1"/>
              </a:solidFill>
            </a:endParaRPr>
          </a:p>
        </p:txBody>
      </p:sp>
    </p:spTree>
    <p:extLst>
      <p:ext uri="{BB962C8B-B14F-4D97-AF65-F5344CB8AC3E}">
        <p14:creationId xmlns:p14="http://schemas.microsoft.com/office/powerpoint/2010/main" val="10797077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3"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a:solidFill>
                  <a:schemeClr val="bg1"/>
                </a:solidFill>
              </a:rPr>
              <a:t>12. The system of </a:t>
            </a:r>
            <a:r>
              <a:rPr lang="en-US" sz="2400" b="1" dirty="0" smtClean="0">
                <a:solidFill>
                  <a:schemeClr val="bg1"/>
                </a:solidFill>
              </a:rPr>
              <a:t>funding/1</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b="1" i="1" dirty="0" smtClean="0">
                <a:solidFill>
                  <a:schemeClr val="tx1"/>
                </a:solidFill>
              </a:rPr>
              <a:t>Relative indicators</a:t>
            </a:r>
          </a:p>
          <a:p>
            <a:pPr algn="l"/>
            <a:r>
              <a:rPr lang="en-US" dirty="0" smtClean="0">
                <a:solidFill>
                  <a:schemeClr val="tx1"/>
                </a:solidFill>
              </a:rPr>
              <a:t>According  to the </a:t>
            </a:r>
            <a:r>
              <a:rPr lang="en-US" dirty="0">
                <a:solidFill>
                  <a:schemeClr val="tx1"/>
                </a:solidFill>
              </a:rPr>
              <a:t>formal ratios, the level of education funding in Ukraine is one of the </a:t>
            </a:r>
            <a:r>
              <a:rPr lang="en-US" b="1" i="1" dirty="0">
                <a:solidFill>
                  <a:schemeClr val="tx1"/>
                </a:solidFill>
              </a:rPr>
              <a:t>highest</a:t>
            </a:r>
            <a:r>
              <a:rPr lang="en-US" dirty="0">
                <a:solidFill>
                  <a:schemeClr val="tx1"/>
                </a:solidFill>
              </a:rPr>
              <a:t> in the world.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Art.61 </a:t>
            </a:r>
            <a:r>
              <a:rPr lang="en-US" dirty="0">
                <a:solidFill>
                  <a:schemeClr val="tx1"/>
                </a:solidFill>
              </a:rPr>
              <a:t>of the Law of Ukraine “On education” defines budget allocations for education in the amount </a:t>
            </a:r>
            <a:r>
              <a:rPr lang="en-US" b="1" i="1" dirty="0">
                <a:solidFill>
                  <a:schemeClr val="tx1"/>
                </a:solidFill>
              </a:rPr>
              <a:t>not less than 10% of </a:t>
            </a:r>
            <a:r>
              <a:rPr lang="en-US" b="1" i="1" dirty="0" smtClean="0">
                <a:solidFill>
                  <a:schemeClr val="tx1"/>
                </a:solidFill>
              </a:rPr>
              <a:t>GDP</a:t>
            </a:r>
          </a:p>
          <a:p>
            <a:pPr algn="l"/>
            <a:r>
              <a:rPr lang="en-US" b="1" dirty="0">
                <a:solidFill>
                  <a:schemeClr val="tx1"/>
                </a:solidFill>
              </a:rPr>
              <a:t>BUT</a:t>
            </a:r>
            <a:r>
              <a:rPr lang="en-US" dirty="0">
                <a:solidFill>
                  <a:schemeClr val="tx1"/>
                </a:solidFill>
              </a:rPr>
              <a:t> </a:t>
            </a:r>
            <a:r>
              <a:rPr lang="en-US" dirty="0" smtClean="0">
                <a:solidFill>
                  <a:schemeClr val="tx1"/>
                </a:solidFill>
              </a:rPr>
              <a:t> </a:t>
            </a:r>
            <a:r>
              <a:rPr lang="en-US" dirty="0">
                <a:solidFill>
                  <a:schemeClr val="tx1"/>
                </a:solidFill>
              </a:rPr>
              <a:t>it has</a:t>
            </a:r>
            <a:r>
              <a:rPr lang="en-US" b="1" i="1" dirty="0">
                <a:solidFill>
                  <a:schemeClr val="tx1"/>
                </a:solidFill>
              </a:rPr>
              <a:t> never </a:t>
            </a:r>
            <a:r>
              <a:rPr lang="en-US" dirty="0">
                <a:solidFill>
                  <a:schemeClr val="tx1"/>
                </a:solidFill>
              </a:rPr>
              <a:t>been </a:t>
            </a:r>
            <a:r>
              <a:rPr lang="en-US" dirty="0" smtClean="0">
                <a:solidFill>
                  <a:schemeClr val="tx1"/>
                </a:solidFill>
              </a:rPr>
              <a:t>applied.</a:t>
            </a:r>
          </a:p>
          <a:p>
            <a:pPr algn="l"/>
            <a:endParaRPr lang="ru-RU" dirty="0">
              <a:solidFill>
                <a:schemeClr val="tx1"/>
              </a:solidFill>
            </a:endParaRPr>
          </a:p>
        </p:txBody>
      </p:sp>
    </p:spTree>
    <p:extLst>
      <p:ext uri="{BB962C8B-B14F-4D97-AF65-F5344CB8AC3E}">
        <p14:creationId xmlns:p14="http://schemas.microsoft.com/office/powerpoint/2010/main" val="9268124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13. </a:t>
            </a:r>
            <a:r>
              <a:rPr lang="en-US" sz="2400" b="1" dirty="0">
                <a:solidFill>
                  <a:schemeClr val="bg1"/>
                </a:solidFill>
              </a:rPr>
              <a:t>The system of </a:t>
            </a:r>
            <a:r>
              <a:rPr lang="en-US" sz="2400" b="1" dirty="0" smtClean="0">
                <a:solidFill>
                  <a:schemeClr val="bg1"/>
                </a:solidFill>
              </a:rPr>
              <a:t>funding/2</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GB" b="1" i="1" dirty="0" smtClean="0">
                <a:solidFill>
                  <a:schemeClr val="tx1">
                    <a:lumMod val="95000"/>
                    <a:lumOff val="5000"/>
                  </a:schemeClr>
                </a:solidFill>
              </a:rPr>
              <a:t>Absolute indicators</a:t>
            </a:r>
          </a:p>
          <a:p>
            <a:pPr algn="l"/>
            <a:r>
              <a:rPr lang="en-GB" dirty="0" smtClean="0">
                <a:solidFill>
                  <a:schemeClr val="tx1">
                    <a:lumMod val="95000"/>
                    <a:lumOff val="5000"/>
                  </a:schemeClr>
                </a:solidFill>
              </a:rPr>
              <a:t>Schooling </a:t>
            </a:r>
            <a:r>
              <a:rPr lang="en-GB" dirty="0">
                <a:solidFill>
                  <a:schemeClr val="tx1">
                    <a:lumMod val="95000"/>
                    <a:lumOff val="5000"/>
                  </a:schemeClr>
                </a:solidFill>
              </a:rPr>
              <a:t>costs to taxpayers </a:t>
            </a:r>
            <a:r>
              <a:rPr lang="en-GB" dirty="0" smtClean="0">
                <a:solidFill>
                  <a:schemeClr val="tx1">
                    <a:lumMod val="95000"/>
                    <a:lumOff val="5000"/>
                  </a:schemeClr>
                </a:solidFill>
              </a:rPr>
              <a:t>per pupil</a:t>
            </a:r>
            <a:r>
              <a:rPr lang="ru-RU" dirty="0" smtClean="0">
                <a:solidFill>
                  <a:schemeClr val="tx1">
                    <a:lumMod val="95000"/>
                    <a:lumOff val="5000"/>
                  </a:schemeClr>
                </a:solidFill>
              </a:rPr>
              <a:t>:</a:t>
            </a:r>
            <a:endParaRPr lang="en-GB" dirty="0" smtClean="0">
              <a:solidFill>
                <a:schemeClr val="tx1">
                  <a:lumMod val="95000"/>
                  <a:lumOff val="5000"/>
                </a:schemeClr>
              </a:solidFill>
            </a:endParaRPr>
          </a:p>
          <a:p>
            <a:pPr marL="457200" indent="-457200" algn="l">
              <a:buFont typeface="Arial" panose="020B0604020202020204" pitchFamily="34" charset="0"/>
              <a:buChar char="•"/>
            </a:pPr>
            <a:r>
              <a:rPr lang="en-GB" dirty="0" smtClean="0">
                <a:solidFill>
                  <a:schemeClr val="tx1">
                    <a:lumMod val="95000"/>
                    <a:lumOff val="5000"/>
                  </a:schemeClr>
                </a:solidFill>
              </a:rPr>
              <a:t>€</a:t>
            </a:r>
            <a:r>
              <a:rPr lang="en-GB" dirty="0">
                <a:solidFill>
                  <a:schemeClr val="tx1">
                    <a:lumMod val="95000"/>
                    <a:lumOff val="5000"/>
                  </a:schemeClr>
                </a:solidFill>
              </a:rPr>
              <a:t>80-85 </a:t>
            </a:r>
            <a:r>
              <a:rPr lang="en-GB" dirty="0" smtClean="0">
                <a:solidFill>
                  <a:schemeClr val="tx1">
                    <a:lumMod val="95000"/>
                    <a:lumOff val="5000"/>
                  </a:schemeClr>
                </a:solidFill>
              </a:rPr>
              <a:t>thousand per </a:t>
            </a:r>
            <a:r>
              <a:rPr lang="en-GB" dirty="0">
                <a:solidFill>
                  <a:schemeClr val="tx1">
                    <a:lumMod val="95000"/>
                    <a:lumOff val="5000"/>
                  </a:schemeClr>
                </a:solidFill>
              </a:rPr>
              <a:t>child</a:t>
            </a:r>
            <a:r>
              <a:rPr lang="en-GB" dirty="0" smtClean="0">
                <a:solidFill>
                  <a:schemeClr val="tx1">
                    <a:lumMod val="95000"/>
                    <a:lumOff val="5000"/>
                  </a:schemeClr>
                </a:solidFill>
              </a:rPr>
              <a:t> </a:t>
            </a:r>
            <a:r>
              <a:rPr lang="en-GB" dirty="0">
                <a:solidFill>
                  <a:schemeClr val="tx1">
                    <a:lumMod val="95000"/>
                    <a:lumOff val="5000"/>
                  </a:schemeClr>
                </a:solidFill>
              </a:rPr>
              <a:t>in Western Europe </a:t>
            </a:r>
            <a:endParaRPr lang="en-GB" dirty="0" smtClean="0">
              <a:solidFill>
                <a:schemeClr val="tx1">
                  <a:lumMod val="95000"/>
                  <a:lumOff val="5000"/>
                </a:schemeClr>
              </a:solidFill>
            </a:endParaRPr>
          </a:p>
          <a:p>
            <a:pPr marL="457200" indent="-457200" algn="l">
              <a:buFont typeface="Arial" panose="020B0604020202020204" pitchFamily="34" charset="0"/>
              <a:buChar char="•"/>
            </a:pPr>
            <a:r>
              <a:rPr lang="en-GB" dirty="0">
                <a:solidFill>
                  <a:schemeClr val="tx1">
                    <a:lumMod val="95000"/>
                    <a:lumOff val="5000"/>
                  </a:schemeClr>
                </a:solidFill>
              </a:rPr>
              <a:t>USD </a:t>
            </a:r>
            <a:r>
              <a:rPr lang="en-GB" dirty="0" smtClean="0">
                <a:solidFill>
                  <a:schemeClr val="tx1">
                    <a:lumMod val="95000"/>
                    <a:lumOff val="5000"/>
                  </a:schemeClr>
                </a:solidFill>
              </a:rPr>
              <a:t>104.7 thousand </a:t>
            </a:r>
            <a:r>
              <a:rPr lang="en-GB" dirty="0">
                <a:solidFill>
                  <a:schemeClr val="tx1">
                    <a:lumMod val="95000"/>
                    <a:lumOff val="5000"/>
                  </a:schemeClr>
                </a:solidFill>
              </a:rPr>
              <a:t>in the </a:t>
            </a:r>
            <a:r>
              <a:rPr lang="en-GB" dirty="0" smtClean="0">
                <a:solidFill>
                  <a:schemeClr val="tx1">
                    <a:lumMod val="95000"/>
                    <a:lumOff val="5000"/>
                  </a:schemeClr>
                </a:solidFill>
              </a:rPr>
              <a:t>USA I</a:t>
            </a:r>
          </a:p>
          <a:p>
            <a:pPr marL="457200" indent="-457200" algn="l">
              <a:buFont typeface="Arial" panose="020B0604020202020204" pitchFamily="34" charset="0"/>
              <a:buChar char="•"/>
            </a:pPr>
            <a:r>
              <a:rPr lang="en-GB" dirty="0" smtClean="0">
                <a:solidFill>
                  <a:schemeClr val="tx1">
                    <a:lumMod val="95000"/>
                    <a:lumOff val="5000"/>
                  </a:schemeClr>
                </a:solidFill>
              </a:rPr>
              <a:t>UAH </a:t>
            </a:r>
            <a:r>
              <a:rPr lang="en-GB" dirty="0">
                <a:solidFill>
                  <a:schemeClr val="tx1">
                    <a:lumMod val="95000"/>
                    <a:lumOff val="5000"/>
                  </a:schemeClr>
                </a:solidFill>
              </a:rPr>
              <a:t>77-90 thousand </a:t>
            </a:r>
            <a:r>
              <a:rPr lang="en-GB" dirty="0" smtClean="0">
                <a:solidFill>
                  <a:schemeClr val="tx1">
                    <a:lumMod val="95000"/>
                    <a:lumOff val="5000"/>
                  </a:schemeClr>
                </a:solidFill>
              </a:rPr>
              <a:t> in Ukraine</a:t>
            </a:r>
            <a:r>
              <a:rPr lang="en-GB" dirty="0">
                <a:solidFill>
                  <a:schemeClr val="tx1">
                    <a:lumMod val="95000"/>
                    <a:lumOff val="5000"/>
                  </a:schemeClr>
                </a:solidFill>
              </a:rPr>
              <a:t>, </a:t>
            </a:r>
            <a:r>
              <a:rPr lang="en-GB" dirty="0">
                <a:solidFill>
                  <a:schemeClr val="tx1">
                    <a:lumMod val="95000"/>
                    <a:lumOff val="5000"/>
                  </a:schemeClr>
                </a:solidFill>
              </a:rPr>
              <a:t>(given the recent devaluation of the hryvnia, this is </a:t>
            </a:r>
            <a:r>
              <a:rPr lang="en-US" dirty="0" smtClean="0">
                <a:solidFill>
                  <a:schemeClr val="tx1">
                    <a:lumMod val="95000"/>
                    <a:lumOff val="5000"/>
                  </a:schemeClr>
                </a:solidFill>
              </a:rPr>
              <a:t>USD </a:t>
            </a:r>
            <a:r>
              <a:rPr lang="en-GB" dirty="0" smtClean="0">
                <a:solidFill>
                  <a:schemeClr val="tx1">
                    <a:lumMod val="95000"/>
                    <a:lumOff val="5000"/>
                  </a:schemeClr>
                </a:solidFill>
              </a:rPr>
              <a:t>4 </a:t>
            </a:r>
            <a:r>
              <a:rPr lang="en-GB" dirty="0">
                <a:solidFill>
                  <a:schemeClr val="tx1">
                    <a:lumMod val="95000"/>
                    <a:lumOff val="5000"/>
                  </a:schemeClr>
                </a:solidFill>
              </a:rPr>
              <a:t>thousand</a:t>
            </a:r>
            <a:r>
              <a:rPr lang="en-GB" dirty="0" smtClean="0">
                <a:solidFill>
                  <a:schemeClr val="tx1">
                    <a:lumMod val="95000"/>
                    <a:lumOff val="5000"/>
                  </a:schemeClr>
                </a:solidFill>
              </a:rPr>
              <a:t>)</a:t>
            </a:r>
            <a:endParaRPr lang="uk-UA" dirty="0">
              <a:solidFill>
                <a:schemeClr val="tx1">
                  <a:lumMod val="95000"/>
                  <a:lumOff val="5000"/>
                </a:schemeClr>
              </a:solidFill>
            </a:endParaRPr>
          </a:p>
          <a:p>
            <a:r>
              <a:rPr lang="en-GB" dirty="0" smtClean="0">
                <a:solidFill>
                  <a:schemeClr val="tx1">
                    <a:lumMod val="95000"/>
                    <a:lumOff val="5000"/>
                  </a:schemeClr>
                </a:solidFill>
              </a:rPr>
              <a:t>annual </a:t>
            </a:r>
            <a:r>
              <a:rPr lang="en-GB" dirty="0">
                <a:solidFill>
                  <a:schemeClr val="tx1">
                    <a:lumMod val="95000"/>
                    <a:lumOff val="5000"/>
                  </a:schemeClr>
                </a:solidFill>
              </a:rPr>
              <a:t>cost of education per pupil is about UAH 7-8 </a:t>
            </a:r>
            <a:r>
              <a:rPr lang="en-GB" dirty="0" smtClean="0">
                <a:solidFill>
                  <a:schemeClr val="tx1">
                    <a:lumMod val="95000"/>
                    <a:lumOff val="5000"/>
                  </a:schemeClr>
                </a:solidFill>
              </a:rPr>
              <a:t>thousand</a:t>
            </a:r>
          </a:p>
          <a:p>
            <a:r>
              <a:rPr lang="en-GB" i="1" dirty="0" smtClean="0">
                <a:solidFill>
                  <a:schemeClr val="tx1">
                    <a:lumMod val="95000"/>
                    <a:lumOff val="5000"/>
                  </a:schemeClr>
                </a:solidFill>
              </a:rPr>
              <a:t>The </a:t>
            </a:r>
            <a:r>
              <a:rPr lang="en-GB" i="1" dirty="0">
                <a:solidFill>
                  <a:schemeClr val="tx1">
                    <a:lumMod val="95000"/>
                    <a:lumOff val="5000"/>
                  </a:schemeClr>
                </a:solidFill>
              </a:rPr>
              <a:t>cost of education per pupil in Ukraine is more than 20 times less than in Europe</a:t>
            </a:r>
            <a:r>
              <a:rPr lang="en-GB" dirty="0">
                <a:solidFill>
                  <a:schemeClr val="tx1">
                    <a:lumMod val="95000"/>
                    <a:lumOff val="5000"/>
                  </a:schemeClr>
                </a:solidFill>
              </a:rPr>
              <a:t>.</a:t>
            </a:r>
            <a:endParaRPr lang="uk-UA" dirty="0">
              <a:solidFill>
                <a:schemeClr val="tx1">
                  <a:lumMod val="95000"/>
                  <a:lumOff val="5000"/>
                </a:schemeClr>
              </a:solidFill>
            </a:endParaRPr>
          </a:p>
          <a:p>
            <a:endParaRPr lang="en-US" b="1" i="1"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val="23166785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14</a:t>
            </a:r>
            <a:r>
              <a:rPr lang="en-US" sz="2400" b="1" dirty="0">
                <a:solidFill>
                  <a:schemeClr val="bg1"/>
                </a:solidFill>
              </a:rPr>
              <a:t>. The system of </a:t>
            </a:r>
            <a:r>
              <a:rPr lang="en-US" sz="2400" b="1" dirty="0" smtClean="0">
                <a:solidFill>
                  <a:schemeClr val="bg1"/>
                </a:solidFill>
              </a:rPr>
              <a:t>funding/3</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b="1" dirty="0" smtClean="0">
                <a:solidFill>
                  <a:schemeClr val="tx1"/>
                </a:solidFill>
              </a:rPr>
              <a:t>Other I</a:t>
            </a:r>
            <a:r>
              <a:rPr lang="en-US" b="1" dirty="0">
                <a:solidFill>
                  <a:schemeClr val="tx1"/>
                </a:solidFill>
              </a:rPr>
              <a:t>mbalances</a:t>
            </a:r>
            <a:endParaRPr lang="ru-RU" b="1" dirty="0">
              <a:solidFill>
                <a:schemeClr val="tx1"/>
              </a:solidFill>
            </a:endParaRPr>
          </a:p>
          <a:p>
            <a:pPr marL="457200" indent="-457200" algn="l">
              <a:buFont typeface="Wingdings" panose="05000000000000000000" pitchFamily="2" charset="2"/>
              <a:buChar char="ü"/>
            </a:pPr>
            <a:r>
              <a:rPr lang="en-GB" dirty="0" smtClean="0">
                <a:solidFill>
                  <a:schemeClr val="tx1">
                    <a:lumMod val="95000"/>
                    <a:lumOff val="5000"/>
                  </a:schemeClr>
                </a:solidFill>
              </a:rPr>
              <a:t>relatively </a:t>
            </a:r>
            <a:r>
              <a:rPr lang="en-GB" dirty="0">
                <a:solidFill>
                  <a:schemeClr val="tx1">
                    <a:lumMod val="95000"/>
                    <a:lumOff val="5000"/>
                  </a:schemeClr>
                </a:solidFill>
              </a:rPr>
              <a:t>low share of costs of secondary education. </a:t>
            </a:r>
            <a:endParaRPr lang="en-GB" dirty="0" smtClean="0">
              <a:solidFill>
                <a:schemeClr val="tx1">
                  <a:lumMod val="95000"/>
                  <a:lumOff val="5000"/>
                </a:schemeClr>
              </a:solidFill>
            </a:endParaRPr>
          </a:p>
          <a:p>
            <a:pPr algn="l"/>
            <a:r>
              <a:rPr lang="en-GB" dirty="0" smtClean="0"/>
              <a:t>In </a:t>
            </a:r>
            <a:r>
              <a:rPr lang="en-GB" dirty="0"/>
              <a:t>2014 the share of the budget for secondary education in Ukraine was 41.5% of the budget allocation for education, for higher education – 30.9%, for pre-school education – 11.7% and for vocational education – 6.2%. The remainder (9.7%) was spent on funding postgraduate education, adult education and other activities in education</a:t>
            </a:r>
            <a:r>
              <a:rPr lang="en-GB" dirty="0" smtClean="0"/>
              <a:t>.</a:t>
            </a:r>
            <a:endParaRPr lang="uk-UA" dirty="0"/>
          </a:p>
        </p:txBody>
      </p:sp>
    </p:spTree>
    <p:extLst>
      <p:ext uri="{BB962C8B-B14F-4D97-AF65-F5344CB8AC3E}">
        <p14:creationId xmlns:p14="http://schemas.microsoft.com/office/powerpoint/2010/main" val="8219473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15</a:t>
            </a:r>
            <a:r>
              <a:rPr lang="en-US" sz="2400" b="1" dirty="0" smtClean="0">
                <a:solidFill>
                  <a:schemeClr val="bg1"/>
                </a:solidFill>
              </a:rPr>
              <a:t>. </a:t>
            </a:r>
            <a:r>
              <a:rPr lang="en-US" sz="2400" b="1" dirty="0">
                <a:solidFill>
                  <a:schemeClr val="bg1"/>
                </a:solidFill>
              </a:rPr>
              <a:t>The system of </a:t>
            </a:r>
            <a:r>
              <a:rPr lang="en-US" sz="2400" b="1" dirty="0" smtClean="0">
                <a:solidFill>
                  <a:schemeClr val="bg1"/>
                </a:solidFill>
              </a:rPr>
              <a:t>funding/4</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b="1" dirty="0">
                <a:solidFill>
                  <a:schemeClr val="tx1"/>
                </a:solidFill>
              </a:rPr>
              <a:t>Other Imbalances</a:t>
            </a:r>
            <a:endParaRPr lang="ru-RU" b="1" dirty="0">
              <a:solidFill>
                <a:schemeClr val="tx1"/>
              </a:solidFill>
            </a:endParaRPr>
          </a:p>
          <a:p>
            <a:pPr marL="457200" indent="-457200" algn="l">
              <a:buFont typeface="Wingdings" panose="05000000000000000000" pitchFamily="2" charset="2"/>
              <a:buChar char="ü"/>
            </a:pPr>
            <a:r>
              <a:rPr lang="en-US" dirty="0" smtClean="0">
                <a:solidFill>
                  <a:schemeClr val="tx1"/>
                </a:solidFill>
              </a:rPr>
              <a:t>inefficient </a:t>
            </a:r>
            <a:r>
              <a:rPr lang="en-US" dirty="0">
                <a:solidFill>
                  <a:schemeClr val="tx1"/>
                </a:solidFill>
              </a:rPr>
              <a:t>use of relatively small funds available. </a:t>
            </a:r>
            <a:r>
              <a:rPr lang="en-US" dirty="0" smtClean="0">
                <a:solidFill>
                  <a:schemeClr val="tx1">
                    <a:lumMod val="95000"/>
                    <a:lumOff val="5000"/>
                  </a:schemeClr>
                </a:solidFill>
              </a:rPr>
              <a:t>Much </a:t>
            </a:r>
            <a:r>
              <a:rPr lang="en-US" dirty="0">
                <a:solidFill>
                  <a:schemeClr val="tx1">
                    <a:lumMod val="95000"/>
                    <a:lumOff val="5000"/>
                  </a:schemeClr>
                </a:solidFill>
              </a:rPr>
              <a:t>money is spent on smaller rural </a:t>
            </a:r>
            <a:r>
              <a:rPr lang="en-US" dirty="0" smtClean="0">
                <a:solidFill>
                  <a:schemeClr val="tx1">
                    <a:lumMod val="95000"/>
                    <a:lumOff val="5000"/>
                  </a:schemeClr>
                </a:solidFill>
              </a:rPr>
              <a:t>schools then on large urban one.</a:t>
            </a:r>
            <a:endParaRPr lang="en-US" dirty="0">
              <a:solidFill>
                <a:schemeClr val="tx1">
                  <a:lumMod val="95000"/>
                  <a:lumOff val="5000"/>
                </a:schemeClr>
              </a:solidFill>
            </a:endParaRPr>
          </a:p>
          <a:p>
            <a:pPr marL="457200" indent="-457200" algn="l">
              <a:buFont typeface="Arial" panose="020B0604020202020204" pitchFamily="34" charset="0"/>
              <a:buChar char="•"/>
            </a:pPr>
            <a:r>
              <a:rPr lang="en-US" dirty="0">
                <a:solidFill>
                  <a:schemeClr val="bg1">
                    <a:lumMod val="50000"/>
                  </a:schemeClr>
                </a:solidFill>
              </a:rPr>
              <a:t>The significant factor causing this discrepancy is a small class size in rural areas.  </a:t>
            </a:r>
            <a:endParaRPr lang="en-US" dirty="0" smtClean="0">
              <a:solidFill>
                <a:schemeClr val="bg1">
                  <a:lumMod val="50000"/>
                </a:schemeClr>
              </a:solidFill>
            </a:endParaRPr>
          </a:p>
          <a:p>
            <a:pPr marL="457200" indent="-457200" algn="l">
              <a:buFont typeface="Arial" panose="020B0604020202020204" pitchFamily="34" charset="0"/>
              <a:buChar char="•"/>
            </a:pPr>
            <a:r>
              <a:rPr lang="en-US" dirty="0" smtClean="0">
                <a:solidFill>
                  <a:schemeClr val="bg1">
                    <a:lumMod val="50000"/>
                  </a:schemeClr>
                </a:solidFill>
              </a:rPr>
              <a:t>Existing </a:t>
            </a:r>
            <a:r>
              <a:rPr lang="en-US" dirty="0">
                <a:solidFill>
                  <a:schemeClr val="bg1">
                    <a:lumMod val="50000"/>
                  </a:schemeClr>
                </a:solidFill>
              </a:rPr>
              <a:t>stereotypes (like “no school – no village”) and politicians’ unwillingness to lose the rural electorate retain a highly inefficient network of rural schools</a:t>
            </a: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3343074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4769"/>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a:solidFill>
                  <a:schemeClr val="bg1"/>
                </a:solidFill>
              </a:rPr>
              <a:t>16. The system of </a:t>
            </a:r>
            <a:r>
              <a:rPr lang="en-US" sz="2400" b="1" dirty="0" smtClean="0">
                <a:solidFill>
                  <a:schemeClr val="bg1"/>
                </a:solidFill>
              </a:rPr>
              <a:t>funding/5</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endParaRPr lang="en-US" dirty="0" smtClean="0">
              <a:solidFill>
                <a:schemeClr val="tx1"/>
              </a:solidFill>
            </a:endParaRPr>
          </a:p>
          <a:p>
            <a:r>
              <a:rPr lang="en-US" dirty="0" smtClean="0">
                <a:solidFill>
                  <a:schemeClr val="tx1"/>
                </a:solidFill>
              </a:rPr>
              <a:t>The mechanism and principles of financing of secondary schools mainly remains the same from Soviet times. This system is not based on t</a:t>
            </a:r>
            <a:r>
              <a:rPr lang="en-US" dirty="0">
                <a:solidFill>
                  <a:schemeClr val="tx1"/>
                </a:solidFill>
              </a:rPr>
              <a:t>h</a:t>
            </a:r>
            <a:r>
              <a:rPr lang="en-US" dirty="0" smtClean="0">
                <a:solidFill>
                  <a:schemeClr val="tx1"/>
                </a:solidFill>
              </a:rPr>
              <a:t>e quality of education </a:t>
            </a:r>
          </a:p>
          <a:p>
            <a:r>
              <a:rPr lang="en-GB" dirty="0" smtClean="0"/>
              <a:t>A </a:t>
            </a:r>
            <a:r>
              <a:rPr lang="en-GB" dirty="0"/>
              <a:t>process of school management and financing is centralized, as well as accounting schools</a:t>
            </a:r>
            <a:endParaRPr lang="en-US" dirty="0" smtClean="0">
              <a:solidFill>
                <a:schemeClr val="tx1"/>
              </a:solidFill>
            </a:endParaRPr>
          </a:p>
        </p:txBody>
      </p:sp>
    </p:spTree>
    <p:extLst>
      <p:ext uri="{BB962C8B-B14F-4D97-AF65-F5344CB8AC3E}">
        <p14:creationId xmlns:p14="http://schemas.microsoft.com/office/powerpoint/2010/main" val="3888078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a:solidFill>
                  <a:schemeClr val="bg1"/>
                </a:solidFill>
              </a:rPr>
              <a:t>17. The system of </a:t>
            </a:r>
            <a:r>
              <a:rPr lang="en-US" sz="2400" b="1" dirty="0" smtClean="0">
                <a:solidFill>
                  <a:schemeClr val="bg1"/>
                </a:solidFill>
              </a:rPr>
              <a:t>funding/6</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a:bodyPr>
          <a:lstStyle/>
          <a:p>
            <a:pPr algn="l"/>
            <a:r>
              <a:rPr lang="en-US" dirty="0">
                <a:solidFill>
                  <a:schemeClr val="tx1"/>
                </a:solidFill>
              </a:rPr>
              <a:t>The need to ensure equitable funding for all schools, regardless of region, has caused changes in the system of school funding.</a:t>
            </a:r>
            <a:endParaRPr lang="ru-RU" dirty="0">
              <a:solidFill>
                <a:schemeClr val="tx1"/>
              </a:solidFill>
            </a:endParaRPr>
          </a:p>
          <a:p>
            <a:pPr marL="457200" indent="-457200" algn="l">
              <a:buFont typeface="Arial" panose="020B0604020202020204" pitchFamily="34" charset="0"/>
              <a:buChar char="•"/>
            </a:pPr>
            <a:r>
              <a:rPr lang="en-US" dirty="0" smtClean="0">
                <a:solidFill>
                  <a:schemeClr val="tx1"/>
                </a:solidFill>
              </a:rPr>
              <a:t>Since 2015</a:t>
            </a:r>
            <a:r>
              <a:rPr lang="en-US" dirty="0">
                <a:solidFill>
                  <a:schemeClr val="tx1"/>
                </a:solidFill>
              </a:rPr>
              <a:t>, financial support for Ukrainian schools is based on the principle of providing </a:t>
            </a:r>
            <a:r>
              <a:rPr lang="en-US" b="1" dirty="0">
                <a:solidFill>
                  <a:schemeClr val="tx1"/>
                </a:solidFill>
              </a:rPr>
              <a:t>education subvention</a:t>
            </a:r>
            <a:r>
              <a:rPr lang="en-US" dirty="0">
                <a:solidFill>
                  <a:schemeClr val="tx1"/>
                </a:solidFill>
              </a:rPr>
              <a:t>. </a:t>
            </a:r>
            <a:endParaRPr lang="en-US" dirty="0" smtClean="0">
              <a:solidFill>
                <a:schemeClr val="tx1"/>
              </a:solidFill>
            </a:endParaRPr>
          </a:p>
          <a:p>
            <a:pPr algn="l"/>
            <a:r>
              <a:rPr lang="en-GB" dirty="0"/>
              <a:t>School funding will now be provided through an education subvention. Specifically, all school funds will be channelled from the Ministry of Education and Science directly to regions and districts, where they will be distributed under the proper formula. The same principle of state subvention applies to personnel training.</a:t>
            </a:r>
            <a:endParaRPr lang="en-US" dirty="0" smtClean="0">
              <a:solidFill>
                <a:schemeClr val="tx1"/>
              </a:solidFill>
            </a:endParaRPr>
          </a:p>
        </p:txBody>
      </p:sp>
    </p:spTree>
    <p:extLst>
      <p:ext uri="{BB962C8B-B14F-4D97-AF65-F5344CB8AC3E}">
        <p14:creationId xmlns:p14="http://schemas.microsoft.com/office/powerpoint/2010/main" val="19763232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2589" y="-18417"/>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a:solidFill>
                  <a:schemeClr val="bg1"/>
                </a:solidFill>
              </a:rPr>
              <a:t>18. The system of </a:t>
            </a:r>
            <a:r>
              <a:rPr lang="en-US" sz="2400" b="1" dirty="0" smtClean="0">
                <a:solidFill>
                  <a:schemeClr val="bg1"/>
                </a:solidFill>
              </a:rPr>
              <a:t>funding/7</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62500" lnSpcReduction="20000"/>
          </a:bodyPr>
          <a:lstStyle/>
          <a:p>
            <a:pPr algn="l"/>
            <a:r>
              <a:rPr lang="en-US" dirty="0" smtClean="0">
                <a:solidFill>
                  <a:schemeClr val="tx1"/>
                </a:solidFill>
              </a:rPr>
              <a:t>Other changes in system of financing of secondary schools:</a:t>
            </a:r>
          </a:p>
          <a:p>
            <a:pPr marL="457200" lvl="0" indent="-457200" algn="l">
              <a:buFont typeface="Arial" panose="020B0604020202020204" pitchFamily="34" charset="0"/>
              <a:buChar char="•"/>
            </a:pPr>
            <a:r>
              <a:rPr lang="en-GB" i="1" dirty="0">
                <a:solidFill>
                  <a:schemeClr val="tx1">
                    <a:lumMod val="95000"/>
                    <a:lumOff val="5000"/>
                  </a:schemeClr>
                </a:solidFill>
              </a:rPr>
              <a:t>School closures.</a:t>
            </a:r>
            <a:r>
              <a:rPr lang="en-GB" dirty="0">
                <a:solidFill>
                  <a:schemeClr val="tx1">
                    <a:lumMod val="95000"/>
                    <a:lumOff val="5000"/>
                  </a:schemeClr>
                </a:solidFill>
              </a:rPr>
              <a:t> The local council will be able to close rural schools without the consent of general meeting of territorial community or referendum as it was before</a:t>
            </a:r>
            <a:r>
              <a:rPr lang="en-GB" dirty="0" smtClean="0">
                <a:solidFill>
                  <a:schemeClr val="tx1">
                    <a:lumMod val="95000"/>
                    <a:lumOff val="5000"/>
                  </a:schemeClr>
                </a:solidFill>
              </a:rPr>
              <a:t>.</a:t>
            </a:r>
            <a:endParaRPr lang="uk-UA" dirty="0">
              <a:solidFill>
                <a:schemeClr val="tx1">
                  <a:lumMod val="95000"/>
                  <a:lumOff val="5000"/>
                </a:schemeClr>
              </a:solidFill>
            </a:endParaRPr>
          </a:p>
          <a:p>
            <a:pPr marL="457200" lvl="0" indent="-457200" algn="l">
              <a:buFont typeface="Arial" panose="020B0604020202020204" pitchFamily="34" charset="0"/>
              <a:buChar char="•"/>
            </a:pPr>
            <a:r>
              <a:rPr lang="en-GB" i="1" dirty="0">
                <a:solidFill>
                  <a:schemeClr val="tx1">
                    <a:lumMod val="95000"/>
                    <a:lumOff val="5000"/>
                  </a:schemeClr>
                </a:solidFill>
              </a:rPr>
              <a:t>Salary. </a:t>
            </a:r>
            <a:r>
              <a:rPr lang="en-GB" dirty="0">
                <a:solidFill>
                  <a:schemeClr val="tx1">
                    <a:lumMod val="95000"/>
                    <a:lumOff val="5000"/>
                  </a:schemeClr>
                </a:solidFill>
              </a:rPr>
              <a:t>The sequence of bonuses and additional payments is cancelled.</a:t>
            </a:r>
            <a:endParaRPr lang="uk-UA" dirty="0">
              <a:solidFill>
                <a:schemeClr val="tx1">
                  <a:lumMod val="95000"/>
                  <a:lumOff val="5000"/>
                </a:schemeClr>
              </a:solidFill>
            </a:endParaRPr>
          </a:p>
          <a:p>
            <a:pPr marL="457200" lvl="0" indent="-457200" algn="l">
              <a:buFont typeface="Arial" panose="020B0604020202020204" pitchFamily="34" charset="0"/>
              <a:buChar char="•"/>
            </a:pPr>
            <a:r>
              <a:rPr lang="en-GB" i="1" dirty="0">
                <a:solidFill>
                  <a:schemeClr val="tx1">
                    <a:lumMod val="95000"/>
                    <a:lumOff val="5000"/>
                  </a:schemeClr>
                </a:solidFill>
              </a:rPr>
              <a:t>Pension.</a:t>
            </a:r>
            <a:r>
              <a:rPr lang="en-GB" dirty="0">
                <a:solidFill>
                  <a:schemeClr val="tx1">
                    <a:lumMod val="95000"/>
                    <a:lumOff val="5000"/>
                  </a:schemeClr>
                </a:solidFill>
              </a:rPr>
              <a:t> The pension of scientific and teaching staff drops from 80% to 60% of the relevant income, which is calculated in accordance with pension legislation.</a:t>
            </a:r>
            <a:endParaRPr lang="uk-UA" dirty="0">
              <a:solidFill>
                <a:schemeClr val="tx1">
                  <a:lumMod val="95000"/>
                  <a:lumOff val="5000"/>
                </a:schemeClr>
              </a:solidFill>
            </a:endParaRPr>
          </a:p>
          <a:p>
            <a:pPr marL="457200" lvl="0" indent="-457200" algn="l">
              <a:buFont typeface="Arial" panose="020B0604020202020204" pitchFamily="34" charset="0"/>
              <a:buChar char="•"/>
            </a:pPr>
            <a:r>
              <a:rPr lang="en-GB" i="1" dirty="0">
                <a:solidFill>
                  <a:schemeClr val="tx1">
                    <a:lumMod val="95000"/>
                    <a:lumOff val="5000"/>
                  </a:schemeClr>
                </a:solidFill>
              </a:rPr>
              <a:t>School meals. </a:t>
            </a:r>
            <a:r>
              <a:rPr lang="en-GB" dirty="0">
                <a:solidFill>
                  <a:schemeClr val="tx1">
                    <a:lumMod val="95000"/>
                    <a:lumOff val="5000"/>
                  </a:schemeClr>
                </a:solidFill>
              </a:rPr>
              <a:t>School meal provision is the responsibility of local budgets or, in fact, pupils’ parents. Parents will pay more for children’s meals in kindergartens: at least 60% in urban areas and 40% in villages. </a:t>
            </a:r>
            <a:endParaRPr lang="en-GB" dirty="0" smtClean="0">
              <a:solidFill>
                <a:schemeClr val="tx1">
                  <a:lumMod val="95000"/>
                  <a:lumOff val="5000"/>
                </a:schemeClr>
              </a:solidFill>
            </a:endParaRPr>
          </a:p>
          <a:p>
            <a:pPr marL="457200" lvl="0" indent="-457200" algn="l">
              <a:buFont typeface="Arial" panose="020B0604020202020204" pitchFamily="34" charset="0"/>
              <a:buChar char="•"/>
            </a:pPr>
            <a:r>
              <a:rPr lang="en-GB" i="1" dirty="0" smtClean="0">
                <a:solidFill>
                  <a:schemeClr val="tx1">
                    <a:lumMod val="95000"/>
                    <a:lumOff val="5000"/>
                  </a:schemeClr>
                </a:solidFill>
              </a:rPr>
              <a:t>Reduced </a:t>
            </a:r>
            <a:r>
              <a:rPr lang="en-GB" i="1" dirty="0">
                <a:solidFill>
                  <a:schemeClr val="tx1">
                    <a:lumMod val="95000"/>
                    <a:lumOff val="5000"/>
                  </a:schemeClr>
                </a:solidFill>
              </a:rPr>
              <a:t>fares. </a:t>
            </a:r>
            <a:r>
              <a:rPr lang="en-GB" dirty="0">
                <a:solidFill>
                  <a:schemeClr val="tx1">
                    <a:lumMod val="95000"/>
                    <a:lumOff val="5000"/>
                  </a:schemeClr>
                </a:solidFill>
              </a:rPr>
              <a:t>Since June 1, 2015, free travel for preschool children, pupils and teachers in rural areas has been cancelled. Instead, local authorities may provide reduced fares for pupils, students and teachers to their places of study. </a:t>
            </a:r>
            <a:endParaRPr lang="en-GB" dirty="0" smtClean="0">
              <a:solidFill>
                <a:schemeClr val="tx1">
                  <a:lumMod val="95000"/>
                  <a:lumOff val="5000"/>
                </a:schemeClr>
              </a:solidFill>
            </a:endParaRPr>
          </a:p>
          <a:p>
            <a:pPr marL="457200" lvl="0" indent="-457200" algn="l">
              <a:buFont typeface="Arial" panose="020B0604020202020204" pitchFamily="34" charset="0"/>
              <a:buChar char="•"/>
            </a:pPr>
            <a:r>
              <a:rPr lang="en-GB" i="1" dirty="0" smtClean="0">
                <a:solidFill>
                  <a:schemeClr val="tx1">
                    <a:lumMod val="95000"/>
                    <a:lumOff val="5000"/>
                  </a:schemeClr>
                </a:solidFill>
              </a:rPr>
              <a:t>Purchasing </a:t>
            </a:r>
            <a:r>
              <a:rPr lang="en-GB" i="1" dirty="0">
                <a:solidFill>
                  <a:schemeClr val="tx1">
                    <a:lumMod val="95000"/>
                    <a:lumOff val="5000"/>
                  </a:schemeClr>
                </a:solidFill>
              </a:rPr>
              <a:t>textbooks. </a:t>
            </a:r>
            <a:r>
              <a:rPr lang="en-GB" dirty="0">
                <a:solidFill>
                  <a:schemeClr val="tx1">
                    <a:lumMod val="95000"/>
                    <a:lumOff val="5000"/>
                  </a:schemeClr>
                </a:solidFill>
              </a:rPr>
              <a:t>Complimentary provision of textbooks at school is guaranteed only for orphans, disabled children, children deprived of parental care and children from low-income families.</a:t>
            </a:r>
            <a:endParaRPr lang="uk-UA" dirty="0">
              <a:solidFill>
                <a:schemeClr val="tx1">
                  <a:lumMod val="95000"/>
                  <a:lumOff val="5000"/>
                </a:schemeClr>
              </a:solidFill>
            </a:endParaRPr>
          </a:p>
          <a:p>
            <a:pPr marL="457200" lvl="0" indent="-457200" algn="l">
              <a:buFont typeface="Arial" panose="020B0604020202020204" pitchFamily="34" charset="0"/>
              <a:buChar char="•"/>
            </a:pPr>
            <a:r>
              <a:rPr lang="en-GB" i="1" dirty="0">
                <a:solidFill>
                  <a:schemeClr val="tx1">
                    <a:lumMod val="95000"/>
                    <a:lumOff val="5000"/>
                  </a:schemeClr>
                </a:solidFill>
              </a:rPr>
              <a:t>Bureaucracy. </a:t>
            </a:r>
            <a:r>
              <a:rPr lang="en-GB" dirty="0">
                <a:solidFill>
                  <a:schemeClr val="tx1">
                    <a:lumMod val="95000"/>
                    <a:lumOff val="5000"/>
                  </a:schemeClr>
                </a:solidFill>
              </a:rPr>
              <a:t>The ministry of Education and Science, like other central executive authorities, have to fire 20% of their employees and take other austerity </a:t>
            </a:r>
            <a:r>
              <a:rPr lang="en-GB" dirty="0" smtClean="0">
                <a:solidFill>
                  <a:schemeClr val="tx1">
                    <a:lumMod val="95000"/>
                    <a:lumOff val="5000"/>
                  </a:schemeClr>
                </a:solidFill>
              </a:rPr>
              <a:t>measures.</a:t>
            </a:r>
            <a:endParaRPr lang="en-US" dirty="0">
              <a:solidFill>
                <a:schemeClr val="tx1">
                  <a:lumMod val="95000"/>
                  <a:lumOff val="5000"/>
                </a:schemeClr>
              </a:solidFill>
            </a:endParaRPr>
          </a:p>
          <a:p>
            <a:pPr marL="457200" lvl="0" indent="-457200" algn="l">
              <a:buFont typeface="Arial" panose="020B0604020202020204" pitchFamily="34" charset="0"/>
              <a:buChar char="•"/>
            </a:pPr>
            <a:r>
              <a:rPr lang="en-GB" i="1" dirty="0" smtClean="0">
                <a:solidFill>
                  <a:schemeClr val="tx1">
                    <a:lumMod val="95000"/>
                    <a:lumOff val="5000"/>
                  </a:schemeClr>
                </a:solidFill>
              </a:rPr>
              <a:t>Reallocation </a:t>
            </a:r>
            <a:r>
              <a:rPr lang="en-GB" i="1" dirty="0">
                <a:solidFill>
                  <a:schemeClr val="tx1">
                    <a:lumMod val="95000"/>
                    <a:lumOff val="5000"/>
                  </a:schemeClr>
                </a:solidFill>
              </a:rPr>
              <a:t>of expenditures between budgets of different levels.</a:t>
            </a:r>
            <a:r>
              <a:rPr lang="en-GB" dirty="0">
                <a:solidFill>
                  <a:schemeClr val="tx1">
                    <a:lumMod val="95000"/>
                    <a:lumOff val="5000"/>
                  </a:schemeClr>
                </a:solidFill>
              </a:rPr>
              <a:t> </a:t>
            </a:r>
            <a:endParaRPr lang="en-US" dirty="0" smtClean="0">
              <a:solidFill>
                <a:schemeClr val="tx1">
                  <a:lumMod val="95000"/>
                  <a:lumOff val="5000"/>
                </a:schemeClr>
              </a:solidFill>
            </a:endParaRPr>
          </a:p>
          <a:p>
            <a:pPr algn="l"/>
            <a:endParaRPr lang="ru-RU" dirty="0">
              <a:solidFill>
                <a:schemeClr val="tx1"/>
              </a:solidFill>
            </a:endParaRPr>
          </a:p>
        </p:txBody>
      </p:sp>
    </p:spTree>
    <p:extLst>
      <p:ext uri="{BB962C8B-B14F-4D97-AF65-F5344CB8AC3E}">
        <p14:creationId xmlns:p14="http://schemas.microsoft.com/office/powerpoint/2010/main" val="28755830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19. Reforming</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10000"/>
          </a:bodyPr>
          <a:lstStyle/>
          <a:p>
            <a:r>
              <a:rPr lang="en-US" b="1" i="1" dirty="0" smtClean="0">
                <a:solidFill>
                  <a:schemeClr val="tx1"/>
                </a:solidFill>
              </a:rPr>
              <a:t>The </a:t>
            </a:r>
            <a:r>
              <a:rPr lang="en-US" b="1" i="1" dirty="0">
                <a:solidFill>
                  <a:schemeClr val="tx1"/>
                </a:solidFill>
              </a:rPr>
              <a:t>major directions in </a:t>
            </a:r>
            <a:r>
              <a:rPr lang="en-US" b="1" i="1" dirty="0" smtClean="0">
                <a:solidFill>
                  <a:schemeClr val="tx1"/>
                </a:solidFill>
              </a:rPr>
              <a:t>secondary school reform</a:t>
            </a:r>
            <a:r>
              <a:rPr lang="en-US" dirty="0" smtClean="0">
                <a:solidFill>
                  <a:schemeClr val="tx1"/>
                </a:solidFill>
              </a:rPr>
              <a:t>:</a:t>
            </a:r>
            <a:endParaRPr lang="en-US" dirty="0">
              <a:solidFill>
                <a:schemeClr val="tx1"/>
              </a:solidFill>
            </a:endParaRPr>
          </a:p>
          <a:p>
            <a:pPr algn="l"/>
            <a:r>
              <a:rPr lang="en-US" dirty="0">
                <a:solidFill>
                  <a:schemeClr val="tx1"/>
                </a:solidFill>
              </a:rPr>
              <a:t>1.	Transition to direct school funding per capita – “money follows a child”. </a:t>
            </a:r>
          </a:p>
          <a:p>
            <a:pPr algn="l"/>
            <a:r>
              <a:rPr lang="en-US" dirty="0">
                <a:solidFill>
                  <a:schemeClr val="tx1"/>
                </a:solidFill>
              </a:rPr>
              <a:t>2.	The changes in the system of remuneration of teachers and school heads and the growth of stimulating factor</a:t>
            </a:r>
            <a:r>
              <a:rPr lang="en-US" dirty="0" smtClean="0">
                <a:solidFill>
                  <a:schemeClr val="tx1"/>
                </a:solidFill>
              </a:rPr>
              <a:t>.</a:t>
            </a:r>
            <a:endParaRPr lang="en-US" dirty="0">
              <a:solidFill>
                <a:schemeClr val="tx1"/>
              </a:solidFill>
            </a:endParaRPr>
          </a:p>
          <a:p>
            <a:pPr algn="l"/>
            <a:r>
              <a:rPr lang="en-US" dirty="0">
                <a:solidFill>
                  <a:schemeClr val="tx1"/>
                </a:solidFill>
              </a:rPr>
              <a:t>3.	Promotion of school autonomy in financial and economic sphere and decentralization of education systems.</a:t>
            </a:r>
          </a:p>
          <a:p>
            <a:pPr marL="514350" indent="-514350" algn="l">
              <a:buAutoNum type="arabicPeriod" startAt="4"/>
            </a:pPr>
            <a:r>
              <a:rPr lang="en-US" dirty="0" smtClean="0">
                <a:solidFill>
                  <a:schemeClr val="tx1"/>
                </a:solidFill>
              </a:rPr>
              <a:t>Encouraging </a:t>
            </a:r>
            <a:r>
              <a:rPr lang="en-US" dirty="0">
                <a:solidFill>
                  <a:schemeClr val="tx1"/>
                </a:solidFill>
              </a:rPr>
              <a:t>public participation in school management and transition to a socially-state model of education management. </a:t>
            </a:r>
            <a:endParaRPr lang="en-US" dirty="0" smtClean="0">
              <a:solidFill>
                <a:schemeClr val="tx1"/>
              </a:solidFill>
            </a:endParaRPr>
          </a:p>
          <a:p>
            <a:pPr marL="514350" indent="-514350" algn="l">
              <a:buAutoNum type="arabicPeriod" startAt="4"/>
            </a:pPr>
            <a:r>
              <a:rPr lang="en-US" dirty="0" smtClean="0">
                <a:solidFill>
                  <a:schemeClr val="tx1"/>
                </a:solidFill>
              </a:rPr>
              <a:t>Consolidation </a:t>
            </a:r>
            <a:r>
              <a:rPr lang="en-US" dirty="0">
                <a:solidFill>
                  <a:schemeClr val="tx1"/>
                </a:solidFill>
              </a:rPr>
              <a:t>of school network. </a:t>
            </a:r>
            <a:endParaRPr lang="ru-RU" dirty="0">
              <a:solidFill>
                <a:schemeClr val="tx1"/>
              </a:solidFill>
            </a:endParaRPr>
          </a:p>
        </p:txBody>
      </p:sp>
    </p:spTree>
    <p:extLst>
      <p:ext uri="{BB962C8B-B14F-4D97-AF65-F5344CB8AC3E}">
        <p14:creationId xmlns:p14="http://schemas.microsoft.com/office/powerpoint/2010/main" val="232882301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1121</TotalTime>
  <Words>1554</Words>
  <Application>Microsoft Office PowerPoint</Application>
  <PresentationFormat>Экран (4:3)</PresentationFormat>
  <Paragraphs>152</Paragraphs>
  <Slides>20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Education in Ukraine: financing, ranking and reform directions </vt:lpstr>
      <vt:lpstr>1.Introduction</vt:lpstr>
      <vt:lpstr>2. The quality of education in Ukraine and international rankings/1</vt:lpstr>
      <vt:lpstr>3. The quality of education in Ukraine and international rankings/2</vt:lpstr>
      <vt:lpstr>4. The quality of education in Ukraine and international rankings/3</vt:lpstr>
      <vt:lpstr>5. Rating system of educational institutions/1 </vt:lpstr>
      <vt:lpstr>6. Rating system of educational institutions/2</vt:lpstr>
      <vt:lpstr>7. Rating system of educational institutions/3</vt:lpstr>
      <vt:lpstr>8. Rating system of educational institutions/4</vt:lpstr>
      <vt:lpstr>9. Quality Assurance in Higher Education </vt:lpstr>
      <vt:lpstr>10. Quality Assurance in Higher Education </vt:lpstr>
      <vt:lpstr>11. Quality Assurance in Secondary Education </vt:lpstr>
      <vt:lpstr>12. The system of funding/1</vt:lpstr>
      <vt:lpstr>13. The system of funding/2</vt:lpstr>
      <vt:lpstr>14. The system of funding/3</vt:lpstr>
      <vt:lpstr>15. The system of funding/4</vt:lpstr>
      <vt:lpstr>16. The system of funding/5</vt:lpstr>
      <vt:lpstr>17. The system of funding/6</vt:lpstr>
      <vt:lpstr>18. The system of funding/7</vt:lpstr>
      <vt:lpstr>19. Reforming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Lenovo</cp:lastModifiedBy>
  <cp:revision>69</cp:revision>
  <cp:lastPrinted>2015-05-19T14:53:28Z</cp:lastPrinted>
  <dcterms:created xsi:type="dcterms:W3CDTF">2015-05-19T11:14:50Z</dcterms:created>
  <dcterms:modified xsi:type="dcterms:W3CDTF">2015-10-01T23:07:23Z</dcterms:modified>
</cp:coreProperties>
</file>