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6" r:id="rId3"/>
    <p:sldId id="257" r:id="rId4"/>
    <p:sldId id="265" r:id="rId5"/>
    <p:sldId id="258" r:id="rId6"/>
    <p:sldId id="267" r:id="rId7"/>
    <p:sldId id="259" r:id="rId8"/>
    <p:sldId id="261" r:id="rId9"/>
    <p:sldId id="262" r:id="rId10"/>
    <p:sldId id="263" r:id="rId11"/>
    <p:sldId id="268" r:id="rId12"/>
    <p:sldId id="269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701E"/>
    <a:srgbClr val="F08C46"/>
    <a:srgbClr val="F96B03"/>
    <a:srgbClr val="C86400"/>
    <a:srgbClr val="EAA913"/>
    <a:srgbClr val="4084BE"/>
    <a:srgbClr val="064B7D"/>
    <a:srgbClr val="7F68A3"/>
    <a:srgbClr val="3333B2"/>
    <a:srgbClr val="4D7E9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03" autoAdjust="0"/>
    <p:restoredTop sz="94660"/>
  </p:normalViewPr>
  <p:slideViewPr>
    <p:cSldViewPr snapToGrid="0" snapToObjects="1">
      <p:cViewPr>
        <p:scale>
          <a:sx n="75" d="100"/>
          <a:sy n="75" d="100"/>
        </p:scale>
        <p:origin x="-1098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09" d="100"/>
          <a:sy n="109" d="100"/>
        </p:scale>
        <p:origin x="-5264" y="-12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4CBED-7F65-5847-B993-CD683FD2CF70}" type="datetimeFigureOut">
              <a:rPr lang="en-US" smtClean="0"/>
              <a:pPr/>
              <a:t>10/1/2015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D4C21-C95C-0C44-99C5-A4E1E8690D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011901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C28B2-73F9-E747-B05A-58C81F78407E}" type="datetimeFigureOut">
              <a:rPr lang="en-US" smtClean="0"/>
              <a:pPr/>
              <a:t>10/1/2015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5C669-6FDA-B143-B5BA-34AA84BEAC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77979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5C669-6FDA-B143-B5BA-34AA84BEACD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5C669-6FDA-B143-B5BA-34AA84BEACD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l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 userDrawn="1"/>
        </p:nvSpPr>
        <p:spPr>
          <a:xfrm>
            <a:off x="685800" y="1134333"/>
            <a:ext cx="7764585" cy="1923437"/>
          </a:xfrm>
          <a:prstGeom prst="roundRect">
            <a:avLst>
              <a:gd name="adj" fmla="val 13525"/>
            </a:avLst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kti_logo_10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031" y="5392615"/>
            <a:ext cx="869938" cy="74052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885093" y="1246207"/>
            <a:ext cx="7373816" cy="978758"/>
          </a:xfrm>
          <a:prstGeom prst="rect">
            <a:avLst/>
          </a:prstGeom>
        </p:spPr>
        <p:txBody>
          <a:bodyPr vert="horz"/>
          <a:lstStyle>
            <a:lvl1pPr algn="ctr">
              <a:defRPr sz="3200" baseline="0">
                <a:ln>
                  <a:noFill/>
                </a:ln>
                <a:solidFill>
                  <a:srgbClr val="FFFFFF"/>
                </a:solidFill>
              </a:defRPr>
            </a:lvl1pPr>
          </a:lstStyle>
          <a:p>
            <a:r>
              <a:rPr lang="hu-HU" dirty="0" smtClean="0"/>
              <a:t>Ide jöhet akár egy kétsoros cím is!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85091" y="2232780"/>
            <a:ext cx="7373814" cy="6882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jöhet az alcím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5091" y="3289401"/>
            <a:ext cx="7373818" cy="517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neve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885093" y="3807170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titulus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885093" y="4604339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Cím, dátum</a:t>
            </a:r>
          </a:p>
        </p:txBody>
      </p:sp>
      <p:sp>
        <p:nvSpPr>
          <p:cNvPr id="25" name="Rectangle 24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59225" y="6605908"/>
            <a:ext cx="389320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24" name="Rectangle 23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DE70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9" name="Rectangle 28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DE70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4552435" y="6583362"/>
            <a:ext cx="2129837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30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1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2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33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4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C86400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5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C86400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2541519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71619"/>
            <a:ext cx="9144000" cy="926977"/>
          </a:xfrm>
          <a:prstGeom prst="rect">
            <a:avLst/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457200" y="372328"/>
            <a:ext cx="8229600" cy="614364"/>
          </a:xfrm>
          <a:prstGeom prst="rect">
            <a:avLst/>
          </a:prstGeom>
        </p:spPr>
        <p:txBody>
          <a:bodyPr vert="horz"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Cím vagy kérdés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DE70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DE701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5184671" y="6572022"/>
            <a:ext cx="3248641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11282" y="6594040"/>
            <a:ext cx="324501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457200" y="1436077"/>
            <a:ext cx="8229600" cy="80182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68A3"/>
              </a:buClr>
              <a:buSzPct val="120000"/>
              <a:buFont typeface="Arial"/>
              <a:buNone/>
              <a:tabLst/>
              <a:defRPr sz="1200"/>
            </a:lvl1pPr>
            <a:lvl2pPr marL="4572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200"/>
            </a:lvl2pPr>
            <a:lvl3pPr marL="9144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A </a:t>
            </a:r>
            <a:r>
              <a:rPr lang="en-US" dirty="0" err="1" smtClean="0"/>
              <a:t>korhatáremelés</a:t>
            </a:r>
            <a:r>
              <a:rPr lang="en-US" dirty="0" smtClean="0"/>
              <a:t> </a:t>
            </a:r>
            <a:r>
              <a:rPr lang="en-US" dirty="0" err="1" smtClean="0"/>
              <a:t>közvetlen</a:t>
            </a:r>
            <a:r>
              <a:rPr lang="en-US" dirty="0" smtClean="0"/>
              <a:t> </a:t>
            </a:r>
            <a:r>
              <a:rPr lang="en-US" dirty="0" err="1" smtClean="0"/>
              <a:t>hatása</a:t>
            </a:r>
            <a:r>
              <a:rPr lang="en-US" dirty="0" smtClean="0"/>
              <a:t> </a:t>
            </a:r>
            <a:r>
              <a:rPr lang="en-US" dirty="0" err="1" smtClean="0"/>
              <a:t>minimális</a:t>
            </a:r>
            <a:r>
              <a:rPr lang="en-US" dirty="0" smtClean="0"/>
              <a:t>. </a:t>
            </a:r>
            <a:r>
              <a:rPr lang="en-US" dirty="0" err="1" smtClean="0"/>
              <a:t>Mivel</a:t>
            </a:r>
            <a:r>
              <a:rPr lang="en-US" dirty="0" smtClean="0"/>
              <a:t> </a:t>
            </a:r>
            <a:r>
              <a:rPr lang="en-US" dirty="0" err="1" smtClean="0"/>
              <a:t>mégis</a:t>
            </a:r>
            <a:r>
              <a:rPr lang="en-US" dirty="0" smtClean="0"/>
              <a:t> „</a:t>
            </a:r>
            <a:r>
              <a:rPr lang="en-US" dirty="0" err="1" smtClean="0"/>
              <a:t>látunk</a:t>
            </a:r>
            <a:r>
              <a:rPr lang="en-US" dirty="0" smtClean="0"/>
              <a:t>” </a:t>
            </a:r>
            <a:r>
              <a:rPr lang="en-US" dirty="0" err="1" smtClean="0"/>
              <a:t>hatást</a:t>
            </a:r>
            <a:r>
              <a:rPr lang="en-US" dirty="0" smtClean="0"/>
              <a:t>, </a:t>
            </a:r>
            <a:r>
              <a:rPr lang="en-US" dirty="0" err="1" smtClean="0"/>
              <a:t>annak</a:t>
            </a:r>
            <a:r>
              <a:rPr lang="en-US" dirty="0" smtClean="0"/>
              <a:t> </a:t>
            </a:r>
            <a:r>
              <a:rPr lang="en-US" dirty="0" err="1" smtClean="0"/>
              <a:t>indirektnek</a:t>
            </a:r>
            <a:r>
              <a:rPr lang="en-US" dirty="0" smtClean="0"/>
              <a:t> </a:t>
            </a:r>
            <a:r>
              <a:rPr lang="en-US" dirty="0" err="1" smtClean="0"/>
              <a:t>kell</a:t>
            </a:r>
            <a:r>
              <a:rPr lang="en-US" dirty="0" smtClean="0"/>
              <a:t> </a:t>
            </a:r>
            <a:r>
              <a:rPr lang="en-US" dirty="0" err="1" smtClean="0"/>
              <a:t>lenni</a:t>
            </a:r>
            <a:r>
              <a:rPr lang="en-US" dirty="0" smtClean="0"/>
              <a:t>. </a:t>
            </a:r>
            <a:r>
              <a:rPr lang="en-US" dirty="0" err="1" smtClean="0"/>
              <a:t>Nyugdíj</a:t>
            </a:r>
            <a:r>
              <a:rPr lang="en-US" dirty="0" smtClean="0"/>
              <a:t> - </a:t>
            </a:r>
            <a:r>
              <a:rPr lang="en-US" dirty="0" err="1" smtClean="0"/>
              <a:t>foglalkozatás</a:t>
            </a:r>
            <a:r>
              <a:rPr lang="en-US" dirty="0" smtClean="0"/>
              <a:t> </a:t>
            </a:r>
            <a:r>
              <a:rPr lang="en-US" dirty="0" err="1" smtClean="0"/>
              <a:t>diffúzió</a:t>
            </a:r>
            <a:r>
              <a:rPr lang="en-US" dirty="0" smtClean="0"/>
              <a:t>? </a:t>
            </a:r>
            <a:r>
              <a:rPr lang="en-US" dirty="0" err="1" smtClean="0"/>
              <a:t>Adatok</a:t>
            </a:r>
            <a:r>
              <a:rPr lang="en-US" dirty="0" smtClean="0"/>
              <a:t>?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457200" y="2663023"/>
            <a:ext cx="8229600" cy="1031284"/>
          </a:xfrm>
          <a:prstGeom prst="rect">
            <a:avLst/>
          </a:prstGeom>
        </p:spPr>
        <p:txBody>
          <a:bodyPr/>
          <a:lstStyle>
            <a:lvl1pPr marL="171450" marR="0" indent="-17145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333B2"/>
              </a:buClr>
              <a:buSzPct val="120000"/>
              <a:buFont typeface="Arial"/>
              <a:buChar char="•"/>
              <a:tabLst/>
              <a:defRPr sz="1400"/>
            </a:lvl1pPr>
            <a:lvl2pPr marL="628650" indent="-171450">
              <a:lnSpc>
                <a:spcPct val="120000"/>
              </a:lnSpc>
              <a:buClr>
                <a:srgbClr val="3333B2"/>
              </a:buClr>
              <a:buSzPct val="120000"/>
              <a:buFont typeface="Arial"/>
              <a:buChar char="•"/>
              <a:defRPr sz="1200"/>
            </a:lvl2pPr>
            <a:lvl3pPr marL="1085850" indent="-171450">
              <a:lnSpc>
                <a:spcPct val="120000"/>
              </a:lnSpc>
              <a:buClr>
                <a:srgbClr val="3333B2"/>
              </a:buClr>
              <a:buSzPct val="120000"/>
              <a:buFont typeface="Arial"/>
              <a:buChar char="•"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 smtClean="0"/>
              <a:t>Felsorolás</a:t>
            </a:r>
            <a:r>
              <a:rPr lang="en-US" dirty="0" smtClean="0"/>
              <a:t> 1</a:t>
            </a:r>
          </a:p>
          <a:p>
            <a:pPr lvl="1"/>
            <a:r>
              <a:rPr lang="en-US" dirty="0" err="1" smtClean="0"/>
              <a:t>Felsorolás</a:t>
            </a:r>
            <a:r>
              <a:rPr lang="en-US" dirty="0" smtClean="0"/>
              <a:t> 2</a:t>
            </a:r>
          </a:p>
          <a:p>
            <a:pPr lvl="2"/>
            <a:r>
              <a:rPr lang="en-US" dirty="0" err="1" smtClean="0"/>
              <a:t>Felsorolás</a:t>
            </a:r>
            <a:r>
              <a:rPr lang="en-US" dirty="0" smtClean="0"/>
              <a:t> 3</a:t>
            </a:r>
          </a:p>
        </p:txBody>
      </p:sp>
      <p:sp>
        <p:nvSpPr>
          <p:cNvPr id="2" name="Oval 1"/>
          <p:cNvSpPr/>
          <p:nvPr userDrawn="1"/>
        </p:nvSpPr>
        <p:spPr>
          <a:xfrm>
            <a:off x="4263957" y="6305562"/>
            <a:ext cx="576956" cy="576956"/>
          </a:xfrm>
          <a:prstGeom prst="ellipse">
            <a:avLst/>
          </a:prstGeom>
          <a:solidFill>
            <a:srgbClr val="EAA913"/>
          </a:solidFill>
          <a:ln w="57150" cap="sq" cmpd="sng">
            <a:solidFill>
              <a:srgbClr val="FFFFFF"/>
            </a:solidFill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1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2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33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4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C86400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5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C86400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189090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l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 userDrawn="1"/>
        </p:nvSpPr>
        <p:spPr>
          <a:xfrm>
            <a:off x="685800" y="1134333"/>
            <a:ext cx="7764585" cy="1923437"/>
          </a:xfrm>
          <a:prstGeom prst="roundRect">
            <a:avLst>
              <a:gd name="adj" fmla="val 13525"/>
            </a:avLst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kti_logo_10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031" y="5392615"/>
            <a:ext cx="869938" cy="74052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885093" y="1246207"/>
            <a:ext cx="7373816" cy="978758"/>
          </a:xfrm>
          <a:prstGeom prst="rect">
            <a:avLst/>
          </a:prstGeom>
        </p:spPr>
        <p:txBody>
          <a:bodyPr vert="horz"/>
          <a:lstStyle>
            <a:lvl1pPr algn="ctr">
              <a:defRPr sz="3200" baseline="0">
                <a:ln>
                  <a:noFill/>
                </a:ln>
                <a:solidFill>
                  <a:srgbClr val="FFFFFF"/>
                </a:solidFill>
              </a:defRPr>
            </a:lvl1pPr>
          </a:lstStyle>
          <a:p>
            <a:r>
              <a:rPr lang="hu-HU" dirty="0" smtClean="0"/>
              <a:t>Ide jöhet akár egy kétsoros cím is!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85091" y="2232780"/>
            <a:ext cx="7373814" cy="6882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jöhet az alcím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5091" y="3289401"/>
            <a:ext cx="7373818" cy="517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neve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885093" y="3807170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titulus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885093" y="4604339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Cím, dátum</a:t>
            </a:r>
          </a:p>
        </p:txBody>
      </p:sp>
      <p:sp>
        <p:nvSpPr>
          <p:cNvPr id="25" name="Rectangle 24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7" name="Rectangle 26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4552435" y="6583362"/>
            <a:ext cx="2129837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59225" y="6605908"/>
            <a:ext cx="389320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24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9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0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31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2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4D7E9A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3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4D7E9A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2236813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71619"/>
            <a:ext cx="9144000" cy="926977"/>
          </a:xfrm>
          <a:prstGeom prst="rect">
            <a:avLst/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457200" y="372328"/>
            <a:ext cx="8229600" cy="614364"/>
          </a:xfrm>
          <a:prstGeom prst="rect">
            <a:avLst/>
          </a:prstGeom>
        </p:spPr>
        <p:txBody>
          <a:bodyPr vert="horz"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Cím vagy kérdés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4D7E9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457200" y="1436077"/>
            <a:ext cx="8229600" cy="80182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68A3"/>
              </a:buClr>
              <a:buSzPct val="120000"/>
              <a:buFont typeface="Arial"/>
              <a:buNone/>
              <a:tabLst/>
              <a:defRPr sz="1200"/>
            </a:lvl1pPr>
            <a:lvl2pPr marL="4572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200"/>
            </a:lvl2pPr>
            <a:lvl3pPr marL="9144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A </a:t>
            </a:r>
            <a:r>
              <a:rPr lang="en-US" dirty="0" err="1" smtClean="0"/>
              <a:t>korhatáremelés</a:t>
            </a:r>
            <a:r>
              <a:rPr lang="en-US" dirty="0" smtClean="0"/>
              <a:t> </a:t>
            </a:r>
            <a:r>
              <a:rPr lang="en-US" dirty="0" err="1" smtClean="0"/>
              <a:t>közvetlen</a:t>
            </a:r>
            <a:r>
              <a:rPr lang="en-US" dirty="0" smtClean="0"/>
              <a:t> </a:t>
            </a:r>
            <a:r>
              <a:rPr lang="en-US" dirty="0" err="1" smtClean="0"/>
              <a:t>hatása</a:t>
            </a:r>
            <a:r>
              <a:rPr lang="en-US" dirty="0" smtClean="0"/>
              <a:t> </a:t>
            </a:r>
            <a:r>
              <a:rPr lang="en-US" dirty="0" err="1" smtClean="0"/>
              <a:t>minimális</a:t>
            </a:r>
            <a:r>
              <a:rPr lang="en-US" dirty="0" smtClean="0"/>
              <a:t>. </a:t>
            </a:r>
            <a:r>
              <a:rPr lang="en-US" dirty="0" err="1" smtClean="0"/>
              <a:t>Mivel</a:t>
            </a:r>
            <a:r>
              <a:rPr lang="en-US" dirty="0" smtClean="0"/>
              <a:t> </a:t>
            </a:r>
            <a:r>
              <a:rPr lang="en-US" dirty="0" err="1" smtClean="0"/>
              <a:t>mégis</a:t>
            </a:r>
            <a:r>
              <a:rPr lang="en-US" dirty="0" smtClean="0"/>
              <a:t> „</a:t>
            </a:r>
            <a:r>
              <a:rPr lang="en-US" dirty="0" err="1" smtClean="0"/>
              <a:t>látunk</a:t>
            </a:r>
            <a:r>
              <a:rPr lang="en-US" dirty="0" smtClean="0"/>
              <a:t>” </a:t>
            </a:r>
            <a:r>
              <a:rPr lang="en-US" dirty="0" err="1" smtClean="0"/>
              <a:t>hatást</a:t>
            </a:r>
            <a:r>
              <a:rPr lang="en-US" dirty="0" smtClean="0"/>
              <a:t>, </a:t>
            </a:r>
            <a:r>
              <a:rPr lang="en-US" dirty="0" err="1" smtClean="0"/>
              <a:t>annak</a:t>
            </a:r>
            <a:r>
              <a:rPr lang="en-US" dirty="0" smtClean="0"/>
              <a:t> </a:t>
            </a:r>
            <a:r>
              <a:rPr lang="en-US" dirty="0" err="1" smtClean="0"/>
              <a:t>indirektnek</a:t>
            </a:r>
            <a:r>
              <a:rPr lang="en-US" dirty="0" smtClean="0"/>
              <a:t> </a:t>
            </a:r>
            <a:r>
              <a:rPr lang="en-US" dirty="0" err="1" smtClean="0"/>
              <a:t>kell</a:t>
            </a:r>
            <a:r>
              <a:rPr lang="en-US" dirty="0" smtClean="0"/>
              <a:t> </a:t>
            </a:r>
            <a:r>
              <a:rPr lang="en-US" dirty="0" err="1" smtClean="0"/>
              <a:t>lenni</a:t>
            </a:r>
            <a:r>
              <a:rPr lang="en-US" dirty="0" smtClean="0"/>
              <a:t>. </a:t>
            </a:r>
            <a:r>
              <a:rPr lang="en-US" dirty="0" err="1" smtClean="0"/>
              <a:t>Nyugdíj</a:t>
            </a:r>
            <a:r>
              <a:rPr lang="en-US" dirty="0" smtClean="0"/>
              <a:t> - </a:t>
            </a:r>
            <a:r>
              <a:rPr lang="en-US" dirty="0" err="1" smtClean="0"/>
              <a:t>foglalkozatás</a:t>
            </a:r>
            <a:r>
              <a:rPr lang="en-US" dirty="0" smtClean="0"/>
              <a:t> </a:t>
            </a:r>
            <a:r>
              <a:rPr lang="en-US" dirty="0" err="1" smtClean="0"/>
              <a:t>diffúzió</a:t>
            </a:r>
            <a:r>
              <a:rPr lang="en-US" dirty="0" smtClean="0"/>
              <a:t>? </a:t>
            </a:r>
            <a:r>
              <a:rPr lang="en-US" dirty="0" err="1" smtClean="0"/>
              <a:t>Adatok</a:t>
            </a:r>
            <a:r>
              <a:rPr lang="en-US" dirty="0" smtClean="0"/>
              <a:t>?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457200" y="2663023"/>
            <a:ext cx="8229600" cy="1031284"/>
          </a:xfrm>
          <a:prstGeom prst="rect">
            <a:avLst/>
          </a:prstGeom>
        </p:spPr>
        <p:txBody>
          <a:bodyPr/>
          <a:lstStyle>
            <a:lvl1pPr marL="171450" marR="0" indent="-17145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D7E9A"/>
              </a:buClr>
              <a:buSzPct val="120000"/>
              <a:buFont typeface="Arial"/>
              <a:buChar char="•"/>
              <a:tabLst/>
              <a:defRPr sz="1400"/>
            </a:lvl1pPr>
            <a:lvl2pPr marL="628650" indent="-171450">
              <a:lnSpc>
                <a:spcPct val="120000"/>
              </a:lnSpc>
              <a:buClr>
                <a:srgbClr val="4D7E9A"/>
              </a:buClr>
              <a:buSzPct val="120000"/>
              <a:buFont typeface="Arial"/>
              <a:buChar char="•"/>
              <a:defRPr sz="1200"/>
            </a:lvl2pPr>
            <a:lvl3pPr marL="1085850" indent="-171450">
              <a:lnSpc>
                <a:spcPct val="120000"/>
              </a:lnSpc>
              <a:buClr>
                <a:srgbClr val="4D7E9A"/>
              </a:buClr>
              <a:buSzPct val="120000"/>
              <a:buFont typeface="Arial"/>
              <a:buChar char="•"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 smtClean="0"/>
              <a:t>Felsorolás</a:t>
            </a:r>
            <a:r>
              <a:rPr lang="en-US" dirty="0" smtClean="0"/>
              <a:t> 1</a:t>
            </a:r>
          </a:p>
          <a:p>
            <a:pPr lvl="1"/>
            <a:r>
              <a:rPr lang="en-US" dirty="0" err="1" smtClean="0"/>
              <a:t>Felsorolás</a:t>
            </a:r>
            <a:r>
              <a:rPr lang="en-US" dirty="0" smtClean="0"/>
              <a:t> 2</a:t>
            </a:r>
          </a:p>
          <a:p>
            <a:pPr lvl="2"/>
            <a:r>
              <a:rPr lang="en-US" dirty="0" err="1" smtClean="0"/>
              <a:t>Felsorolás</a:t>
            </a:r>
            <a:r>
              <a:rPr lang="en-US" dirty="0" smtClean="0"/>
              <a:t> 3</a:t>
            </a:r>
          </a:p>
        </p:txBody>
      </p:sp>
      <p:sp>
        <p:nvSpPr>
          <p:cNvPr id="30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5184671" y="6583362"/>
            <a:ext cx="3248641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31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11282" y="6594040"/>
            <a:ext cx="324501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33" name="Oval 32"/>
          <p:cNvSpPr/>
          <p:nvPr userDrawn="1"/>
        </p:nvSpPr>
        <p:spPr>
          <a:xfrm>
            <a:off x="4263956" y="6305562"/>
            <a:ext cx="576956" cy="576956"/>
          </a:xfrm>
          <a:prstGeom prst="ellipse">
            <a:avLst/>
          </a:prstGeom>
          <a:solidFill>
            <a:srgbClr val="EAA913"/>
          </a:solidFill>
          <a:ln w="57150" cap="sq" cmpd="sng">
            <a:solidFill>
              <a:srgbClr val="FFFFFF"/>
            </a:solidFill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5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6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III. rész </a:t>
            </a:r>
          </a:p>
        </p:txBody>
      </p:sp>
      <p:sp>
        <p:nvSpPr>
          <p:cNvPr id="37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8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4D7E9A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9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4D7E9A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124375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íml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 userDrawn="1"/>
        </p:nvSpPr>
        <p:spPr>
          <a:xfrm>
            <a:off x="685800" y="1134333"/>
            <a:ext cx="7764585" cy="1923437"/>
          </a:xfrm>
          <a:prstGeom prst="roundRect">
            <a:avLst>
              <a:gd name="adj" fmla="val 13525"/>
            </a:avLst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kti_logo_10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031" y="5392615"/>
            <a:ext cx="869938" cy="74052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885093" y="1246207"/>
            <a:ext cx="7373816" cy="978758"/>
          </a:xfrm>
          <a:prstGeom prst="rect">
            <a:avLst/>
          </a:prstGeom>
        </p:spPr>
        <p:txBody>
          <a:bodyPr vert="horz"/>
          <a:lstStyle>
            <a:lvl1pPr algn="ctr">
              <a:defRPr sz="3200" baseline="0">
                <a:ln>
                  <a:noFill/>
                </a:ln>
                <a:solidFill>
                  <a:srgbClr val="FFFFFF"/>
                </a:solidFill>
              </a:defRPr>
            </a:lvl1pPr>
          </a:lstStyle>
          <a:p>
            <a:r>
              <a:rPr lang="hu-HU" dirty="0" smtClean="0"/>
              <a:t>Ide jöhet akár egy kétsoros cím is!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85091" y="2232780"/>
            <a:ext cx="7373814" cy="6882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jöhet az alcím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5091" y="3289401"/>
            <a:ext cx="7373818" cy="517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neve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885093" y="3807170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titulus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885093" y="4604339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Cím, dátum</a:t>
            </a:r>
          </a:p>
        </p:txBody>
      </p:sp>
      <p:sp>
        <p:nvSpPr>
          <p:cNvPr id="25" name="Rectangle 24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7" name="Rectangle 26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4552435" y="6583362"/>
            <a:ext cx="2129837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59225" y="6605908"/>
            <a:ext cx="389320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24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9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0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31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2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7F68A3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3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7F68A3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131167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71619"/>
            <a:ext cx="9144000" cy="926977"/>
          </a:xfrm>
          <a:prstGeom prst="rect">
            <a:avLst/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457200" y="372328"/>
            <a:ext cx="8229600" cy="614364"/>
          </a:xfrm>
          <a:prstGeom prst="rect">
            <a:avLst/>
          </a:prstGeom>
        </p:spPr>
        <p:txBody>
          <a:bodyPr vert="horz"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Cím vagy kérdés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7F68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457200" y="1436077"/>
            <a:ext cx="8229600" cy="80182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68A3"/>
              </a:buClr>
              <a:buSzPct val="120000"/>
              <a:buFont typeface="Arial"/>
              <a:buNone/>
              <a:tabLst/>
              <a:defRPr sz="1200"/>
            </a:lvl1pPr>
            <a:lvl2pPr marL="4572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200"/>
            </a:lvl2pPr>
            <a:lvl3pPr marL="9144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A </a:t>
            </a:r>
            <a:r>
              <a:rPr lang="en-US" dirty="0" err="1" smtClean="0"/>
              <a:t>korhatáremelés</a:t>
            </a:r>
            <a:r>
              <a:rPr lang="en-US" dirty="0" smtClean="0"/>
              <a:t> </a:t>
            </a:r>
            <a:r>
              <a:rPr lang="en-US" dirty="0" err="1" smtClean="0"/>
              <a:t>közvetlen</a:t>
            </a:r>
            <a:r>
              <a:rPr lang="en-US" dirty="0" smtClean="0"/>
              <a:t> </a:t>
            </a:r>
            <a:r>
              <a:rPr lang="en-US" dirty="0" err="1" smtClean="0"/>
              <a:t>hatása</a:t>
            </a:r>
            <a:r>
              <a:rPr lang="en-US" dirty="0" smtClean="0"/>
              <a:t> </a:t>
            </a:r>
            <a:r>
              <a:rPr lang="en-US" dirty="0" err="1" smtClean="0"/>
              <a:t>minimális</a:t>
            </a:r>
            <a:r>
              <a:rPr lang="en-US" dirty="0" smtClean="0"/>
              <a:t>. </a:t>
            </a:r>
            <a:r>
              <a:rPr lang="en-US" dirty="0" err="1" smtClean="0"/>
              <a:t>Mivel</a:t>
            </a:r>
            <a:r>
              <a:rPr lang="en-US" dirty="0" smtClean="0"/>
              <a:t> </a:t>
            </a:r>
            <a:r>
              <a:rPr lang="en-US" dirty="0" err="1" smtClean="0"/>
              <a:t>mégis</a:t>
            </a:r>
            <a:r>
              <a:rPr lang="en-US" dirty="0" smtClean="0"/>
              <a:t> „</a:t>
            </a:r>
            <a:r>
              <a:rPr lang="en-US" dirty="0" err="1" smtClean="0"/>
              <a:t>látunk</a:t>
            </a:r>
            <a:r>
              <a:rPr lang="en-US" dirty="0" smtClean="0"/>
              <a:t>” </a:t>
            </a:r>
            <a:r>
              <a:rPr lang="en-US" dirty="0" err="1" smtClean="0"/>
              <a:t>hatást</a:t>
            </a:r>
            <a:r>
              <a:rPr lang="en-US" dirty="0" smtClean="0"/>
              <a:t>, </a:t>
            </a:r>
            <a:r>
              <a:rPr lang="en-US" dirty="0" err="1" smtClean="0"/>
              <a:t>annak</a:t>
            </a:r>
            <a:r>
              <a:rPr lang="en-US" dirty="0" smtClean="0"/>
              <a:t> </a:t>
            </a:r>
            <a:r>
              <a:rPr lang="en-US" dirty="0" err="1" smtClean="0"/>
              <a:t>indirektnek</a:t>
            </a:r>
            <a:r>
              <a:rPr lang="en-US" dirty="0" smtClean="0"/>
              <a:t> </a:t>
            </a:r>
            <a:r>
              <a:rPr lang="en-US" dirty="0" err="1" smtClean="0"/>
              <a:t>kell</a:t>
            </a:r>
            <a:r>
              <a:rPr lang="en-US" dirty="0" smtClean="0"/>
              <a:t> </a:t>
            </a:r>
            <a:r>
              <a:rPr lang="en-US" dirty="0" err="1" smtClean="0"/>
              <a:t>lenni</a:t>
            </a:r>
            <a:r>
              <a:rPr lang="en-US" dirty="0" smtClean="0"/>
              <a:t>. </a:t>
            </a:r>
            <a:r>
              <a:rPr lang="en-US" dirty="0" err="1" smtClean="0"/>
              <a:t>Nyugdíj</a:t>
            </a:r>
            <a:r>
              <a:rPr lang="en-US" dirty="0" smtClean="0"/>
              <a:t> - </a:t>
            </a:r>
            <a:r>
              <a:rPr lang="en-US" dirty="0" err="1" smtClean="0"/>
              <a:t>foglalkozatás</a:t>
            </a:r>
            <a:r>
              <a:rPr lang="en-US" dirty="0" smtClean="0"/>
              <a:t> </a:t>
            </a:r>
            <a:r>
              <a:rPr lang="en-US" dirty="0" err="1" smtClean="0"/>
              <a:t>diffúzió</a:t>
            </a:r>
            <a:r>
              <a:rPr lang="en-US" dirty="0" smtClean="0"/>
              <a:t>? </a:t>
            </a:r>
            <a:r>
              <a:rPr lang="en-US" dirty="0" err="1" smtClean="0"/>
              <a:t>Adatok</a:t>
            </a:r>
            <a:r>
              <a:rPr lang="en-US" dirty="0" smtClean="0"/>
              <a:t>?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457200" y="2663023"/>
            <a:ext cx="8229600" cy="1031284"/>
          </a:xfrm>
          <a:prstGeom prst="rect">
            <a:avLst/>
          </a:prstGeom>
        </p:spPr>
        <p:txBody>
          <a:bodyPr/>
          <a:lstStyle>
            <a:lvl1pPr marL="171450" marR="0" indent="-17145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68A3"/>
              </a:buClr>
              <a:buSzPct val="120000"/>
              <a:buFont typeface="Arial"/>
              <a:buChar char="•"/>
              <a:tabLst/>
              <a:defRPr sz="1400"/>
            </a:lvl1pPr>
            <a:lvl2pPr marL="628650" indent="-17145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Char char="•"/>
              <a:defRPr sz="1200"/>
            </a:lvl2pPr>
            <a:lvl3pPr marL="1085850" indent="-17145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Char char="•"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 smtClean="0"/>
              <a:t>Felsorolás</a:t>
            </a:r>
            <a:r>
              <a:rPr lang="en-US" dirty="0" smtClean="0"/>
              <a:t> 1</a:t>
            </a:r>
          </a:p>
          <a:p>
            <a:pPr lvl="1"/>
            <a:r>
              <a:rPr lang="en-US" dirty="0" err="1" smtClean="0"/>
              <a:t>Felsorolás</a:t>
            </a:r>
            <a:r>
              <a:rPr lang="en-US" dirty="0" smtClean="0"/>
              <a:t> 2</a:t>
            </a:r>
          </a:p>
          <a:p>
            <a:pPr lvl="2"/>
            <a:r>
              <a:rPr lang="en-US" dirty="0" err="1" smtClean="0"/>
              <a:t>Felsorolás</a:t>
            </a:r>
            <a:r>
              <a:rPr lang="en-US" dirty="0" smtClean="0"/>
              <a:t> 3</a:t>
            </a:r>
          </a:p>
        </p:txBody>
      </p:sp>
      <p:sp>
        <p:nvSpPr>
          <p:cNvPr id="29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5184671" y="6583362"/>
            <a:ext cx="3248641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30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11282" y="6594040"/>
            <a:ext cx="324501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32" name="Oval 31"/>
          <p:cNvSpPr/>
          <p:nvPr userDrawn="1"/>
        </p:nvSpPr>
        <p:spPr>
          <a:xfrm>
            <a:off x="4263956" y="6305562"/>
            <a:ext cx="576956" cy="576956"/>
          </a:xfrm>
          <a:prstGeom prst="ellipse">
            <a:avLst/>
          </a:prstGeom>
          <a:solidFill>
            <a:srgbClr val="EAA913"/>
          </a:solidFill>
          <a:ln w="57150" cap="sq" cmpd="sng">
            <a:solidFill>
              <a:srgbClr val="FFFFFF"/>
            </a:solidFill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4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5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36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7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7F68A3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alrész</a:t>
            </a:r>
          </a:p>
        </p:txBody>
      </p:sp>
      <p:sp>
        <p:nvSpPr>
          <p:cNvPr id="38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7F68A3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230266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íml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 userDrawn="1"/>
        </p:nvSpPr>
        <p:spPr>
          <a:xfrm>
            <a:off x="685800" y="1134333"/>
            <a:ext cx="7764585" cy="1923437"/>
          </a:xfrm>
          <a:prstGeom prst="roundRect">
            <a:avLst>
              <a:gd name="adj" fmla="val 13525"/>
            </a:avLst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kti_logo_100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7031" y="5392615"/>
            <a:ext cx="869938" cy="74052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885093" y="1246207"/>
            <a:ext cx="7373816" cy="978758"/>
          </a:xfrm>
          <a:prstGeom prst="rect">
            <a:avLst/>
          </a:prstGeom>
        </p:spPr>
        <p:txBody>
          <a:bodyPr vert="horz"/>
          <a:lstStyle>
            <a:lvl1pPr algn="ctr">
              <a:defRPr sz="3200" baseline="0">
                <a:ln>
                  <a:noFill/>
                </a:ln>
                <a:solidFill>
                  <a:srgbClr val="FFFFFF"/>
                </a:solidFill>
              </a:defRPr>
            </a:lvl1pPr>
          </a:lstStyle>
          <a:p>
            <a:r>
              <a:rPr lang="hu-HU" dirty="0" smtClean="0"/>
              <a:t>Ide jöhet akár egy kétsoros cím is!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85091" y="2232780"/>
            <a:ext cx="7373814" cy="6882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Ide jöhet az alcím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5091" y="3289401"/>
            <a:ext cx="7373818" cy="51776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neve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885093" y="3807170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e</a:t>
            </a:r>
            <a:r>
              <a:rPr lang="hu-HU" dirty="0" smtClean="0"/>
              <a:t>lőadó titulus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885093" y="4604339"/>
            <a:ext cx="7373818" cy="34475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Cím, dátum</a:t>
            </a:r>
          </a:p>
        </p:txBody>
      </p:sp>
      <p:sp>
        <p:nvSpPr>
          <p:cNvPr id="25" name="Rectangle 24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4084B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7" name="Rectangle 26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4084B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4552435" y="6583362"/>
            <a:ext cx="2129837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59225" y="6605908"/>
            <a:ext cx="389320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24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9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0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III. rész </a:t>
            </a:r>
          </a:p>
        </p:txBody>
      </p:sp>
      <p:sp>
        <p:nvSpPr>
          <p:cNvPr id="31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2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376092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33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376092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</p:spTree>
    <p:extLst>
      <p:ext uri="{BB962C8B-B14F-4D97-AF65-F5344CB8AC3E}">
        <p14:creationId xmlns:p14="http://schemas.microsoft.com/office/powerpoint/2010/main" xmlns="" val="159728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71619"/>
            <a:ext cx="9144000" cy="926977"/>
          </a:xfrm>
          <a:prstGeom prst="rect">
            <a:avLst/>
          </a:prstGeom>
          <a:solidFill>
            <a:srgbClr val="4084B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457200" y="372328"/>
            <a:ext cx="8229600" cy="614364"/>
          </a:xfrm>
          <a:prstGeom prst="rect">
            <a:avLst/>
          </a:prstGeom>
        </p:spPr>
        <p:txBody>
          <a:bodyPr vert="horz"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hu-HU" dirty="0" smtClean="0"/>
              <a:t>Cím vagy kérdés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6583362"/>
            <a:ext cx="4552435" cy="274638"/>
          </a:xfrm>
          <a:prstGeom prst="rect">
            <a:avLst/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4552434" y="6583362"/>
            <a:ext cx="4591565" cy="274638"/>
          </a:xfrm>
          <a:prstGeom prst="rect">
            <a:avLst/>
          </a:prstGeom>
          <a:solidFill>
            <a:srgbClr val="4084B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0" y="0"/>
            <a:ext cx="4552434" cy="274638"/>
          </a:xfrm>
          <a:prstGeom prst="rect">
            <a:avLst/>
          </a:prstGeom>
          <a:solidFill>
            <a:srgbClr val="064B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4552435" y="0"/>
            <a:ext cx="4591565" cy="274638"/>
          </a:xfrm>
          <a:prstGeom prst="rect">
            <a:avLst/>
          </a:prstGeom>
          <a:solidFill>
            <a:srgbClr val="4084B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ntent Placeholder 7"/>
          <p:cNvSpPr>
            <a:spLocks noGrp="1"/>
          </p:cNvSpPr>
          <p:nvPr>
            <p:ph sz="quarter" idx="14" hasCustomPrompt="1"/>
          </p:nvPr>
        </p:nvSpPr>
        <p:spPr>
          <a:xfrm>
            <a:off x="1855630" y="-3018"/>
            <a:ext cx="870439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3" name="Content Placeholder 7"/>
          <p:cNvSpPr>
            <a:spLocks noGrp="1"/>
          </p:cNvSpPr>
          <p:nvPr>
            <p:ph sz="quarter" idx="15" hasCustomPrompt="1"/>
          </p:nvPr>
        </p:nvSpPr>
        <p:spPr>
          <a:xfrm>
            <a:off x="2726069" y="-3019"/>
            <a:ext cx="878682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 II. 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4" name="Content Placeholder 7"/>
          <p:cNvSpPr>
            <a:spLocks noGrp="1"/>
          </p:cNvSpPr>
          <p:nvPr>
            <p:ph sz="quarter" idx="16" hasCustomPrompt="1"/>
          </p:nvPr>
        </p:nvSpPr>
        <p:spPr>
          <a:xfrm>
            <a:off x="3604751" y="2"/>
            <a:ext cx="872121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III. rész </a:t>
            </a:r>
          </a:p>
        </p:txBody>
      </p:sp>
      <p:sp>
        <p:nvSpPr>
          <p:cNvPr id="25" name="Content Placeholder 7"/>
          <p:cNvSpPr>
            <a:spLocks noGrp="1"/>
          </p:cNvSpPr>
          <p:nvPr>
            <p:ph sz="quarter" idx="17" hasCustomPrompt="1"/>
          </p:nvPr>
        </p:nvSpPr>
        <p:spPr>
          <a:xfrm>
            <a:off x="4629272" y="0"/>
            <a:ext cx="868565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6" name="Content Placeholder 7"/>
          <p:cNvSpPr>
            <a:spLocks noGrp="1"/>
          </p:cNvSpPr>
          <p:nvPr>
            <p:ph sz="quarter" idx="18" hasCustomPrompt="1"/>
          </p:nvPr>
        </p:nvSpPr>
        <p:spPr>
          <a:xfrm>
            <a:off x="5497837" y="0"/>
            <a:ext cx="883986" cy="274637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376092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II. al</a:t>
            </a:r>
            <a:r>
              <a:rPr lang="en-US" dirty="0" smtClean="0"/>
              <a:t>r</a:t>
            </a:r>
            <a:r>
              <a:rPr lang="hu-HU" dirty="0" smtClean="0"/>
              <a:t>ész</a:t>
            </a:r>
          </a:p>
        </p:txBody>
      </p:sp>
      <p:sp>
        <p:nvSpPr>
          <p:cNvPr id="27" name="Content Placeholder 7"/>
          <p:cNvSpPr>
            <a:spLocks noGrp="1"/>
          </p:cNvSpPr>
          <p:nvPr>
            <p:ph sz="quarter" idx="19" hasCustomPrompt="1"/>
          </p:nvPr>
        </p:nvSpPr>
        <p:spPr>
          <a:xfrm>
            <a:off x="6389945" y="0"/>
            <a:ext cx="898436" cy="274638"/>
          </a:xfrm>
          <a:prstGeom prst="rect">
            <a:avLst/>
          </a:prstGeom>
        </p:spPr>
        <p:txBody>
          <a:bodyPr vert="horz"/>
          <a:lstStyle>
            <a:lvl1pPr marL="0" indent="0" algn="r">
              <a:buNone/>
              <a:defRPr sz="1100" baseline="0">
                <a:solidFill>
                  <a:srgbClr val="376092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1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hu-HU" dirty="0" smtClean="0"/>
              <a:t>• III. alrész 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half" idx="10" hasCustomPrompt="1"/>
          </p:nvPr>
        </p:nvSpPr>
        <p:spPr>
          <a:xfrm>
            <a:off x="457200" y="1436077"/>
            <a:ext cx="8229600" cy="801820"/>
          </a:xfrm>
          <a:prstGeom prst="rect">
            <a:avLst/>
          </a:prstGeo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F68A3"/>
              </a:buClr>
              <a:buSzPct val="120000"/>
              <a:buFont typeface="Arial"/>
              <a:buNone/>
              <a:tabLst/>
              <a:defRPr sz="1200"/>
            </a:lvl1pPr>
            <a:lvl2pPr marL="4572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200"/>
            </a:lvl2pPr>
            <a:lvl3pPr marL="9144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A </a:t>
            </a:r>
            <a:r>
              <a:rPr lang="en-US" dirty="0" err="1" smtClean="0"/>
              <a:t>korhatáremelés</a:t>
            </a:r>
            <a:r>
              <a:rPr lang="en-US" dirty="0" smtClean="0"/>
              <a:t> </a:t>
            </a:r>
            <a:r>
              <a:rPr lang="en-US" dirty="0" err="1" smtClean="0"/>
              <a:t>közvetlen</a:t>
            </a:r>
            <a:r>
              <a:rPr lang="en-US" dirty="0" smtClean="0"/>
              <a:t> </a:t>
            </a:r>
            <a:r>
              <a:rPr lang="en-US" dirty="0" err="1" smtClean="0"/>
              <a:t>hatása</a:t>
            </a:r>
            <a:r>
              <a:rPr lang="en-US" dirty="0" smtClean="0"/>
              <a:t> </a:t>
            </a:r>
            <a:r>
              <a:rPr lang="en-US" dirty="0" err="1" smtClean="0"/>
              <a:t>minimális</a:t>
            </a:r>
            <a:r>
              <a:rPr lang="en-US" dirty="0" smtClean="0"/>
              <a:t>. </a:t>
            </a:r>
            <a:r>
              <a:rPr lang="en-US" dirty="0" err="1" smtClean="0"/>
              <a:t>Mivel</a:t>
            </a:r>
            <a:r>
              <a:rPr lang="en-US" dirty="0" smtClean="0"/>
              <a:t> </a:t>
            </a:r>
            <a:r>
              <a:rPr lang="en-US" dirty="0" err="1" smtClean="0"/>
              <a:t>mégis</a:t>
            </a:r>
            <a:r>
              <a:rPr lang="en-US" dirty="0" smtClean="0"/>
              <a:t> „</a:t>
            </a:r>
            <a:r>
              <a:rPr lang="en-US" dirty="0" err="1" smtClean="0"/>
              <a:t>látunk</a:t>
            </a:r>
            <a:r>
              <a:rPr lang="en-US" dirty="0" smtClean="0"/>
              <a:t>” </a:t>
            </a:r>
            <a:r>
              <a:rPr lang="en-US" dirty="0" err="1" smtClean="0"/>
              <a:t>hatást</a:t>
            </a:r>
            <a:r>
              <a:rPr lang="en-US" dirty="0" smtClean="0"/>
              <a:t>, </a:t>
            </a:r>
            <a:r>
              <a:rPr lang="en-US" dirty="0" err="1" smtClean="0"/>
              <a:t>annak</a:t>
            </a:r>
            <a:r>
              <a:rPr lang="en-US" dirty="0" smtClean="0"/>
              <a:t> </a:t>
            </a:r>
            <a:r>
              <a:rPr lang="en-US" dirty="0" err="1" smtClean="0"/>
              <a:t>indirektnek</a:t>
            </a:r>
            <a:r>
              <a:rPr lang="en-US" dirty="0" smtClean="0"/>
              <a:t> </a:t>
            </a:r>
            <a:r>
              <a:rPr lang="en-US" dirty="0" err="1" smtClean="0"/>
              <a:t>kell</a:t>
            </a:r>
            <a:r>
              <a:rPr lang="en-US" dirty="0" smtClean="0"/>
              <a:t> </a:t>
            </a:r>
            <a:r>
              <a:rPr lang="en-US" dirty="0" err="1" smtClean="0"/>
              <a:t>lenni</a:t>
            </a:r>
            <a:r>
              <a:rPr lang="en-US" dirty="0" smtClean="0"/>
              <a:t>. </a:t>
            </a:r>
            <a:r>
              <a:rPr lang="en-US" dirty="0" err="1" smtClean="0"/>
              <a:t>Nyugdíj</a:t>
            </a:r>
            <a:r>
              <a:rPr lang="en-US" dirty="0" smtClean="0"/>
              <a:t> - </a:t>
            </a:r>
            <a:r>
              <a:rPr lang="en-US" dirty="0" err="1" smtClean="0"/>
              <a:t>foglalkozatás</a:t>
            </a:r>
            <a:r>
              <a:rPr lang="en-US" dirty="0" smtClean="0"/>
              <a:t> </a:t>
            </a:r>
            <a:r>
              <a:rPr lang="en-US" dirty="0" err="1" smtClean="0"/>
              <a:t>diffúzió</a:t>
            </a:r>
            <a:r>
              <a:rPr lang="en-US" dirty="0" smtClean="0"/>
              <a:t>? </a:t>
            </a:r>
            <a:r>
              <a:rPr lang="en-US" dirty="0" err="1" smtClean="0"/>
              <a:t>Adatok</a:t>
            </a:r>
            <a:r>
              <a:rPr lang="en-US" dirty="0" smtClean="0"/>
              <a:t>?</a:t>
            </a:r>
          </a:p>
        </p:txBody>
      </p:sp>
      <p:sp>
        <p:nvSpPr>
          <p:cNvPr id="29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457200" y="2663023"/>
            <a:ext cx="8229600" cy="1031284"/>
          </a:xfrm>
          <a:prstGeom prst="rect">
            <a:avLst/>
          </a:prstGeom>
        </p:spPr>
        <p:txBody>
          <a:bodyPr/>
          <a:lstStyle>
            <a:lvl1pPr marL="171450" marR="0" indent="-17145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64B7D"/>
              </a:buClr>
              <a:buSzPct val="120000"/>
              <a:buFont typeface="Arial"/>
              <a:buChar char="•"/>
              <a:tabLst/>
              <a:defRPr sz="1400"/>
            </a:lvl1pPr>
            <a:lvl2pPr marL="628650" indent="-171450">
              <a:lnSpc>
                <a:spcPct val="120000"/>
              </a:lnSpc>
              <a:buClr>
                <a:srgbClr val="064B7D"/>
              </a:buClr>
              <a:buSzPct val="120000"/>
              <a:buFont typeface="Arial"/>
              <a:buChar char="•"/>
              <a:defRPr sz="1200"/>
            </a:lvl2pPr>
            <a:lvl3pPr marL="1085850" indent="-171450">
              <a:lnSpc>
                <a:spcPct val="120000"/>
              </a:lnSpc>
              <a:buClr>
                <a:srgbClr val="064B7D"/>
              </a:buClr>
              <a:buSzPct val="120000"/>
              <a:buFont typeface="Arial"/>
              <a:buChar char="•"/>
              <a:defRPr sz="1000"/>
            </a:lvl3pPr>
            <a:lvl4pPr marL="1371600" indent="0">
              <a:lnSpc>
                <a:spcPct val="120000"/>
              </a:lnSpc>
              <a:buClr>
                <a:srgbClr val="7F68A3"/>
              </a:buClr>
              <a:buSzPct val="120000"/>
              <a:buFont typeface="Arial"/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err="1" smtClean="0"/>
              <a:t>Felsorolás</a:t>
            </a:r>
            <a:r>
              <a:rPr lang="en-US" dirty="0" smtClean="0"/>
              <a:t> 1</a:t>
            </a:r>
          </a:p>
          <a:p>
            <a:pPr lvl="1"/>
            <a:r>
              <a:rPr lang="en-US" dirty="0" err="1" smtClean="0"/>
              <a:t>Felsorolás</a:t>
            </a:r>
            <a:r>
              <a:rPr lang="en-US" dirty="0" smtClean="0"/>
              <a:t> 2</a:t>
            </a:r>
          </a:p>
          <a:p>
            <a:pPr lvl="2"/>
            <a:r>
              <a:rPr lang="en-US" dirty="0" err="1" smtClean="0"/>
              <a:t>Felsorolás</a:t>
            </a:r>
            <a:r>
              <a:rPr lang="en-US" dirty="0" smtClean="0"/>
              <a:t> 3</a:t>
            </a:r>
          </a:p>
        </p:txBody>
      </p:sp>
      <p:sp>
        <p:nvSpPr>
          <p:cNvPr id="30" name="Content Placeholder 2"/>
          <p:cNvSpPr>
            <a:spLocks noGrp="1"/>
          </p:cNvSpPr>
          <p:nvPr>
            <p:ph sz="quarter" idx="12" hasCustomPrompt="1"/>
          </p:nvPr>
        </p:nvSpPr>
        <p:spPr>
          <a:xfrm>
            <a:off x="5184671" y="6583362"/>
            <a:ext cx="3248641" cy="294277"/>
          </a:xfrm>
          <a:prstGeom prst="rect">
            <a:avLst/>
          </a:prstGeom>
        </p:spPr>
        <p:txBody>
          <a:bodyPr vert="horz" anchor="ctr"/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hu-HU" dirty="0" smtClean="0"/>
              <a:t>Cím, elérhetőség</a:t>
            </a:r>
          </a:p>
        </p:txBody>
      </p:sp>
      <p:sp>
        <p:nvSpPr>
          <p:cNvPr id="31" name="Content Placeholder 5"/>
          <p:cNvSpPr>
            <a:spLocks noGrp="1"/>
          </p:cNvSpPr>
          <p:nvPr>
            <p:ph sz="quarter" idx="13" hasCustomPrompt="1"/>
          </p:nvPr>
        </p:nvSpPr>
        <p:spPr>
          <a:xfrm>
            <a:off x="611282" y="6594040"/>
            <a:ext cx="3245019" cy="252092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buNone/>
              <a:defRPr sz="1200">
                <a:solidFill>
                  <a:srgbClr val="FFFFFF"/>
                </a:solidFill>
              </a:defRPr>
            </a:lvl1pPr>
            <a:lvl2pPr marL="457200" indent="0">
              <a:buNone/>
              <a:defRPr sz="1200">
                <a:solidFill>
                  <a:srgbClr val="FFFFFF"/>
                </a:solidFill>
              </a:defRPr>
            </a:lvl2pPr>
            <a:lvl3pPr marL="914400" indent="0">
              <a:buNone/>
              <a:defRPr sz="1200">
                <a:solidFill>
                  <a:srgbClr val="FFFFFF"/>
                </a:solidFill>
              </a:defRPr>
            </a:lvl3pPr>
            <a:lvl4pPr marL="1371600" indent="0">
              <a:buNone/>
              <a:defRPr sz="1200">
                <a:solidFill>
                  <a:srgbClr val="FFFFFF"/>
                </a:solidFill>
              </a:defRPr>
            </a:lvl4pPr>
            <a:lvl5pPr marL="1828800" indent="0">
              <a:buNone/>
              <a:defRPr sz="1200">
                <a:solidFill>
                  <a:srgbClr val="FFFFFF"/>
                </a:solidFill>
              </a:defRPr>
            </a:lvl5pPr>
          </a:lstStyle>
          <a:p>
            <a:pPr lvl="0"/>
            <a:r>
              <a:rPr lang="hu-HU" dirty="0" smtClean="0"/>
              <a:t>A szerző, előadó</a:t>
            </a:r>
          </a:p>
        </p:txBody>
      </p:sp>
      <p:sp>
        <p:nvSpPr>
          <p:cNvPr id="33" name="Oval 32"/>
          <p:cNvSpPr/>
          <p:nvPr userDrawn="1"/>
        </p:nvSpPr>
        <p:spPr>
          <a:xfrm>
            <a:off x="4263956" y="6305562"/>
            <a:ext cx="576956" cy="576956"/>
          </a:xfrm>
          <a:prstGeom prst="ellipse">
            <a:avLst/>
          </a:prstGeom>
          <a:solidFill>
            <a:srgbClr val="EAA913"/>
          </a:solidFill>
          <a:ln w="57150" cap="sq" cmpd="sng">
            <a:solidFill>
              <a:srgbClr val="FFFFFF"/>
            </a:solidFill>
            <a:rou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915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1379200" y="-889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6529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457200" rtl="0" eaLnBrk="1" latinLnBrk="0" hangingPunct="1">
        <a:spcBef>
          <a:spcPct val="0"/>
        </a:spcBef>
        <a:buNone/>
        <a:defRPr sz="11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514350" indent="-514350" algn="l" defTabSz="457200" rtl="0" eaLnBrk="1" latinLnBrk="0" hangingPunct="1">
        <a:spcBef>
          <a:spcPct val="20000"/>
        </a:spcBef>
        <a:buClr>
          <a:srgbClr val="4D7E9A"/>
        </a:buClr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4D7E9A"/>
        </a:buClr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4D7E9A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4D7E9A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rgbClr val="4D7E9A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adatbank.krtk.mta.h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r.hu/okmfit/JelentesLetoltese.aspx?parent=107784&amp;proc=7&amp;type=3" TargetMode="External"/><Relationship Id="rId2" Type="http://schemas.openxmlformats.org/officeDocument/2006/relationships/hyperlink" Target="https://www.kir.hu/okmfit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munkalap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kir.hu/okmfit/files/OKM_2014_Orszagos_jelentes.pd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rmany.hu/download/c/48/50000/Oktat%C3%A1si_%C3%89vk%C3%B6nyv_2013_2014.pdf" TargetMode="External"/><Relationship Id="rId7" Type="http://schemas.openxmlformats.org/officeDocument/2006/relationships/hyperlink" Target="http://econ.core.hu/file/download/kozoktatasi/indikatorrendszer.pdf" TargetMode="External"/><Relationship Id="rId2" Type="http://schemas.openxmlformats.org/officeDocument/2006/relationships/hyperlink" Target="http://www.ofi.hu/tudastar/intezmenyi-szintu/kozepiskolai-mun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fi.hu/kiadvany/education-hungary-2006" TargetMode="External"/><Relationship Id="rId5" Type="http://schemas.openxmlformats.org/officeDocument/2006/relationships/hyperlink" Target="http://www.ofi.hu/kiadvany/education-hungary-2003" TargetMode="External"/><Relationship Id="rId4" Type="http://schemas.openxmlformats.org/officeDocument/2006/relationships/hyperlink" Target="http://www.ofi.hu/kiadvany/education-hungary-2000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horn.daniel@krtk.mta.h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526" y="1246206"/>
            <a:ext cx="7373816" cy="607993"/>
          </a:xfrm>
        </p:spPr>
        <p:txBody>
          <a:bodyPr/>
          <a:lstStyle/>
          <a:p>
            <a:r>
              <a:rPr lang="hu-HU" dirty="0" err="1" smtClean="0"/>
              <a:t>Information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sources</a:t>
            </a:r>
            <a:r>
              <a:rPr lang="hu-HU" dirty="0" smtClean="0"/>
              <a:t> of </a:t>
            </a:r>
            <a:r>
              <a:rPr lang="hu-HU" dirty="0" err="1" smtClean="0"/>
              <a:t>information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quality</a:t>
            </a:r>
            <a:r>
              <a:rPr lang="hu-HU" dirty="0" smtClean="0"/>
              <a:t> of </a:t>
            </a:r>
            <a:r>
              <a:rPr lang="hu-HU" dirty="0" err="1" smtClean="0"/>
              <a:t>education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5091" y="2370060"/>
            <a:ext cx="7373814" cy="370720"/>
          </a:xfrm>
        </p:spPr>
        <p:txBody>
          <a:bodyPr/>
          <a:lstStyle/>
          <a:p>
            <a:r>
              <a:rPr lang="hu-HU" sz="2800" dirty="0" smtClean="0"/>
              <a:t>Hungary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hu-HU" dirty="0" err="1" smtClean="0"/>
              <a:t>research</a:t>
            </a:r>
            <a:r>
              <a:rPr lang="hu-HU" dirty="0" smtClean="0"/>
              <a:t> </a:t>
            </a:r>
            <a:r>
              <a:rPr lang="hu-HU" dirty="0" err="1" smtClean="0"/>
              <a:t>fellow</a:t>
            </a:r>
            <a:endParaRPr lang="hu-HU" dirty="0" smtClean="0"/>
          </a:p>
          <a:p>
            <a:r>
              <a:rPr lang="en-US" dirty="0" smtClean="0"/>
              <a:t>MTA </a:t>
            </a:r>
            <a:r>
              <a:rPr lang="en-US" dirty="0"/>
              <a:t>KRTK KTI </a:t>
            </a:r>
            <a:r>
              <a:rPr lang="hu-HU" dirty="0" smtClean="0"/>
              <a:t>and </a:t>
            </a:r>
            <a:r>
              <a:rPr lang="en-US" dirty="0" smtClean="0"/>
              <a:t>ELTE</a:t>
            </a:r>
            <a:r>
              <a:rPr lang="hu-HU" dirty="0" smtClean="0"/>
              <a:t>con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zöveg helye 15"/>
          <p:cNvSpPr>
            <a:spLocks noGrp="1"/>
          </p:cNvSpPr>
          <p:nvPr>
            <p:ph type="body" sz="half" idx="11"/>
          </p:nvPr>
        </p:nvSpPr>
        <p:spPr/>
        <p:txBody>
          <a:bodyPr/>
          <a:lstStyle/>
          <a:p>
            <a:r>
              <a:rPr lang="hu-HU" dirty="0" smtClean="0"/>
              <a:t>10.02.2015.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67922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Outline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6" name="Szöveg helye 5"/>
          <p:cNvSpPr>
            <a:spLocks noGrp="1"/>
          </p:cNvSpPr>
          <p:nvPr>
            <p:ph type="body" sz="half" idx="20"/>
          </p:nvPr>
        </p:nvSpPr>
        <p:spPr>
          <a:xfrm>
            <a:off x="362072" y="1367623"/>
            <a:ext cx="8229600" cy="1031284"/>
          </a:xfrm>
        </p:spPr>
        <p:txBody>
          <a:bodyPr/>
          <a:lstStyle/>
          <a:p>
            <a:r>
              <a:rPr lang="hu-HU" sz="2400" dirty="0" err="1" smtClean="0"/>
              <a:t>Databases</a:t>
            </a:r>
            <a:r>
              <a:rPr lang="hu-HU" sz="2400" dirty="0" smtClean="0"/>
              <a:t> </a:t>
            </a:r>
            <a:r>
              <a:rPr lang="hu-HU" sz="2400" dirty="0" err="1" smtClean="0"/>
              <a:t>for</a:t>
            </a:r>
            <a:r>
              <a:rPr lang="hu-HU" sz="2400" dirty="0" smtClean="0"/>
              <a:t> </a:t>
            </a:r>
            <a:r>
              <a:rPr lang="hu-HU" sz="2400" dirty="0" err="1" smtClean="0"/>
              <a:t>research</a:t>
            </a:r>
            <a:r>
              <a:rPr lang="hu-HU" sz="2400" dirty="0" smtClean="0"/>
              <a:t> 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education</a:t>
            </a:r>
            <a:endParaRPr lang="hu-HU" sz="2400" dirty="0" smtClean="0"/>
          </a:p>
          <a:p>
            <a:r>
              <a:rPr lang="hu-HU" sz="2400" dirty="0" smtClean="0"/>
              <a:t>The National </a:t>
            </a:r>
            <a:r>
              <a:rPr lang="hu-HU" sz="2400" dirty="0" err="1" smtClean="0"/>
              <a:t>Assessment</a:t>
            </a:r>
            <a:r>
              <a:rPr lang="hu-HU" sz="2400" dirty="0" smtClean="0"/>
              <a:t> </a:t>
            </a:r>
            <a:r>
              <a:rPr lang="hu-HU" sz="2400" dirty="0" err="1" smtClean="0"/>
              <a:t>for</a:t>
            </a:r>
            <a:r>
              <a:rPr lang="hu-HU" sz="2400" dirty="0" smtClean="0"/>
              <a:t> Basic </a:t>
            </a:r>
            <a:r>
              <a:rPr lang="hu-HU" sz="2400" dirty="0" err="1" smtClean="0"/>
              <a:t>Competencies</a:t>
            </a:r>
            <a:r>
              <a:rPr lang="hu-HU" sz="2400" dirty="0" smtClean="0"/>
              <a:t> –NABC</a:t>
            </a:r>
          </a:p>
          <a:p>
            <a:pPr lvl="1"/>
            <a:r>
              <a:rPr lang="hu-HU" sz="2200" dirty="0" err="1" smtClean="0"/>
              <a:t>What</a:t>
            </a:r>
            <a:r>
              <a:rPr lang="hu-HU" sz="2200" dirty="0" smtClean="0"/>
              <a:t> </a:t>
            </a:r>
            <a:r>
              <a:rPr lang="hu-HU" sz="2200" dirty="0" err="1" smtClean="0"/>
              <a:t>it</a:t>
            </a:r>
            <a:r>
              <a:rPr lang="hu-HU" sz="2200" dirty="0" smtClean="0"/>
              <a:t> is</a:t>
            </a:r>
          </a:p>
          <a:p>
            <a:pPr lvl="1"/>
            <a:r>
              <a:rPr lang="hu-HU" sz="2200" dirty="0" err="1" smtClean="0"/>
              <a:t>What</a:t>
            </a:r>
            <a:r>
              <a:rPr lang="hu-HU" sz="2200" dirty="0" smtClean="0"/>
              <a:t> </a:t>
            </a:r>
            <a:r>
              <a:rPr lang="hu-HU" sz="2200" dirty="0" err="1" smtClean="0"/>
              <a:t>it</a:t>
            </a:r>
            <a:r>
              <a:rPr lang="hu-HU" sz="2200" dirty="0" smtClean="0"/>
              <a:t> </a:t>
            </a:r>
            <a:r>
              <a:rPr lang="hu-HU" sz="2200" dirty="0" err="1" smtClean="0"/>
              <a:t>produces</a:t>
            </a:r>
            <a:endParaRPr lang="hu-HU" sz="2200" dirty="0" smtClean="0"/>
          </a:p>
          <a:p>
            <a:r>
              <a:rPr lang="hu-HU" sz="2400" dirty="0" err="1" smtClean="0"/>
              <a:t>Educational</a:t>
            </a:r>
            <a:r>
              <a:rPr lang="hu-HU" sz="2400" dirty="0" smtClean="0"/>
              <a:t> </a:t>
            </a:r>
            <a:r>
              <a:rPr lang="hu-HU" sz="2400" dirty="0" err="1" smtClean="0"/>
              <a:t>indicators</a:t>
            </a:r>
            <a:r>
              <a:rPr lang="hu-HU" sz="2400" dirty="0" smtClean="0"/>
              <a:t>/</a:t>
            </a:r>
            <a:r>
              <a:rPr lang="hu-HU" sz="2400" dirty="0" err="1" smtClean="0"/>
              <a:t>reports</a:t>
            </a:r>
            <a:endParaRPr lang="hu-HU" sz="2400" dirty="0" smtClean="0"/>
          </a:p>
          <a:p>
            <a:r>
              <a:rPr lang="hu-HU" sz="2400" dirty="0" err="1" smtClean="0"/>
              <a:t>Some</a:t>
            </a:r>
            <a:r>
              <a:rPr lang="hu-HU" sz="2400" dirty="0" smtClean="0"/>
              <a:t> </a:t>
            </a:r>
            <a:r>
              <a:rPr lang="hu-HU" sz="2400" dirty="0" err="1" smtClean="0"/>
              <a:t>further</a:t>
            </a:r>
            <a:r>
              <a:rPr lang="hu-HU" sz="2400" dirty="0" smtClean="0"/>
              <a:t> </a:t>
            </a:r>
            <a:r>
              <a:rPr lang="hu-HU" sz="2400" dirty="0" err="1" smtClean="0"/>
              <a:t>thoughts</a:t>
            </a:r>
            <a:endParaRPr lang="hu-HU" sz="2400" dirty="0" smtClean="0"/>
          </a:p>
          <a:p>
            <a:endParaRPr lang="hu-HU" sz="2400" dirty="0"/>
          </a:p>
        </p:txBody>
      </p:sp>
      <p:sp>
        <p:nvSpPr>
          <p:cNvPr id="7" name="Tartalom helye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Tartalom helye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Tartalom helye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20792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372328"/>
            <a:ext cx="8902700" cy="614364"/>
          </a:xfrm>
        </p:spPr>
        <p:txBody>
          <a:bodyPr/>
          <a:lstStyle/>
          <a:p>
            <a:r>
              <a:rPr lang="hu-HU" dirty="0" smtClean="0"/>
              <a:t>The most </a:t>
            </a:r>
            <a:r>
              <a:rPr lang="hu-HU" dirty="0" err="1" smtClean="0"/>
              <a:t>important</a:t>
            </a:r>
            <a:r>
              <a:rPr lang="hu-HU" dirty="0" smtClean="0"/>
              <a:t> </a:t>
            </a:r>
            <a:r>
              <a:rPr lang="hu-HU" dirty="0" err="1" smtClean="0"/>
              <a:t>databases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0"/>
          </p:nvPr>
        </p:nvSpPr>
        <p:spPr>
          <a:xfrm>
            <a:off x="457200" y="1377147"/>
            <a:ext cx="8229600" cy="4842677"/>
          </a:xfrm>
        </p:spPr>
        <p:txBody>
          <a:bodyPr anchor="t"/>
          <a:lstStyle/>
          <a:p>
            <a:pPr>
              <a:buNone/>
            </a:pPr>
            <a:r>
              <a:rPr lang="hu-HU" sz="2200" b="1" dirty="0" err="1" smtClean="0"/>
              <a:t>Hungarian</a:t>
            </a:r>
            <a:endParaRPr lang="hu-HU" sz="2200" b="1" dirty="0" smtClean="0"/>
          </a:p>
          <a:p>
            <a:r>
              <a:rPr lang="hu-HU" sz="2200" dirty="0" err="1" smtClean="0"/>
              <a:t>KIRstat</a:t>
            </a:r>
            <a:r>
              <a:rPr lang="hu-HU" sz="2200" dirty="0" smtClean="0"/>
              <a:t> (KIR – Közoktatási Információs Rendszer = Public Education </a:t>
            </a:r>
            <a:r>
              <a:rPr lang="hu-HU" sz="2200" dirty="0" err="1" smtClean="0"/>
              <a:t>Information</a:t>
            </a:r>
            <a:r>
              <a:rPr lang="hu-HU" sz="2200" dirty="0" smtClean="0"/>
              <a:t> System)</a:t>
            </a:r>
          </a:p>
          <a:p>
            <a:r>
              <a:rPr lang="hu-HU" sz="2200" i="1" dirty="0" smtClean="0"/>
              <a:t>OKM (Országos Kompetenciamérés = National </a:t>
            </a:r>
            <a:r>
              <a:rPr lang="hu-HU" sz="2200" i="1" dirty="0" err="1" smtClean="0"/>
              <a:t>Assessment</a:t>
            </a:r>
            <a:r>
              <a:rPr lang="hu-HU" sz="2200" i="1" dirty="0" smtClean="0"/>
              <a:t> of Basic </a:t>
            </a:r>
            <a:r>
              <a:rPr lang="hu-HU" sz="2200" i="1" dirty="0" err="1" smtClean="0"/>
              <a:t>Competencies</a:t>
            </a:r>
            <a:r>
              <a:rPr lang="hu-HU" sz="2200" i="1" dirty="0" smtClean="0"/>
              <a:t>)</a:t>
            </a:r>
          </a:p>
          <a:p>
            <a:r>
              <a:rPr lang="hu-HU" sz="2200" dirty="0" err="1" smtClean="0"/>
              <a:t>Felvi</a:t>
            </a:r>
            <a:r>
              <a:rPr lang="hu-HU" sz="2200" dirty="0" smtClean="0"/>
              <a:t> (Felsőoktatási felvételi adatbázis = </a:t>
            </a:r>
            <a:r>
              <a:rPr lang="hu-HU" sz="2200" dirty="0" err="1" smtClean="0"/>
              <a:t>Tertiary</a:t>
            </a:r>
            <a:r>
              <a:rPr lang="hu-HU" sz="2200" dirty="0" smtClean="0"/>
              <a:t> </a:t>
            </a:r>
            <a:r>
              <a:rPr lang="hu-HU" sz="2200" dirty="0" err="1" smtClean="0"/>
              <a:t>enrollment</a:t>
            </a:r>
            <a:r>
              <a:rPr lang="hu-HU" sz="2200" dirty="0" smtClean="0"/>
              <a:t> </a:t>
            </a:r>
            <a:r>
              <a:rPr lang="hu-HU" sz="2200" dirty="0" err="1" smtClean="0"/>
              <a:t>database</a:t>
            </a:r>
            <a:r>
              <a:rPr lang="hu-HU" sz="2200" dirty="0" smtClean="0"/>
              <a:t>)</a:t>
            </a:r>
          </a:p>
          <a:p>
            <a:r>
              <a:rPr lang="hu-HU" sz="2200" dirty="0" err="1" smtClean="0"/>
              <a:t>KiFIR</a:t>
            </a:r>
            <a:r>
              <a:rPr lang="hu-HU" sz="2200" dirty="0" smtClean="0"/>
              <a:t> (Középiskolai Felvételi Információs Rendszer = </a:t>
            </a:r>
            <a:r>
              <a:rPr lang="hu-HU" sz="2200" dirty="0" err="1" smtClean="0"/>
              <a:t>Secondary</a:t>
            </a:r>
            <a:r>
              <a:rPr lang="hu-HU" sz="2200" dirty="0" smtClean="0"/>
              <a:t> </a:t>
            </a:r>
            <a:r>
              <a:rPr lang="hu-HU" sz="2200" dirty="0" err="1" smtClean="0"/>
              <a:t>enrollment</a:t>
            </a:r>
            <a:r>
              <a:rPr lang="hu-HU" sz="2200" dirty="0" smtClean="0"/>
              <a:t> </a:t>
            </a:r>
            <a:r>
              <a:rPr lang="hu-HU" sz="2200" dirty="0" err="1" smtClean="0"/>
              <a:t>information</a:t>
            </a:r>
            <a:r>
              <a:rPr lang="hu-HU" sz="2200" dirty="0" smtClean="0"/>
              <a:t> </a:t>
            </a:r>
            <a:r>
              <a:rPr lang="hu-HU" sz="2200" dirty="0" err="1" smtClean="0"/>
              <a:t>system</a:t>
            </a:r>
            <a:r>
              <a:rPr lang="hu-HU" sz="2200" dirty="0" smtClean="0"/>
              <a:t>)</a:t>
            </a:r>
          </a:p>
          <a:p>
            <a:r>
              <a:rPr lang="hu-HU" sz="2200" dirty="0" smtClean="0"/>
              <a:t>Diplomás pályakövetés </a:t>
            </a:r>
            <a:r>
              <a:rPr lang="hu-HU" sz="2200" dirty="0"/>
              <a:t>- </a:t>
            </a:r>
            <a:r>
              <a:rPr lang="hu-HU" sz="2200" dirty="0" err="1"/>
              <a:t>Graduate</a:t>
            </a:r>
            <a:r>
              <a:rPr lang="hu-HU" sz="2200" dirty="0"/>
              <a:t> </a:t>
            </a:r>
            <a:r>
              <a:rPr lang="hu-HU" sz="2200" dirty="0" err="1"/>
              <a:t>Career</a:t>
            </a:r>
            <a:r>
              <a:rPr lang="hu-HU" sz="2200" dirty="0"/>
              <a:t> </a:t>
            </a:r>
            <a:r>
              <a:rPr lang="hu-HU" sz="2200" dirty="0" err="1" smtClean="0"/>
              <a:t>Tracking</a:t>
            </a:r>
            <a:r>
              <a:rPr lang="hu-HU" sz="2200" dirty="0" smtClean="0"/>
              <a:t> (</a:t>
            </a:r>
            <a:r>
              <a:rPr lang="hu-HU" sz="2200" dirty="0" err="1" smtClean="0"/>
              <a:t>very</a:t>
            </a:r>
            <a:r>
              <a:rPr lang="hu-HU" sz="2200" dirty="0" smtClean="0"/>
              <a:t> </a:t>
            </a:r>
            <a:r>
              <a:rPr lang="hu-HU" sz="2200" dirty="0" err="1" smtClean="0"/>
              <a:t>low</a:t>
            </a:r>
            <a:r>
              <a:rPr lang="hu-HU" sz="2200" dirty="0" smtClean="0"/>
              <a:t> and </a:t>
            </a:r>
            <a:r>
              <a:rPr lang="hu-HU" sz="2200" dirty="0" err="1" smtClean="0"/>
              <a:t>biased</a:t>
            </a:r>
            <a:r>
              <a:rPr lang="hu-HU" sz="2200" dirty="0" smtClean="0"/>
              <a:t> </a:t>
            </a:r>
            <a:r>
              <a:rPr lang="hu-HU" sz="2200" dirty="0" err="1" smtClean="0"/>
              <a:t>response</a:t>
            </a:r>
            <a:r>
              <a:rPr lang="hu-HU" sz="2200" dirty="0" smtClean="0"/>
              <a:t> </a:t>
            </a:r>
            <a:r>
              <a:rPr lang="hu-HU" sz="2200" dirty="0" err="1" smtClean="0"/>
              <a:t>rate</a:t>
            </a:r>
            <a:r>
              <a:rPr lang="hu-HU" sz="2200" dirty="0" smtClean="0"/>
              <a:t>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048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372328"/>
            <a:ext cx="8902700" cy="614364"/>
          </a:xfrm>
        </p:spPr>
        <p:txBody>
          <a:bodyPr/>
          <a:lstStyle/>
          <a:p>
            <a:r>
              <a:rPr lang="hu-HU" dirty="0" smtClean="0"/>
              <a:t>The most </a:t>
            </a:r>
            <a:r>
              <a:rPr lang="hu-HU" dirty="0" err="1" smtClean="0"/>
              <a:t>important</a:t>
            </a:r>
            <a:r>
              <a:rPr lang="hu-HU" dirty="0" smtClean="0"/>
              <a:t> </a:t>
            </a:r>
            <a:r>
              <a:rPr lang="hu-HU" dirty="0" err="1" smtClean="0"/>
              <a:t>databases</a:t>
            </a:r>
            <a:r>
              <a:rPr lang="hu-HU" dirty="0" smtClean="0"/>
              <a:t> </a:t>
            </a:r>
            <a:r>
              <a:rPr lang="hu-HU" dirty="0" err="1" smtClean="0"/>
              <a:t>on</a:t>
            </a:r>
            <a:r>
              <a:rPr lang="hu-HU" dirty="0" smtClean="0"/>
              <a:t> </a:t>
            </a:r>
            <a:r>
              <a:rPr lang="hu-HU" dirty="0" err="1" smtClean="0"/>
              <a:t>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0"/>
          </p:nvPr>
        </p:nvSpPr>
        <p:spPr>
          <a:xfrm>
            <a:off x="457200" y="1377147"/>
            <a:ext cx="8229600" cy="4842677"/>
          </a:xfrm>
        </p:spPr>
        <p:txBody>
          <a:bodyPr anchor="t"/>
          <a:lstStyle/>
          <a:p>
            <a:pPr>
              <a:buNone/>
            </a:pPr>
            <a:r>
              <a:rPr lang="hu-HU" sz="2200" b="1" dirty="0" smtClean="0"/>
              <a:t>International</a:t>
            </a:r>
          </a:p>
          <a:p>
            <a:r>
              <a:rPr lang="hu-HU" sz="2200" dirty="0" smtClean="0"/>
              <a:t>PISA (</a:t>
            </a:r>
            <a:r>
              <a:rPr lang="hu-HU" sz="2200" dirty="0" err="1" smtClean="0"/>
              <a:t>Programme</a:t>
            </a:r>
            <a:r>
              <a:rPr lang="hu-HU" sz="2200" dirty="0" smtClean="0"/>
              <a:t> </a:t>
            </a:r>
            <a:r>
              <a:rPr lang="hu-HU" sz="2200" dirty="0" err="1" smtClean="0"/>
              <a:t>for</a:t>
            </a:r>
            <a:r>
              <a:rPr lang="hu-HU" sz="2200" dirty="0" smtClean="0"/>
              <a:t> International </a:t>
            </a:r>
            <a:r>
              <a:rPr lang="hu-HU" sz="2200" dirty="0" err="1" smtClean="0"/>
              <a:t>Student</a:t>
            </a:r>
            <a:r>
              <a:rPr lang="hu-HU" sz="2200" dirty="0" smtClean="0"/>
              <a:t> </a:t>
            </a:r>
            <a:r>
              <a:rPr lang="hu-HU" sz="2200" dirty="0" err="1" smtClean="0"/>
              <a:t>Assessment</a:t>
            </a:r>
            <a:r>
              <a:rPr lang="hu-HU" sz="2200" dirty="0" smtClean="0"/>
              <a:t> - OECD)</a:t>
            </a:r>
          </a:p>
          <a:p>
            <a:r>
              <a:rPr lang="hu-HU" sz="2200" dirty="0" smtClean="0"/>
              <a:t>TIMSS/PIRLS (</a:t>
            </a:r>
            <a:r>
              <a:rPr lang="hu-HU" sz="2200" dirty="0" err="1" smtClean="0"/>
              <a:t>Trends</a:t>
            </a:r>
            <a:r>
              <a:rPr lang="hu-HU" sz="2200" dirty="0" smtClean="0"/>
              <a:t> </a:t>
            </a:r>
            <a:r>
              <a:rPr lang="hu-HU" sz="2200" dirty="0" err="1" smtClean="0"/>
              <a:t>in</a:t>
            </a:r>
            <a:r>
              <a:rPr lang="hu-HU" sz="2200" dirty="0" smtClean="0"/>
              <a:t> </a:t>
            </a:r>
            <a:r>
              <a:rPr lang="hu-HU" sz="2200" dirty="0" err="1" smtClean="0"/>
              <a:t>Mathematics</a:t>
            </a:r>
            <a:r>
              <a:rPr lang="hu-HU" sz="2200" dirty="0" smtClean="0"/>
              <a:t> and Science </a:t>
            </a:r>
            <a:r>
              <a:rPr lang="hu-HU" sz="2200" dirty="0" err="1" smtClean="0"/>
              <a:t>Study</a:t>
            </a:r>
            <a:r>
              <a:rPr lang="hu-HU" sz="2200" dirty="0" smtClean="0"/>
              <a:t>/</a:t>
            </a:r>
            <a:r>
              <a:rPr lang="hu-HU" sz="2200" dirty="0" err="1" smtClean="0"/>
              <a:t>Programme</a:t>
            </a:r>
            <a:r>
              <a:rPr lang="hu-HU" sz="2200" dirty="0" smtClean="0"/>
              <a:t> </a:t>
            </a:r>
            <a:r>
              <a:rPr lang="hu-HU" sz="2200" dirty="0" err="1" smtClean="0"/>
              <a:t>for</a:t>
            </a:r>
            <a:r>
              <a:rPr lang="hu-HU" sz="2200" dirty="0" smtClean="0"/>
              <a:t> International </a:t>
            </a:r>
            <a:r>
              <a:rPr lang="hu-HU" sz="2200" dirty="0" err="1" smtClean="0"/>
              <a:t>Reading</a:t>
            </a:r>
            <a:r>
              <a:rPr lang="hu-HU" sz="2200" dirty="0" smtClean="0"/>
              <a:t> </a:t>
            </a:r>
            <a:r>
              <a:rPr lang="hu-HU" sz="2200" dirty="0" err="1" smtClean="0"/>
              <a:t>Literacy</a:t>
            </a:r>
            <a:r>
              <a:rPr lang="hu-HU" sz="2200" dirty="0" smtClean="0"/>
              <a:t> </a:t>
            </a:r>
            <a:r>
              <a:rPr lang="hu-HU" sz="2200" dirty="0" err="1" smtClean="0"/>
              <a:t>Study</a:t>
            </a:r>
            <a:r>
              <a:rPr lang="hu-HU" sz="2200" dirty="0" smtClean="0"/>
              <a:t> - IEA)</a:t>
            </a:r>
          </a:p>
          <a:p>
            <a:r>
              <a:rPr lang="hu-HU" sz="2200" dirty="0" smtClean="0"/>
              <a:t>TALIS  (</a:t>
            </a:r>
            <a:r>
              <a:rPr lang="hu-HU" sz="2200" dirty="0" err="1" smtClean="0"/>
              <a:t>Teaching</a:t>
            </a:r>
            <a:r>
              <a:rPr lang="hu-HU" sz="2200" dirty="0" smtClean="0"/>
              <a:t> and </a:t>
            </a:r>
            <a:r>
              <a:rPr lang="hu-HU" sz="2200" dirty="0" err="1" smtClean="0"/>
              <a:t>Learning</a:t>
            </a:r>
            <a:r>
              <a:rPr lang="hu-HU" sz="2200" dirty="0" smtClean="0"/>
              <a:t> International </a:t>
            </a:r>
            <a:r>
              <a:rPr lang="hu-HU" sz="2200" dirty="0" err="1" smtClean="0"/>
              <a:t>Survey</a:t>
            </a:r>
            <a:r>
              <a:rPr lang="hu-HU" sz="2200" dirty="0" smtClean="0"/>
              <a:t> - OECD)</a:t>
            </a:r>
          </a:p>
          <a:p>
            <a:r>
              <a:rPr lang="hu-HU" sz="2200" dirty="0" err="1" smtClean="0"/>
              <a:t>EaG</a:t>
            </a:r>
            <a:r>
              <a:rPr lang="hu-HU" sz="2200" dirty="0" smtClean="0"/>
              <a:t> (Education </a:t>
            </a:r>
            <a:r>
              <a:rPr lang="hu-HU" sz="2200" dirty="0" err="1" smtClean="0"/>
              <a:t>at</a:t>
            </a:r>
            <a:r>
              <a:rPr lang="hu-HU" sz="2200" dirty="0" smtClean="0"/>
              <a:t> a </a:t>
            </a:r>
            <a:r>
              <a:rPr lang="hu-HU" sz="2200" dirty="0" err="1" smtClean="0"/>
              <a:t>Glance</a:t>
            </a:r>
            <a:r>
              <a:rPr lang="hu-HU" sz="2200" dirty="0" smtClean="0"/>
              <a:t> – OECD)</a:t>
            </a:r>
          </a:p>
          <a:p>
            <a:r>
              <a:rPr lang="hu-HU" sz="2200" dirty="0" err="1" smtClean="0"/>
              <a:t>EuroStat</a:t>
            </a:r>
            <a:r>
              <a:rPr lang="hu-HU" sz="2400" dirty="0" smtClean="0"/>
              <a:t> </a:t>
            </a:r>
          </a:p>
          <a:p>
            <a:pPr>
              <a:buNone/>
            </a:pPr>
            <a:r>
              <a:rPr lang="hu-HU" sz="2400" b="1" dirty="0" err="1" smtClean="0"/>
              <a:t>See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also</a:t>
            </a:r>
            <a:r>
              <a:rPr lang="hu-HU" sz="2400" b="1" dirty="0" smtClean="0"/>
              <a:t> </a:t>
            </a:r>
            <a:r>
              <a:rPr lang="hu-HU" sz="2400" b="1" dirty="0" smtClean="0">
                <a:hlinkClick r:id="rId3"/>
              </a:rPr>
              <a:t>MTA KRTK </a:t>
            </a:r>
            <a:r>
              <a:rPr lang="hu-HU" sz="2400" b="1" dirty="0" err="1" smtClean="0">
                <a:hlinkClick r:id="rId3"/>
              </a:rPr>
              <a:t>databank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0275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National ABC – </a:t>
            </a:r>
            <a:r>
              <a:rPr lang="hu-HU" dirty="0" err="1" smtClean="0"/>
              <a:t>what</a:t>
            </a:r>
            <a:r>
              <a:rPr lang="hu-HU" dirty="0" smtClean="0"/>
              <a:t> </a:t>
            </a:r>
            <a:r>
              <a:rPr lang="hu-HU" dirty="0" err="1" smtClean="0"/>
              <a:t>it</a:t>
            </a:r>
            <a:r>
              <a:rPr lang="hu-HU" dirty="0" smtClean="0"/>
              <a:t> 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0"/>
          </p:nvPr>
        </p:nvSpPr>
        <p:spPr>
          <a:xfrm>
            <a:off x="457200" y="1219200"/>
            <a:ext cx="8229600" cy="4842677"/>
          </a:xfrm>
        </p:spPr>
        <p:txBody>
          <a:bodyPr anchor="t"/>
          <a:lstStyle/>
          <a:p>
            <a:r>
              <a:rPr lang="hu-HU" sz="2000" dirty="0" err="1" smtClean="0"/>
              <a:t>Since</a:t>
            </a:r>
            <a:r>
              <a:rPr lang="hu-HU" sz="2000" dirty="0" smtClean="0"/>
              <a:t> 2006 (</a:t>
            </a:r>
            <a:r>
              <a:rPr lang="hu-HU" sz="2000" dirty="0" err="1" smtClean="0"/>
              <a:t>system</a:t>
            </a:r>
            <a:r>
              <a:rPr lang="hu-HU" sz="2000" dirty="0" smtClean="0"/>
              <a:t> testing </a:t>
            </a:r>
            <a:r>
              <a:rPr lang="hu-HU" sz="2000" dirty="0" err="1" smtClean="0"/>
              <a:t>in</a:t>
            </a:r>
            <a:r>
              <a:rPr lang="hu-HU" sz="2000" dirty="0" smtClean="0"/>
              <a:t> 2001, 2003, 2004)</a:t>
            </a:r>
          </a:p>
          <a:p>
            <a:r>
              <a:rPr lang="hu-HU" sz="2000" dirty="0" err="1" smtClean="0"/>
              <a:t>Grades</a:t>
            </a:r>
            <a:r>
              <a:rPr lang="hu-HU" sz="2000" dirty="0" smtClean="0"/>
              <a:t> 6, 8 and 10 – </a:t>
            </a:r>
            <a:r>
              <a:rPr lang="hu-HU" sz="2000" dirty="0" err="1" smtClean="0"/>
              <a:t>full</a:t>
            </a:r>
            <a:r>
              <a:rPr lang="hu-HU" sz="2000" dirty="0" smtClean="0"/>
              <a:t> </a:t>
            </a:r>
            <a:r>
              <a:rPr lang="hu-HU" sz="2000" dirty="0" err="1" smtClean="0"/>
              <a:t>cohorts</a:t>
            </a:r>
            <a:endParaRPr lang="hu-HU" sz="2000" dirty="0" smtClean="0"/>
          </a:p>
          <a:p>
            <a:r>
              <a:rPr lang="hu-HU" sz="2000" dirty="0" err="1" smtClean="0"/>
              <a:t>Since</a:t>
            </a:r>
            <a:r>
              <a:rPr lang="hu-HU" sz="2000" dirty="0" smtClean="0"/>
              <a:t> 2008 </a:t>
            </a:r>
            <a:r>
              <a:rPr lang="hu-HU" sz="2000" dirty="0" err="1" smtClean="0"/>
              <a:t>individual</a:t>
            </a:r>
            <a:r>
              <a:rPr lang="hu-HU" sz="2000" dirty="0" smtClean="0"/>
              <a:t> panel (</a:t>
            </a:r>
            <a:r>
              <a:rPr lang="hu-HU" sz="2000" dirty="0" err="1" smtClean="0"/>
              <a:t>with</a:t>
            </a:r>
            <a:r>
              <a:rPr lang="hu-HU" sz="2000" dirty="0" smtClean="0"/>
              <a:t> </a:t>
            </a:r>
            <a:r>
              <a:rPr lang="hu-HU" sz="2000" dirty="0" err="1" smtClean="0"/>
              <a:t>individual</a:t>
            </a:r>
            <a:r>
              <a:rPr lang="hu-HU" sz="2000" dirty="0" smtClean="0"/>
              <a:t> </a:t>
            </a:r>
            <a:r>
              <a:rPr lang="hu-HU" sz="2000" dirty="0" err="1" smtClean="0"/>
              <a:t>IDs</a:t>
            </a:r>
            <a:r>
              <a:rPr lang="hu-HU" sz="2000" dirty="0" smtClean="0"/>
              <a:t>)</a:t>
            </a:r>
          </a:p>
          <a:p>
            <a:r>
              <a:rPr lang="hu-HU" sz="2000" dirty="0" err="1" smtClean="0"/>
              <a:t>Reading</a:t>
            </a:r>
            <a:r>
              <a:rPr lang="hu-HU" sz="2000" dirty="0" smtClean="0"/>
              <a:t> and </a:t>
            </a:r>
            <a:r>
              <a:rPr lang="hu-HU" sz="2000" dirty="0" err="1" smtClean="0"/>
              <a:t>mathematical</a:t>
            </a:r>
            <a:r>
              <a:rPr lang="hu-HU" sz="2000" dirty="0" smtClean="0"/>
              <a:t> </a:t>
            </a:r>
            <a:r>
              <a:rPr lang="hu-HU" sz="2000" dirty="0" err="1" smtClean="0"/>
              <a:t>literacy</a:t>
            </a:r>
            <a:endParaRPr lang="hu-HU" sz="2000" dirty="0" smtClean="0"/>
          </a:p>
          <a:p>
            <a:r>
              <a:rPr lang="hu-HU" sz="2000" dirty="0" err="1" smtClean="0"/>
              <a:t>Extensive</a:t>
            </a:r>
            <a:r>
              <a:rPr lang="hu-HU" sz="2000" dirty="0" smtClean="0"/>
              <a:t> </a:t>
            </a:r>
            <a:r>
              <a:rPr lang="hu-HU" sz="2000" dirty="0" err="1" smtClean="0"/>
              <a:t>family</a:t>
            </a:r>
            <a:r>
              <a:rPr lang="hu-HU" sz="2000" dirty="0" smtClean="0"/>
              <a:t> </a:t>
            </a:r>
            <a:r>
              <a:rPr lang="hu-HU" sz="2000" dirty="0" err="1" smtClean="0"/>
              <a:t>background</a:t>
            </a:r>
            <a:r>
              <a:rPr lang="hu-HU" sz="2000" dirty="0" smtClean="0"/>
              <a:t> </a:t>
            </a:r>
            <a:r>
              <a:rPr lang="hu-HU" sz="2000" dirty="0" err="1" smtClean="0"/>
              <a:t>questionnaire</a:t>
            </a:r>
            <a:r>
              <a:rPr lang="hu-HU" sz="2000" dirty="0" smtClean="0"/>
              <a:t> (</a:t>
            </a:r>
            <a:r>
              <a:rPr lang="hu-HU" sz="2000" dirty="0" err="1" smtClean="0"/>
              <a:t>parental</a:t>
            </a:r>
            <a:r>
              <a:rPr lang="hu-HU" sz="2000" dirty="0" smtClean="0"/>
              <a:t> </a:t>
            </a:r>
            <a:r>
              <a:rPr lang="hu-HU" sz="2000" dirty="0" err="1" smtClean="0"/>
              <a:t>education</a:t>
            </a:r>
            <a:r>
              <a:rPr lang="hu-HU" sz="2000" dirty="0" smtClean="0"/>
              <a:t>, </a:t>
            </a:r>
            <a:r>
              <a:rPr lang="hu-HU" sz="2000" dirty="0" err="1" smtClean="0"/>
              <a:t>wealth</a:t>
            </a:r>
            <a:r>
              <a:rPr lang="hu-HU" sz="2000" dirty="0" smtClean="0"/>
              <a:t>, </a:t>
            </a:r>
            <a:r>
              <a:rPr lang="hu-HU" sz="2000" dirty="0" err="1" smtClean="0"/>
              <a:t>aspirations</a:t>
            </a:r>
            <a:r>
              <a:rPr lang="hu-HU" sz="2000" dirty="0" smtClean="0"/>
              <a:t> etc.)</a:t>
            </a:r>
          </a:p>
          <a:p>
            <a:r>
              <a:rPr lang="hu-HU" sz="2000" dirty="0" err="1" smtClean="0"/>
              <a:t>School</a:t>
            </a:r>
            <a:r>
              <a:rPr lang="hu-HU" sz="2000" dirty="0" smtClean="0"/>
              <a:t> </a:t>
            </a:r>
            <a:r>
              <a:rPr lang="hu-HU" sz="2000" dirty="0" err="1" smtClean="0"/>
              <a:t>marks</a:t>
            </a:r>
            <a:endParaRPr lang="hu-HU" sz="2000" dirty="0" smtClean="0"/>
          </a:p>
          <a:p>
            <a:r>
              <a:rPr lang="hu-HU" sz="2000" dirty="0" smtClean="0"/>
              <a:t>etc.</a:t>
            </a:r>
          </a:p>
          <a:p>
            <a:endParaRPr lang="hu-HU" sz="2000" dirty="0" smtClean="0"/>
          </a:p>
          <a:p>
            <a:r>
              <a:rPr lang="hu-HU" sz="2000" dirty="0" err="1" smtClean="0"/>
              <a:t>Low</a:t>
            </a:r>
            <a:r>
              <a:rPr lang="hu-HU" sz="2000" dirty="0" smtClean="0"/>
              <a:t> </a:t>
            </a:r>
            <a:r>
              <a:rPr lang="hu-HU" sz="2000" dirty="0" err="1" smtClean="0"/>
              <a:t>stakes</a:t>
            </a:r>
            <a:r>
              <a:rPr lang="hu-HU" sz="2000" dirty="0" smtClean="0"/>
              <a:t> </a:t>
            </a:r>
            <a:r>
              <a:rPr lang="hu-HU" sz="2000" dirty="0" err="1" smtClean="0"/>
              <a:t>individually</a:t>
            </a:r>
            <a:r>
              <a:rPr lang="hu-HU" sz="2000" dirty="0" smtClean="0"/>
              <a:t> - </a:t>
            </a:r>
            <a:r>
              <a:rPr lang="hu-HU" sz="2000" dirty="0" err="1" smtClean="0"/>
              <a:t>it</a:t>
            </a:r>
            <a:r>
              <a:rPr lang="hu-HU" sz="2000" dirty="0" smtClean="0"/>
              <a:t> </a:t>
            </a:r>
            <a:r>
              <a:rPr lang="hu-HU" sz="2000" dirty="0" err="1" smtClean="0"/>
              <a:t>does</a:t>
            </a:r>
            <a:r>
              <a:rPr lang="hu-HU" sz="2000" dirty="0" smtClean="0"/>
              <a:t> NOT </a:t>
            </a:r>
            <a:r>
              <a:rPr lang="hu-HU" sz="2000" dirty="0" err="1" smtClean="0"/>
              <a:t>affect</a:t>
            </a:r>
            <a:r>
              <a:rPr lang="hu-HU" sz="2000" dirty="0" smtClean="0"/>
              <a:t> </a:t>
            </a:r>
            <a:r>
              <a:rPr lang="hu-HU" sz="2000" dirty="0" err="1" smtClean="0"/>
              <a:t>individual</a:t>
            </a:r>
            <a:r>
              <a:rPr lang="hu-HU" sz="2000" dirty="0" smtClean="0"/>
              <a:t> </a:t>
            </a:r>
            <a:r>
              <a:rPr lang="hu-HU" sz="2000" dirty="0" err="1" smtClean="0"/>
              <a:t>progression</a:t>
            </a:r>
            <a:endParaRPr lang="hu-HU" sz="2000" dirty="0" smtClean="0"/>
          </a:p>
          <a:p>
            <a:r>
              <a:rPr lang="hu-HU" sz="2000" dirty="0" err="1" smtClean="0"/>
              <a:t>Medium</a:t>
            </a:r>
            <a:r>
              <a:rPr lang="hu-HU" sz="2000" dirty="0" smtClean="0"/>
              <a:t> </a:t>
            </a:r>
            <a:r>
              <a:rPr lang="hu-HU" sz="2000" dirty="0" err="1" smtClean="0"/>
              <a:t>stakes</a:t>
            </a:r>
            <a:r>
              <a:rPr lang="hu-HU" sz="2000" dirty="0" smtClean="0"/>
              <a:t> </a:t>
            </a:r>
            <a:r>
              <a:rPr lang="hu-HU" sz="2000" dirty="0" err="1" smtClean="0"/>
              <a:t>for</a:t>
            </a:r>
            <a:r>
              <a:rPr lang="hu-HU" sz="2000" dirty="0" smtClean="0"/>
              <a:t> </a:t>
            </a:r>
            <a:r>
              <a:rPr lang="hu-HU" sz="2000" dirty="0" err="1" smtClean="0"/>
              <a:t>schools</a:t>
            </a:r>
            <a:r>
              <a:rPr lang="hu-HU" sz="2000" dirty="0" smtClean="0"/>
              <a:t>  - </a:t>
            </a:r>
            <a:r>
              <a:rPr lang="hu-HU" sz="2000" dirty="0" err="1" smtClean="0"/>
              <a:t>school</a:t>
            </a:r>
            <a:r>
              <a:rPr lang="hu-HU" sz="2000" dirty="0" smtClean="0"/>
              <a:t> </a:t>
            </a:r>
            <a:r>
              <a:rPr lang="hu-HU" sz="2000" dirty="0" err="1" smtClean="0"/>
              <a:t>reports</a:t>
            </a:r>
            <a:r>
              <a:rPr lang="hu-HU" sz="2000" dirty="0" smtClean="0"/>
              <a:t> </a:t>
            </a:r>
            <a:r>
              <a:rPr lang="hu-HU" sz="2000" dirty="0" err="1" smtClean="0"/>
              <a:t>are</a:t>
            </a:r>
            <a:r>
              <a:rPr lang="hu-HU" sz="2000" dirty="0" smtClean="0"/>
              <a:t> </a:t>
            </a:r>
            <a:r>
              <a:rPr lang="hu-HU" sz="2000" dirty="0" err="1" smtClean="0"/>
              <a:t>public</a:t>
            </a:r>
            <a:endParaRPr lang="hu-HU" sz="2000" dirty="0" smtClean="0"/>
          </a:p>
          <a:p>
            <a:r>
              <a:rPr lang="hu-HU" sz="2000" dirty="0" err="1" smtClean="0">
                <a:hlinkClick r:id="rId2"/>
              </a:rPr>
              <a:t>Annual</a:t>
            </a:r>
            <a:r>
              <a:rPr lang="hu-HU" sz="2000" dirty="0" smtClean="0">
                <a:hlinkClick r:id="rId2"/>
              </a:rPr>
              <a:t> </a:t>
            </a:r>
            <a:r>
              <a:rPr lang="hu-HU" sz="2000" dirty="0" err="1" smtClean="0">
                <a:hlinkClick r:id="rId2"/>
              </a:rPr>
              <a:t>national</a:t>
            </a:r>
            <a:r>
              <a:rPr lang="hu-HU" sz="2000" dirty="0" smtClean="0">
                <a:hlinkClick r:id="rId2"/>
              </a:rPr>
              <a:t> and </a:t>
            </a:r>
            <a:r>
              <a:rPr lang="hu-HU" sz="2000" dirty="0" err="1" smtClean="0">
                <a:hlinkClick r:id="rId2"/>
              </a:rPr>
              <a:t>school</a:t>
            </a:r>
            <a:r>
              <a:rPr lang="hu-HU" sz="2000" dirty="0" smtClean="0">
                <a:hlinkClick r:id="rId2"/>
              </a:rPr>
              <a:t> </a:t>
            </a:r>
            <a:r>
              <a:rPr lang="hu-HU" sz="2000" dirty="0" err="1" smtClean="0">
                <a:hlinkClick r:id="rId2"/>
              </a:rPr>
              <a:t>level</a:t>
            </a:r>
            <a:r>
              <a:rPr lang="hu-HU" sz="2000" dirty="0" smtClean="0">
                <a:hlinkClick r:id="rId2"/>
              </a:rPr>
              <a:t> </a:t>
            </a:r>
            <a:r>
              <a:rPr lang="hu-HU" sz="2000" dirty="0" err="1" smtClean="0">
                <a:hlinkClick r:id="rId2"/>
              </a:rPr>
              <a:t>reports</a:t>
            </a:r>
            <a:r>
              <a:rPr lang="hu-HU" sz="2000" dirty="0" smtClean="0">
                <a:hlinkClick r:id="rId2"/>
              </a:rPr>
              <a:t> </a:t>
            </a:r>
            <a:endParaRPr lang="hu-HU" sz="2000" dirty="0" smtClean="0"/>
          </a:p>
          <a:p>
            <a:pPr>
              <a:buNone/>
            </a:pPr>
            <a:r>
              <a:rPr lang="hu-HU" sz="2000" dirty="0" smtClean="0"/>
              <a:t>(</a:t>
            </a:r>
            <a:r>
              <a:rPr lang="hu-HU" sz="2000" dirty="0" err="1" smtClean="0"/>
              <a:t>e.g</a:t>
            </a:r>
            <a:r>
              <a:rPr lang="hu-HU" sz="2000" dirty="0" smtClean="0"/>
              <a:t>. </a:t>
            </a:r>
            <a:r>
              <a:rPr lang="hu-HU" sz="2000" dirty="0" smtClean="0">
                <a:hlinkClick r:id="rId3"/>
              </a:rPr>
              <a:t>Budaörsi Ilyés – 2014/10, 4-year-long </a:t>
            </a:r>
            <a:r>
              <a:rPr lang="hu-HU" sz="2000" dirty="0" err="1" smtClean="0">
                <a:hlinkClick r:id="rId3"/>
              </a:rPr>
              <a:t>academic</a:t>
            </a:r>
            <a:r>
              <a:rPr lang="hu-HU" sz="2000" dirty="0" smtClean="0">
                <a:hlinkClick r:id="rId3"/>
              </a:rPr>
              <a:t> </a:t>
            </a:r>
            <a:r>
              <a:rPr lang="hu-HU" sz="2000" dirty="0" err="1" smtClean="0">
                <a:hlinkClick r:id="rId3"/>
              </a:rPr>
              <a:t>location</a:t>
            </a:r>
            <a:r>
              <a:rPr lang="hu-HU" sz="2000" dirty="0" smtClean="0">
                <a:hlinkClick r:id="rId3"/>
              </a:rPr>
              <a:t> </a:t>
            </a:r>
            <a:r>
              <a:rPr lang="hu-HU" sz="2000" dirty="0" err="1" smtClean="0">
                <a:hlinkClick r:id="rId3"/>
              </a:rPr>
              <a:t>level</a:t>
            </a:r>
            <a:r>
              <a:rPr lang="hu-HU" sz="2000" dirty="0" smtClean="0"/>
              <a:t>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048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National ABC – </a:t>
            </a:r>
            <a:r>
              <a:rPr lang="hu-HU" dirty="0" err="1" smtClean="0"/>
              <a:t>what</a:t>
            </a:r>
            <a:r>
              <a:rPr lang="hu-HU" dirty="0" smtClean="0"/>
              <a:t> </a:t>
            </a:r>
            <a:r>
              <a:rPr lang="hu-HU" dirty="0" err="1" smtClean="0"/>
              <a:t>it</a:t>
            </a:r>
            <a:r>
              <a:rPr lang="hu-HU" dirty="0" smtClean="0"/>
              <a:t> 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5" name="Objektum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43915865"/>
              </p:ext>
            </p:extLst>
          </p:nvPr>
        </p:nvGraphicFramePr>
        <p:xfrm>
          <a:off x="185181" y="1385888"/>
          <a:ext cx="8735781" cy="4849812"/>
        </p:xfrm>
        <a:graphic>
          <a:graphicData uri="http://schemas.openxmlformats.org/presentationml/2006/ole">
            <p:oleObj spid="_x0000_s1029" name="Munkalap" r:id="rId3" imgW="5438836" imgH="3019425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37632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National ABC – </a:t>
            </a:r>
            <a:r>
              <a:rPr lang="hu-HU" dirty="0" err="1"/>
              <a:t>what</a:t>
            </a:r>
            <a:r>
              <a:rPr lang="hu-HU" dirty="0"/>
              <a:t> </a:t>
            </a:r>
            <a:r>
              <a:rPr lang="hu-HU" dirty="0" err="1"/>
              <a:t>it</a:t>
            </a:r>
            <a:r>
              <a:rPr lang="hu-HU" dirty="0"/>
              <a:t> </a:t>
            </a:r>
            <a:r>
              <a:rPr lang="hu-HU" dirty="0" err="1" smtClean="0"/>
              <a:t>produces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Tartalom helye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Tartalom helye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585882" y="1181100"/>
            <a:ext cx="760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/>
              <a:t>(</a:t>
            </a:r>
            <a:r>
              <a:rPr lang="hu-HU" sz="2400" dirty="0" err="1" smtClean="0"/>
              <a:t>example</a:t>
            </a:r>
            <a:r>
              <a:rPr lang="hu-HU" sz="2400" dirty="0" smtClean="0"/>
              <a:t> </a:t>
            </a:r>
            <a:r>
              <a:rPr lang="hu-HU" sz="2400" dirty="0" err="1" smtClean="0"/>
              <a:t>from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) </a:t>
            </a:r>
            <a:r>
              <a:rPr lang="hu-HU" sz="2400" dirty="0" smtClean="0">
                <a:solidFill>
                  <a:srgbClr val="FF0000"/>
                </a:solidFill>
                <a:hlinkClick r:id="rId2"/>
              </a:rPr>
              <a:t>National </a:t>
            </a:r>
            <a:r>
              <a:rPr lang="hu-HU" sz="2400" dirty="0" err="1" smtClean="0">
                <a:solidFill>
                  <a:srgbClr val="FF0000"/>
                </a:solidFill>
                <a:hlinkClick r:id="rId2"/>
              </a:rPr>
              <a:t>Report</a:t>
            </a:r>
            <a:endParaRPr lang="hu-HU" sz="2400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082" y="1591964"/>
            <a:ext cx="7602179" cy="499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School</a:t>
            </a:r>
            <a:r>
              <a:rPr lang="hu-HU" dirty="0" smtClean="0"/>
              <a:t> </a:t>
            </a:r>
            <a:r>
              <a:rPr lang="hu-HU" dirty="0" err="1" smtClean="0"/>
              <a:t>level</a:t>
            </a:r>
            <a:r>
              <a:rPr lang="hu-HU" dirty="0" smtClean="0"/>
              <a:t> </a:t>
            </a:r>
            <a:r>
              <a:rPr lang="hu-HU" dirty="0" err="1" smtClean="0"/>
              <a:t>report</a:t>
            </a:r>
            <a:r>
              <a:rPr lang="hu-HU" dirty="0" smtClean="0"/>
              <a:t> - </a:t>
            </a:r>
            <a:r>
              <a:rPr lang="hu-HU" dirty="0" err="1" smtClean="0"/>
              <a:t>example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Tartalom helye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Tartalom helye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7675" y="1203194"/>
            <a:ext cx="8218393" cy="5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School</a:t>
            </a:r>
            <a:r>
              <a:rPr lang="hu-HU" dirty="0"/>
              <a:t> </a:t>
            </a:r>
            <a:r>
              <a:rPr lang="hu-HU" dirty="0" err="1"/>
              <a:t>level</a:t>
            </a:r>
            <a:r>
              <a:rPr lang="hu-HU" dirty="0"/>
              <a:t> </a:t>
            </a:r>
            <a:r>
              <a:rPr lang="hu-HU" dirty="0" err="1"/>
              <a:t>report</a:t>
            </a:r>
            <a:r>
              <a:rPr lang="hu-HU" dirty="0"/>
              <a:t> - </a:t>
            </a:r>
            <a:r>
              <a:rPr lang="hu-HU" dirty="0" err="1"/>
              <a:t>example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Tartalom helye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Tartalom helye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8297" y="1247547"/>
            <a:ext cx="798195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School</a:t>
            </a:r>
            <a:r>
              <a:rPr lang="hu-HU" dirty="0"/>
              <a:t> </a:t>
            </a:r>
            <a:r>
              <a:rPr lang="hu-HU" dirty="0" err="1"/>
              <a:t>level</a:t>
            </a:r>
            <a:r>
              <a:rPr lang="hu-HU" dirty="0"/>
              <a:t> </a:t>
            </a:r>
            <a:r>
              <a:rPr lang="hu-HU" dirty="0" err="1"/>
              <a:t>report</a:t>
            </a:r>
            <a:r>
              <a:rPr lang="hu-HU" dirty="0"/>
              <a:t> - </a:t>
            </a:r>
            <a:r>
              <a:rPr lang="hu-HU" dirty="0" err="1"/>
              <a:t>example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7" name="Tartalom helye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Tartalom helye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Tartalom helye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Tartalom helye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Tartalom helye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963" y="1236750"/>
            <a:ext cx="6361018" cy="5220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Educational</a:t>
            </a:r>
            <a:r>
              <a:rPr lang="hu-HU" dirty="0" smtClean="0"/>
              <a:t> </a:t>
            </a:r>
            <a:r>
              <a:rPr lang="hu-HU" dirty="0" err="1" smtClean="0"/>
              <a:t>indicators</a:t>
            </a:r>
            <a:r>
              <a:rPr lang="hu-HU" dirty="0" smtClean="0"/>
              <a:t>/</a:t>
            </a:r>
            <a:r>
              <a:rPr lang="hu-HU" dirty="0" err="1" smtClean="0"/>
              <a:t>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0"/>
          </p:nvPr>
        </p:nvSpPr>
        <p:spPr>
          <a:xfrm>
            <a:off x="457200" y="1219200"/>
            <a:ext cx="8229600" cy="4842677"/>
          </a:xfrm>
        </p:spPr>
        <p:txBody>
          <a:bodyPr anchor="t"/>
          <a:lstStyle/>
          <a:p>
            <a:r>
              <a:rPr lang="hu-HU" sz="2400" dirty="0" err="1" smtClean="0"/>
              <a:t>School</a:t>
            </a:r>
            <a:r>
              <a:rPr lang="hu-HU" sz="2400" dirty="0" smtClean="0"/>
              <a:t> </a:t>
            </a:r>
            <a:r>
              <a:rPr lang="hu-HU" sz="2400" dirty="0" err="1" smtClean="0"/>
              <a:t>league-tables</a:t>
            </a:r>
            <a:r>
              <a:rPr lang="hu-HU" sz="2400" dirty="0" smtClean="0"/>
              <a:t> </a:t>
            </a:r>
            <a:r>
              <a:rPr lang="hu-HU" sz="2400" dirty="0" err="1" smtClean="0"/>
              <a:t>between</a:t>
            </a:r>
            <a:r>
              <a:rPr lang="hu-HU" sz="2400" dirty="0" smtClean="0"/>
              <a:t> 2001-2006 (Gábor </a:t>
            </a:r>
            <a:r>
              <a:rPr lang="hu-HU" sz="2400" dirty="0" err="1" smtClean="0"/>
              <a:t>Neuwirth</a:t>
            </a:r>
            <a:r>
              <a:rPr lang="hu-HU" sz="2400" dirty="0" smtClean="0"/>
              <a:t>: </a:t>
            </a:r>
            <a:r>
              <a:rPr lang="hu-HU" sz="2400" dirty="0" smtClean="0">
                <a:hlinkClick r:id="rId2"/>
              </a:rPr>
              <a:t>A középiskolai munka néhány mutatója</a:t>
            </a:r>
            <a:r>
              <a:rPr lang="hu-HU" sz="2400" dirty="0" smtClean="0"/>
              <a:t>)</a:t>
            </a:r>
          </a:p>
          <a:p>
            <a:r>
              <a:rPr lang="hu-HU" sz="2400" dirty="0" err="1" smtClean="0"/>
              <a:t>Annual</a:t>
            </a:r>
            <a:r>
              <a:rPr lang="hu-HU" sz="2400" dirty="0" smtClean="0"/>
              <a:t> </a:t>
            </a:r>
            <a:r>
              <a:rPr lang="hu-HU" sz="2400" dirty="0" err="1" smtClean="0"/>
              <a:t>education</a:t>
            </a:r>
            <a:r>
              <a:rPr lang="hu-HU" sz="2400" dirty="0" smtClean="0"/>
              <a:t> </a:t>
            </a:r>
            <a:r>
              <a:rPr lang="hu-HU" sz="2400" dirty="0" err="1" smtClean="0"/>
              <a:t>statistics</a:t>
            </a:r>
            <a:r>
              <a:rPr lang="hu-HU" sz="2400" dirty="0" smtClean="0"/>
              <a:t> (</a:t>
            </a:r>
            <a:r>
              <a:rPr lang="hu-HU" sz="2400" dirty="0" smtClean="0">
                <a:hlinkClick r:id="rId3"/>
              </a:rPr>
              <a:t>Statisztikai tájékoztató – Oktatási évkönyv</a:t>
            </a:r>
            <a:r>
              <a:rPr lang="hu-HU" sz="2400" dirty="0" smtClean="0"/>
              <a:t>)</a:t>
            </a:r>
          </a:p>
          <a:p>
            <a:r>
              <a:rPr lang="hu-HU" sz="2400" dirty="0" err="1" smtClean="0"/>
              <a:t>Report</a:t>
            </a:r>
            <a:r>
              <a:rPr lang="hu-HU" sz="2400" dirty="0" smtClean="0"/>
              <a:t> </a:t>
            </a:r>
            <a:r>
              <a:rPr lang="hu-HU" sz="2400" dirty="0" err="1" smtClean="0"/>
              <a:t>on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Hungarian</a:t>
            </a:r>
            <a:r>
              <a:rPr lang="hu-HU" sz="2400" dirty="0" smtClean="0"/>
              <a:t> </a:t>
            </a:r>
            <a:r>
              <a:rPr lang="hu-HU" sz="2400" dirty="0" err="1" smtClean="0"/>
              <a:t>public</a:t>
            </a:r>
            <a:r>
              <a:rPr lang="hu-HU" sz="2400" dirty="0" smtClean="0"/>
              <a:t> </a:t>
            </a:r>
            <a:r>
              <a:rPr lang="hu-HU" sz="2400" dirty="0" err="1" smtClean="0"/>
              <a:t>education</a:t>
            </a:r>
            <a:r>
              <a:rPr lang="hu-HU" sz="2400" dirty="0" smtClean="0"/>
              <a:t> (Halász and </a:t>
            </a:r>
            <a:r>
              <a:rPr lang="hu-HU" sz="2400" dirty="0" err="1" smtClean="0"/>
              <a:t>Lannert</a:t>
            </a:r>
            <a:r>
              <a:rPr lang="hu-HU" sz="2400" dirty="0" smtClean="0"/>
              <a:t>: Jelentés a magyar közoktatásról) 1995, 1997, 2000, 2003, 2006, 2010 (</a:t>
            </a:r>
            <a:r>
              <a:rPr lang="hu-HU" sz="2400" dirty="0" err="1" smtClean="0"/>
              <a:t>in</a:t>
            </a:r>
            <a:r>
              <a:rPr lang="hu-HU" sz="2400" dirty="0" smtClean="0"/>
              <a:t> a </a:t>
            </a:r>
            <a:r>
              <a:rPr lang="hu-HU" sz="2400" dirty="0" err="1" smtClean="0"/>
              <a:t>short</a:t>
            </a:r>
            <a:r>
              <a:rPr lang="hu-HU" sz="2400" dirty="0" smtClean="0"/>
              <a:t> version English: Education </a:t>
            </a:r>
            <a:r>
              <a:rPr lang="hu-HU" sz="2400" dirty="0" err="1" smtClean="0"/>
              <a:t>in</a:t>
            </a:r>
            <a:r>
              <a:rPr lang="hu-HU" sz="2400" dirty="0" smtClean="0"/>
              <a:t> Hungary </a:t>
            </a:r>
            <a:r>
              <a:rPr lang="hu-HU" sz="2400" dirty="0" smtClean="0">
                <a:hlinkClick r:id="rId4"/>
              </a:rPr>
              <a:t>2000</a:t>
            </a:r>
            <a:r>
              <a:rPr lang="hu-HU" sz="2400" dirty="0" smtClean="0"/>
              <a:t>, </a:t>
            </a:r>
            <a:r>
              <a:rPr lang="hu-HU" sz="2400" dirty="0" smtClean="0">
                <a:hlinkClick r:id="rId5"/>
              </a:rPr>
              <a:t>2003</a:t>
            </a:r>
            <a:r>
              <a:rPr lang="hu-HU" sz="2400" dirty="0" smtClean="0"/>
              <a:t>, </a:t>
            </a:r>
            <a:r>
              <a:rPr lang="hu-HU" sz="2400" dirty="0" smtClean="0">
                <a:hlinkClick r:id="rId6"/>
              </a:rPr>
              <a:t>2006</a:t>
            </a:r>
            <a:r>
              <a:rPr lang="hu-HU" sz="2400" dirty="0" smtClean="0"/>
              <a:t>) </a:t>
            </a:r>
          </a:p>
          <a:p>
            <a:r>
              <a:rPr lang="hu-HU" sz="2400" dirty="0" smtClean="0"/>
              <a:t>System of </a:t>
            </a:r>
            <a:r>
              <a:rPr lang="hu-HU" sz="2400" dirty="0" err="1" smtClean="0"/>
              <a:t>indicators</a:t>
            </a:r>
            <a:r>
              <a:rPr lang="hu-HU" sz="2400" dirty="0" smtClean="0"/>
              <a:t> 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public</a:t>
            </a:r>
            <a:r>
              <a:rPr lang="hu-HU" sz="2400" dirty="0" smtClean="0"/>
              <a:t> </a:t>
            </a:r>
            <a:r>
              <a:rPr lang="hu-HU" sz="2400" dirty="0" err="1" smtClean="0"/>
              <a:t>education</a:t>
            </a:r>
            <a:r>
              <a:rPr lang="hu-HU" sz="2400" dirty="0" smtClean="0"/>
              <a:t> (Varga, Hajdu, Hermann and Horn 2015: </a:t>
            </a:r>
            <a:r>
              <a:rPr lang="hu-HU" sz="2400" dirty="0" smtClean="0">
                <a:hlinkClick r:id="rId7"/>
              </a:rPr>
              <a:t>A közoktatás indikátorrendszere</a:t>
            </a:r>
            <a:r>
              <a:rPr lang="hu-HU" sz="2400" dirty="0" smtClean="0"/>
              <a:t>)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185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Some</a:t>
            </a:r>
            <a:r>
              <a:rPr lang="hu-HU" dirty="0" smtClean="0"/>
              <a:t> </a:t>
            </a:r>
            <a:r>
              <a:rPr lang="hu-HU" dirty="0" err="1" smtClean="0"/>
              <a:t>further</a:t>
            </a:r>
            <a:r>
              <a:rPr lang="hu-HU" dirty="0" smtClean="0"/>
              <a:t> </a:t>
            </a:r>
            <a:r>
              <a:rPr lang="hu-HU" dirty="0" err="1" smtClean="0"/>
              <a:t>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hu-HU" dirty="0" smtClean="0"/>
              <a:t>Hungary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0"/>
          </p:nvPr>
        </p:nvSpPr>
        <p:spPr>
          <a:xfrm>
            <a:off x="457200" y="1219200"/>
            <a:ext cx="8229600" cy="4842677"/>
          </a:xfrm>
        </p:spPr>
        <p:txBody>
          <a:bodyPr anchor="t"/>
          <a:lstStyle/>
          <a:p>
            <a:r>
              <a:rPr lang="hu-HU" sz="2400" dirty="0" err="1" smtClean="0"/>
              <a:t>Large</a:t>
            </a:r>
            <a:r>
              <a:rPr lang="hu-HU" sz="2400" dirty="0" smtClean="0"/>
              <a:t> </a:t>
            </a:r>
            <a:r>
              <a:rPr lang="hu-HU" sz="2400" dirty="0" err="1" smtClean="0"/>
              <a:t>reforms</a:t>
            </a:r>
            <a:r>
              <a:rPr lang="hu-HU" sz="2400" dirty="0" smtClean="0"/>
              <a:t> </a:t>
            </a:r>
            <a:r>
              <a:rPr lang="hu-HU" sz="2400" dirty="0" err="1" smtClean="0"/>
              <a:t>within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Hungarian</a:t>
            </a:r>
            <a:r>
              <a:rPr lang="hu-HU" sz="2400" dirty="0" smtClean="0"/>
              <a:t> </a:t>
            </a:r>
            <a:r>
              <a:rPr lang="hu-HU" sz="2400" dirty="0" err="1" smtClean="0"/>
              <a:t>public</a:t>
            </a:r>
            <a:r>
              <a:rPr lang="hu-HU" sz="2400" dirty="0" smtClean="0"/>
              <a:t> </a:t>
            </a:r>
            <a:r>
              <a:rPr lang="hu-HU" sz="2400" dirty="0" err="1" smtClean="0"/>
              <a:t>education</a:t>
            </a:r>
            <a:r>
              <a:rPr lang="hu-HU" sz="2400" dirty="0" smtClean="0"/>
              <a:t> </a:t>
            </a:r>
            <a:r>
              <a:rPr lang="hu-HU" sz="2400" dirty="0" err="1" smtClean="0"/>
              <a:t>system</a:t>
            </a:r>
            <a:r>
              <a:rPr lang="hu-HU" sz="2400" dirty="0" smtClean="0"/>
              <a:t> 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last</a:t>
            </a:r>
            <a:r>
              <a:rPr lang="hu-HU" sz="2400" dirty="0" smtClean="0"/>
              <a:t> </a:t>
            </a:r>
            <a:r>
              <a:rPr lang="hu-HU" sz="2400" dirty="0" err="1" smtClean="0"/>
              <a:t>couple</a:t>
            </a:r>
            <a:r>
              <a:rPr lang="hu-HU" sz="2400" dirty="0" smtClean="0"/>
              <a:t> </a:t>
            </a:r>
            <a:r>
              <a:rPr lang="hu-HU" sz="2400" dirty="0" err="1" smtClean="0"/>
              <a:t>years</a:t>
            </a:r>
            <a:endParaRPr lang="hu-HU" sz="2400" dirty="0" smtClean="0"/>
          </a:p>
          <a:p>
            <a:r>
              <a:rPr lang="hu-HU" sz="2400" dirty="0" err="1" smtClean="0"/>
              <a:t>Re-centralization</a:t>
            </a:r>
            <a:r>
              <a:rPr lang="hu-HU" sz="2400" dirty="0" smtClean="0"/>
              <a:t> (and </a:t>
            </a:r>
            <a:r>
              <a:rPr lang="hu-HU" sz="2400" dirty="0" err="1" smtClean="0"/>
              <a:t>now</a:t>
            </a:r>
            <a:r>
              <a:rPr lang="hu-HU" sz="2400" dirty="0" smtClean="0"/>
              <a:t> </a:t>
            </a:r>
            <a:r>
              <a:rPr lang="hu-HU" sz="2400" dirty="0" err="1" smtClean="0"/>
              <a:t>de-concentration</a:t>
            </a:r>
            <a:r>
              <a:rPr lang="hu-HU" sz="2400" dirty="0" smtClean="0"/>
              <a:t>)</a:t>
            </a:r>
          </a:p>
          <a:p>
            <a:r>
              <a:rPr lang="hu-HU" sz="2400" dirty="0" smtClean="0"/>
              <a:t>Little </a:t>
            </a:r>
            <a:r>
              <a:rPr lang="hu-HU" sz="2400" dirty="0" err="1" smtClean="0"/>
              <a:t>focus</a:t>
            </a:r>
            <a:r>
              <a:rPr lang="hu-HU" sz="2400" dirty="0" smtClean="0"/>
              <a:t> </a:t>
            </a:r>
            <a:r>
              <a:rPr lang="hu-HU" sz="2400" dirty="0" err="1" smtClean="0"/>
              <a:t>on</a:t>
            </a:r>
            <a:r>
              <a:rPr lang="hu-HU" sz="2400" dirty="0" smtClean="0"/>
              <a:t> </a:t>
            </a:r>
            <a:r>
              <a:rPr lang="hu-HU" sz="2400" dirty="0" err="1" smtClean="0"/>
              <a:t>quality</a:t>
            </a:r>
            <a:r>
              <a:rPr lang="hu-HU" sz="2400" dirty="0"/>
              <a:t> </a:t>
            </a:r>
            <a:r>
              <a:rPr lang="hu-HU" sz="2400" dirty="0" smtClean="0"/>
              <a:t>– </a:t>
            </a:r>
            <a:r>
              <a:rPr lang="hu-HU" sz="2400" dirty="0" err="1" smtClean="0"/>
              <a:t>but</a:t>
            </a:r>
            <a:r>
              <a:rPr lang="hu-HU" sz="2400" dirty="0" smtClean="0"/>
              <a:t> </a:t>
            </a:r>
            <a:r>
              <a:rPr lang="hu-HU" sz="2400" dirty="0" err="1" smtClean="0"/>
              <a:t>re-introduction</a:t>
            </a:r>
            <a:r>
              <a:rPr lang="hu-HU" sz="2400" dirty="0" smtClean="0"/>
              <a:t> of </a:t>
            </a:r>
            <a:r>
              <a:rPr lang="hu-HU" sz="2400" dirty="0" err="1" smtClean="0"/>
              <a:t>school</a:t>
            </a:r>
            <a:r>
              <a:rPr lang="hu-HU" sz="2400" dirty="0" smtClean="0"/>
              <a:t> </a:t>
            </a:r>
            <a:r>
              <a:rPr lang="hu-HU" sz="2400" dirty="0" err="1" smtClean="0"/>
              <a:t>inspectorate</a:t>
            </a:r>
            <a:r>
              <a:rPr lang="hu-HU" sz="2400" dirty="0" smtClean="0"/>
              <a:t> (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progress</a:t>
            </a:r>
            <a:r>
              <a:rPr lang="hu-HU" sz="2400" dirty="0" smtClean="0"/>
              <a:t>)</a:t>
            </a:r>
          </a:p>
          <a:p>
            <a:endParaRPr lang="hu-HU" sz="2400" dirty="0" smtClean="0"/>
          </a:p>
          <a:p>
            <a:r>
              <a:rPr lang="hu-HU" sz="2400" dirty="0" err="1" smtClean="0"/>
              <a:t>Recognition</a:t>
            </a:r>
            <a:r>
              <a:rPr lang="hu-HU" sz="2400" dirty="0" smtClean="0"/>
              <a:t> </a:t>
            </a:r>
            <a:r>
              <a:rPr lang="hu-HU" sz="2400" dirty="0" err="1" smtClean="0"/>
              <a:t>that</a:t>
            </a:r>
            <a:r>
              <a:rPr lang="hu-HU" sz="2400" dirty="0" smtClean="0"/>
              <a:t> </a:t>
            </a:r>
            <a:r>
              <a:rPr lang="hu-HU" sz="2400" dirty="0" err="1" smtClean="0"/>
              <a:t>school-league</a:t>
            </a:r>
            <a:r>
              <a:rPr lang="hu-HU" sz="2400" dirty="0" smtClean="0"/>
              <a:t> </a:t>
            </a:r>
            <a:r>
              <a:rPr lang="hu-HU" sz="2400" dirty="0" err="1" smtClean="0"/>
              <a:t>tables</a:t>
            </a:r>
            <a:r>
              <a:rPr lang="hu-HU" sz="2400" dirty="0" smtClean="0"/>
              <a:t> (</a:t>
            </a:r>
            <a:r>
              <a:rPr lang="hu-HU" sz="2400" dirty="0" err="1" smtClean="0"/>
              <a:t>probably</a:t>
            </a:r>
            <a:r>
              <a:rPr lang="hu-HU" sz="2400" dirty="0" smtClean="0"/>
              <a:t>) </a:t>
            </a:r>
            <a:r>
              <a:rPr lang="hu-HU" sz="2400" dirty="0" err="1" smtClean="0"/>
              <a:t>do</a:t>
            </a:r>
            <a:r>
              <a:rPr lang="hu-HU" sz="2400" dirty="0" smtClean="0"/>
              <a:t> more </a:t>
            </a:r>
            <a:r>
              <a:rPr lang="hu-HU" sz="2400" dirty="0" err="1" smtClean="0"/>
              <a:t>harm</a:t>
            </a:r>
            <a:r>
              <a:rPr lang="hu-HU" sz="2400" dirty="0" smtClean="0"/>
              <a:t> </a:t>
            </a:r>
            <a:r>
              <a:rPr lang="hu-HU" sz="2400" dirty="0" err="1" smtClean="0"/>
              <a:t>than</a:t>
            </a:r>
            <a:r>
              <a:rPr lang="hu-HU" sz="2400" dirty="0" smtClean="0"/>
              <a:t> </a:t>
            </a:r>
            <a:r>
              <a:rPr lang="hu-HU" sz="2400" dirty="0" err="1" smtClean="0"/>
              <a:t>justice</a:t>
            </a:r>
            <a:r>
              <a:rPr lang="hu-HU" sz="2400" dirty="0" smtClean="0"/>
              <a:t> </a:t>
            </a:r>
            <a:r>
              <a:rPr lang="hu-HU" sz="2400" dirty="0" smtClean="0"/>
              <a:t>(</a:t>
            </a:r>
            <a:r>
              <a:rPr lang="hu-HU" sz="2400" dirty="0" err="1" smtClean="0"/>
              <a:t>even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„</a:t>
            </a:r>
            <a:r>
              <a:rPr lang="hu-HU" sz="2400" dirty="0" err="1" smtClean="0"/>
              <a:t>value-added</a:t>
            </a:r>
            <a:r>
              <a:rPr lang="hu-HU" sz="2400" dirty="0" smtClean="0"/>
              <a:t>” </a:t>
            </a:r>
            <a:r>
              <a:rPr lang="hu-HU" sz="2400" dirty="0" err="1" smtClean="0"/>
              <a:t>ones</a:t>
            </a:r>
            <a:r>
              <a:rPr lang="hu-HU" sz="2400" smtClean="0"/>
              <a:t>).</a:t>
            </a:r>
            <a:endParaRPr lang="hu-HU" sz="2400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573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ím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Thank</a:t>
            </a:r>
            <a:r>
              <a:rPr lang="hu-HU" dirty="0" smtClean="0"/>
              <a:t> </a:t>
            </a:r>
            <a:r>
              <a:rPr lang="hu-HU" dirty="0" err="1" smtClean="0"/>
              <a:t>you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the</a:t>
            </a:r>
            <a:r>
              <a:rPr lang="hu-HU" dirty="0" smtClean="0"/>
              <a:t> </a:t>
            </a:r>
            <a:r>
              <a:rPr lang="hu-HU" dirty="0" err="1" smtClean="0"/>
              <a:t>attention</a:t>
            </a:r>
            <a:endParaRPr lang="hu-HU" dirty="0"/>
          </a:p>
        </p:txBody>
      </p:sp>
      <p:sp>
        <p:nvSpPr>
          <p:cNvPr id="14" name="Alcím 1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5" name="Szöveg helye 1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hu-HU" dirty="0" smtClean="0"/>
              <a:t>Daniel Horn</a:t>
            </a:r>
            <a:endParaRPr lang="hu-HU" dirty="0"/>
          </a:p>
        </p:txBody>
      </p:sp>
      <p:sp>
        <p:nvSpPr>
          <p:cNvPr id="16" name="Szöveg helye 15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hu-HU" dirty="0" err="1" smtClean="0">
                <a:hlinkClick r:id="rId2"/>
              </a:rPr>
              <a:t>horn.daniel</a:t>
            </a:r>
            <a:r>
              <a:rPr lang="hu-HU" dirty="0" smtClean="0">
                <a:hlinkClick r:id="rId2"/>
              </a:rPr>
              <a:t>@</a:t>
            </a:r>
            <a:r>
              <a:rPr lang="hu-HU" dirty="0" err="1" smtClean="0">
                <a:hlinkClick r:id="rId2"/>
              </a:rPr>
              <a:t>krtk.mta.hu</a:t>
            </a:r>
            <a:endParaRPr lang="hu-HU" dirty="0" smtClean="0"/>
          </a:p>
          <a:p>
            <a:r>
              <a:rPr lang="hu-HU" dirty="0" smtClean="0"/>
              <a:t>http://mwpweb.eu/DanielHorn</a:t>
            </a:r>
            <a:endParaRPr lang="hu-HU" dirty="0"/>
          </a:p>
        </p:txBody>
      </p:sp>
      <p:sp>
        <p:nvSpPr>
          <p:cNvPr id="17" name="Szöveg helye 16"/>
          <p:cNvSpPr>
            <a:spLocks noGrp="1"/>
          </p:cNvSpPr>
          <p:nvPr>
            <p:ph type="body" sz="half" idx="11"/>
          </p:nvPr>
        </p:nvSpPr>
        <p:spPr/>
        <p:txBody>
          <a:bodyPr/>
          <a:lstStyle/>
          <a:p>
            <a:r>
              <a:rPr lang="hu-HU" dirty="0"/>
              <a:t>"</a:t>
            </a:r>
            <a:r>
              <a:rPr lang="hu-HU" dirty="0" err="1"/>
              <a:t>Hidden</a:t>
            </a:r>
            <a:r>
              <a:rPr lang="hu-HU" dirty="0"/>
              <a:t> </a:t>
            </a:r>
            <a:r>
              <a:rPr lang="hu-HU" dirty="0" err="1"/>
              <a:t>Triggers</a:t>
            </a:r>
            <a:r>
              <a:rPr lang="hu-HU" dirty="0"/>
              <a:t>..." </a:t>
            </a:r>
            <a:r>
              <a:rPr lang="hu-HU" dirty="0" smtClean="0"/>
              <a:t> </a:t>
            </a:r>
            <a:r>
              <a:rPr lang="hu-HU" dirty="0" err="1" smtClean="0"/>
              <a:t>webinar</a:t>
            </a:r>
            <a:r>
              <a:rPr lang="hu-HU" dirty="0" smtClean="0"/>
              <a:t> </a:t>
            </a:r>
            <a:r>
              <a:rPr lang="hu-HU" dirty="0" err="1" smtClean="0"/>
              <a:t>October</a:t>
            </a:r>
            <a:r>
              <a:rPr lang="hu-HU" dirty="0" smtClean="0"/>
              <a:t> 2. 2015.</a:t>
            </a:r>
            <a:endParaRPr lang="hu-HU" dirty="0"/>
          </a:p>
        </p:txBody>
      </p:sp>
      <p:sp>
        <p:nvSpPr>
          <p:cNvPr id="19" name="Tartalom helye 18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8" name="Tartalom helye 17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Tartalom helye 19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1" name="Tartalom helye 20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2" name="Tartalom helye 21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3" name="Tartalom helye 22"/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4" name="Tartalom helye 23"/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5" name="Tartalom helye 24"/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rtk-theme-2">
  <a:themeElements>
    <a:clrScheme name="KRTK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bit">
      <a:maj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krtk-theme-2</Template>
  <TotalTime>1354</TotalTime>
  <Words>498</Words>
  <Application>Microsoft Office PowerPoint</Application>
  <PresentationFormat>Diavetítés a képernyőre (4:3 oldalarány)</PresentationFormat>
  <Paragraphs>87</Paragraphs>
  <Slides>13</Slides>
  <Notes>2</Notes>
  <HiddenSlides>0</HiddenSlides>
  <MMClips>0</MMClips>
  <ScaleCrop>false</ScaleCrop>
  <HeadingPairs>
    <vt:vector size="6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5" baseType="lpstr">
      <vt:lpstr>krtk-theme-2</vt:lpstr>
      <vt:lpstr>Munkalap</vt:lpstr>
      <vt:lpstr>Information on the sources of information on the quality of education</vt:lpstr>
      <vt:lpstr>Outline</vt:lpstr>
      <vt:lpstr>The most important databases on education</vt:lpstr>
      <vt:lpstr>The most important databases on education</vt:lpstr>
      <vt:lpstr>National ABC – what it is</vt:lpstr>
      <vt:lpstr>National ABC – what it is</vt:lpstr>
      <vt:lpstr>National ABC – what it produces</vt:lpstr>
      <vt:lpstr>School level report - example</vt:lpstr>
      <vt:lpstr>School level report - example</vt:lpstr>
      <vt:lpstr>School level report - example</vt:lpstr>
      <vt:lpstr>Educational indicators/reports</vt:lpstr>
      <vt:lpstr>Some further thoughts</vt:lpstr>
      <vt:lpstr>Thank you for the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Searching for the effects of educational institutions on inequality of opportunity</dc:title>
  <dc:creator>horn</dc:creator>
  <cp:lastModifiedBy>Horn</cp:lastModifiedBy>
  <cp:revision>63</cp:revision>
  <dcterms:created xsi:type="dcterms:W3CDTF">2015-01-14T09:41:00Z</dcterms:created>
  <dcterms:modified xsi:type="dcterms:W3CDTF">2015-10-01T14:57:46Z</dcterms:modified>
</cp:coreProperties>
</file>