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3" r:id="rId7"/>
    <p:sldId id="262" r:id="rId8"/>
    <p:sldId id="264" r:id="rId9"/>
    <p:sldId id="265" r:id="rId10"/>
    <p:sldId id="266" r:id="rId11"/>
    <p:sldId id="267" r:id="rId12"/>
    <p:sldId id="268" r:id="rId13"/>
    <p:sldId id="270" r:id="rId14"/>
    <p:sldId id="276" r:id="rId15"/>
    <p:sldId id="277" r:id="rId16"/>
    <p:sldId id="278" r:id="rId17"/>
    <p:sldId id="271" r:id="rId18"/>
    <p:sldId id="272" r:id="rId19"/>
    <p:sldId id="273" r:id="rId20"/>
    <p:sldId id="274" r:id="rId21"/>
    <p:sldId id="275" r:id="rId22"/>
    <p:sldId id="258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redný štýl 4 - zvýrazneni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D7D5-071C-4F91-9397-1D7D74A8D8D8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78BE2-C7C4-44BA-BEC2-6DAFE681BC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998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D7D5-071C-4F91-9397-1D7D74A8D8D8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78BE2-C7C4-44BA-BEC2-6DAFE681BC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446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D7D5-071C-4F91-9397-1D7D74A8D8D8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78BE2-C7C4-44BA-BEC2-6DAFE681BC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633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D7D5-071C-4F91-9397-1D7D74A8D8D8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78BE2-C7C4-44BA-BEC2-6DAFE681BC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694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D7D5-071C-4F91-9397-1D7D74A8D8D8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78BE2-C7C4-44BA-BEC2-6DAFE681BC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738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D7D5-071C-4F91-9397-1D7D74A8D8D8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78BE2-C7C4-44BA-BEC2-6DAFE681BC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214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D7D5-071C-4F91-9397-1D7D74A8D8D8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78BE2-C7C4-44BA-BEC2-6DAFE681BC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539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D7D5-071C-4F91-9397-1D7D74A8D8D8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78BE2-C7C4-44BA-BEC2-6DAFE681BC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508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D7D5-071C-4F91-9397-1D7D74A8D8D8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78BE2-C7C4-44BA-BEC2-6DAFE681BC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764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D7D5-071C-4F91-9397-1D7D74A8D8D8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78BE2-C7C4-44BA-BEC2-6DAFE681BC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766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6D7D5-071C-4F91-9397-1D7D74A8D8D8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78BE2-C7C4-44BA-BEC2-6DAFE681BC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170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66D7D5-071C-4F91-9397-1D7D74A8D8D8}" type="datetimeFigureOut">
              <a:rPr lang="en-US" smtClean="0"/>
              <a:t>9/30/2015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78BE2-C7C4-44BA-BEC2-6DAFE681BC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267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skoly.ineko.sk/" TargetMode="External"/><Relationship Id="rId2" Type="http://schemas.openxmlformats.org/officeDocument/2006/relationships/hyperlink" Target="http://www.nucem.sk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skoly.ineko.sk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arra.sk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psieskoly.sk/" TargetMode="External"/><Relationship Id="rId2" Type="http://schemas.openxmlformats.org/officeDocument/2006/relationships/hyperlink" Target="http://vs.iedu.sk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eko.sk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348880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/>
              <a:t>Measuring the quality and labor market results in education – Case of Slovakia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4149080"/>
            <a:ext cx="6400800" cy="1752600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Goliaš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INEKO </a:t>
            </a:r>
            <a:r>
              <a:rPr lang="sk-SK" dirty="0" err="1" smtClean="0">
                <a:solidFill>
                  <a:schemeClr val="tx1"/>
                </a:solidFill>
              </a:rPr>
              <a:t>Director</a:t>
            </a:r>
            <a:r>
              <a:rPr lang="sk-SK" dirty="0" smtClean="0">
                <a:solidFill>
                  <a:schemeClr val="tx1"/>
                </a:solidFill>
              </a:rPr>
              <a:t>, Slovakia</a:t>
            </a: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October</a:t>
            </a:r>
            <a:r>
              <a:rPr lang="sk-SK" dirty="0" smtClean="0">
                <a:solidFill>
                  <a:schemeClr val="tx1"/>
                </a:solidFill>
              </a:rPr>
              <a:t> 2, 2015</a:t>
            </a: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Webinar</a:t>
            </a:r>
            <a:r>
              <a:rPr lang="sk-SK" dirty="0" smtClean="0">
                <a:solidFill>
                  <a:schemeClr val="tx1"/>
                </a:solidFill>
              </a:rPr>
              <a:t> on </a:t>
            </a:r>
            <a:r>
              <a:rPr lang="sk-SK" dirty="0" err="1" smtClean="0">
                <a:solidFill>
                  <a:schemeClr val="tx1"/>
                </a:solidFill>
              </a:rPr>
              <a:t>Measuring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Results</a:t>
            </a:r>
            <a:r>
              <a:rPr lang="sk-SK" dirty="0" smtClean="0">
                <a:solidFill>
                  <a:schemeClr val="tx1"/>
                </a:solidFill>
              </a:rPr>
              <a:t> in </a:t>
            </a:r>
            <a:r>
              <a:rPr lang="sk-SK" dirty="0" err="1" smtClean="0">
                <a:solidFill>
                  <a:schemeClr val="tx1"/>
                </a:solidFill>
              </a:rPr>
              <a:t>Education</a:t>
            </a:r>
            <a:endParaRPr lang="sk-SK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  <p:pic>
        <p:nvPicPr>
          <p:cNvPr id="4" name="Obrázok 3" descr="Visegrad Fund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3240360" cy="144015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039" y="764704"/>
            <a:ext cx="2742630" cy="1082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697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Content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Key</a:t>
            </a:r>
            <a:r>
              <a:rPr lang="sk-SK" dirty="0" smtClean="0"/>
              <a:t> </a:t>
            </a:r>
            <a:r>
              <a:rPr lang="sk-SK" dirty="0" err="1" smtClean="0"/>
              <a:t>performance</a:t>
            </a:r>
            <a:r>
              <a:rPr lang="sk-SK" dirty="0" smtClean="0"/>
              <a:t> </a:t>
            </a:r>
            <a:r>
              <a:rPr lang="sk-SK" dirty="0" err="1" smtClean="0"/>
              <a:t>indicators</a:t>
            </a:r>
            <a:r>
              <a:rPr lang="sk-SK" dirty="0" smtClean="0"/>
              <a:t> (KPI)</a:t>
            </a:r>
          </a:p>
          <a:p>
            <a:pPr lvl="1"/>
            <a:r>
              <a:rPr lang="sk-SK" dirty="0" err="1" smtClean="0"/>
              <a:t>Primary</a:t>
            </a:r>
            <a:r>
              <a:rPr lang="sk-SK" dirty="0" smtClean="0"/>
              <a:t>, </a:t>
            </a:r>
            <a:r>
              <a:rPr lang="sk-SK" dirty="0" err="1" smtClean="0"/>
              <a:t>secondary</a:t>
            </a:r>
            <a:r>
              <a:rPr lang="sk-SK" dirty="0" smtClean="0"/>
              <a:t>, </a:t>
            </a:r>
            <a:r>
              <a:rPr lang="sk-SK" dirty="0" err="1" smtClean="0"/>
              <a:t>tertiary</a:t>
            </a:r>
            <a:r>
              <a:rPr lang="sk-SK" dirty="0" smtClean="0"/>
              <a:t> </a:t>
            </a:r>
            <a:r>
              <a:rPr lang="sk-SK" dirty="0" err="1" smtClean="0"/>
              <a:t>education</a:t>
            </a:r>
            <a:endParaRPr lang="sk-SK" dirty="0" smtClean="0"/>
          </a:p>
          <a:p>
            <a:r>
              <a:rPr lang="sk-SK" dirty="0" err="1" smtClean="0"/>
              <a:t>KPI´s</a:t>
            </a:r>
            <a:r>
              <a:rPr lang="sk-SK" dirty="0" smtClean="0"/>
              <a:t> </a:t>
            </a:r>
            <a:r>
              <a:rPr lang="sk-SK" dirty="0" err="1" smtClean="0"/>
              <a:t>impact</a:t>
            </a:r>
            <a:r>
              <a:rPr lang="sk-SK" dirty="0" smtClean="0"/>
              <a:t> on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funding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schools</a:t>
            </a:r>
            <a:endParaRPr lang="sk-SK" dirty="0" smtClean="0"/>
          </a:p>
          <a:p>
            <a:r>
              <a:rPr lang="sk-SK" dirty="0" err="1" smtClean="0"/>
              <a:t>Tools</a:t>
            </a:r>
            <a:r>
              <a:rPr lang="sk-SK" dirty="0" smtClean="0"/>
              <a:t> </a:t>
            </a:r>
            <a:r>
              <a:rPr lang="sk-SK" dirty="0" err="1" smtClean="0"/>
              <a:t>informing</a:t>
            </a:r>
            <a:r>
              <a:rPr lang="sk-SK" dirty="0" smtClean="0"/>
              <a:t> </a:t>
            </a:r>
            <a:r>
              <a:rPr lang="sk-SK" dirty="0" err="1" smtClean="0"/>
              <a:t>about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results</a:t>
            </a:r>
            <a:endParaRPr lang="sk-SK" dirty="0" smtClean="0"/>
          </a:p>
          <a:p>
            <a:r>
              <a:rPr lang="sk-SK" dirty="0" err="1" smtClean="0"/>
              <a:t>Current</a:t>
            </a:r>
            <a:r>
              <a:rPr lang="sk-SK" dirty="0" smtClean="0"/>
              <a:t> </a:t>
            </a:r>
            <a:r>
              <a:rPr lang="sk-SK" dirty="0" err="1" smtClean="0"/>
              <a:t>challenges</a:t>
            </a:r>
            <a:r>
              <a:rPr lang="sk-SK" dirty="0" smtClean="0"/>
              <a:t> and </a:t>
            </a:r>
            <a:r>
              <a:rPr lang="sk-SK" dirty="0" err="1" smtClean="0"/>
              <a:t>lessons</a:t>
            </a:r>
            <a:r>
              <a:rPr lang="sk-SK" dirty="0" smtClean="0"/>
              <a:t> </a:t>
            </a:r>
            <a:r>
              <a:rPr lang="sk-SK" dirty="0" err="1" smtClean="0"/>
              <a:t>learned</a:t>
            </a:r>
            <a:endParaRPr lang="sk-SK" dirty="0" smtClean="0"/>
          </a:p>
          <a:p>
            <a:endParaRPr lang="sk-SK" dirty="0" smtClean="0"/>
          </a:p>
          <a:p>
            <a:endParaRPr lang="sk-SK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014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KPI – </a:t>
            </a:r>
            <a:r>
              <a:rPr lang="sk-SK" b="1" u="sng" dirty="0" err="1" smtClean="0"/>
              <a:t>primary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education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 smtClean="0"/>
              <a:t>N</a:t>
            </a:r>
            <a:r>
              <a:rPr lang="en-US" dirty="0" err="1" smtClean="0"/>
              <a:t>ational</a:t>
            </a:r>
            <a:r>
              <a:rPr lang="en-US" dirty="0" smtClean="0"/>
              <a:t> </a:t>
            </a:r>
            <a:r>
              <a:rPr lang="sk-SK" dirty="0" err="1" smtClean="0"/>
              <a:t>exit</a:t>
            </a:r>
            <a:r>
              <a:rPr lang="sk-SK" dirty="0" smtClean="0"/>
              <a:t> </a:t>
            </a:r>
            <a:r>
              <a:rPr lang="en-US" dirty="0" smtClean="0"/>
              <a:t>testing</a:t>
            </a:r>
            <a:r>
              <a:rPr lang="sk-SK" dirty="0" smtClean="0"/>
              <a:t>: </a:t>
            </a:r>
          </a:p>
          <a:p>
            <a:pPr lvl="1"/>
            <a:r>
              <a:rPr lang="sk-SK" dirty="0" smtClean="0"/>
              <a:t>P</a:t>
            </a:r>
            <a:r>
              <a:rPr lang="en-US" dirty="0" err="1" smtClean="0"/>
              <a:t>upils</a:t>
            </a:r>
            <a:r>
              <a:rPr lang="en-US" dirty="0" smtClean="0"/>
              <a:t> </a:t>
            </a:r>
            <a:r>
              <a:rPr lang="en-US" dirty="0"/>
              <a:t>of the 9</a:t>
            </a:r>
            <a:r>
              <a:rPr lang="en-US" baseline="30000" dirty="0"/>
              <a:t>th</a:t>
            </a:r>
            <a:r>
              <a:rPr lang="en-US" dirty="0"/>
              <a:t> grade (at the age of </a:t>
            </a:r>
            <a:r>
              <a:rPr lang="en-US" dirty="0" smtClean="0"/>
              <a:t>15)</a:t>
            </a:r>
            <a:r>
              <a:rPr lang="sk-SK" dirty="0" smtClean="0"/>
              <a:t>; </a:t>
            </a:r>
          </a:p>
          <a:p>
            <a:pPr lvl="1"/>
            <a:r>
              <a:rPr lang="sk-SK" dirty="0" smtClean="0"/>
              <a:t>M</a:t>
            </a:r>
            <a:r>
              <a:rPr lang="en-US" dirty="0" err="1" smtClean="0"/>
              <a:t>athematics</a:t>
            </a:r>
            <a:r>
              <a:rPr lang="sk-SK" dirty="0" smtClean="0"/>
              <a:t>,</a:t>
            </a:r>
            <a:r>
              <a:rPr lang="en-US" dirty="0" smtClean="0"/>
              <a:t> </a:t>
            </a:r>
            <a:r>
              <a:rPr lang="en-US" dirty="0"/>
              <a:t>Slovak </a:t>
            </a:r>
            <a:r>
              <a:rPr lang="en-US" dirty="0" smtClean="0"/>
              <a:t>language</a:t>
            </a:r>
            <a:r>
              <a:rPr lang="sk-SK" dirty="0" smtClean="0"/>
              <a:t>, </a:t>
            </a:r>
            <a:r>
              <a:rPr lang="sk-SK" dirty="0" err="1" smtClean="0"/>
              <a:t>ethnic</a:t>
            </a:r>
            <a:r>
              <a:rPr lang="sk-SK" dirty="0" smtClean="0"/>
              <a:t> minority </a:t>
            </a:r>
            <a:r>
              <a:rPr lang="sk-SK" dirty="0" err="1" smtClean="0"/>
              <a:t>languages</a:t>
            </a:r>
            <a:r>
              <a:rPr lang="sk-SK" dirty="0" smtClean="0"/>
              <a:t> (</a:t>
            </a:r>
            <a:r>
              <a:rPr lang="sk-SK" dirty="0" err="1" smtClean="0"/>
              <a:t>Hungarian</a:t>
            </a:r>
            <a:r>
              <a:rPr lang="sk-SK" dirty="0" smtClean="0"/>
              <a:t>, </a:t>
            </a:r>
            <a:r>
              <a:rPr lang="sk-SK" dirty="0" err="1" smtClean="0"/>
              <a:t>Ukrainian</a:t>
            </a:r>
            <a:r>
              <a:rPr lang="sk-SK" dirty="0" smtClean="0"/>
              <a:t>)</a:t>
            </a:r>
          </a:p>
          <a:p>
            <a:r>
              <a:rPr lang="sk-SK" dirty="0" smtClean="0"/>
              <a:t>E</a:t>
            </a:r>
            <a:r>
              <a:rPr lang="en-US" dirty="0" err="1" smtClean="0"/>
              <a:t>xceptional</a:t>
            </a:r>
            <a:r>
              <a:rPr lang="en-US" dirty="0" smtClean="0"/>
              <a:t> results</a:t>
            </a:r>
            <a:r>
              <a:rPr lang="sk-SK" dirty="0" smtClean="0"/>
              <a:t>: </a:t>
            </a:r>
          </a:p>
          <a:p>
            <a:pPr lvl="1"/>
            <a:r>
              <a:rPr lang="sk-SK" dirty="0" err="1" smtClean="0"/>
              <a:t>Rewards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en-US" dirty="0" smtClean="0"/>
              <a:t>Ministry </a:t>
            </a:r>
            <a:r>
              <a:rPr lang="en-US" dirty="0"/>
              <a:t>of Education </a:t>
            </a:r>
            <a:r>
              <a:rPr lang="en-US" dirty="0" smtClean="0"/>
              <a:t>for </a:t>
            </a:r>
            <a:r>
              <a:rPr lang="sk-SK" dirty="0" err="1" smtClean="0"/>
              <a:t>results</a:t>
            </a:r>
            <a:r>
              <a:rPr lang="sk-SK" dirty="0" smtClean="0"/>
              <a:t> in </a:t>
            </a:r>
            <a:r>
              <a:rPr lang="en-US" dirty="0" smtClean="0"/>
              <a:t>specific </a:t>
            </a:r>
            <a:r>
              <a:rPr lang="en-US" dirty="0"/>
              <a:t>competitions (including national Olympic </a:t>
            </a:r>
            <a:r>
              <a:rPr lang="en-US" dirty="0" smtClean="0"/>
              <a:t>Games) </a:t>
            </a:r>
            <a:r>
              <a:rPr lang="en-US" dirty="0"/>
              <a:t>and international </a:t>
            </a:r>
            <a:r>
              <a:rPr lang="en-US" dirty="0" smtClean="0"/>
              <a:t>projects</a:t>
            </a:r>
            <a:endParaRPr lang="sk-SK" dirty="0" smtClean="0"/>
          </a:p>
          <a:p>
            <a:r>
              <a:rPr lang="en-US" dirty="0"/>
              <a:t>State School </a:t>
            </a:r>
            <a:r>
              <a:rPr lang="en-US" dirty="0" smtClean="0"/>
              <a:t>Inspection</a:t>
            </a:r>
            <a:r>
              <a:rPr lang="sk-SK" dirty="0" smtClean="0"/>
              <a:t>: </a:t>
            </a:r>
          </a:p>
          <a:p>
            <a:pPr lvl="1"/>
            <a:r>
              <a:rPr lang="sk-SK" dirty="0" smtClean="0"/>
              <a:t>C</a:t>
            </a:r>
            <a:r>
              <a:rPr lang="en-US" dirty="0" err="1" smtClean="0"/>
              <a:t>ontrols</a:t>
            </a:r>
            <a:r>
              <a:rPr lang="en-US" dirty="0" smtClean="0"/>
              <a:t> </a:t>
            </a:r>
            <a:r>
              <a:rPr lang="en-US" dirty="0"/>
              <a:t>and evaluation at selected schools in following areas: school management, education conditions, process of </a:t>
            </a:r>
            <a:r>
              <a:rPr lang="en-US" dirty="0" smtClean="0"/>
              <a:t>education</a:t>
            </a:r>
            <a:r>
              <a:rPr lang="sk-SK" dirty="0" smtClean="0"/>
              <a:t>, </a:t>
            </a:r>
            <a:r>
              <a:rPr lang="en-US" dirty="0" smtClean="0"/>
              <a:t>tests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en-US" dirty="0" smtClean="0"/>
              <a:t>Slovak language</a:t>
            </a:r>
            <a:r>
              <a:rPr lang="sk-SK" dirty="0" smtClean="0"/>
              <a:t>, </a:t>
            </a:r>
            <a:r>
              <a:rPr lang="sk-SK" dirty="0" err="1" smtClean="0"/>
              <a:t>physics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2679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KPI – </a:t>
            </a:r>
            <a:r>
              <a:rPr lang="sk-SK" b="1" u="sng" dirty="0" err="1" smtClean="0"/>
              <a:t>primary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education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Private testing and competitions: </a:t>
            </a:r>
            <a:endParaRPr lang="sk-SK" dirty="0" smtClean="0"/>
          </a:p>
          <a:p>
            <a:pPr lvl="1"/>
            <a:r>
              <a:rPr lang="en-US" dirty="0" smtClean="0"/>
              <a:t>On voluntary basis, up to 9 tests and competitions</a:t>
            </a:r>
            <a:endParaRPr lang="sk-SK" dirty="0" smtClean="0"/>
          </a:p>
          <a:p>
            <a:r>
              <a:rPr lang="sk-SK" dirty="0" err="1" smtClean="0"/>
              <a:t>Self-evaluation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Annual</a:t>
            </a:r>
            <a:r>
              <a:rPr lang="sk-SK" dirty="0" smtClean="0"/>
              <a:t> </a:t>
            </a:r>
            <a:r>
              <a:rPr lang="en-US" dirty="0" smtClean="0"/>
              <a:t>school reports on their education activities</a:t>
            </a:r>
            <a:endParaRPr lang="sk-SK" dirty="0" smtClean="0"/>
          </a:p>
          <a:p>
            <a:r>
              <a:rPr lang="sk-SK" dirty="0" err="1" smtClean="0"/>
              <a:t>Other</a:t>
            </a:r>
            <a:r>
              <a:rPr lang="sk-SK" dirty="0" smtClean="0"/>
              <a:t> </a:t>
            </a:r>
            <a:r>
              <a:rPr lang="sk-SK" dirty="0" err="1" smtClean="0"/>
              <a:t>indicators</a:t>
            </a:r>
            <a:r>
              <a:rPr lang="sk-SK" dirty="0" smtClean="0"/>
              <a:t>:</a:t>
            </a:r>
          </a:p>
          <a:p>
            <a:pPr lvl="1"/>
            <a:r>
              <a:rPr lang="sk-SK" dirty="0" smtClean="0"/>
              <a:t>N</a:t>
            </a:r>
            <a:r>
              <a:rPr lang="en-US" dirty="0" smtClean="0"/>
              <a:t>umber of teachers per 100 pupils</a:t>
            </a:r>
            <a:endParaRPr lang="sk-SK" dirty="0" smtClean="0"/>
          </a:p>
          <a:p>
            <a:pPr lvl="1"/>
            <a:r>
              <a:rPr lang="sk-SK" dirty="0" smtClean="0"/>
              <a:t>S</a:t>
            </a:r>
            <a:r>
              <a:rPr lang="en-US" dirty="0" smtClean="0"/>
              <a:t>hare of teachers using the information and communication technology regularly in the process of education</a:t>
            </a:r>
            <a:endParaRPr lang="sk-SK" dirty="0" smtClean="0"/>
          </a:p>
          <a:p>
            <a:pPr lvl="1"/>
            <a:r>
              <a:rPr lang="sk-SK" dirty="0" smtClean="0"/>
              <a:t>S</a:t>
            </a:r>
            <a:r>
              <a:rPr lang="en-US" dirty="0" smtClean="0"/>
              <a:t>hare of qualified teachers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565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KPI – </a:t>
            </a:r>
            <a:r>
              <a:rPr lang="sk-SK" b="1" u="sng" dirty="0" err="1" smtClean="0"/>
              <a:t>secondary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education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 smtClean="0"/>
              <a:t>N</a:t>
            </a:r>
            <a:r>
              <a:rPr lang="en-US" dirty="0" err="1" smtClean="0"/>
              <a:t>ational</a:t>
            </a:r>
            <a:r>
              <a:rPr lang="en-US" dirty="0" smtClean="0"/>
              <a:t> </a:t>
            </a:r>
            <a:r>
              <a:rPr lang="sk-SK" dirty="0" err="1" smtClean="0"/>
              <a:t>exit</a:t>
            </a:r>
            <a:r>
              <a:rPr lang="sk-SK" dirty="0" smtClean="0"/>
              <a:t> </a:t>
            </a:r>
            <a:r>
              <a:rPr lang="en-US" dirty="0" smtClean="0"/>
              <a:t>testing</a:t>
            </a:r>
            <a:r>
              <a:rPr lang="sk-SK" dirty="0" smtClean="0"/>
              <a:t> (maturita): </a:t>
            </a:r>
          </a:p>
          <a:p>
            <a:pPr lvl="1"/>
            <a:r>
              <a:rPr lang="sk-SK" dirty="0" smtClean="0"/>
              <a:t>P</a:t>
            </a:r>
            <a:r>
              <a:rPr lang="en-US" dirty="0" err="1" smtClean="0"/>
              <a:t>upils</a:t>
            </a:r>
            <a:r>
              <a:rPr lang="en-US" dirty="0" smtClean="0"/>
              <a:t> at the age of 1</a:t>
            </a:r>
            <a:r>
              <a:rPr lang="sk-SK" dirty="0" smtClean="0"/>
              <a:t>8/19</a:t>
            </a:r>
            <a:r>
              <a:rPr lang="sk-SK" dirty="0" smtClean="0"/>
              <a:t> </a:t>
            </a:r>
          </a:p>
          <a:p>
            <a:pPr lvl="1"/>
            <a:r>
              <a:rPr lang="sk-SK" dirty="0" smtClean="0"/>
              <a:t>M</a:t>
            </a:r>
            <a:r>
              <a:rPr lang="en-US" dirty="0" err="1" smtClean="0"/>
              <a:t>athematics</a:t>
            </a:r>
            <a:r>
              <a:rPr lang="sk-SK" dirty="0" smtClean="0"/>
              <a:t>,</a:t>
            </a:r>
            <a:r>
              <a:rPr lang="en-US" dirty="0" smtClean="0"/>
              <a:t> Slovak language</a:t>
            </a:r>
            <a:r>
              <a:rPr lang="sk-SK" dirty="0" smtClean="0"/>
              <a:t>, </a:t>
            </a:r>
            <a:r>
              <a:rPr lang="en-US" dirty="0"/>
              <a:t>foreign </a:t>
            </a:r>
            <a:r>
              <a:rPr lang="en-US" dirty="0" smtClean="0"/>
              <a:t>languages</a:t>
            </a:r>
            <a:r>
              <a:rPr lang="sk-SK" dirty="0" smtClean="0"/>
              <a:t>, </a:t>
            </a:r>
            <a:r>
              <a:rPr lang="sk-SK" dirty="0" err="1" smtClean="0"/>
              <a:t>ethnic</a:t>
            </a:r>
            <a:r>
              <a:rPr lang="sk-SK" dirty="0" smtClean="0"/>
              <a:t> minority </a:t>
            </a:r>
            <a:r>
              <a:rPr lang="sk-SK" dirty="0" err="1" smtClean="0"/>
              <a:t>languages</a:t>
            </a:r>
            <a:r>
              <a:rPr lang="sk-SK" dirty="0" smtClean="0"/>
              <a:t> (</a:t>
            </a:r>
            <a:r>
              <a:rPr lang="sk-SK" dirty="0" err="1" smtClean="0"/>
              <a:t>Hungarian</a:t>
            </a:r>
            <a:r>
              <a:rPr lang="sk-SK" dirty="0" smtClean="0"/>
              <a:t>, </a:t>
            </a:r>
            <a:r>
              <a:rPr lang="sk-SK" dirty="0" err="1" smtClean="0"/>
              <a:t>Ukrainian</a:t>
            </a:r>
            <a:r>
              <a:rPr lang="sk-SK" dirty="0" smtClean="0"/>
              <a:t>)</a:t>
            </a:r>
          </a:p>
          <a:p>
            <a:r>
              <a:rPr lang="sk-SK" dirty="0" smtClean="0"/>
              <a:t>E</a:t>
            </a:r>
            <a:r>
              <a:rPr lang="en-US" dirty="0" err="1" smtClean="0"/>
              <a:t>xceptional</a:t>
            </a:r>
            <a:r>
              <a:rPr lang="en-US" dirty="0" smtClean="0"/>
              <a:t> results</a:t>
            </a:r>
            <a:r>
              <a:rPr lang="sk-SK" dirty="0" smtClean="0"/>
              <a:t>: </a:t>
            </a:r>
          </a:p>
          <a:p>
            <a:pPr lvl="1"/>
            <a:r>
              <a:rPr lang="sk-SK" dirty="0" err="1" smtClean="0"/>
              <a:t>Rewards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en-US" dirty="0" smtClean="0"/>
              <a:t>Ministry of Education for </a:t>
            </a:r>
            <a:r>
              <a:rPr lang="sk-SK" dirty="0" err="1" smtClean="0"/>
              <a:t>results</a:t>
            </a:r>
            <a:r>
              <a:rPr lang="sk-SK" dirty="0" smtClean="0"/>
              <a:t> in </a:t>
            </a:r>
            <a:r>
              <a:rPr lang="en-US" dirty="0" smtClean="0"/>
              <a:t>specific competitions (including national Olympic Games) and international projects</a:t>
            </a:r>
            <a:endParaRPr lang="sk-SK" dirty="0" smtClean="0"/>
          </a:p>
          <a:p>
            <a:r>
              <a:rPr lang="en-US" dirty="0" smtClean="0"/>
              <a:t>State School Inspection</a:t>
            </a:r>
            <a:r>
              <a:rPr lang="sk-SK" dirty="0" smtClean="0"/>
              <a:t>: </a:t>
            </a:r>
          </a:p>
          <a:p>
            <a:pPr lvl="1"/>
            <a:r>
              <a:rPr lang="sk-SK" dirty="0" smtClean="0"/>
              <a:t>C</a:t>
            </a:r>
            <a:r>
              <a:rPr lang="en-US" dirty="0" err="1" smtClean="0"/>
              <a:t>ontrols</a:t>
            </a:r>
            <a:r>
              <a:rPr lang="en-US" dirty="0" smtClean="0"/>
              <a:t> and evaluation at selected schools in following areas: school management, education conditions, process of education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702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KPI – </a:t>
            </a:r>
            <a:r>
              <a:rPr lang="sk-SK" b="1" u="sng" dirty="0" err="1" smtClean="0"/>
              <a:t>secondary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education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 smtClean="0"/>
              <a:t>„</a:t>
            </a:r>
            <a:r>
              <a:rPr lang="sk-SK" dirty="0" err="1" smtClean="0"/>
              <a:t>Value</a:t>
            </a:r>
            <a:r>
              <a:rPr lang="sk-SK" dirty="0" smtClean="0"/>
              <a:t> </a:t>
            </a:r>
            <a:r>
              <a:rPr lang="sk-SK" dirty="0" err="1" smtClean="0"/>
              <a:t>added</a:t>
            </a:r>
            <a:r>
              <a:rPr lang="sk-SK" dirty="0" smtClean="0"/>
              <a:t>“:</a:t>
            </a:r>
          </a:p>
          <a:p>
            <a:pPr lvl="1"/>
            <a:r>
              <a:rPr lang="sk-SK" dirty="0" err="1" smtClean="0"/>
              <a:t>Since</a:t>
            </a:r>
            <a:r>
              <a:rPr lang="sk-SK" dirty="0" smtClean="0"/>
              <a:t> 2015, </a:t>
            </a:r>
            <a:r>
              <a:rPr lang="sk-SK" dirty="0" err="1" smtClean="0"/>
              <a:t>m</a:t>
            </a:r>
            <a:r>
              <a:rPr lang="sk-SK" dirty="0" err="1" smtClean="0"/>
              <a:t>easured</a:t>
            </a:r>
            <a:r>
              <a:rPr lang="sk-SK" dirty="0" smtClean="0"/>
              <a:t> by </a:t>
            </a:r>
            <a:r>
              <a:rPr lang="sk-SK" dirty="0" err="1" smtClean="0"/>
              <a:t>Ministry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Education</a:t>
            </a:r>
            <a:endParaRPr lang="sk-SK" dirty="0" smtClean="0"/>
          </a:p>
          <a:p>
            <a:pPr lvl="1"/>
            <a:r>
              <a:rPr lang="sk-SK" dirty="0" smtClean="0"/>
              <a:t>B</a:t>
            </a:r>
            <a:r>
              <a:rPr lang="en-US" dirty="0" err="1" smtClean="0"/>
              <a:t>ased</a:t>
            </a:r>
            <a:r>
              <a:rPr lang="en-US" dirty="0" smtClean="0"/>
              <a:t> </a:t>
            </a:r>
            <a:r>
              <a:rPr lang="en-US" dirty="0"/>
              <a:t>on comparing </a:t>
            </a:r>
            <a:r>
              <a:rPr lang="sk-SK" dirty="0" err="1" smtClean="0"/>
              <a:t>exit</a:t>
            </a:r>
            <a:r>
              <a:rPr lang="sk-SK" dirty="0" smtClean="0"/>
              <a:t> </a:t>
            </a:r>
            <a:r>
              <a:rPr lang="sk-SK" dirty="0" err="1" smtClean="0"/>
              <a:t>tests</a:t>
            </a:r>
            <a:r>
              <a:rPr lang="sk-SK" dirty="0" smtClean="0"/>
              <a:t> in </a:t>
            </a:r>
            <a:r>
              <a:rPr lang="en-US" dirty="0" smtClean="0"/>
              <a:t>primary </a:t>
            </a:r>
            <a:r>
              <a:rPr lang="sk-SK" dirty="0" smtClean="0"/>
              <a:t>and </a:t>
            </a:r>
            <a:r>
              <a:rPr lang="sk-SK" dirty="0" err="1" smtClean="0"/>
              <a:t>secondary</a:t>
            </a:r>
            <a:r>
              <a:rPr lang="sk-SK" dirty="0" smtClean="0"/>
              <a:t> </a:t>
            </a:r>
            <a:r>
              <a:rPr lang="en-US" dirty="0" smtClean="0"/>
              <a:t>education </a:t>
            </a:r>
            <a:endParaRPr lang="sk-SK" dirty="0" smtClean="0"/>
          </a:p>
          <a:p>
            <a:pPr lvl="1"/>
            <a:r>
              <a:rPr lang="sk-SK" dirty="0" err="1" smtClean="0"/>
              <a:t>Not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information</a:t>
            </a:r>
            <a:r>
              <a:rPr lang="sk-SK" dirty="0" smtClean="0"/>
              <a:t>, </a:t>
            </a:r>
            <a:r>
              <a:rPr lang="sk-SK" dirty="0" err="1" smtClean="0"/>
              <a:t>schools</a:t>
            </a:r>
            <a:r>
              <a:rPr lang="sk-SK" dirty="0" smtClean="0"/>
              <a:t> </a:t>
            </a:r>
            <a:r>
              <a:rPr lang="sk-SK" dirty="0" err="1" smtClean="0"/>
              <a:t>informed</a:t>
            </a:r>
            <a:r>
              <a:rPr lang="sk-SK" dirty="0" smtClean="0"/>
              <a:t> </a:t>
            </a:r>
            <a:r>
              <a:rPr lang="en-US" dirty="0" smtClean="0"/>
              <a:t>internally</a:t>
            </a:r>
            <a:endParaRPr lang="sk-SK" dirty="0" smtClean="0"/>
          </a:p>
          <a:p>
            <a:r>
              <a:rPr lang="sk-SK" dirty="0" smtClean="0"/>
              <a:t>U</a:t>
            </a:r>
            <a:r>
              <a:rPr lang="en-US" dirty="0" err="1" smtClean="0"/>
              <a:t>nemployment</a:t>
            </a:r>
            <a:r>
              <a:rPr lang="en-US" dirty="0" smtClean="0"/>
              <a:t> </a:t>
            </a:r>
            <a:r>
              <a:rPr lang="en-US" dirty="0"/>
              <a:t>rate of </a:t>
            </a:r>
            <a:r>
              <a:rPr lang="en-US" dirty="0" smtClean="0"/>
              <a:t>graduates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Labour</a:t>
            </a:r>
            <a:r>
              <a:rPr lang="sk-SK" dirty="0" smtClean="0"/>
              <a:t> </a:t>
            </a:r>
            <a:r>
              <a:rPr lang="sk-SK" dirty="0" err="1" smtClean="0"/>
              <a:t>offices</a:t>
            </a:r>
            <a:r>
              <a:rPr lang="sk-SK" dirty="0" smtClean="0"/>
              <a:t>, </a:t>
            </a:r>
            <a:r>
              <a:rPr lang="sk-SK" dirty="0" err="1" smtClean="0"/>
              <a:t>situation</a:t>
            </a:r>
            <a:r>
              <a:rPr lang="sk-SK" dirty="0" smtClean="0"/>
              <a:t> </a:t>
            </a:r>
            <a:r>
              <a:rPr lang="en-US" dirty="0" smtClean="0"/>
              <a:t>approximately </a:t>
            </a:r>
            <a:r>
              <a:rPr lang="en-US" dirty="0"/>
              <a:t>16 months after leaving the </a:t>
            </a:r>
            <a:r>
              <a:rPr lang="en-US" dirty="0" smtClean="0"/>
              <a:t>school</a:t>
            </a:r>
            <a:endParaRPr lang="sk-SK" dirty="0" smtClean="0"/>
          </a:p>
          <a:p>
            <a:pPr lvl="1"/>
            <a:r>
              <a:rPr lang="sk-SK" dirty="0" err="1" smtClean="0"/>
              <a:t>Regional</a:t>
            </a:r>
            <a:r>
              <a:rPr lang="sk-SK" dirty="0" smtClean="0"/>
              <a:t> </a:t>
            </a:r>
            <a:r>
              <a:rPr lang="sk-SK" dirty="0" err="1" smtClean="0"/>
              <a:t>adjustment</a:t>
            </a:r>
            <a:r>
              <a:rPr lang="sk-SK" dirty="0" smtClean="0"/>
              <a:t> </a:t>
            </a:r>
            <a:r>
              <a:rPr lang="sk-SK" dirty="0" err="1" smtClean="0"/>
              <a:t>necessary</a:t>
            </a:r>
            <a:endParaRPr lang="sk-SK" dirty="0" smtClean="0"/>
          </a:p>
          <a:p>
            <a:r>
              <a:rPr lang="en-US" dirty="0"/>
              <a:t>Admission to higher education: </a:t>
            </a:r>
            <a:endParaRPr lang="sk-SK" dirty="0" smtClean="0"/>
          </a:p>
          <a:p>
            <a:pPr lvl="1"/>
            <a:r>
              <a:rPr lang="sk-SK" dirty="0" err="1" smtClean="0"/>
              <a:t>Admitted</a:t>
            </a:r>
            <a:r>
              <a:rPr lang="sk-SK" dirty="0" smtClean="0"/>
              <a:t>/</a:t>
            </a:r>
            <a:r>
              <a:rPr lang="sk-SK" dirty="0" err="1" smtClean="0"/>
              <a:t>Total</a:t>
            </a:r>
            <a:r>
              <a:rPr lang="sk-SK" dirty="0" smtClean="0"/>
              <a:t>; </a:t>
            </a:r>
            <a:r>
              <a:rPr lang="sk-SK" dirty="0" err="1" smtClean="0"/>
              <a:t>Admitted</a:t>
            </a:r>
            <a:r>
              <a:rPr lang="sk-SK" dirty="0" smtClean="0"/>
              <a:t>/</a:t>
            </a:r>
            <a:r>
              <a:rPr lang="sk-SK" dirty="0" err="1" smtClean="0"/>
              <a:t>Applying</a:t>
            </a:r>
            <a:endParaRPr lang="sk-SK" dirty="0" smtClean="0"/>
          </a:p>
          <a:p>
            <a:pPr lvl="1"/>
            <a:r>
              <a:rPr lang="sk-SK" dirty="0" err="1" smtClean="0"/>
              <a:t>Limited</a:t>
            </a:r>
            <a:r>
              <a:rPr lang="sk-SK" dirty="0" smtClean="0"/>
              <a:t> </a:t>
            </a:r>
            <a:r>
              <a:rPr lang="sk-SK" dirty="0" err="1" smtClean="0"/>
              <a:t>reliability</a:t>
            </a:r>
            <a:r>
              <a:rPr lang="sk-SK" dirty="0" smtClean="0"/>
              <a:t> </a:t>
            </a:r>
            <a:r>
              <a:rPr lang="sk-SK" dirty="0" err="1" smtClean="0"/>
              <a:t>due</a:t>
            </a:r>
            <a:r>
              <a:rPr lang="sk-SK" dirty="0" smtClean="0"/>
              <a:t> to </a:t>
            </a:r>
            <a:r>
              <a:rPr lang="sk-SK" dirty="0" err="1" smtClean="0"/>
              <a:t>missing</a:t>
            </a:r>
            <a:r>
              <a:rPr lang="sk-SK" dirty="0" smtClean="0"/>
              <a:t> </a:t>
            </a:r>
            <a:r>
              <a:rPr lang="sk-SK" dirty="0" err="1" smtClean="0"/>
              <a:t>info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foreign</a:t>
            </a:r>
            <a:r>
              <a:rPr lang="sk-SK" dirty="0" smtClean="0"/>
              <a:t> </a:t>
            </a:r>
            <a:r>
              <a:rPr lang="sk-SK" dirty="0" err="1" smtClean="0"/>
              <a:t>schools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846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KPI – </a:t>
            </a:r>
            <a:r>
              <a:rPr lang="sk-SK" b="1" u="sng" dirty="0" err="1" smtClean="0"/>
              <a:t>secondary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education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Private testing and competitions: </a:t>
            </a:r>
            <a:endParaRPr lang="sk-SK" dirty="0" smtClean="0"/>
          </a:p>
          <a:p>
            <a:pPr lvl="1"/>
            <a:r>
              <a:rPr lang="en-US" dirty="0" smtClean="0"/>
              <a:t>On voluntary basis, up to </a:t>
            </a:r>
            <a:r>
              <a:rPr lang="sk-SK" dirty="0" smtClean="0"/>
              <a:t>2</a:t>
            </a:r>
            <a:r>
              <a:rPr lang="en-US" dirty="0" smtClean="0"/>
              <a:t> competitions</a:t>
            </a:r>
            <a:endParaRPr lang="sk-SK" dirty="0" smtClean="0"/>
          </a:p>
          <a:p>
            <a:r>
              <a:rPr lang="sk-SK" dirty="0" err="1" smtClean="0"/>
              <a:t>Self-evaluation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Annual</a:t>
            </a:r>
            <a:r>
              <a:rPr lang="sk-SK" dirty="0" smtClean="0"/>
              <a:t> </a:t>
            </a:r>
            <a:r>
              <a:rPr lang="en-US" dirty="0" smtClean="0"/>
              <a:t>school reports on their education activities</a:t>
            </a:r>
            <a:endParaRPr lang="sk-SK" dirty="0" smtClean="0"/>
          </a:p>
          <a:p>
            <a:r>
              <a:rPr lang="sk-SK" dirty="0" err="1" smtClean="0"/>
              <a:t>Other</a:t>
            </a:r>
            <a:r>
              <a:rPr lang="sk-SK" dirty="0" smtClean="0"/>
              <a:t> </a:t>
            </a:r>
            <a:r>
              <a:rPr lang="sk-SK" dirty="0" err="1" smtClean="0"/>
              <a:t>indicators</a:t>
            </a:r>
            <a:r>
              <a:rPr lang="sk-SK" dirty="0" smtClean="0"/>
              <a:t>:</a:t>
            </a:r>
          </a:p>
          <a:p>
            <a:pPr lvl="1"/>
            <a:r>
              <a:rPr lang="sk-SK" dirty="0" smtClean="0"/>
              <a:t>N</a:t>
            </a:r>
            <a:r>
              <a:rPr lang="en-US" dirty="0" smtClean="0"/>
              <a:t>umber of teachers per 100 pupils</a:t>
            </a:r>
            <a:endParaRPr lang="sk-SK" dirty="0" smtClean="0"/>
          </a:p>
          <a:p>
            <a:pPr lvl="1"/>
            <a:r>
              <a:rPr lang="sk-SK" dirty="0" smtClean="0"/>
              <a:t>S</a:t>
            </a:r>
            <a:r>
              <a:rPr lang="en-US" dirty="0" smtClean="0"/>
              <a:t>hare of teachers using the information and communication technology regularly in the process of education</a:t>
            </a:r>
            <a:endParaRPr lang="sk-SK" dirty="0" smtClean="0"/>
          </a:p>
          <a:p>
            <a:pPr lvl="1"/>
            <a:r>
              <a:rPr lang="sk-SK" dirty="0" smtClean="0"/>
              <a:t>S</a:t>
            </a:r>
            <a:r>
              <a:rPr lang="en-US" dirty="0" smtClean="0"/>
              <a:t>hare of qualified teachers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3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KPI – </a:t>
            </a:r>
            <a:r>
              <a:rPr lang="sk-SK" b="1" u="sng" dirty="0" err="1" smtClean="0"/>
              <a:t>tertiary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education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dirty="0" smtClean="0"/>
              <a:t>U</a:t>
            </a:r>
            <a:r>
              <a:rPr lang="en-US" dirty="0" err="1" smtClean="0"/>
              <a:t>nemployment</a:t>
            </a:r>
            <a:r>
              <a:rPr lang="en-US" dirty="0" smtClean="0"/>
              <a:t> rate of graduates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Since</a:t>
            </a:r>
            <a:r>
              <a:rPr lang="sk-SK" dirty="0" smtClean="0"/>
              <a:t> 2012, </a:t>
            </a:r>
            <a:r>
              <a:rPr lang="sk-SK" dirty="0" err="1" smtClean="0"/>
              <a:t>Labour</a:t>
            </a:r>
            <a:r>
              <a:rPr lang="sk-SK" dirty="0" smtClean="0"/>
              <a:t> </a:t>
            </a:r>
            <a:r>
              <a:rPr lang="sk-SK" dirty="0" err="1" smtClean="0"/>
              <a:t>Offices</a:t>
            </a:r>
            <a:r>
              <a:rPr lang="sk-SK" dirty="0" smtClean="0"/>
              <a:t>, </a:t>
            </a:r>
            <a:r>
              <a:rPr lang="sk-SK" dirty="0" err="1" smtClean="0"/>
              <a:t>situation</a:t>
            </a:r>
            <a:r>
              <a:rPr lang="sk-SK" dirty="0" smtClean="0"/>
              <a:t> 6-</a:t>
            </a:r>
            <a:r>
              <a:rPr lang="en-US" dirty="0" smtClean="0"/>
              <a:t>16 months after leaving the school</a:t>
            </a:r>
            <a:endParaRPr lang="sk-SK" dirty="0" smtClean="0"/>
          </a:p>
          <a:p>
            <a:pPr lvl="1"/>
            <a:r>
              <a:rPr lang="sk-SK" dirty="0" err="1" smtClean="0"/>
              <a:t>Regional</a:t>
            </a:r>
            <a:r>
              <a:rPr lang="sk-SK" dirty="0" smtClean="0"/>
              <a:t> </a:t>
            </a:r>
            <a:r>
              <a:rPr lang="sk-SK" dirty="0" err="1" smtClean="0"/>
              <a:t>adjustment</a:t>
            </a:r>
            <a:r>
              <a:rPr lang="sk-SK" dirty="0" smtClean="0"/>
              <a:t> </a:t>
            </a:r>
            <a:r>
              <a:rPr lang="sk-SK" dirty="0" err="1" smtClean="0"/>
              <a:t>desirable</a:t>
            </a:r>
            <a:endParaRPr lang="sk-SK" dirty="0" smtClean="0"/>
          </a:p>
          <a:p>
            <a:r>
              <a:rPr lang="en-US" dirty="0"/>
              <a:t>Time to get employment: </a:t>
            </a:r>
            <a:endParaRPr lang="sk-SK" dirty="0" smtClean="0"/>
          </a:p>
          <a:p>
            <a:pPr lvl="1"/>
            <a:r>
              <a:rPr lang="sk-SK" dirty="0" err="1" smtClean="0"/>
              <a:t>Since</a:t>
            </a:r>
            <a:r>
              <a:rPr lang="sk-SK" dirty="0" smtClean="0"/>
              <a:t> 2015, a</a:t>
            </a:r>
            <a:r>
              <a:rPr lang="en-US" dirty="0" err="1" smtClean="0"/>
              <a:t>verage</a:t>
            </a:r>
            <a:r>
              <a:rPr lang="en-US" dirty="0" smtClean="0"/>
              <a:t> </a:t>
            </a:r>
            <a:r>
              <a:rPr lang="en-US" dirty="0"/>
              <a:t>time the graduates need to get their first employment after leaving the </a:t>
            </a:r>
            <a:r>
              <a:rPr lang="en-US" dirty="0" smtClean="0"/>
              <a:t>school</a:t>
            </a:r>
            <a:endParaRPr lang="sk-SK" dirty="0" smtClean="0"/>
          </a:p>
          <a:p>
            <a:r>
              <a:rPr lang="en-US" dirty="0"/>
              <a:t>Salaries of </a:t>
            </a:r>
            <a:r>
              <a:rPr lang="en-US" dirty="0" smtClean="0"/>
              <a:t>graduates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Since</a:t>
            </a:r>
            <a:r>
              <a:rPr lang="sk-SK" dirty="0" smtClean="0"/>
              <a:t> 2012, </a:t>
            </a:r>
            <a:r>
              <a:rPr lang="en-US" dirty="0" smtClean="0"/>
              <a:t>database </a:t>
            </a:r>
            <a:r>
              <a:rPr lang="en-US" dirty="0"/>
              <a:t>of the Social Insurance Agency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292996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KPI – </a:t>
            </a:r>
            <a:r>
              <a:rPr lang="sk-SK" b="1" u="sng" dirty="0" err="1" smtClean="0"/>
              <a:t>tertiary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education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Scientific, research and artistic results</a:t>
            </a:r>
            <a:r>
              <a:rPr lang="en-US" dirty="0" smtClean="0"/>
              <a:t>:</a:t>
            </a:r>
            <a:endParaRPr lang="sk-SK" dirty="0" smtClean="0"/>
          </a:p>
          <a:p>
            <a:pPr lvl="1"/>
            <a:r>
              <a:rPr lang="sk-SK" dirty="0" err="1" smtClean="0"/>
              <a:t>Ministry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Education</a:t>
            </a:r>
            <a:r>
              <a:rPr lang="sk-SK" dirty="0" smtClean="0"/>
              <a:t>, </a:t>
            </a:r>
            <a:r>
              <a:rPr lang="sk-SK" dirty="0" err="1" smtClean="0"/>
              <a:t>Accreditation</a:t>
            </a:r>
            <a:r>
              <a:rPr lang="sk-SK" dirty="0" smtClean="0"/>
              <a:t> </a:t>
            </a:r>
            <a:r>
              <a:rPr lang="sk-SK" dirty="0" err="1" smtClean="0"/>
              <a:t>Commitee</a:t>
            </a:r>
            <a:r>
              <a:rPr lang="sk-SK" dirty="0" smtClean="0"/>
              <a:t>, NGO ARRA</a:t>
            </a:r>
          </a:p>
          <a:p>
            <a:r>
              <a:rPr lang="sk-SK" dirty="0" err="1" smtClean="0"/>
              <a:t>Admission</a:t>
            </a:r>
            <a:r>
              <a:rPr lang="sk-SK" dirty="0" smtClean="0"/>
              <a:t> </a:t>
            </a:r>
            <a:r>
              <a:rPr lang="sk-SK" dirty="0" err="1" smtClean="0"/>
              <a:t>rates</a:t>
            </a:r>
            <a:r>
              <a:rPr lang="sk-SK" dirty="0" smtClean="0"/>
              <a:t>:</a:t>
            </a:r>
          </a:p>
          <a:p>
            <a:pPr lvl="1"/>
            <a:r>
              <a:rPr lang="sk-SK" dirty="0"/>
              <a:t>A</a:t>
            </a:r>
            <a:r>
              <a:rPr lang="en-US" dirty="0" err="1" smtClean="0"/>
              <a:t>dmitted</a:t>
            </a:r>
            <a:r>
              <a:rPr lang="en-US" dirty="0" smtClean="0"/>
              <a:t>/</a:t>
            </a:r>
            <a:r>
              <a:rPr lang="sk-SK" dirty="0" smtClean="0"/>
              <a:t>A</a:t>
            </a:r>
            <a:r>
              <a:rPr lang="en-US" dirty="0" err="1" smtClean="0"/>
              <a:t>pplying</a:t>
            </a:r>
            <a:r>
              <a:rPr lang="sk-SK" dirty="0" smtClean="0"/>
              <a:t>; E</a:t>
            </a:r>
            <a:r>
              <a:rPr lang="en-US" dirty="0" err="1" smtClean="0"/>
              <a:t>ntering</a:t>
            </a:r>
            <a:r>
              <a:rPr lang="en-US" dirty="0" smtClean="0"/>
              <a:t>/</a:t>
            </a:r>
            <a:r>
              <a:rPr lang="sk-SK" dirty="0" smtClean="0"/>
              <a:t>A</a:t>
            </a:r>
            <a:r>
              <a:rPr lang="en-US" dirty="0" err="1" smtClean="0"/>
              <a:t>dmitted</a:t>
            </a:r>
            <a:r>
              <a:rPr lang="sk-SK" dirty="0" smtClean="0"/>
              <a:t>; E</a:t>
            </a:r>
            <a:r>
              <a:rPr lang="en-US" dirty="0" err="1" smtClean="0"/>
              <a:t>ntering</a:t>
            </a:r>
            <a:r>
              <a:rPr lang="en-US" dirty="0" smtClean="0"/>
              <a:t>/</a:t>
            </a:r>
            <a:r>
              <a:rPr lang="sk-SK" dirty="0" smtClean="0"/>
              <a:t>A</a:t>
            </a:r>
            <a:r>
              <a:rPr lang="en-US" dirty="0" err="1" smtClean="0"/>
              <a:t>pplying</a:t>
            </a:r>
            <a:endParaRPr lang="sk-SK" dirty="0" smtClean="0"/>
          </a:p>
          <a:p>
            <a:pPr lvl="1"/>
            <a:r>
              <a:rPr lang="sk-SK" dirty="0" err="1" smtClean="0"/>
              <a:t>Attractiveness</a:t>
            </a:r>
            <a:r>
              <a:rPr lang="sk-SK" dirty="0" smtClean="0"/>
              <a:t> index: </a:t>
            </a:r>
            <a:r>
              <a:rPr lang="sk-SK" dirty="0" smtClean="0"/>
              <a:t>(A</a:t>
            </a:r>
            <a:r>
              <a:rPr lang="en-US" dirty="0" err="1" smtClean="0"/>
              <a:t>pplying</a:t>
            </a:r>
            <a:r>
              <a:rPr lang="en-US" dirty="0" smtClean="0"/>
              <a:t>/</a:t>
            </a:r>
            <a:r>
              <a:rPr lang="sk-SK" dirty="0" smtClean="0"/>
              <a:t>A</a:t>
            </a:r>
            <a:r>
              <a:rPr lang="en-US" dirty="0" err="1" smtClean="0"/>
              <a:t>dmitted</a:t>
            </a:r>
            <a:r>
              <a:rPr lang="sk-SK" dirty="0" smtClean="0"/>
              <a:t>)*</a:t>
            </a:r>
            <a:r>
              <a:rPr lang="en-US" dirty="0" smtClean="0"/>
              <a:t>(</a:t>
            </a:r>
            <a:r>
              <a:rPr lang="sk-SK" dirty="0" smtClean="0"/>
              <a:t>E</a:t>
            </a:r>
            <a:r>
              <a:rPr lang="en-US" dirty="0" err="1" smtClean="0"/>
              <a:t>ntering</a:t>
            </a:r>
            <a:r>
              <a:rPr lang="en-US" dirty="0" smtClean="0"/>
              <a:t>/</a:t>
            </a:r>
            <a:r>
              <a:rPr lang="sk-SK" dirty="0" smtClean="0"/>
              <a:t>A</a:t>
            </a:r>
            <a:r>
              <a:rPr lang="en-US" dirty="0" err="1" smtClean="0"/>
              <a:t>dmitted</a:t>
            </a:r>
            <a:r>
              <a:rPr lang="en-US" dirty="0" smtClean="0"/>
              <a:t>)</a:t>
            </a:r>
            <a:endParaRPr lang="sk-SK" dirty="0" smtClean="0"/>
          </a:p>
          <a:p>
            <a:r>
              <a:rPr lang="sk-SK" dirty="0" err="1" smtClean="0"/>
              <a:t>Student</a:t>
            </a:r>
            <a:r>
              <a:rPr lang="sk-SK" dirty="0" smtClean="0"/>
              <a:t> mobility</a:t>
            </a:r>
          </a:p>
          <a:p>
            <a:r>
              <a:rPr lang="sk-SK" dirty="0" err="1" smtClean="0"/>
              <a:t>Feedback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students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810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KPI – </a:t>
            </a:r>
            <a:r>
              <a:rPr lang="sk-SK" b="1" u="sng" dirty="0" err="1" smtClean="0"/>
              <a:t>tertiary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education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dirty="0" err="1" smtClean="0"/>
              <a:t>Feedback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graduates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Would</a:t>
            </a:r>
            <a:r>
              <a:rPr lang="sk-SK" dirty="0" smtClean="0"/>
              <a:t> </a:t>
            </a:r>
            <a:r>
              <a:rPr lang="sk-SK" dirty="0" err="1" smtClean="0"/>
              <a:t>they</a:t>
            </a:r>
            <a:r>
              <a:rPr lang="sk-SK" dirty="0" smtClean="0"/>
              <a:t> </a:t>
            </a:r>
            <a:r>
              <a:rPr lang="sk-SK" dirty="0" err="1" smtClean="0"/>
              <a:t>choose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school</a:t>
            </a:r>
            <a:r>
              <a:rPr lang="sk-SK" dirty="0" smtClean="0"/>
              <a:t>/program </a:t>
            </a:r>
            <a:r>
              <a:rPr lang="sk-SK" dirty="0" err="1" smtClean="0"/>
              <a:t>again</a:t>
            </a:r>
            <a:r>
              <a:rPr lang="sk-SK" dirty="0" smtClean="0"/>
              <a:t>?</a:t>
            </a:r>
          </a:p>
          <a:p>
            <a:pPr lvl="1"/>
            <a:r>
              <a:rPr lang="sk-SK" dirty="0" err="1" smtClean="0"/>
              <a:t>Suitability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current</a:t>
            </a:r>
            <a:r>
              <a:rPr lang="sk-SK" dirty="0" smtClean="0"/>
              <a:t> </a:t>
            </a:r>
            <a:r>
              <a:rPr lang="sk-SK" dirty="0" err="1" smtClean="0"/>
              <a:t>work</a:t>
            </a:r>
            <a:r>
              <a:rPr lang="sk-SK" dirty="0" smtClean="0"/>
              <a:t>/</a:t>
            </a:r>
            <a:r>
              <a:rPr lang="sk-SK" dirty="0" err="1" smtClean="0"/>
              <a:t>professional</a:t>
            </a:r>
            <a:r>
              <a:rPr lang="sk-SK" dirty="0" smtClean="0"/>
              <a:t> </a:t>
            </a:r>
            <a:r>
              <a:rPr lang="sk-SK" dirty="0" err="1" smtClean="0"/>
              <a:t>career</a:t>
            </a:r>
            <a:r>
              <a:rPr lang="sk-SK" dirty="0" smtClean="0"/>
              <a:t>?</a:t>
            </a:r>
          </a:p>
          <a:p>
            <a:pPr lvl="1"/>
            <a:r>
              <a:rPr lang="sk-SK" dirty="0" err="1" smtClean="0"/>
              <a:t>Adherance</a:t>
            </a:r>
            <a:r>
              <a:rPr lang="sk-SK" dirty="0" smtClean="0"/>
              <a:t> to </a:t>
            </a:r>
            <a:r>
              <a:rPr lang="en-US" dirty="0"/>
              <a:t>26 </a:t>
            </a:r>
            <a:r>
              <a:rPr lang="en-US" dirty="0" smtClean="0"/>
              <a:t>skills </a:t>
            </a:r>
            <a:r>
              <a:rPr lang="en-US" dirty="0"/>
              <a:t>and competences required in the labor </a:t>
            </a:r>
            <a:r>
              <a:rPr lang="en-US" dirty="0" smtClean="0"/>
              <a:t>market</a:t>
            </a:r>
            <a:r>
              <a:rPr lang="sk-SK" dirty="0" smtClean="0"/>
              <a:t>?</a:t>
            </a:r>
          </a:p>
          <a:p>
            <a:r>
              <a:rPr lang="sk-SK" dirty="0" err="1" smtClean="0"/>
              <a:t>Research</a:t>
            </a:r>
            <a:r>
              <a:rPr lang="sk-SK" dirty="0" smtClean="0"/>
              <a:t> </a:t>
            </a:r>
            <a:r>
              <a:rPr lang="sk-SK" dirty="0" err="1" smtClean="0"/>
              <a:t>grants</a:t>
            </a:r>
            <a:endParaRPr lang="sk-SK" dirty="0"/>
          </a:p>
          <a:p>
            <a:r>
              <a:rPr lang="sk-SK" dirty="0" err="1" smtClean="0"/>
              <a:t>Other</a:t>
            </a:r>
            <a:r>
              <a:rPr lang="sk-SK" dirty="0" smtClean="0"/>
              <a:t> </a:t>
            </a:r>
            <a:r>
              <a:rPr lang="sk-SK" dirty="0" err="1" smtClean="0"/>
              <a:t>indicators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Bachelors</a:t>
            </a:r>
            <a:r>
              <a:rPr lang="sk-SK" dirty="0" smtClean="0"/>
              <a:t> </a:t>
            </a:r>
            <a:r>
              <a:rPr lang="sk-SK" dirty="0" err="1" smtClean="0"/>
              <a:t>continuing</a:t>
            </a:r>
            <a:r>
              <a:rPr lang="sk-SK" dirty="0" smtClean="0"/>
              <a:t> in </a:t>
            </a:r>
            <a:r>
              <a:rPr lang="sk-SK" dirty="0" err="1" smtClean="0"/>
              <a:t>Mastres</a:t>
            </a:r>
            <a:r>
              <a:rPr lang="sk-SK" dirty="0" smtClean="0"/>
              <a:t> </a:t>
            </a:r>
            <a:r>
              <a:rPr lang="sk-SK" dirty="0" err="1" smtClean="0"/>
              <a:t>at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same</a:t>
            </a:r>
            <a:r>
              <a:rPr lang="sk-SK" dirty="0" smtClean="0"/>
              <a:t> </a:t>
            </a:r>
            <a:r>
              <a:rPr lang="sk-SK" dirty="0" err="1" smtClean="0"/>
              <a:t>school</a:t>
            </a:r>
            <a:r>
              <a:rPr lang="sk-SK" dirty="0" smtClean="0"/>
              <a:t>; </a:t>
            </a:r>
            <a:r>
              <a:rPr lang="en-US" dirty="0"/>
              <a:t>teacher/student </a:t>
            </a:r>
            <a:r>
              <a:rPr lang="en-US" dirty="0" smtClean="0"/>
              <a:t>ratio</a:t>
            </a:r>
            <a:r>
              <a:rPr lang="sk-SK" dirty="0" smtClean="0"/>
              <a:t>; </a:t>
            </a:r>
            <a:r>
              <a:rPr lang="sk-SK" dirty="0" err="1" smtClean="0"/>
              <a:t>qualification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teachers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3824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KPI and </a:t>
            </a:r>
            <a:r>
              <a:rPr lang="sk-SK" b="1" u="sng" dirty="0" err="1" smtClean="0"/>
              <a:t>public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funding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 err="1" smtClean="0"/>
              <a:t>Primary</a:t>
            </a:r>
            <a:r>
              <a:rPr lang="sk-SK" dirty="0" smtClean="0"/>
              <a:t> and </a:t>
            </a:r>
            <a:r>
              <a:rPr lang="sk-SK" dirty="0" err="1" smtClean="0"/>
              <a:t>secondary</a:t>
            </a:r>
            <a:r>
              <a:rPr lang="sk-SK" dirty="0" smtClean="0"/>
              <a:t> </a:t>
            </a:r>
            <a:r>
              <a:rPr lang="sk-SK" dirty="0" err="1" smtClean="0"/>
              <a:t>education</a:t>
            </a:r>
            <a:r>
              <a:rPr lang="sk-SK" dirty="0" smtClean="0"/>
              <a:t>:</a:t>
            </a:r>
          </a:p>
          <a:p>
            <a:pPr lvl="1"/>
            <a:r>
              <a:rPr lang="sk-SK" dirty="0" smtClean="0"/>
              <a:t>No </a:t>
            </a:r>
            <a:r>
              <a:rPr lang="sk-SK" dirty="0" err="1" smtClean="0"/>
              <a:t>direct</a:t>
            </a:r>
            <a:r>
              <a:rPr lang="sk-SK" dirty="0" smtClean="0"/>
              <a:t> </a:t>
            </a:r>
            <a:r>
              <a:rPr lang="sk-SK" dirty="0" err="1" smtClean="0"/>
              <a:t>impact</a:t>
            </a:r>
            <a:endParaRPr lang="sk-SK" dirty="0" smtClean="0"/>
          </a:p>
          <a:p>
            <a:pPr lvl="1"/>
            <a:r>
              <a:rPr lang="sk-SK" dirty="0" err="1" smtClean="0"/>
              <a:t>Financing</a:t>
            </a:r>
            <a:r>
              <a:rPr lang="sk-SK" dirty="0" smtClean="0"/>
              <a:t> </a:t>
            </a:r>
            <a:r>
              <a:rPr lang="sk-SK" dirty="0" err="1" smtClean="0"/>
              <a:t>based</a:t>
            </a:r>
            <a:r>
              <a:rPr lang="sk-SK" dirty="0" smtClean="0"/>
              <a:t> on „</a:t>
            </a:r>
            <a:r>
              <a:rPr lang="sk-SK" dirty="0" err="1" smtClean="0"/>
              <a:t>normative</a:t>
            </a:r>
            <a:r>
              <a:rPr lang="sk-SK" dirty="0" smtClean="0"/>
              <a:t>“</a:t>
            </a:r>
          </a:p>
          <a:p>
            <a:pPr lvl="1"/>
            <a:r>
              <a:rPr lang="sk-SK" dirty="0" err="1" smtClean="0"/>
              <a:t>Indirect</a:t>
            </a:r>
            <a:r>
              <a:rPr lang="sk-SK" dirty="0" smtClean="0"/>
              <a:t> </a:t>
            </a:r>
            <a:r>
              <a:rPr lang="sk-SK" dirty="0" err="1" smtClean="0"/>
              <a:t>im</a:t>
            </a:r>
            <a:r>
              <a:rPr lang="sk-SK" dirty="0" err="1" smtClean="0"/>
              <a:t>pact</a:t>
            </a:r>
            <a:r>
              <a:rPr lang="sk-SK" dirty="0" smtClean="0"/>
              <a:t> </a:t>
            </a:r>
            <a:r>
              <a:rPr lang="sk-SK" dirty="0" err="1" smtClean="0"/>
              <a:t>via</a:t>
            </a:r>
            <a:r>
              <a:rPr lang="sk-SK" dirty="0" smtClean="0"/>
              <a:t> </a:t>
            </a:r>
            <a:r>
              <a:rPr lang="sk-SK" dirty="0" err="1" smtClean="0"/>
              <a:t>changes</a:t>
            </a:r>
            <a:r>
              <a:rPr lang="sk-SK" dirty="0" smtClean="0"/>
              <a:t> in </a:t>
            </a:r>
            <a:r>
              <a:rPr lang="sk-SK" dirty="0" err="1" smtClean="0"/>
              <a:t>numbers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pupils</a:t>
            </a:r>
            <a:endParaRPr lang="en-US" dirty="0" smtClean="0"/>
          </a:p>
          <a:p>
            <a:pPr lvl="1"/>
            <a:r>
              <a:rPr lang="sk-SK" dirty="0" err="1" smtClean="0"/>
              <a:t>Need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reducing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en-US" dirty="0" smtClean="0"/>
              <a:t>information asymmetry </a:t>
            </a:r>
            <a:endParaRPr lang="sk-SK" dirty="0" smtClean="0"/>
          </a:p>
          <a:p>
            <a:r>
              <a:rPr lang="sk-SK" dirty="0" err="1" smtClean="0"/>
              <a:t>Tertiary</a:t>
            </a:r>
            <a:r>
              <a:rPr lang="sk-SK" dirty="0" smtClean="0"/>
              <a:t> </a:t>
            </a:r>
            <a:r>
              <a:rPr lang="sk-SK" dirty="0" err="1" smtClean="0"/>
              <a:t>education</a:t>
            </a:r>
            <a:r>
              <a:rPr lang="sk-SK" dirty="0" smtClean="0"/>
              <a:t>:</a:t>
            </a:r>
          </a:p>
          <a:p>
            <a:pPr lvl="1"/>
            <a:r>
              <a:rPr lang="sk-SK" dirty="0" smtClean="0"/>
              <a:t>T</a:t>
            </a:r>
            <a:r>
              <a:rPr lang="en-US" dirty="0" smtClean="0"/>
              <a:t>wo </a:t>
            </a:r>
            <a:r>
              <a:rPr lang="en-US" dirty="0"/>
              <a:t>main </a:t>
            </a:r>
            <a:r>
              <a:rPr lang="en-US" dirty="0" smtClean="0"/>
              <a:t>criteria: </a:t>
            </a:r>
            <a:r>
              <a:rPr lang="en-US" dirty="0"/>
              <a:t>(1) number of students, (2) scientific, research and/or artistic </a:t>
            </a:r>
            <a:r>
              <a:rPr lang="en-US" dirty="0" smtClean="0"/>
              <a:t>results</a:t>
            </a:r>
            <a:endParaRPr lang="sk-SK" dirty="0" smtClean="0"/>
          </a:p>
          <a:p>
            <a:pPr lvl="1"/>
            <a:r>
              <a:rPr lang="en-US" dirty="0" smtClean="0"/>
              <a:t>Small </a:t>
            </a:r>
            <a:r>
              <a:rPr lang="en-US" dirty="0"/>
              <a:t>fraction of the state subsidy is </a:t>
            </a:r>
            <a:r>
              <a:rPr lang="en-US" dirty="0" smtClean="0"/>
              <a:t>dependent </a:t>
            </a:r>
            <a:r>
              <a:rPr lang="en-US" dirty="0"/>
              <a:t>on the unemployment rate of graduates of particular </a:t>
            </a:r>
            <a:r>
              <a:rPr lang="en-US" dirty="0" smtClean="0"/>
              <a:t>school</a:t>
            </a:r>
            <a:endParaRPr lang="sk-SK" dirty="0" smtClean="0"/>
          </a:p>
          <a:p>
            <a:pPr lvl="1"/>
            <a:r>
              <a:rPr lang="sk-SK" dirty="0" err="1" smtClean="0"/>
              <a:t>Indirect</a:t>
            </a:r>
            <a:r>
              <a:rPr lang="sk-SK" dirty="0" smtClean="0"/>
              <a:t> </a:t>
            </a:r>
            <a:r>
              <a:rPr lang="sk-SK" dirty="0" err="1" smtClean="0"/>
              <a:t>impact</a:t>
            </a:r>
            <a:r>
              <a:rPr lang="sk-SK" dirty="0" smtClean="0"/>
              <a:t> </a:t>
            </a:r>
            <a:r>
              <a:rPr lang="sk-SK" dirty="0" err="1" smtClean="0"/>
              <a:t>via</a:t>
            </a:r>
            <a:r>
              <a:rPr lang="sk-SK" dirty="0" smtClean="0"/>
              <a:t> </a:t>
            </a:r>
            <a:r>
              <a:rPr lang="sk-SK" dirty="0" err="1" smtClean="0"/>
              <a:t>changes</a:t>
            </a:r>
            <a:r>
              <a:rPr lang="sk-SK" dirty="0" smtClean="0"/>
              <a:t> in </a:t>
            </a:r>
            <a:r>
              <a:rPr lang="sk-SK" dirty="0" err="1" smtClean="0"/>
              <a:t>numbers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students</a:t>
            </a:r>
            <a:endParaRPr lang="en-US" dirty="0" smtClean="0"/>
          </a:p>
          <a:p>
            <a:pPr lvl="1"/>
            <a:r>
              <a:rPr lang="sk-SK" dirty="0" err="1" smtClean="0"/>
              <a:t>Need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reducing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en-US" dirty="0" smtClean="0"/>
              <a:t>information asymmetry </a:t>
            </a:r>
            <a:endParaRPr lang="sk-SK" dirty="0" smtClean="0"/>
          </a:p>
          <a:p>
            <a:pPr lvl="1"/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312642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Tools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informing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about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results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Primary</a:t>
            </a:r>
            <a:r>
              <a:rPr lang="sk-SK" dirty="0" smtClean="0"/>
              <a:t> and </a:t>
            </a:r>
            <a:r>
              <a:rPr lang="sk-SK" dirty="0" err="1" smtClean="0"/>
              <a:t>secondary</a:t>
            </a:r>
            <a:r>
              <a:rPr lang="sk-SK" dirty="0" smtClean="0"/>
              <a:t> </a:t>
            </a:r>
            <a:r>
              <a:rPr lang="sk-SK" dirty="0" err="1" smtClean="0"/>
              <a:t>education</a:t>
            </a:r>
            <a:r>
              <a:rPr lang="sk-SK" dirty="0" smtClean="0"/>
              <a:t>:</a:t>
            </a:r>
          </a:p>
          <a:p>
            <a:pPr lvl="1"/>
            <a:r>
              <a:rPr lang="en-US" dirty="0" smtClean="0"/>
              <a:t>National Institute for Certified Educational Measurements</a:t>
            </a:r>
            <a:r>
              <a:rPr lang="sk-SK" dirty="0" smtClean="0"/>
              <a:t>: </a:t>
            </a:r>
            <a:r>
              <a:rPr lang="en-US" u="sng" dirty="0" smtClean="0">
                <a:hlinkClick r:id="rId2"/>
              </a:rPr>
              <a:t>http://www.nucem.sk/</a:t>
            </a:r>
            <a:endParaRPr lang="sk-SK" u="sng" dirty="0" smtClean="0"/>
          </a:p>
          <a:p>
            <a:pPr lvl="1"/>
            <a:r>
              <a:rPr lang="sk-SK" dirty="0" smtClean="0"/>
              <a:t>INEKO </a:t>
            </a:r>
            <a:r>
              <a:rPr lang="sk-SK" dirty="0" err="1" smtClean="0"/>
              <a:t>portal</a:t>
            </a:r>
            <a:r>
              <a:rPr lang="sk-SK" dirty="0" smtClean="0"/>
              <a:t> </a:t>
            </a:r>
            <a:r>
              <a:rPr lang="en-US" u="sng" dirty="0">
                <a:hlinkClick r:id="rId3"/>
              </a:rPr>
              <a:t>http://skoly.ineko.sk/</a:t>
            </a:r>
            <a:r>
              <a:rPr lang="en-US" dirty="0"/>
              <a:t> displaying a set of 32 indicators (including national testing results) and ranking the schools by </a:t>
            </a:r>
            <a:r>
              <a:rPr lang="en-US" dirty="0" smtClean="0"/>
              <a:t>rating</a:t>
            </a:r>
            <a:endParaRPr lang="sk-SK" dirty="0" smtClean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669039"/>
              </p:ext>
            </p:extLst>
          </p:nvPr>
        </p:nvGraphicFramePr>
        <p:xfrm>
          <a:off x="827584" y="4653136"/>
          <a:ext cx="7920880" cy="14020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08712"/>
                <a:gridCol w="1512168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 dirty="0" smtClean="0">
                          <a:effectLst/>
                        </a:rPr>
                        <a:t>Indicator</a:t>
                      </a:r>
                      <a:r>
                        <a:rPr lang="sk-SK" sz="2000" b="0" dirty="0" smtClean="0">
                          <a:effectLst/>
                        </a:rPr>
                        <a:t> (</a:t>
                      </a:r>
                      <a:r>
                        <a:rPr lang="sk-SK" sz="2000" b="0" dirty="0" err="1" smtClean="0">
                          <a:effectLst/>
                        </a:rPr>
                        <a:t>primary</a:t>
                      </a:r>
                      <a:r>
                        <a:rPr lang="sk-SK" sz="2000" b="0" dirty="0" smtClean="0">
                          <a:effectLst/>
                        </a:rPr>
                        <a:t> </a:t>
                      </a:r>
                      <a:r>
                        <a:rPr lang="sk-SK" sz="2000" b="0" dirty="0" err="1" smtClean="0">
                          <a:effectLst/>
                        </a:rPr>
                        <a:t>schools</a:t>
                      </a:r>
                      <a:r>
                        <a:rPr lang="sk-SK" sz="2000" b="0" dirty="0" smtClean="0">
                          <a:effectLst/>
                        </a:rPr>
                        <a:t>)</a:t>
                      </a:r>
                      <a:endParaRPr lang="en-US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Weight</a:t>
                      </a:r>
                      <a:endParaRPr lang="en-US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National tests</a:t>
                      </a:r>
                      <a:r>
                        <a:rPr lang="sk-SK" sz="2000" b="0" dirty="0">
                          <a:effectLst/>
                        </a:rPr>
                        <a:t>´</a:t>
                      </a:r>
                      <a:r>
                        <a:rPr lang="en-US" sz="2000" b="0" dirty="0">
                          <a:effectLst/>
                        </a:rPr>
                        <a:t> results in mathematics and Slovak (or Hungarian – for the ethnic minority schools) language</a:t>
                      </a:r>
                      <a:endParaRPr lang="en-US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80%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Exceptional results rewarded by the Ministry of Education</a:t>
                      </a:r>
                      <a:endParaRPr lang="en-US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20%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932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Tools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informing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about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results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Primary</a:t>
            </a:r>
            <a:r>
              <a:rPr lang="sk-SK" dirty="0" smtClean="0"/>
              <a:t> and </a:t>
            </a:r>
            <a:r>
              <a:rPr lang="sk-SK" dirty="0" err="1" smtClean="0"/>
              <a:t>secondary</a:t>
            </a:r>
            <a:r>
              <a:rPr lang="sk-SK" dirty="0" smtClean="0"/>
              <a:t> </a:t>
            </a:r>
            <a:r>
              <a:rPr lang="sk-SK" dirty="0" err="1" smtClean="0"/>
              <a:t>education</a:t>
            </a:r>
            <a:r>
              <a:rPr lang="sk-SK" dirty="0" smtClean="0"/>
              <a:t>:</a:t>
            </a:r>
          </a:p>
          <a:p>
            <a:pPr lvl="1"/>
            <a:r>
              <a:rPr lang="sk-SK" dirty="0" smtClean="0"/>
              <a:t>INEKO </a:t>
            </a:r>
            <a:r>
              <a:rPr lang="sk-SK" dirty="0" err="1" smtClean="0"/>
              <a:t>portal</a:t>
            </a:r>
            <a:r>
              <a:rPr lang="sk-SK" dirty="0" smtClean="0"/>
              <a:t> </a:t>
            </a:r>
            <a:r>
              <a:rPr lang="en-US" u="sng" dirty="0">
                <a:hlinkClick r:id="rId2"/>
              </a:rPr>
              <a:t>http://skoly.ineko.sk</a:t>
            </a:r>
            <a:r>
              <a:rPr lang="en-US" u="sng" dirty="0" smtClean="0">
                <a:hlinkClick r:id="rId2"/>
              </a:rPr>
              <a:t>/</a:t>
            </a:r>
            <a:endParaRPr lang="sk-SK" dirty="0" smtClean="0"/>
          </a:p>
        </p:txBody>
      </p:sp>
      <p:graphicFrame>
        <p:nvGraphicFramePr>
          <p:cNvPr id="5" name="Tabuľ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2389548"/>
              </p:ext>
            </p:extLst>
          </p:nvPr>
        </p:nvGraphicFramePr>
        <p:xfrm>
          <a:off x="467544" y="2996952"/>
          <a:ext cx="8352928" cy="30929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695179"/>
                <a:gridCol w="1366843"/>
                <a:gridCol w="1290906"/>
              </a:tblGrid>
              <a:tr h="0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 dirty="0" smtClean="0">
                          <a:effectLst/>
                        </a:rPr>
                        <a:t>Indicator</a:t>
                      </a:r>
                      <a:r>
                        <a:rPr lang="sk-SK" sz="2000" b="0" dirty="0" smtClean="0">
                          <a:effectLst/>
                        </a:rPr>
                        <a:t> (</a:t>
                      </a:r>
                      <a:r>
                        <a:rPr lang="sk-SK" sz="2000" b="0" dirty="0" err="1" smtClean="0">
                          <a:effectLst/>
                        </a:rPr>
                        <a:t>secondary</a:t>
                      </a:r>
                      <a:r>
                        <a:rPr lang="sk-SK" sz="2000" b="0" dirty="0" smtClean="0">
                          <a:effectLst/>
                        </a:rPr>
                        <a:t> </a:t>
                      </a:r>
                      <a:r>
                        <a:rPr lang="sk-SK" sz="2000" b="0" dirty="0" err="1" smtClean="0">
                          <a:effectLst/>
                        </a:rPr>
                        <a:t>schools</a:t>
                      </a:r>
                      <a:r>
                        <a:rPr lang="sk-SK" sz="2000" b="0" dirty="0" smtClean="0">
                          <a:effectLst/>
                        </a:rPr>
                        <a:t>)</a:t>
                      </a:r>
                      <a:endParaRPr lang="en-US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</a:rPr>
                        <a:t>Weight</a:t>
                      </a:r>
                      <a:endParaRPr lang="en-US" sz="20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</a:rPr>
                        <a:t>Grammar schools</a:t>
                      </a:r>
                      <a:endParaRPr lang="en-US" sz="20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</a:rPr>
                        <a:t>Vocational schools</a:t>
                      </a:r>
                      <a:endParaRPr lang="en-US" sz="20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National tests results in mathematics, Slovak (or Hungarian) language, English and German languages</a:t>
                      </a:r>
                      <a:endParaRPr lang="en-US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</a:rPr>
                        <a:t>60%</a:t>
                      </a:r>
                      <a:endParaRPr lang="en-US" sz="20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</a:rPr>
                        <a:t>40%</a:t>
                      </a:r>
                      <a:endParaRPr lang="en-US" sz="20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Unemployment rate of graduates compared to the regional unemployment rate</a:t>
                      </a:r>
                      <a:endParaRPr lang="en-US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</a:rPr>
                        <a:t>25%</a:t>
                      </a:r>
                      <a:endParaRPr lang="en-US" sz="20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</a:rPr>
                        <a:t>50%</a:t>
                      </a:r>
                      <a:endParaRPr lang="en-US" sz="20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Exceptional results rewarded by the Ministry of Education</a:t>
                      </a:r>
                      <a:endParaRPr lang="en-US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>
                          <a:effectLst/>
                        </a:rPr>
                        <a:t>15%</a:t>
                      </a:r>
                      <a:endParaRPr lang="en-US" sz="20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0" dirty="0">
                          <a:effectLst/>
                        </a:rPr>
                        <a:t>10%</a:t>
                      </a:r>
                      <a:endParaRPr lang="en-US" sz="20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462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Tools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informing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about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results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84784"/>
            <a:ext cx="7657313" cy="5015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1237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Tools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informing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about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results</a:t>
            </a:r>
            <a:endParaRPr lang="en-US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12776"/>
            <a:ext cx="6631285" cy="511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393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Tools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informing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about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results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56792"/>
            <a:ext cx="6909792" cy="5013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809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Tools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informing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about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results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Tertiary</a:t>
            </a:r>
            <a:r>
              <a:rPr lang="sk-SK" dirty="0" smtClean="0"/>
              <a:t> </a:t>
            </a:r>
            <a:r>
              <a:rPr lang="sk-SK" dirty="0" err="1" smtClean="0"/>
              <a:t>education</a:t>
            </a:r>
            <a:r>
              <a:rPr lang="sk-SK" dirty="0" smtClean="0"/>
              <a:t>:</a:t>
            </a:r>
          </a:p>
          <a:p>
            <a:pPr lvl="1"/>
            <a:r>
              <a:rPr lang="en-US" dirty="0"/>
              <a:t>NGO </a:t>
            </a:r>
            <a:r>
              <a:rPr lang="en-US" dirty="0" smtClean="0"/>
              <a:t>ARRA</a:t>
            </a:r>
            <a:r>
              <a:rPr lang="sk-SK" dirty="0" smtClean="0"/>
              <a:t> </a:t>
            </a:r>
            <a:r>
              <a:rPr lang="sk-SK" dirty="0" err="1" smtClean="0"/>
              <a:t>rankings</a:t>
            </a:r>
            <a:r>
              <a:rPr lang="sk-SK" dirty="0" smtClean="0"/>
              <a:t> and </a:t>
            </a:r>
            <a:r>
              <a:rPr lang="sk-SK" dirty="0" err="1" smtClean="0"/>
              <a:t>ratings</a:t>
            </a:r>
            <a:r>
              <a:rPr lang="sk-SK" dirty="0" smtClean="0"/>
              <a:t> </a:t>
            </a:r>
            <a:r>
              <a:rPr lang="sk-SK" dirty="0" err="1" smtClean="0"/>
              <a:t>since</a:t>
            </a:r>
            <a:r>
              <a:rPr lang="sk-SK" dirty="0" smtClean="0"/>
              <a:t> 2005: </a:t>
            </a:r>
            <a:r>
              <a:rPr lang="en-US" u="sng" dirty="0" smtClean="0">
                <a:hlinkClick r:id="rId2"/>
              </a:rPr>
              <a:t>http</a:t>
            </a:r>
            <a:r>
              <a:rPr lang="en-US" u="sng" dirty="0">
                <a:hlinkClick r:id="rId2"/>
              </a:rPr>
              <a:t>://arra.sk</a:t>
            </a:r>
            <a:r>
              <a:rPr lang="en-US" u="sng" dirty="0" smtClean="0">
                <a:hlinkClick r:id="rId2"/>
              </a:rPr>
              <a:t>/</a:t>
            </a:r>
            <a:endParaRPr lang="sk-SK" u="sng" dirty="0" smtClean="0"/>
          </a:p>
          <a:p>
            <a:endParaRPr lang="en-US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691470"/>
              </p:ext>
            </p:extLst>
          </p:nvPr>
        </p:nvGraphicFramePr>
        <p:xfrm>
          <a:off x="539552" y="3284984"/>
          <a:ext cx="7848872" cy="3266688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7848872"/>
              </a:tblGrid>
              <a:tr h="4320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b="0" kern="1200" dirty="0" smtClean="0">
                          <a:effectLst/>
                        </a:rPr>
                        <a:t>1. </a:t>
                      </a:r>
                      <a:r>
                        <a:rPr lang="en-US" sz="1800" b="0" kern="1200" dirty="0" smtClean="0">
                          <a:effectLst/>
                        </a:rPr>
                        <a:t>Education</a:t>
                      </a:r>
                      <a:r>
                        <a:rPr lang="sk-SK" sz="1800" b="0" kern="1200" dirty="0" smtClean="0">
                          <a:effectLst/>
                        </a:rPr>
                        <a:t>: </a:t>
                      </a:r>
                      <a:r>
                        <a:rPr lang="sk-SK" sz="1800" b="0" kern="1200" dirty="0" smtClean="0">
                          <a:effectLst/>
                        </a:rPr>
                        <a:t>T</a:t>
                      </a:r>
                      <a:r>
                        <a:rPr lang="en-US" sz="1800" b="0" kern="1200" dirty="0" err="1" smtClean="0">
                          <a:effectLst/>
                        </a:rPr>
                        <a:t>eachers</a:t>
                      </a:r>
                      <a:r>
                        <a:rPr lang="en-US" sz="1800" b="0" kern="1200" dirty="0" smtClean="0">
                          <a:effectLst/>
                        </a:rPr>
                        <a:t>/</a:t>
                      </a:r>
                      <a:r>
                        <a:rPr lang="sk-SK" sz="1800" b="0" kern="1200" dirty="0" smtClean="0">
                          <a:effectLst/>
                        </a:rPr>
                        <a:t>S</a:t>
                      </a:r>
                      <a:r>
                        <a:rPr lang="en-US" sz="1800" b="0" kern="1200" dirty="0" err="1" smtClean="0">
                          <a:effectLst/>
                        </a:rPr>
                        <a:t>tudents</a:t>
                      </a:r>
                      <a:r>
                        <a:rPr lang="en-US" sz="1800" b="0" kern="1200" dirty="0" smtClean="0">
                          <a:effectLst/>
                        </a:rPr>
                        <a:t>, </a:t>
                      </a:r>
                      <a:r>
                        <a:rPr lang="sk-SK" sz="1800" b="0" kern="1200" dirty="0" smtClean="0">
                          <a:effectLst/>
                        </a:rPr>
                        <a:t>P</a:t>
                      </a:r>
                      <a:r>
                        <a:rPr lang="en-US" sz="1800" b="0" kern="1200" dirty="0" err="1" smtClean="0">
                          <a:effectLst/>
                        </a:rPr>
                        <a:t>rofessors</a:t>
                      </a:r>
                      <a:r>
                        <a:rPr lang="en-US" sz="1800" b="0" kern="1200" dirty="0" smtClean="0">
                          <a:effectLst/>
                        </a:rPr>
                        <a:t> and PhD </a:t>
                      </a:r>
                      <a:r>
                        <a:rPr lang="sk-SK" sz="1800" b="0" kern="1200" dirty="0" smtClean="0">
                          <a:effectLst/>
                        </a:rPr>
                        <a:t>T</a:t>
                      </a:r>
                      <a:r>
                        <a:rPr lang="en-US" sz="1800" b="0" kern="1200" dirty="0" err="1" smtClean="0">
                          <a:effectLst/>
                        </a:rPr>
                        <a:t>eachers</a:t>
                      </a:r>
                      <a:r>
                        <a:rPr lang="en-US" sz="1800" b="0" kern="1200" dirty="0" smtClean="0">
                          <a:effectLst/>
                        </a:rPr>
                        <a:t>/</a:t>
                      </a:r>
                      <a:r>
                        <a:rPr lang="sk-SK" sz="1800" b="0" kern="1200" dirty="0" smtClean="0">
                          <a:effectLst/>
                        </a:rPr>
                        <a:t>T</a:t>
                      </a:r>
                      <a:r>
                        <a:rPr lang="en-US" sz="1800" b="0" kern="1200" dirty="0" err="1" smtClean="0">
                          <a:effectLst/>
                        </a:rPr>
                        <a:t>eachers</a:t>
                      </a:r>
                      <a:endParaRPr lang="en-US" b="0" dirty="0"/>
                    </a:p>
                  </a:txBody>
                  <a:tcPr/>
                </a:tc>
              </a:tr>
              <a:tr h="5280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effectLst/>
                        </a:rPr>
                        <a:t>2. </a:t>
                      </a:r>
                      <a:r>
                        <a:rPr lang="en-US" sz="1800" kern="1200" dirty="0" smtClean="0">
                          <a:effectLst/>
                        </a:rPr>
                        <a:t>Study</a:t>
                      </a:r>
                      <a:r>
                        <a:rPr lang="sk-SK" sz="1800" kern="1200" dirty="0" smtClean="0">
                          <a:effectLst/>
                        </a:rPr>
                        <a:t> a</a:t>
                      </a:r>
                      <a:r>
                        <a:rPr lang="en-US" sz="1800" kern="1200" dirty="0" err="1" smtClean="0">
                          <a:effectLst/>
                        </a:rPr>
                        <a:t>ttractiveness</a:t>
                      </a:r>
                      <a:r>
                        <a:rPr lang="sk-SK" sz="1800" kern="1200" dirty="0" smtClean="0">
                          <a:effectLst/>
                        </a:rPr>
                        <a:t>:</a:t>
                      </a:r>
                      <a:r>
                        <a:rPr lang="sk-SK" sz="1800" kern="1200" baseline="0" dirty="0" smtClean="0">
                          <a:effectLst/>
                        </a:rPr>
                        <a:t> </a:t>
                      </a:r>
                      <a:r>
                        <a:rPr lang="sk-SK" sz="1800" kern="1200" dirty="0" smtClean="0">
                          <a:effectLst/>
                        </a:rPr>
                        <a:t>A</a:t>
                      </a:r>
                      <a:r>
                        <a:rPr lang="en-US" sz="1800" kern="1200" dirty="0" err="1" smtClean="0">
                          <a:effectLst/>
                        </a:rPr>
                        <a:t>pplying</a:t>
                      </a:r>
                      <a:r>
                        <a:rPr lang="en-US" sz="1800" kern="1200" dirty="0" smtClean="0">
                          <a:effectLst/>
                        </a:rPr>
                        <a:t> students/</a:t>
                      </a:r>
                      <a:r>
                        <a:rPr lang="sk-SK" sz="1800" kern="1200" dirty="0" smtClean="0">
                          <a:effectLst/>
                        </a:rPr>
                        <a:t>S</a:t>
                      </a:r>
                      <a:r>
                        <a:rPr lang="en-US" sz="1800" kern="1200" dirty="0" err="1" smtClean="0">
                          <a:effectLst/>
                        </a:rPr>
                        <a:t>tudents</a:t>
                      </a:r>
                      <a:r>
                        <a:rPr lang="en-US" sz="1800" kern="1200" dirty="0" smtClean="0">
                          <a:effectLst/>
                        </a:rPr>
                        <a:t> planned to admit, </a:t>
                      </a:r>
                      <a:r>
                        <a:rPr lang="sk-SK" sz="1800" kern="1200" dirty="0" smtClean="0">
                          <a:effectLst/>
                        </a:rPr>
                        <a:t>E</a:t>
                      </a:r>
                      <a:r>
                        <a:rPr lang="en-US" sz="1800" kern="1200" dirty="0" err="1" smtClean="0">
                          <a:effectLst/>
                        </a:rPr>
                        <a:t>ntering</a:t>
                      </a:r>
                      <a:r>
                        <a:rPr lang="en-US" sz="1800" kern="1200" dirty="0" smtClean="0">
                          <a:effectLst/>
                        </a:rPr>
                        <a:t>/</a:t>
                      </a:r>
                      <a:r>
                        <a:rPr lang="sk-SK" sz="1800" kern="1200" dirty="0" smtClean="0">
                          <a:effectLst/>
                        </a:rPr>
                        <a:t>A</a:t>
                      </a:r>
                      <a:r>
                        <a:rPr lang="en-US" sz="1800" kern="1200" dirty="0" err="1" smtClean="0">
                          <a:effectLst/>
                        </a:rPr>
                        <a:t>dmitted</a:t>
                      </a:r>
                      <a:r>
                        <a:rPr lang="en-US" sz="1800" kern="1200" dirty="0" smtClean="0">
                          <a:effectLst/>
                        </a:rPr>
                        <a:t>,  share of foreign students, shares of students sent out to study abroad, unemployment rate of graduates</a:t>
                      </a:r>
                      <a:r>
                        <a:rPr lang="sk-SK" sz="1800" kern="1200" dirty="0" smtClean="0">
                          <a:effectLst/>
                        </a:rPr>
                        <a:t>:</a:t>
                      </a:r>
                      <a:r>
                        <a:rPr lang="en-US" sz="1800" kern="1200" dirty="0" smtClean="0">
                          <a:effectLst/>
                        </a:rPr>
                        <a:t> 3-year average</a:t>
                      </a:r>
                      <a:endParaRPr lang="en-US" dirty="0"/>
                    </a:p>
                  </a:txBody>
                  <a:tcPr/>
                </a:tc>
              </a:tr>
              <a:tr h="5280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effectLst/>
                        </a:rPr>
                        <a:t>3. </a:t>
                      </a:r>
                      <a:r>
                        <a:rPr lang="en-US" sz="1800" kern="1200" dirty="0" smtClean="0">
                          <a:effectLst/>
                        </a:rPr>
                        <a:t>Science and research</a:t>
                      </a:r>
                      <a:r>
                        <a:rPr lang="sk-SK" sz="1800" kern="1200" dirty="0" smtClean="0">
                          <a:effectLst/>
                        </a:rPr>
                        <a:t>: </a:t>
                      </a:r>
                      <a:r>
                        <a:rPr lang="sk-SK" sz="1800" kern="1200" dirty="0" smtClean="0">
                          <a:effectLst/>
                        </a:rPr>
                        <a:t>N</a:t>
                      </a:r>
                      <a:r>
                        <a:rPr lang="en-US" sz="1800" kern="1200" dirty="0" smtClean="0">
                          <a:effectLst/>
                        </a:rPr>
                        <a:t>umber and impact of publications and quotations, quotations per publication, impactful artistic results</a:t>
                      </a:r>
                      <a:endParaRPr lang="en-US" dirty="0"/>
                    </a:p>
                  </a:txBody>
                  <a:tcPr/>
                </a:tc>
              </a:tr>
              <a:tr h="5280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effectLst/>
                        </a:rPr>
                        <a:t>4. </a:t>
                      </a:r>
                      <a:r>
                        <a:rPr lang="en-US" sz="1800" kern="1200" dirty="0" smtClean="0">
                          <a:effectLst/>
                        </a:rPr>
                        <a:t>PhD study</a:t>
                      </a:r>
                      <a:r>
                        <a:rPr lang="sk-SK" sz="1800" kern="1200" dirty="0" smtClean="0">
                          <a:effectLst/>
                        </a:rPr>
                        <a:t>: </a:t>
                      </a:r>
                      <a:r>
                        <a:rPr lang="sk-SK" sz="1800" kern="1200" dirty="0" smtClean="0">
                          <a:effectLst/>
                        </a:rPr>
                        <a:t>S</a:t>
                      </a:r>
                      <a:r>
                        <a:rPr lang="en-US" sz="1800" kern="1200" dirty="0" smtClean="0">
                          <a:effectLst/>
                        </a:rPr>
                        <a:t>hare of PhD graduates on PhD first-year students, scientific performance divided by the number of PhD students, </a:t>
                      </a:r>
                      <a:r>
                        <a:rPr lang="sk-SK" sz="1800" kern="1200" dirty="0" err="1" smtClean="0">
                          <a:effectLst/>
                        </a:rPr>
                        <a:t>etc</a:t>
                      </a:r>
                      <a:r>
                        <a:rPr lang="sk-SK" sz="1800" kern="1200" dirty="0" smtClean="0">
                          <a:effectLst/>
                        </a:rPr>
                        <a:t>.</a:t>
                      </a:r>
                      <a:endParaRPr lang="en-US" dirty="0"/>
                    </a:p>
                  </a:txBody>
                  <a:tcPr/>
                </a:tc>
              </a:tr>
              <a:tr h="5280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kern="1200" dirty="0" smtClean="0">
                          <a:effectLst/>
                        </a:rPr>
                        <a:t>5. </a:t>
                      </a:r>
                      <a:r>
                        <a:rPr lang="en-US" sz="1800" kern="1200" dirty="0" smtClean="0">
                          <a:effectLst/>
                        </a:rPr>
                        <a:t>Success in obtaining grants</a:t>
                      </a:r>
                      <a:r>
                        <a:rPr lang="sk-SK" sz="1800" kern="1200" dirty="0" smtClean="0">
                          <a:effectLst/>
                        </a:rPr>
                        <a:t>:</a:t>
                      </a:r>
                      <a:r>
                        <a:rPr lang="sk-SK" sz="1800" kern="1200" baseline="0" dirty="0" smtClean="0">
                          <a:effectLst/>
                        </a:rPr>
                        <a:t> </a:t>
                      </a:r>
                      <a:r>
                        <a:rPr lang="sk-SK" sz="1800" kern="1200" dirty="0" smtClean="0">
                          <a:effectLst/>
                        </a:rPr>
                        <a:t>D</a:t>
                      </a:r>
                      <a:r>
                        <a:rPr lang="en-US" sz="1800" kern="1200" dirty="0" err="1" smtClean="0">
                          <a:effectLst/>
                        </a:rPr>
                        <a:t>omestic</a:t>
                      </a:r>
                      <a:r>
                        <a:rPr lang="en-US" sz="1800" kern="1200" dirty="0" smtClean="0">
                          <a:effectLst/>
                        </a:rPr>
                        <a:t> </a:t>
                      </a:r>
                      <a:r>
                        <a:rPr lang="sk-SK" sz="1800" kern="1200" dirty="0" smtClean="0">
                          <a:effectLst/>
                        </a:rPr>
                        <a:t>&amp; F</a:t>
                      </a:r>
                      <a:r>
                        <a:rPr lang="en-US" sz="1800" kern="1200" dirty="0" err="1" smtClean="0">
                          <a:effectLst/>
                        </a:rPr>
                        <a:t>oreign</a:t>
                      </a:r>
                      <a:r>
                        <a:rPr lang="en-US" sz="1800" kern="1200" dirty="0" smtClean="0">
                          <a:effectLst/>
                        </a:rPr>
                        <a:t> </a:t>
                      </a:r>
                      <a:r>
                        <a:rPr lang="en-US" sz="1800" kern="1200" dirty="0" smtClean="0">
                          <a:effectLst/>
                        </a:rPr>
                        <a:t>grants</a:t>
                      </a:r>
                      <a:r>
                        <a:rPr lang="sk-SK" sz="1800" kern="1200" dirty="0" smtClean="0">
                          <a:effectLst/>
                        </a:rPr>
                        <a:t> </a:t>
                      </a:r>
                      <a:r>
                        <a:rPr lang="sk-SK" sz="1800" kern="1200" dirty="0" err="1" smtClean="0">
                          <a:effectLst/>
                        </a:rPr>
                        <a:t>divided</a:t>
                      </a:r>
                      <a:r>
                        <a:rPr lang="sk-SK" sz="1800" kern="1200" dirty="0" smtClean="0">
                          <a:effectLst/>
                        </a:rPr>
                        <a:t> </a:t>
                      </a:r>
                      <a:r>
                        <a:rPr lang="sk-SK" sz="1800" kern="1200" dirty="0" err="1" smtClean="0">
                          <a:effectLst/>
                        </a:rPr>
                        <a:t>bz</a:t>
                      </a:r>
                      <a:r>
                        <a:rPr lang="sk-SK" sz="1800" kern="1200" dirty="0" smtClean="0">
                          <a:effectLst/>
                        </a:rPr>
                        <a:t> </a:t>
                      </a:r>
                      <a:r>
                        <a:rPr lang="sk-SK" sz="1800" kern="1200" dirty="0" err="1" smtClean="0">
                          <a:effectLst/>
                        </a:rPr>
                        <a:t>number</a:t>
                      </a:r>
                      <a:r>
                        <a:rPr lang="sk-SK" sz="1800" kern="1200" dirty="0" smtClean="0">
                          <a:effectLst/>
                        </a:rPr>
                        <a:t> </a:t>
                      </a:r>
                      <a:r>
                        <a:rPr lang="sk-SK" sz="1800" kern="1200" dirty="0" err="1" smtClean="0">
                          <a:effectLst/>
                        </a:rPr>
                        <a:t>of</a:t>
                      </a:r>
                      <a:r>
                        <a:rPr lang="sk-SK" sz="1800" kern="1200" dirty="0" smtClean="0">
                          <a:effectLst/>
                        </a:rPr>
                        <a:t> </a:t>
                      </a:r>
                      <a:r>
                        <a:rPr lang="sk-SK" sz="1800" kern="1200" dirty="0" err="1" smtClean="0">
                          <a:effectLst/>
                        </a:rPr>
                        <a:t>creative</a:t>
                      </a:r>
                      <a:r>
                        <a:rPr lang="sk-SK" sz="1800" kern="1200" dirty="0" smtClean="0">
                          <a:effectLst/>
                        </a:rPr>
                        <a:t> </a:t>
                      </a:r>
                      <a:r>
                        <a:rPr lang="sk-SK" sz="1800" kern="1200" dirty="0" err="1" smtClean="0">
                          <a:effectLst/>
                        </a:rPr>
                        <a:t>staff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3749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Tools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informing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about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results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Tertiary</a:t>
            </a:r>
            <a:r>
              <a:rPr lang="sk-SK" dirty="0" smtClean="0"/>
              <a:t> </a:t>
            </a:r>
            <a:r>
              <a:rPr lang="sk-SK" dirty="0" err="1" smtClean="0"/>
              <a:t>education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Ministry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Education</a:t>
            </a:r>
            <a:r>
              <a:rPr lang="sk-SK" dirty="0" smtClean="0"/>
              <a:t>, 2012: </a:t>
            </a:r>
            <a:r>
              <a:rPr lang="en-US" u="sng" dirty="0">
                <a:hlinkClick r:id="rId2"/>
              </a:rPr>
              <a:t>http://vs.iedu.sk</a:t>
            </a:r>
            <a:r>
              <a:rPr lang="en-US" u="sng" dirty="0" smtClean="0">
                <a:hlinkClick r:id="rId2"/>
              </a:rPr>
              <a:t>/</a:t>
            </a:r>
            <a:endParaRPr lang="sk-SK" u="sng" dirty="0" smtClean="0"/>
          </a:p>
          <a:p>
            <a:pPr lvl="1"/>
            <a:r>
              <a:rPr lang="sk-SK" dirty="0" err="1" smtClean="0"/>
              <a:t>Ministry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Education</a:t>
            </a:r>
            <a:r>
              <a:rPr lang="sk-SK" dirty="0" smtClean="0"/>
              <a:t>, 2015: </a:t>
            </a:r>
            <a:r>
              <a:rPr lang="en-US" u="sng" dirty="0">
                <a:hlinkClick r:id="rId3"/>
              </a:rPr>
              <a:t>http://www.lepsieskoly.sk/</a:t>
            </a:r>
            <a:endParaRPr lang="sk-SK" u="sng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0487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Current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challenges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err="1" smtClean="0"/>
              <a:t>Mostly</a:t>
            </a:r>
            <a:r>
              <a:rPr lang="sk-SK" dirty="0" smtClean="0"/>
              <a:t> </a:t>
            </a:r>
            <a:r>
              <a:rPr lang="sk-SK" dirty="0" err="1" smtClean="0"/>
              <a:t>teachers</a:t>
            </a:r>
            <a:r>
              <a:rPr lang="sk-SK" dirty="0"/>
              <a:t>´</a:t>
            </a:r>
            <a:r>
              <a:rPr lang="sk-SK" dirty="0" smtClean="0"/>
              <a:t> </a:t>
            </a:r>
            <a:r>
              <a:rPr lang="sk-SK" dirty="0" err="1" smtClean="0"/>
              <a:t>criticism</a:t>
            </a:r>
            <a:r>
              <a:rPr lang="sk-SK" dirty="0" smtClean="0"/>
              <a:t>:</a:t>
            </a:r>
          </a:p>
          <a:p>
            <a:pPr lvl="1"/>
            <a:r>
              <a:rPr lang="sk-SK" dirty="0" smtClean="0"/>
              <a:t>L</a:t>
            </a:r>
            <a:r>
              <a:rPr lang="en-US" dirty="0" err="1" smtClean="0"/>
              <a:t>ack</a:t>
            </a:r>
            <a:r>
              <a:rPr lang="en-US" dirty="0" smtClean="0"/>
              <a:t> of measuring the “value added”</a:t>
            </a:r>
            <a:r>
              <a:rPr lang="sk-SK" dirty="0" smtClean="0"/>
              <a:t>; </a:t>
            </a:r>
            <a:r>
              <a:rPr lang="en-US" dirty="0" smtClean="0"/>
              <a:t>it is impossible to talk about the school quality based only on the exit results</a:t>
            </a:r>
            <a:r>
              <a:rPr lang="sk-SK" dirty="0" smtClean="0"/>
              <a:t>. </a:t>
            </a:r>
            <a:r>
              <a:rPr lang="sk-SK" dirty="0" err="1" smtClean="0"/>
              <a:t>There</a:t>
            </a:r>
            <a:r>
              <a:rPr lang="sk-SK" dirty="0" smtClean="0"/>
              <a:t> are f</a:t>
            </a:r>
            <a:r>
              <a:rPr lang="en-US" dirty="0" smtClean="0"/>
              <a:t>actors </a:t>
            </a:r>
            <a:r>
              <a:rPr lang="en-US" dirty="0"/>
              <a:t>beyond education </a:t>
            </a:r>
            <a:r>
              <a:rPr lang="en-US" dirty="0" smtClean="0"/>
              <a:t>process</a:t>
            </a:r>
            <a:r>
              <a:rPr lang="sk-SK" dirty="0" smtClean="0"/>
              <a:t>: </a:t>
            </a:r>
            <a:r>
              <a:rPr lang="en-US" dirty="0" smtClean="0"/>
              <a:t>socio-economic </a:t>
            </a:r>
            <a:r>
              <a:rPr lang="en-US" dirty="0"/>
              <a:t>background of pupils, family situation, </a:t>
            </a:r>
            <a:r>
              <a:rPr lang="en-US" dirty="0" smtClean="0"/>
              <a:t>differences </a:t>
            </a:r>
            <a:r>
              <a:rPr lang="en-US" dirty="0"/>
              <a:t>in quality of students at the </a:t>
            </a:r>
            <a:r>
              <a:rPr lang="en-US" dirty="0" smtClean="0"/>
              <a:t>entry</a:t>
            </a:r>
            <a:endParaRPr lang="sk-SK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measurements </a:t>
            </a:r>
            <a:r>
              <a:rPr lang="en-US" dirty="0" smtClean="0"/>
              <a:t>reflect </a:t>
            </a:r>
            <a:r>
              <a:rPr lang="en-US" dirty="0"/>
              <a:t>just a fraction of the education </a:t>
            </a:r>
            <a:r>
              <a:rPr lang="en-US" dirty="0" smtClean="0"/>
              <a:t>process</a:t>
            </a:r>
            <a:r>
              <a:rPr lang="sk-SK" dirty="0" smtClean="0"/>
              <a:t> (</a:t>
            </a:r>
            <a:r>
              <a:rPr lang="sk-SK" dirty="0" err="1" smtClean="0"/>
              <a:t>tests</a:t>
            </a:r>
            <a:r>
              <a:rPr lang="sk-SK" dirty="0" smtClean="0"/>
              <a:t> do </a:t>
            </a:r>
            <a:r>
              <a:rPr lang="sk-SK" dirty="0" err="1" smtClean="0"/>
              <a:t>not</a:t>
            </a:r>
            <a:r>
              <a:rPr lang="sk-SK" dirty="0" smtClean="0"/>
              <a:t> </a:t>
            </a:r>
            <a:r>
              <a:rPr lang="sk-SK" dirty="0" err="1" smtClean="0"/>
              <a:t>cover</a:t>
            </a:r>
            <a:r>
              <a:rPr lang="sk-SK" dirty="0" smtClean="0"/>
              <a:t> most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subjects</a:t>
            </a:r>
            <a:r>
              <a:rPr lang="sk-SK" dirty="0" smtClean="0"/>
              <a:t>, </a:t>
            </a:r>
            <a:r>
              <a:rPr lang="en-US" dirty="0" smtClean="0"/>
              <a:t>interpersonal </a:t>
            </a:r>
            <a:r>
              <a:rPr lang="en-US" dirty="0"/>
              <a:t>skills, values, attitudes towards society, etc</a:t>
            </a:r>
            <a:r>
              <a:rPr lang="en-US" dirty="0" smtClean="0"/>
              <a:t>.</a:t>
            </a:r>
            <a:r>
              <a:rPr lang="sk-SK" dirty="0" smtClean="0"/>
              <a:t>), risk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teaching</a:t>
            </a:r>
            <a:r>
              <a:rPr lang="sk-SK" dirty="0" smtClean="0"/>
              <a:t> to </a:t>
            </a:r>
            <a:r>
              <a:rPr lang="sk-SK" dirty="0" err="1" smtClean="0"/>
              <a:t>the</a:t>
            </a:r>
            <a:r>
              <a:rPr lang="sk-SK" dirty="0" smtClean="0"/>
              <a:t> test</a:t>
            </a:r>
          </a:p>
          <a:p>
            <a:pPr lvl="1"/>
            <a:r>
              <a:rPr lang="sk-SK" dirty="0" smtClean="0"/>
              <a:t>R</a:t>
            </a:r>
            <a:r>
              <a:rPr lang="en-US" dirty="0" err="1" smtClean="0"/>
              <a:t>isk</a:t>
            </a:r>
            <a:r>
              <a:rPr lang="en-US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en-US" dirty="0" smtClean="0"/>
              <a:t>cheat</a:t>
            </a:r>
            <a:r>
              <a:rPr lang="sk-SK" dirty="0" err="1" smtClean="0"/>
              <a:t>ing</a:t>
            </a:r>
            <a:r>
              <a:rPr lang="en-US" dirty="0" smtClean="0"/>
              <a:t> </a:t>
            </a:r>
            <a:r>
              <a:rPr lang="en-US" dirty="0"/>
              <a:t>at the </a:t>
            </a:r>
            <a:r>
              <a:rPr lang="en-US" dirty="0" smtClean="0"/>
              <a:t>test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16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Current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challenges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Ministry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/>
              <a:t>E</a:t>
            </a:r>
            <a:r>
              <a:rPr lang="sk-SK" dirty="0" err="1" smtClean="0"/>
              <a:t>duction</a:t>
            </a:r>
            <a:r>
              <a:rPr lang="sk-SK" dirty="0" smtClean="0"/>
              <a:t> </a:t>
            </a:r>
            <a:r>
              <a:rPr lang="sk-SK" dirty="0" err="1" smtClean="0"/>
              <a:t>recent</a:t>
            </a:r>
            <a:r>
              <a:rPr lang="sk-SK" dirty="0" smtClean="0"/>
              <a:t> </a:t>
            </a:r>
            <a:r>
              <a:rPr lang="sk-SK" dirty="0" err="1" smtClean="0"/>
              <a:t>steps</a:t>
            </a:r>
            <a:r>
              <a:rPr lang="sk-SK" dirty="0" smtClean="0"/>
              <a:t>:</a:t>
            </a:r>
          </a:p>
          <a:p>
            <a:pPr lvl="1"/>
            <a:r>
              <a:rPr lang="sk-SK" dirty="0" smtClean="0"/>
              <a:t>2015: </a:t>
            </a:r>
            <a:r>
              <a:rPr lang="sk-SK" dirty="0" err="1" smtClean="0"/>
              <a:t>Measuring</a:t>
            </a:r>
            <a:r>
              <a:rPr lang="sk-SK" dirty="0" smtClean="0"/>
              <a:t> „</a:t>
            </a:r>
            <a:r>
              <a:rPr lang="sk-SK" dirty="0" err="1" smtClean="0"/>
              <a:t>value</a:t>
            </a:r>
            <a:r>
              <a:rPr lang="sk-SK" dirty="0" smtClean="0"/>
              <a:t> </a:t>
            </a:r>
            <a:r>
              <a:rPr lang="sk-SK" dirty="0" err="1" smtClean="0"/>
              <a:t>added</a:t>
            </a:r>
            <a:r>
              <a:rPr lang="sk-SK" dirty="0" smtClean="0"/>
              <a:t>“ </a:t>
            </a:r>
            <a:r>
              <a:rPr lang="sk-SK" dirty="0" err="1" smtClean="0"/>
              <a:t>at</a:t>
            </a:r>
            <a:r>
              <a:rPr lang="sk-SK" dirty="0" smtClean="0"/>
              <a:t> </a:t>
            </a:r>
            <a:r>
              <a:rPr lang="sk-SK" dirty="0" err="1" smtClean="0"/>
              <a:t>secondary</a:t>
            </a:r>
            <a:r>
              <a:rPr lang="sk-SK" dirty="0" smtClean="0"/>
              <a:t> </a:t>
            </a:r>
            <a:r>
              <a:rPr lang="sk-SK" dirty="0" err="1" smtClean="0"/>
              <a:t>schools</a:t>
            </a:r>
            <a:endParaRPr lang="sk-SK" dirty="0" smtClean="0"/>
          </a:p>
          <a:p>
            <a:pPr lvl="1"/>
            <a:r>
              <a:rPr lang="sk-SK" dirty="0" smtClean="0"/>
              <a:t>November 2015: </a:t>
            </a:r>
            <a:r>
              <a:rPr lang="sk-SK" dirty="0" err="1" smtClean="0"/>
              <a:t>Launch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national</a:t>
            </a:r>
            <a:r>
              <a:rPr lang="sk-SK" dirty="0" smtClean="0"/>
              <a:t> </a:t>
            </a:r>
            <a:r>
              <a:rPr lang="sk-SK" dirty="0" err="1" smtClean="0"/>
              <a:t>testing</a:t>
            </a:r>
            <a:r>
              <a:rPr lang="sk-SK" dirty="0" smtClean="0"/>
              <a:t> </a:t>
            </a:r>
            <a:r>
              <a:rPr lang="sk-SK" dirty="0" err="1" smtClean="0"/>
              <a:t>at</a:t>
            </a:r>
            <a:r>
              <a:rPr lang="sk-SK" dirty="0" smtClean="0"/>
              <a:t> 5th </a:t>
            </a:r>
            <a:r>
              <a:rPr lang="sk-SK" dirty="0" err="1" smtClean="0"/>
              <a:t>grade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primary</a:t>
            </a:r>
            <a:r>
              <a:rPr lang="sk-SK" dirty="0" smtClean="0"/>
              <a:t> </a:t>
            </a:r>
            <a:r>
              <a:rPr lang="sk-SK" dirty="0" err="1" smtClean="0"/>
              <a:t>schools</a:t>
            </a:r>
            <a:r>
              <a:rPr lang="sk-SK" dirty="0" smtClean="0"/>
              <a:t> </a:t>
            </a:r>
            <a:r>
              <a:rPr lang="sk-SK" dirty="0" err="1" smtClean="0"/>
              <a:t>will</a:t>
            </a:r>
            <a:r>
              <a:rPr lang="sk-SK" dirty="0" smtClean="0"/>
              <a:t> </a:t>
            </a:r>
            <a:r>
              <a:rPr lang="sk-SK" dirty="0" err="1" smtClean="0"/>
              <a:t>enable</a:t>
            </a:r>
            <a:r>
              <a:rPr lang="sk-SK" dirty="0" smtClean="0"/>
              <a:t> to </a:t>
            </a:r>
            <a:r>
              <a:rPr lang="sk-SK" dirty="0" err="1" smtClean="0"/>
              <a:t>measure</a:t>
            </a:r>
            <a:r>
              <a:rPr lang="sk-SK" dirty="0" smtClean="0"/>
              <a:t> </a:t>
            </a:r>
            <a:r>
              <a:rPr lang="en-US" dirty="0" smtClean="0"/>
              <a:t>“</a:t>
            </a:r>
            <a:r>
              <a:rPr lang="en-US" dirty="0"/>
              <a:t>value added” </a:t>
            </a:r>
            <a:r>
              <a:rPr lang="sk-SK" dirty="0" err="1" smtClean="0"/>
              <a:t>for</a:t>
            </a:r>
            <a:r>
              <a:rPr lang="sk-SK" dirty="0" smtClean="0"/>
              <a:t> ISCED 2</a:t>
            </a:r>
          </a:p>
          <a:p>
            <a:pPr lvl="1"/>
            <a:r>
              <a:rPr lang="sk-SK" dirty="0" err="1" smtClean="0"/>
              <a:t>Developing</a:t>
            </a:r>
            <a:r>
              <a:rPr lang="sk-SK" dirty="0" smtClean="0"/>
              <a:t> </a:t>
            </a:r>
            <a:r>
              <a:rPr lang="en-US" dirty="0" smtClean="0"/>
              <a:t>methodology </a:t>
            </a:r>
            <a:r>
              <a:rPr lang="en-US" dirty="0"/>
              <a:t>for evaluating the success of </a:t>
            </a:r>
            <a:r>
              <a:rPr lang="sk-SK" dirty="0" err="1" smtClean="0"/>
              <a:t>tertiary</a:t>
            </a:r>
            <a:r>
              <a:rPr lang="sk-SK" dirty="0" smtClean="0"/>
              <a:t> </a:t>
            </a:r>
            <a:r>
              <a:rPr lang="en-US" dirty="0" smtClean="0"/>
              <a:t>graduates </a:t>
            </a:r>
            <a:r>
              <a:rPr lang="en-US" dirty="0"/>
              <a:t>in the labor market</a:t>
            </a:r>
          </a:p>
        </p:txBody>
      </p:sp>
    </p:spTree>
    <p:extLst>
      <p:ext uri="{BB962C8B-B14F-4D97-AF65-F5344CB8AC3E}">
        <p14:creationId xmlns:p14="http://schemas.microsoft.com/office/powerpoint/2010/main" val="2458098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Current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challenges</a:t>
            </a:r>
            <a:endParaRPr lang="en-US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sk-SK" dirty="0" smtClean="0"/>
              <a:t>INEKO </a:t>
            </a:r>
            <a:r>
              <a:rPr lang="sk-SK" dirty="0" err="1" smtClean="0"/>
              <a:t>recommendations</a:t>
            </a:r>
            <a:r>
              <a:rPr lang="sk-SK" dirty="0" smtClean="0"/>
              <a:t>:</a:t>
            </a:r>
          </a:p>
          <a:p>
            <a:pPr lvl="1"/>
            <a:r>
              <a:rPr lang="sk-SK" dirty="0" smtClean="0"/>
              <a:t>M</a:t>
            </a:r>
            <a:r>
              <a:rPr lang="en-US" dirty="0" err="1" smtClean="0"/>
              <a:t>onitor</a:t>
            </a:r>
            <a:r>
              <a:rPr lang="sk-SK" dirty="0" err="1" smtClean="0"/>
              <a:t>ing</a:t>
            </a:r>
            <a:r>
              <a:rPr lang="sk-SK" dirty="0" smtClean="0"/>
              <a:t> and </a:t>
            </a:r>
            <a:r>
              <a:rPr lang="sk-SK" dirty="0" err="1" smtClean="0"/>
              <a:t>publishing</a:t>
            </a:r>
            <a:r>
              <a:rPr lang="sk-SK" dirty="0" smtClean="0"/>
              <a:t> </a:t>
            </a:r>
            <a:r>
              <a:rPr lang="en-US" dirty="0" smtClean="0"/>
              <a:t>the </a:t>
            </a:r>
            <a:r>
              <a:rPr lang="en-US" dirty="0"/>
              <a:t>salaries and the unemployment rates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tertiary</a:t>
            </a:r>
            <a:r>
              <a:rPr lang="sk-SK" dirty="0" smtClean="0"/>
              <a:t> </a:t>
            </a:r>
            <a:r>
              <a:rPr lang="sk-SK" dirty="0" err="1" smtClean="0"/>
              <a:t>graduates</a:t>
            </a:r>
            <a:r>
              <a:rPr lang="sk-SK" dirty="0" smtClean="0"/>
              <a:t> </a:t>
            </a:r>
            <a:r>
              <a:rPr lang="en-US" dirty="0" smtClean="0"/>
              <a:t>separately </a:t>
            </a:r>
            <a:r>
              <a:rPr lang="en-US" dirty="0"/>
              <a:t>for specific sectors of the economy as well as for specific </a:t>
            </a:r>
            <a:r>
              <a:rPr lang="en-US" dirty="0" smtClean="0"/>
              <a:t>regions</a:t>
            </a:r>
            <a:endParaRPr lang="sk-SK" dirty="0" smtClean="0"/>
          </a:p>
          <a:p>
            <a:pPr lvl="1"/>
            <a:r>
              <a:rPr lang="en-US" dirty="0" smtClean="0"/>
              <a:t>Measuring </a:t>
            </a:r>
            <a:r>
              <a:rPr lang="en-US" dirty="0"/>
              <a:t>and publishing “value added” based on national testing for every education level of ISCED 1-3</a:t>
            </a:r>
          </a:p>
          <a:p>
            <a:pPr lvl="1"/>
            <a:r>
              <a:rPr lang="en-US" dirty="0"/>
              <a:t>Monitoring and publishing average salaries of graduates of secondary schools</a:t>
            </a:r>
          </a:p>
          <a:p>
            <a:pPr lvl="1"/>
            <a:r>
              <a:rPr lang="en-US" dirty="0"/>
              <a:t>Tracking the individual pathways from primary to secondary and tertiary schools </a:t>
            </a:r>
            <a:endParaRPr lang="sk-SK" dirty="0" smtClean="0"/>
          </a:p>
          <a:p>
            <a:pPr lvl="1"/>
            <a:r>
              <a:rPr lang="en-US" dirty="0" smtClean="0"/>
              <a:t>Measuring </a:t>
            </a:r>
            <a:r>
              <a:rPr lang="en-US" dirty="0"/>
              <a:t>and publishing efficiency, i.e. results divided by public subsidies in given period, and/or rate of return of public investment in case of secondary vocational and tertiary </a:t>
            </a:r>
            <a:r>
              <a:rPr lang="en-US" dirty="0" smtClean="0"/>
              <a:t>facilities</a:t>
            </a:r>
            <a:endParaRPr lang="sk-SK" dirty="0" smtClean="0"/>
          </a:p>
          <a:p>
            <a:pPr lvl="1"/>
            <a:r>
              <a:rPr lang="sk-SK" dirty="0" err="1" smtClean="0"/>
              <a:t>Etc</a:t>
            </a:r>
            <a:r>
              <a:rPr lang="sk-SK" dirty="0" smtClean="0"/>
              <a:t>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69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0608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k-SK" b="1" dirty="0" err="1" smtClean="0"/>
              <a:t>Thank</a:t>
            </a:r>
            <a:r>
              <a:rPr lang="sk-SK" b="1" dirty="0" smtClean="0"/>
              <a:t> </a:t>
            </a:r>
            <a:r>
              <a:rPr lang="sk-SK" b="1" dirty="0" err="1" smtClean="0"/>
              <a:t>you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your</a:t>
            </a:r>
            <a:r>
              <a:rPr lang="sk-SK" b="1" dirty="0" smtClean="0"/>
              <a:t> </a:t>
            </a:r>
            <a:r>
              <a:rPr lang="sk-SK" b="1" dirty="0" err="1" smtClean="0"/>
              <a:t>attention</a:t>
            </a:r>
            <a:r>
              <a:rPr lang="sk-SK" b="1" dirty="0" smtClean="0"/>
              <a:t>!</a:t>
            </a:r>
            <a:br>
              <a:rPr lang="sk-SK" b="1" dirty="0" smtClean="0"/>
            </a:br>
            <a:r>
              <a:rPr lang="sk-SK" sz="3600" dirty="0" smtClean="0">
                <a:hlinkClick r:id="rId2"/>
              </a:rPr>
              <a:t>http://www.ineko.sk/</a:t>
            </a:r>
            <a:r>
              <a:rPr lang="sk-SK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68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1292</Words>
  <Application>Microsoft Office PowerPoint</Application>
  <PresentationFormat>Prezentácia na obrazovke (4:3)</PresentationFormat>
  <Paragraphs>152</Paragraphs>
  <Slides>22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22</vt:i4>
      </vt:variant>
    </vt:vector>
  </HeadingPairs>
  <TitlesOfParts>
    <vt:vector size="23" baseType="lpstr">
      <vt:lpstr>Motív Office</vt:lpstr>
      <vt:lpstr>Measuring the quality and labor market results in education – Case of Slovakia</vt:lpstr>
      <vt:lpstr>Content</vt:lpstr>
      <vt:lpstr>KPI – primary education</vt:lpstr>
      <vt:lpstr>KPI – primary education</vt:lpstr>
      <vt:lpstr>KPI – secondary education</vt:lpstr>
      <vt:lpstr>KPI – secondary education</vt:lpstr>
      <vt:lpstr>KPI – secondary education</vt:lpstr>
      <vt:lpstr>KPI – tertiary education</vt:lpstr>
      <vt:lpstr>KPI – tertiary education</vt:lpstr>
      <vt:lpstr>KPI – tertiary education</vt:lpstr>
      <vt:lpstr>KPI and public funding</vt:lpstr>
      <vt:lpstr>Tools informing about results</vt:lpstr>
      <vt:lpstr>Tools informing about results</vt:lpstr>
      <vt:lpstr>Tools informing about results</vt:lpstr>
      <vt:lpstr>Tools informing about results</vt:lpstr>
      <vt:lpstr>Tools informing about results</vt:lpstr>
      <vt:lpstr>Tools informing about results</vt:lpstr>
      <vt:lpstr>Tools informing about results</vt:lpstr>
      <vt:lpstr>Current challenges</vt:lpstr>
      <vt:lpstr>Current challenges</vt:lpstr>
      <vt:lpstr>Current challenges</vt:lpstr>
      <vt:lpstr>Thank you for your attention! http://www.ineko.sk/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Measuring the quality and labor market results in education – Case of Slovakia</dc:title>
  <dc:creator>Peter Golias</dc:creator>
  <cp:lastModifiedBy>Peter Golias</cp:lastModifiedBy>
  <cp:revision>38</cp:revision>
  <dcterms:created xsi:type="dcterms:W3CDTF">2015-09-30T10:10:54Z</dcterms:created>
  <dcterms:modified xsi:type="dcterms:W3CDTF">2015-09-30T13:26:56Z</dcterms:modified>
</cp:coreProperties>
</file>