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7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8.xml" ContentType="application/vnd.openxmlformats-officedocument.drawingml.chart+xml"/>
  <Override PartName="/ppt/notesSlides/notesSlide12.xml" ContentType="application/vnd.openxmlformats-officedocument.presentationml.notesSlide+xml"/>
  <Override PartName="/ppt/charts/chart9.xml" ContentType="application/vnd.openxmlformats-officedocument.drawingml.chart+xml"/>
  <Override PartName="/ppt/notesSlides/notesSlide13.xml" ContentType="application/vnd.openxmlformats-officedocument.presentationml.notesSlide+xml"/>
  <Override PartName="/ppt/charts/chart10.xml" ContentType="application/vnd.openxmlformats-officedocument.drawingml.chart+xml"/>
  <Override PartName="/ppt/notesSlides/notesSlide14.xml" ContentType="application/vnd.openxmlformats-officedocument.presentationml.notesSlide+xml"/>
  <Override PartName="/ppt/charts/chart11.xml" ContentType="application/vnd.openxmlformats-officedocument.drawingml.chart+xml"/>
  <Override PartName="/ppt/notesSlides/notesSlide15.xml" ContentType="application/vnd.openxmlformats-officedocument.presentationml.notesSlide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5"/>
  </p:notesMasterIdLst>
  <p:sldIdLst>
    <p:sldId id="256" r:id="rId2"/>
    <p:sldId id="284" r:id="rId3"/>
    <p:sldId id="258" r:id="rId4"/>
    <p:sldId id="276" r:id="rId5"/>
    <p:sldId id="277" r:id="rId6"/>
    <p:sldId id="279" r:id="rId7"/>
    <p:sldId id="281" r:id="rId8"/>
    <p:sldId id="282" r:id="rId9"/>
    <p:sldId id="300" r:id="rId10"/>
    <p:sldId id="285" r:id="rId11"/>
    <p:sldId id="287" r:id="rId12"/>
    <p:sldId id="288" r:id="rId13"/>
    <p:sldId id="289" r:id="rId14"/>
    <p:sldId id="296" r:id="rId15"/>
    <p:sldId id="290" r:id="rId16"/>
    <p:sldId id="297" r:id="rId17"/>
    <p:sldId id="291" r:id="rId18"/>
    <p:sldId id="292" r:id="rId19"/>
    <p:sldId id="293" r:id="rId20"/>
    <p:sldId id="294" r:id="rId21"/>
    <p:sldId id="295" r:id="rId22"/>
    <p:sldId id="298" r:id="rId23"/>
    <p:sldId id="299" r:id="rId2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6" autoAdjust="0"/>
    <p:restoredTop sz="68644" autoAdjust="0"/>
  </p:normalViewPr>
  <p:slideViewPr>
    <p:cSldViewPr>
      <p:cViewPr varScale="1">
        <p:scale>
          <a:sx n="77" d="100"/>
          <a:sy n="77" d="100"/>
        </p:scale>
        <p:origin x="20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Personal%20files\Robota\INEKO\2015%20-%20Anal&#253;za%20pre%20Faktora\Zdravotn&#237;ctvo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Personal%20files\Robota\INEKO\2015%20-%20Anal&#253;za%20pre%20Faktora\Zdravotn&#237;ctvo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Grafy%20do%20analyzy_updated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Grafy%20do%20analyzy_updated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wnloads\regresia%20BG.xls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&#225;n\Documents\ZDRAV\HLY%20at%2065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&#225;n\Documents\ZDRAV\Activity%20limitations_EU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N&#225;v&#353;tevy%20lek&#225;ra%20v%20EU_2012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NCZI%20data\Vekov&#225;%20&#353;trukt&#250;ra%20zamestnancov_2003%20vs%202013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NCZI%20data\Vekov&#225;%20&#353;trukt&#250;ra%20zamestnancov_2003%20vs%202013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N&#225;klady%20na%20kateg&#243;rie%20diagn&#243;z_2008%20vs%202013%20(modul%20442_agreg&#225;t)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&#225;n\Documents\ZDRAV\N&#225;klady%20na%20kateg&#243;rie%20diagn&#243;z_2008%20vs%202013%20(modul%20442_agreg&#225;t)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8510091898890008E-2"/>
          <c:y val="3.7571978629575065E-2"/>
          <c:w val="0.72697511867620368"/>
          <c:h val="0.87765085201913573"/>
        </c:manualLayout>
      </c:layout>
      <c:scatterChart>
        <c:scatterStyle val="lineMarker"/>
        <c:varyColors val="0"/>
        <c:ser>
          <c:idx val="1"/>
          <c:order val="0"/>
          <c:tx>
            <c:strRef>
              <c:f>Graf1!$B$4</c:f>
              <c:strCache>
                <c:ptCount val="1"/>
                <c:pt idx="0">
                  <c:v>Optimistický scenár</c:v>
                </c:pt>
              </c:strCache>
            </c:strRef>
          </c:tx>
          <c:marker>
            <c:symbol val="none"/>
          </c:marker>
          <c:xVal>
            <c:numRef>
              <c:f>Graf1!$C$2:$AW$2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Graf1!$C$4:$AW$4</c:f>
              <c:numCache>
                <c:formatCode>0.00%</c:formatCode>
                <c:ptCount val="47"/>
                <c:pt idx="0">
                  <c:v>-8.1276811361244449E-4</c:v>
                </c:pt>
                <c:pt idx="1">
                  <c:v>-1.963004660022236E-3</c:v>
                </c:pt>
                <c:pt idx="2">
                  <c:v>-2.972236740656138E-3</c:v>
                </c:pt>
                <c:pt idx="3">
                  <c:v>-3.9004484294248021E-3</c:v>
                </c:pt>
                <c:pt idx="4">
                  <c:v>-4.1819545625928073E-3</c:v>
                </c:pt>
                <c:pt idx="5">
                  <c:v>-4.477401156862953E-3</c:v>
                </c:pt>
                <c:pt idx="6">
                  <c:v>-4.7771548094094063E-3</c:v>
                </c:pt>
                <c:pt idx="7">
                  <c:v>-5.143674793346183E-3</c:v>
                </c:pt>
                <c:pt idx="8">
                  <c:v>-5.4916163357793899E-3</c:v>
                </c:pt>
                <c:pt idx="9">
                  <c:v>-5.8183085910189659E-3</c:v>
                </c:pt>
                <c:pt idx="10">
                  <c:v>-6.1573845719947867E-3</c:v>
                </c:pt>
                <c:pt idx="11">
                  <c:v>-6.4690906369671859E-3</c:v>
                </c:pt>
                <c:pt idx="12">
                  <c:v>-6.8106657922651108E-3</c:v>
                </c:pt>
                <c:pt idx="13">
                  <c:v>-7.0986671322387186E-3</c:v>
                </c:pt>
                <c:pt idx="14">
                  <c:v>-7.4039273356710468E-3</c:v>
                </c:pt>
                <c:pt idx="15">
                  <c:v>-7.6994985914340553E-3</c:v>
                </c:pt>
                <c:pt idx="16">
                  <c:v>-7.9399038258734251E-3</c:v>
                </c:pt>
                <c:pt idx="17">
                  <c:v>-8.1484105477510477E-3</c:v>
                </c:pt>
                <c:pt idx="18">
                  <c:v>-8.3230456511772261E-3</c:v>
                </c:pt>
                <c:pt idx="19">
                  <c:v>-8.5872424820464255E-3</c:v>
                </c:pt>
                <c:pt idx="20">
                  <c:v>-8.8330311937848977E-3</c:v>
                </c:pt>
                <c:pt idx="21">
                  <c:v>-9.0595155917306564E-3</c:v>
                </c:pt>
                <c:pt idx="22">
                  <c:v>-9.2210175854826482E-3</c:v>
                </c:pt>
                <c:pt idx="23">
                  <c:v>-9.3984555029675461E-3</c:v>
                </c:pt>
                <c:pt idx="24">
                  <c:v>-9.5885698561167139E-3</c:v>
                </c:pt>
                <c:pt idx="25">
                  <c:v>-9.8021056993394425E-3</c:v>
                </c:pt>
                <c:pt idx="26">
                  <c:v>-1.0017979872967641E-2</c:v>
                </c:pt>
                <c:pt idx="27">
                  <c:v>-1.0262710427160747E-2</c:v>
                </c:pt>
                <c:pt idx="28">
                  <c:v>-1.0602389554209614E-2</c:v>
                </c:pt>
                <c:pt idx="29">
                  <c:v>-1.0953899475452642E-2</c:v>
                </c:pt>
                <c:pt idx="30">
                  <c:v>-1.1244501111052822E-2</c:v>
                </c:pt>
                <c:pt idx="31">
                  <c:v>-1.1506321937907271E-2</c:v>
                </c:pt>
                <c:pt idx="32">
                  <c:v>-1.1782356257247639E-2</c:v>
                </c:pt>
                <c:pt idx="33">
                  <c:v>-1.2102302260678851E-2</c:v>
                </c:pt>
                <c:pt idx="34">
                  <c:v>-1.2451917015454353E-2</c:v>
                </c:pt>
                <c:pt idx="35">
                  <c:v>-1.2892790995809216E-2</c:v>
                </c:pt>
                <c:pt idx="36">
                  <c:v>-1.333927937531427E-2</c:v>
                </c:pt>
                <c:pt idx="37">
                  <c:v>-1.3772545862945049E-2</c:v>
                </c:pt>
                <c:pt idx="38">
                  <c:v>-1.4195641781914174E-2</c:v>
                </c:pt>
                <c:pt idx="39">
                  <c:v>-1.4665600788019591E-2</c:v>
                </c:pt>
                <c:pt idx="40">
                  <c:v>-1.5137661331404907E-2</c:v>
                </c:pt>
                <c:pt idx="41">
                  <c:v>-1.5582028977354794E-2</c:v>
                </c:pt>
                <c:pt idx="42">
                  <c:v>-1.598109417464218E-2</c:v>
                </c:pt>
                <c:pt idx="43">
                  <c:v>-1.6326629708850522E-2</c:v>
                </c:pt>
                <c:pt idx="44">
                  <c:v>-1.6672097796642627E-2</c:v>
                </c:pt>
                <c:pt idx="45">
                  <c:v>-1.6903445207020092E-2</c:v>
                </c:pt>
                <c:pt idx="46">
                  <c:v>-1.6986712369864335E-2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Graf1!$B$5</c:f>
              <c:strCache>
                <c:ptCount val="1"/>
                <c:pt idx="0">
                  <c:v>Základný scenár</c:v>
                </c:pt>
              </c:strCache>
            </c:strRef>
          </c:tx>
          <c:marker>
            <c:symbol val="none"/>
          </c:marker>
          <c:xVal>
            <c:numRef>
              <c:f>Graf1!$C$2:$AW$2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Graf1!$C$5:$AW$5</c:f>
              <c:numCache>
                <c:formatCode>0.00%</c:formatCode>
                <c:ptCount val="47"/>
                <c:pt idx="0">
                  <c:v>-9.2352156956153353E-4</c:v>
                </c:pt>
                <c:pt idx="1">
                  <c:v>-2.2117538144741382E-3</c:v>
                </c:pt>
                <c:pt idx="2">
                  <c:v>-3.3684964115941051E-3</c:v>
                </c:pt>
                <c:pt idx="3">
                  <c:v>-4.4536244310856444E-3</c:v>
                </c:pt>
                <c:pt idx="4">
                  <c:v>-4.8788137508644089E-3</c:v>
                </c:pt>
                <c:pt idx="5">
                  <c:v>-5.3144090909564646E-3</c:v>
                </c:pt>
                <c:pt idx="6">
                  <c:v>-5.750240650575251E-3</c:v>
                </c:pt>
                <c:pt idx="7">
                  <c:v>-6.2464618993372948E-3</c:v>
                </c:pt>
                <c:pt idx="8">
                  <c:v>-6.7183808503624371E-3</c:v>
                </c:pt>
                <c:pt idx="9">
                  <c:v>-7.1644739975270672E-3</c:v>
                </c:pt>
                <c:pt idx="10">
                  <c:v>-7.6200084288341342E-3</c:v>
                </c:pt>
                <c:pt idx="11">
                  <c:v>-8.0443321838297166E-3</c:v>
                </c:pt>
                <c:pt idx="12">
                  <c:v>-8.4948598373647578E-3</c:v>
                </c:pt>
                <c:pt idx="13">
                  <c:v>-8.8828277401428821E-3</c:v>
                </c:pt>
                <c:pt idx="14">
                  <c:v>-9.2801270310781322E-3</c:v>
                </c:pt>
                <c:pt idx="15">
                  <c:v>-9.6597678845042525E-3</c:v>
                </c:pt>
                <c:pt idx="16">
                  <c:v>-9.9735113135019128E-3</c:v>
                </c:pt>
                <c:pt idx="17">
                  <c:v>-1.0245818823776773E-2</c:v>
                </c:pt>
                <c:pt idx="18">
                  <c:v>-1.0479463517966652E-2</c:v>
                </c:pt>
                <c:pt idx="19">
                  <c:v>-1.0802581812007417E-2</c:v>
                </c:pt>
                <c:pt idx="20">
                  <c:v>-1.1103274162897876E-2</c:v>
                </c:pt>
                <c:pt idx="21">
                  <c:v>-1.1380137104225989E-2</c:v>
                </c:pt>
                <c:pt idx="22">
                  <c:v>-1.1585569534084215E-2</c:v>
                </c:pt>
                <c:pt idx="23">
                  <c:v>-1.1804270962733249E-2</c:v>
                </c:pt>
                <c:pt idx="24">
                  <c:v>-1.2033569080650579E-2</c:v>
                </c:pt>
                <c:pt idx="25">
                  <c:v>-1.2284830439771011E-2</c:v>
                </c:pt>
                <c:pt idx="26">
                  <c:v>-1.2536197869961354E-2</c:v>
                </c:pt>
                <c:pt idx="27">
                  <c:v>-1.2814627507528516E-2</c:v>
                </c:pt>
                <c:pt idx="28">
                  <c:v>-1.3189620533047095E-2</c:v>
                </c:pt>
                <c:pt idx="29">
                  <c:v>-1.3574757408367309E-2</c:v>
                </c:pt>
                <c:pt idx="30">
                  <c:v>-1.3894117805737387E-2</c:v>
                </c:pt>
                <c:pt idx="31">
                  <c:v>-1.4181423871384324E-2</c:v>
                </c:pt>
                <c:pt idx="32">
                  <c:v>-1.4481547928702975E-2</c:v>
                </c:pt>
                <c:pt idx="33">
                  <c:v>-1.4825899031315251E-2</c:v>
                </c:pt>
                <c:pt idx="34">
                  <c:v>-1.5199937430928344E-2</c:v>
                </c:pt>
                <c:pt idx="35">
                  <c:v>-1.5668444309750149E-2</c:v>
                </c:pt>
                <c:pt idx="36">
                  <c:v>-1.6141891133539501E-2</c:v>
                </c:pt>
                <c:pt idx="37">
                  <c:v>-1.6600590247496473E-2</c:v>
                </c:pt>
                <c:pt idx="38">
                  <c:v>-1.7047743134411635E-2</c:v>
                </c:pt>
                <c:pt idx="39">
                  <c:v>-1.7543146551935489E-2</c:v>
                </c:pt>
                <c:pt idx="40">
                  <c:v>-1.8040193701788845E-2</c:v>
                </c:pt>
                <c:pt idx="41">
                  <c:v>-1.8507639131670407E-2</c:v>
                </c:pt>
                <c:pt idx="42">
                  <c:v>-1.8927025509011659E-2</c:v>
                </c:pt>
                <c:pt idx="43">
                  <c:v>-1.9289672857668114E-2</c:v>
                </c:pt>
                <c:pt idx="44">
                  <c:v>-1.9651504184600616E-2</c:v>
                </c:pt>
                <c:pt idx="45">
                  <c:v>-1.9892936754973348E-2</c:v>
                </c:pt>
                <c:pt idx="46">
                  <c:v>-1.9978441545290281E-2</c:v>
                </c:pt>
              </c:numCache>
            </c:numRef>
          </c:yVal>
          <c:smooth val="0"/>
        </c:ser>
        <c:ser>
          <c:idx val="3"/>
          <c:order val="2"/>
          <c:tx>
            <c:strRef>
              <c:f>Graf1!$B$6</c:f>
              <c:strCache>
                <c:ptCount val="1"/>
                <c:pt idx="0">
                  <c:v>Rizikový scenár</c:v>
                </c:pt>
              </c:strCache>
            </c:strRef>
          </c:tx>
          <c:marker>
            <c:symbol val="none"/>
          </c:marker>
          <c:xVal>
            <c:numRef>
              <c:f>Graf1!$C$2:$AW$2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Graf1!$C$6:$AW$6</c:f>
              <c:numCache>
                <c:formatCode>0.00%</c:formatCode>
                <c:ptCount val="47"/>
                <c:pt idx="0">
                  <c:v>-1.1450284814597813E-3</c:v>
                </c:pt>
                <c:pt idx="1">
                  <c:v>-2.7109867979942539E-3</c:v>
                </c:pt>
                <c:pt idx="2">
                  <c:v>-4.1668793455345732E-3</c:v>
                </c:pt>
                <c:pt idx="3">
                  <c:v>-5.572785105117912E-3</c:v>
                </c:pt>
                <c:pt idx="4">
                  <c:v>-6.2941621861214037E-3</c:v>
                </c:pt>
                <c:pt idx="5">
                  <c:v>-7.020805039241706E-3</c:v>
                </c:pt>
                <c:pt idx="6">
                  <c:v>-7.741218743167912E-3</c:v>
                </c:pt>
                <c:pt idx="7">
                  <c:v>-8.5104318557922311E-3</c:v>
                </c:pt>
                <c:pt idx="8">
                  <c:v>-9.2448997379633528E-3</c:v>
                </c:pt>
                <c:pt idx="9">
                  <c:v>-9.9453056838891985E-3</c:v>
                </c:pt>
                <c:pt idx="10">
                  <c:v>-1.0650170471211352E-2</c:v>
                </c:pt>
                <c:pt idx="11">
                  <c:v>-1.1316842397216366E-2</c:v>
                </c:pt>
                <c:pt idx="12">
                  <c:v>-1.2002846406591286E-2</c:v>
                </c:pt>
                <c:pt idx="13">
                  <c:v>-1.2607931637972771E-2</c:v>
                </c:pt>
                <c:pt idx="14">
                  <c:v>-1.3205867089709552E-2</c:v>
                </c:pt>
                <c:pt idx="15">
                  <c:v>-1.37694169355978E-2</c:v>
                </c:pt>
                <c:pt idx="16">
                  <c:v>-1.4244255900910234E-2</c:v>
                </c:pt>
                <c:pt idx="17">
                  <c:v>-1.4657285874639532E-2</c:v>
                </c:pt>
                <c:pt idx="18">
                  <c:v>-1.5021571008822779E-2</c:v>
                </c:pt>
                <c:pt idx="19">
                  <c:v>-1.5475102763856637E-2</c:v>
                </c:pt>
                <c:pt idx="20">
                  <c:v>-1.5897654379400803E-2</c:v>
                </c:pt>
                <c:pt idx="21">
                  <c:v>-1.6286651627874977E-2</c:v>
                </c:pt>
                <c:pt idx="22">
                  <c:v>-1.6590364083759596E-2</c:v>
                </c:pt>
                <c:pt idx="23">
                  <c:v>-1.6901491102274169E-2</c:v>
                </c:pt>
                <c:pt idx="24">
                  <c:v>-1.7218634933659691E-2</c:v>
                </c:pt>
                <c:pt idx="25">
                  <c:v>-1.7554469319531078E-2</c:v>
                </c:pt>
                <c:pt idx="26">
                  <c:v>-1.7885485456453097E-2</c:v>
                </c:pt>
                <c:pt idx="27">
                  <c:v>-1.8239462387586117E-2</c:v>
                </c:pt>
                <c:pt idx="28">
                  <c:v>-1.8693180615678227E-2</c:v>
                </c:pt>
                <c:pt idx="29">
                  <c:v>-1.9153217851234344E-2</c:v>
                </c:pt>
                <c:pt idx="30">
                  <c:v>-1.9536870624611093E-2</c:v>
                </c:pt>
                <c:pt idx="31">
                  <c:v>-1.9881263047659654E-2</c:v>
                </c:pt>
                <c:pt idx="32">
                  <c:v>-2.0235258241023811E-2</c:v>
                </c:pt>
                <c:pt idx="33">
                  <c:v>-2.0633935678757584E-2</c:v>
                </c:pt>
                <c:pt idx="34">
                  <c:v>-2.1062150882903748E-2</c:v>
                </c:pt>
                <c:pt idx="35">
                  <c:v>-2.1591521396251836E-2</c:v>
                </c:pt>
                <c:pt idx="36">
                  <c:v>-2.2124234195093982E-2</c:v>
                </c:pt>
                <c:pt idx="37">
                  <c:v>-2.2638784172384022E-2</c:v>
                </c:pt>
                <c:pt idx="38">
                  <c:v>-2.3138693760614389E-2</c:v>
                </c:pt>
                <c:pt idx="39">
                  <c:v>-2.3689664080955936E-2</c:v>
                </c:pt>
                <c:pt idx="40">
                  <c:v>-2.4241159409208832E-2</c:v>
                </c:pt>
                <c:pt idx="41">
                  <c:v>-2.4758824451838475E-2</c:v>
                </c:pt>
                <c:pt idx="42">
                  <c:v>-2.5222381220832372E-2</c:v>
                </c:pt>
                <c:pt idx="43">
                  <c:v>-2.5622172308401862E-2</c:v>
                </c:pt>
                <c:pt idx="44">
                  <c:v>-2.6019368846993109E-2</c:v>
                </c:pt>
                <c:pt idx="45">
                  <c:v>-2.6282557293632214E-2</c:v>
                </c:pt>
                <c:pt idx="46">
                  <c:v>-2.6372844700065599E-2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612936"/>
        <c:axId val="240612544"/>
      </c:scatterChart>
      <c:valAx>
        <c:axId val="240612936"/>
        <c:scaling>
          <c:orientation val="minMax"/>
          <c:max val="2060"/>
          <c:min val="2014"/>
        </c:scaling>
        <c:delete val="0"/>
        <c:axPos val="b"/>
        <c:numFmt formatCode="General" sourceLinked="1"/>
        <c:majorTickMark val="out"/>
        <c:minorTickMark val="none"/>
        <c:tickLblPos val="nextTo"/>
        <c:crossAx val="240612544"/>
        <c:crossesAt val="-3.0000000000000006E-2"/>
        <c:crossBetween val="midCat"/>
        <c:majorUnit val="5"/>
      </c:valAx>
      <c:valAx>
        <c:axId val="24061254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240612936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2395455487763658"/>
          <c:y val="5.1141932131579873E-2"/>
          <c:w val="0.16687106358170972"/>
          <c:h val="0.9075726447899575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8510091898889994E-2"/>
          <c:y val="3.7571978629575085E-2"/>
          <c:w val="0.7269751186762039"/>
          <c:h val="0.87765085201913617"/>
        </c:manualLayout>
      </c:layout>
      <c:scatterChart>
        <c:scatterStyle val="lineMarker"/>
        <c:varyColors val="0"/>
        <c:ser>
          <c:idx val="1"/>
          <c:order val="0"/>
          <c:tx>
            <c:strRef>
              <c:f>Graf2!$B$4</c:f>
              <c:strCache>
                <c:ptCount val="1"/>
                <c:pt idx="0">
                  <c:v>Optimistický scenár</c:v>
                </c:pt>
              </c:strCache>
            </c:strRef>
          </c:tx>
          <c:marker>
            <c:symbol val="none"/>
          </c:marker>
          <c:xVal>
            <c:numRef>
              <c:f>Graf2!$C$2:$AW$2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Graf2!$C$4:$AW$4</c:f>
              <c:numCache>
                <c:formatCode>0.00%</c:formatCode>
                <c:ptCount val="47"/>
                <c:pt idx="0">
                  <c:v>8.1276811361244438E-4</c:v>
                </c:pt>
                <c:pt idx="1">
                  <c:v>2.7577556936076194E-3</c:v>
                </c:pt>
                <c:pt idx="2">
                  <c:v>5.674892698685461E-3</c:v>
                </c:pt>
                <c:pt idx="3">
                  <c:v>9.476318195363341E-3</c:v>
                </c:pt>
                <c:pt idx="4">
                  <c:v>1.3579430045268058E-2</c:v>
                </c:pt>
                <c:pt idx="5">
                  <c:v>1.8044959198614038E-2</c:v>
                </c:pt>
                <c:pt idx="6">
                  <c:v>2.2825573710322719E-2</c:v>
                </c:pt>
                <c:pt idx="7">
                  <c:v>2.7998008599810244E-2</c:v>
                </c:pt>
                <c:pt idx="8">
                  <c:v>3.3554875596216234E-2</c:v>
                </c:pt>
                <c:pt idx="9">
                  <c:v>3.9487384523961583E-2</c:v>
                </c:pt>
                <c:pt idx="10">
                  <c:v>4.5821614655537996E-2</c:v>
                </c:pt>
                <c:pt idx="11">
                  <c:v>5.2545289380939074E-2</c:v>
                </c:pt>
                <c:pt idx="12">
                  <c:v>5.9704632354892283E-2</c:v>
                </c:pt>
                <c:pt idx="13">
                  <c:v>6.7264089716126102E-2</c:v>
                </c:pt>
                <c:pt idx="14">
                  <c:v>7.5260091981352639E-2</c:v>
                </c:pt>
                <c:pt idx="15">
                  <c:v>8.3703837167098241E-2</c:v>
                </c:pt>
                <c:pt idx="16">
                  <c:v>9.256264907289255E-2</c:v>
                </c:pt>
                <c:pt idx="17">
                  <c:v>0.10175176318644527</c:v>
                </c:pt>
                <c:pt idx="18">
                  <c:v>0.11124582105562743</c:v>
                </c:pt>
                <c:pt idx="19">
                  <c:v>0.1211428657257579</c:v>
                </c:pt>
                <c:pt idx="20">
                  <c:v>0.13143439758345185</c:v>
                </c:pt>
                <c:pt idx="21">
                  <c:v>0.14211124143919862</c:v>
                </c:pt>
                <c:pt idx="22">
                  <c:v>0.15311874744227191</c:v>
                </c:pt>
                <c:pt idx="23">
                  <c:v>0.16448279431221263</c:v>
                </c:pt>
                <c:pt idx="24">
                  <c:v>0.1762266088551524</c:v>
                </c:pt>
                <c:pt idx="25">
                  <c:v>0.1883847628961216</c:v>
                </c:pt>
                <c:pt idx="26">
                  <c:v>0.2009715248187679</c:v>
                </c:pt>
                <c:pt idx="27">
                  <c:v>0.21402821569298366</c:v>
                </c:pt>
                <c:pt idx="28">
                  <c:v>0.22766318230230084</c:v>
                </c:pt>
                <c:pt idx="29">
                  <c:v>0.24190359921577609</c:v>
                </c:pt>
                <c:pt idx="30">
                  <c:v>0.2567047701249584</c:v>
                </c:pt>
                <c:pt idx="31">
                  <c:v>0.27205394802486532</c:v>
                </c:pt>
                <c:pt idx="32">
                  <c:v>0.28798164159349698</c:v>
                </c:pt>
                <c:pt idx="33">
                  <c:v>0.30454897658967273</c:v>
                </c:pt>
                <c:pt idx="34">
                  <c:v>0.32180427074172141</c:v>
                </c:pt>
                <c:pt idx="35">
                  <c:v>0.33985872765840802</c:v>
                </c:pt>
                <c:pt idx="36">
                  <c:v>0.35874027935288161</c:v>
                </c:pt>
                <c:pt idx="37">
                  <c:v>0.37845913428581074</c:v>
                </c:pt>
                <c:pt idx="38">
                  <c:v>0.39902939708958679</c:v>
                </c:pt>
                <c:pt idx="39">
                  <c:v>0.42052312923460111</c:v>
                </c:pt>
                <c:pt idx="40">
                  <c:v>0.44296957698734901</c:v>
                </c:pt>
                <c:pt idx="41">
                  <c:v>0.46636946102229004</c:v>
                </c:pt>
                <c:pt idx="42">
                  <c:v>0.49070668242470561</c:v>
                </c:pt>
                <c:pt idx="43">
                  <c:v>0.51595740073878349</c:v>
                </c:pt>
                <c:pt idx="44">
                  <c:v>0.54215156403129061</c:v>
                </c:pt>
                <c:pt idx="45">
                  <c:v>0.56920637574170907</c:v>
                </c:pt>
                <c:pt idx="46">
                  <c:v>0.59700427997559569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Graf2!$B$5</c:f>
              <c:strCache>
                <c:ptCount val="1"/>
                <c:pt idx="0">
                  <c:v>Základný scenár</c:v>
                </c:pt>
              </c:strCache>
            </c:strRef>
          </c:tx>
          <c:marker>
            <c:symbol val="none"/>
          </c:marker>
          <c:xVal>
            <c:numRef>
              <c:f>Graf2!$C$2:$AW$2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Graf2!$C$5:$AW$5</c:f>
              <c:numCache>
                <c:formatCode>0.00%</c:formatCode>
                <c:ptCount val="47"/>
                <c:pt idx="0">
                  <c:v>9.2352156956153363E-4</c:v>
                </c:pt>
                <c:pt idx="1">
                  <c:v>3.1148031709322906E-3</c:v>
                </c:pt>
                <c:pt idx="2">
                  <c:v>6.4210660672463348E-3</c:v>
                </c:pt>
                <c:pt idx="3">
                  <c:v>1.0762647358998656E-2</c:v>
                </c:pt>
                <c:pt idx="4">
                  <c:v>1.5551916173106504E-2</c:v>
                </c:pt>
                <c:pt idx="5">
                  <c:v>2.085272878741504E-2</c:v>
                </c:pt>
                <c:pt idx="6">
                  <c:v>2.6606967464970457E-2</c:v>
                </c:pt>
                <c:pt idx="7">
                  <c:v>3.2886953995584625E-2</c:v>
                </c:pt>
                <c:pt idx="8">
                  <c:v>3.9681979421098149E-2</c:v>
                </c:pt>
                <c:pt idx="9">
                  <c:v>4.6981506680821447E-2</c:v>
                </c:pt>
                <c:pt idx="10">
                  <c:v>5.48119233435541E-2</c:v>
                </c:pt>
                <c:pt idx="11">
                  <c:v>6.3160789613417839E-2</c:v>
                </c:pt>
                <c:pt idx="12">
                  <c:v>7.2074768393223673E-2</c:v>
                </c:pt>
                <c:pt idx="13">
                  <c:v>8.1513856974824744E-2</c:v>
                </c:pt>
                <c:pt idx="14">
                  <c:v>9.1511488863693244E-2</c:v>
                </c:pt>
                <c:pt idx="15">
                  <c:v>0.10207621330796433</c:v>
                </c:pt>
                <c:pt idx="16">
                  <c:v>0.11317032626113976</c:v>
                </c:pt>
                <c:pt idx="17">
                  <c:v>0.12468854559702978</c:v>
                </c:pt>
                <c:pt idx="18">
                  <c:v>0.13660298975579224</c:v>
                </c:pt>
                <c:pt idx="19">
                  <c:v>0.14901392766767951</c:v>
                </c:pt>
                <c:pt idx="20">
                  <c:v>0.16191125640517368</c:v>
                </c:pt>
                <c:pt idx="21">
                  <c:v>0.17528374601423141</c:v>
                </c:pt>
                <c:pt idx="22">
                  <c:v>0.18907281738866996</c:v>
                </c:pt>
                <c:pt idx="23">
                  <c:v>0.20330422352457064</c:v>
                </c:pt>
                <c:pt idx="24">
                  <c:v>0.21800172076495514</c:v>
                </c:pt>
                <c:pt idx="25">
                  <c:v>0.23320110875093003</c:v>
                </c:pt>
                <c:pt idx="26">
                  <c:v>0.24891719661260417</c:v>
                </c:pt>
                <c:pt idx="27">
                  <c:v>0.26519236302433075</c:v>
                </c:pt>
                <c:pt idx="28">
                  <c:v>0.28213950810942545</c:v>
                </c:pt>
                <c:pt idx="29">
                  <c:v>0.29978719643257506</c:v>
                </c:pt>
                <c:pt idx="30">
                  <c:v>0.31808903727705301</c:v>
                </c:pt>
                <c:pt idx="31">
                  <c:v>0.3370322361351345</c:v>
                </c:pt>
                <c:pt idx="32">
                  <c:v>0.35664920780509662</c:v>
                </c:pt>
                <c:pt idx="33">
                  <c:v>0.37700480094860328</c:v>
                </c:pt>
                <c:pt idx="34">
                  <c:v>0.39815089607653381</c:v>
                </c:pt>
                <c:pt idx="35">
                  <c:v>0.42020558848332806</c:v>
                </c:pt>
                <c:pt idx="36">
                  <c:v>0.44320001454352098</c:v>
                </c:pt>
                <c:pt idx="37">
                  <c:v>0.46714687845465847</c:v>
                </c:pt>
                <c:pt idx="38">
                  <c:v>0.49206306507984171</c:v>
                </c:pt>
                <c:pt idx="39">
                  <c:v>0.51802632119963488</c:v>
                </c:pt>
                <c:pt idx="40">
                  <c:v>0.54506992869503224</c:v>
                </c:pt>
                <c:pt idx="41">
                  <c:v>0.57319736548361555</c:v>
                </c:pt>
                <c:pt idx="42">
                  <c:v>0.6023945962974655</c:v>
                </c:pt>
                <c:pt idx="43">
                  <c:v>0.63263953621223878</c:v>
                </c:pt>
                <c:pt idx="44">
                  <c:v>0.66396649090973192</c:v>
                </c:pt>
                <c:pt idx="45">
                  <c:v>0.69629168396049479</c:v>
                </c:pt>
                <c:pt idx="46">
                  <c:v>0.72949510559988673</c:v>
                </c:pt>
              </c:numCache>
            </c:numRef>
          </c:yVal>
          <c:smooth val="0"/>
        </c:ser>
        <c:ser>
          <c:idx val="3"/>
          <c:order val="2"/>
          <c:tx>
            <c:strRef>
              <c:f>Graf2!$B$6</c:f>
              <c:strCache>
                <c:ptCount val="1"/>
                <c:pt idx="0">
                  <c:v>Rizikový scenár</c:v>
                </c:pt>
              </c:strCache>
            </c:strRef>
          </c:tx>
          <c:marker>
            <c:symbol val="none"/>
          </c:marker>
          <c:xVal>
            <c:numRef>
              <c:f>Graf2!$C$2:$AW$2</c:f>
              <c:numCache>
                <c:formatCode>General</c:formatCode>
                <c:ptCount val="4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  <c:pt idx="17">
                  <c:v>2031</c:v>
                </c:pt>
                <c:pt idx="18">
                  <c:v>2032</c:v>
                </c:pt>
                <c:pt idx="19">
                  <c:v>2033</c:v>
                </c:pt>
                <c:pt idx="20">
                  <c:v>2034</c:v>
                </c:pt>
                <c:pt idx="21">
                  <c:v>2035</c:v>
                </c:pt>
                <c:pt idx="22">
                  <c:v>2036</c:v>
                </c:pt>
                <c:pt idx="23">
                  <c:v>2037</c:v>
                </c:pt>
                <c:pt idx="24">
                  <c:v>2038</c:v>
                </c:pt>
                <c:pt idx="25">
                  <c:v>2039</c:v>
                </c:pt>
                <c:pt idx="26">
                  <c:v>2040</c:v>
                </c:pt>
                <c:pt idx="27">
                  <c:v>2041</c:v>
                </c:pt>
                <c:pt idx="28">
                  <c:v>2042</c:v>
                </c:pt>
                <c:pt idx="29">
                  <c:v>2043</c:v>
                </c:pt>
                <c:pt idx="30">
                  <c:v>2044</c:v>
                </c:pt>
                <c:pt idx="31">
                  <c:v>2045</c:v>
                </c:pt>
                <c:pt idx="32">
                  <c:v>2046</c:v>
                </c:pt>
                <c:pt idx="33">
                  <c:v>2047</c:v>
                </c:pt>
                <c:pt idx="34">
                  <c:v>2048</c:v>
                </c:pt>
                <c:pt idx="35">
                  <c:v>2049</c:v>
                </c:pt>
                <c:pt idx="36">
                  <c:v>2050</c:v>
                </c:pt>
                <c:pt idx="37">
                  <c:v>2051</c:v>
                </c:pt>
                <c:pt idx="38">
                  <c:v>2052</c:v>
                </c:pt>
                <c:pt idx="39">
                  <c:v>2053</c:v>
                </c:pt>
                <c:pt idx="40">
                  <c:v>2054</c:v>
                </c:pt>
                <c:pt idx="41">
                  <c:v>2055</c:v>
                </c:pt>
                <c:pt idx="42">
                  <c:v>2056</c:v>
                </c:pt>
                <c:pt idx="43">
                  <c:v>2057</c:v>
                </c:pt>
                <c:pt idx="44">
                  <c:v>2058</c:v>
                </c:pt>
                <c:pt idx="45">
                  <c:v>2059</c:v>
                </c:pt>
                <c:pt idx="46">
                  <c:v>2060</c:v>
                </c:pt>
              </c:numCache>
            </c:numRef>
          </c:xVal>
          <c:yVal>
            <c:numRef>
              <c:f>Graf2!$C$6:$AW$6</c:f>
              <c:numCache>
                <c:formatCode>0.00%</c:formatCode>
                <c:ptCount val="47"/>
                <c:pt idx="0">
                  <c:v>1.1450284814597813E-3</c:v>
                </c:pt>
                <c:pt idx="1">
                  <c:v>3.8306328001980108E-3</c:v>
                </c:pt>
                <c:pt idx="2">
                  <c:v>7.9209764123905398E-3</c:v>
                </c:pt>
                <c:pt idx="3">
                  <c:v>1.3355545985300097E-2</c:v>
                </c:pt>
                <c:pt idx="4">
                  <c:v>1.9538590387784088E-2</c:v>
                </c:pt>
                <c:pt idx="5">
                  <c:v>2.6542313545604615E-2</c:v>
                </c:pt>
                <c:pt idx="6">
                  <c:v>3.4288621161636737E-2</c:v>
                </c:pt>
                <c:pt idx="7">
                  <c:v>4.2842256489713078E-2</c:v>
                </c:pt>
                <c:pt idx="8">
                  <c:v>5.2187002098096909E-2</c:v>
                </c:pt>
                <c:pt idx="9">
                  <c:v>6.230992051654248E-2</c:v>
                </c:pt>
                <c:pt idx="10">
                  <c:v>7.3239148030758219E-2</c:v>
                </c:pt>
                <c:pt idx="11">
                  <c:v>8.4962905851607179E-2</c:v>
                </c:pt>
                <c:pt idx="12">
                  <c:v>9.7529544501221366E-2</c:v>
                </c:pt>
                <c:pt idx="13">
                  <c:v>0.11089019262654097</c:v>
                </c:pt>
                <c:pt idx="14">
                  <c:v>0.12507214224802693</c:v>
                </c:pt>
                <c:pt idx="15">
                  <c:v>0.14007839684168141</c:v>
                </c:pt>
                <c:pt idx="16">
                  <c:v>0.15586044569255189</c:v>
                </c:pt>
                <c:pt idx="17">
                  <c:v>0.17227010710121426</c:v>
                </c:pt>
                <c:pt idx="18">
                  <c:v>0.18927425211067525</c:v>
                </c:pt>
                <c:pt idx="19">
                  <c:v>0.2069778595249544</c:v>
                </c:pt>
                <c:pt idx="20">
                  <c:v>0.2253674257781835</c:v>
                </c:pt>
                <c:pt idx="21">
                  <c:v>0.24442727159419475</c:v>
                </c:pt>
                <c:pt idx="22">
                  <c:v>0.26409034467144465</c:v>
                </c:pt>
                <c:pt idx="23">
                  <c:v>0.28438197388716502</c:v>
                </c:pt>
                <c:pt idx="24">
                  <c:v>0.30532691187161787</c:v>
                </c:pt>
                <c:pt idx="25">
                  <c:v>0.32696342628662772</c:v>
                </c:pt>
                <c:pt idx="26">
                  <c:v>0.34930732848249435</c:v>
                </c:pt>
                <c:pt idx="27">
                  <c:v>0.37240299050668685</c:v>
                </c:pt>
                <c:pt idx="28">
                  <c:v>0.39637276869903232</c:v>
                </c:pt>
                <c:pt idx="29">
                  <c:v>0.42124797463421121</c:v>
                </c:pt>
                <c:pt idx="30">
                  <c:v>0.44697838662720946</c:v>
                </c:pt>
                <c:pt idx="31">
                  <c:v>0.47355089096773367</c:v>
                </c:pt>
                <c:pt idx="32">
                  <c:v>0.50100173343908916</c:v>
                </c:pt>
                <c:pt idx="33">
                  <c:v>0.5294034876772804</c:v>
                </c:pt>
                <c:pt idx="34">
                  <c:v>0.55881544369569303</c:v>
                </c:pt>
                <c:pt idx="35">
                  <c:v>0.58937023529695387</c:v>
                </c:pt>
                <c:pt idx="36">
                  <c:v>0.62110566989678162</c:v>
                </c:pt>
                <c:pt idx="37">
                  <c:v>0.65403960766883429</c:v>
                </c:pt>
                <c:pt idx="38">
                  <c:v>0.68819469462615079</c:v>
                </c:pt>
                <c:pt idx="39">
                  <c:v>0.72366064338279223</c:v>
                </c:pt>
                <c:pt idx="40">
                  <c:v>0.7604791872836536</c:v>
                </c:pt>
                <c:pt idx="41">
                  <c:v>0.79865951147127279</c:v>
                </c:pt>
                <c:pt idx="42">
                  <c:v>0.83819179299067192</c:v>
                </c:pt>
                <c:pt idx="43">
                  <c:v>0.87905748672792794</c:v>
                </c:pt>
                <c:pt idx="44">
                  <c:v>0.92129998359143583</c:v>
                </c:pt>
                <c:pt idx="45">
                  <c:v>0.96483316674966824</c:v>
                </c:pt>
                <c:pt idx="46">
                  <c:v>1.0095315203109276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614504"/>
        <c:axId val="240614896"/>
      </c:scatterChart>
      <c:valAx>
        <c:axId val="240614504"/>
        <c:scaling>
          <c:orientation val="minMax"/>
          <c:max val="2060"/>
          <c:min val="2014"/>
        </c:scaling>
        <c:delete val="0"/>
        <c:axPos val="b"/>
        <c:numFmt formatCode="General" sourceLinked="1"/>
        <c:majorTickMark val="out"/>
        <c:minorTickMark val="none"/>
        <c:tickLblPos val="nextTo"/>
        <c:crossAx val="240614896"/>
        <c:crossesAt val="-3.0000000000000002E-2"/>
        <c:crossBetween val="midCat"/>
        <c:majorUnit val="5"/>
      </c:valAx>
      <c:valAx>
        <c:axId val="240614896"/>
        <c:scaling>
          <c:orientation val="minMax"/>
          <c:max val="1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240614504"/>
        <c:crosses val="autoZero"/>
        <c:crossBetween val="midCat"/>
        <c:majorUnit val="0.2"/>
      </c:valAx>
    </c:plotArea>
    <c:legend>
      <c:legendPos val="r"/>
      <c:layout>
        <c:manualLayout>
          <c:xMode val="edge"/>
          <c:yMode val="edge"/>
          <c:x val="0.81797752377395416"/>
          <c:y val="5.1141932131579852E-2"/>
          <c:w val="0.17284811143915454"/>
          <c:h val="0.9075726447899573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620023028848365E-2"/>
          <c:y val="4.2987665855213283E-2"/>
          <c:w val="0.91140986483448139"/>
          <c:h val="0.85531214164013314"/>
        </c:manualLayout>
      </c:layout>
      <c:lineChart>
        <c:grouping val="standard"/>
        <c:varyColors val="0"/>
        <c:ser>
          <c:idx val="0"/>
          <c:order val="0"/>
          <c:tx>
            <c:strRef>
              <c:f>'C:\Users\Ján\Documents\ZDRAV\[OECD-Health-Statistics-2014-Frequently-Requested-Data.xls]Graf-ženy'!$A$6</c:f>
              <c:strCache>
                <c:ptCount val="1"/>
                <c:pt idx="0">
                  <c:v>Rakúsko</c:v>
                </c:pt>
              </c:strCache>
            </c:strRef>
          </c:tx>
          <c:spPr>
            <a:ln w="2222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'C:\Users\Ján\Documents\ZDRAV\[OECD-Health-Statistics-2014-Frequently-Requested-Data.xls]Graf-ženy'!$B$5:$BC$5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'C:\Users\Ján\Documents\ZDRAV\[OECD-Health-Statistics-2014-Frequently-Requested-Data.xls]Graf-ženy'!$B$6:$BC$6</c:f>
              <c:numCache>
                <c:formatCode>General</c:formatCode>
                <c:ptCount val="54"/>
                <c:pt idx="0">
                  <c:v>71.900000000000006</c:v>
                </c:pt>
                <c:pt idx="1">
                  <c:v>72.8</c:v>
                </c:pt>
                <c:pt idx="2">
                  <c:v>72.5</c:v>
                </c:pt>
                <c:pt idx="3">
                  <c:v>72.7</c:v>
                </c:pt>
                <c:pt idx="4">
                  <c:v>73.2</c:v>
                </c:pt>
                <c:pt idx="5">
                  <c:v>73</c:v>
                </c:pt>
                <c:pt idx="6">
                  <c:v>73.400000000000006</c:v>
                </c:pt>
                <c:pt idx="7">
                  <c:v>73.400000000000006</c:v>
                </c:pt>
                <c:pt idx="8">
                  <c:v>73.5</c:v>
                </c:pt>
                <c:pt idx="9">
                  <c:v>73.3</c:v>
                </c:pt>
                <c:pt idx="10">
                  <c:v>73.5</c:v>
                </c:pt>
                <c:pt idx="11">
                  <c:v>73.7</c:v>
                </c:pt>
                <c:pt idx="12">
                  <c:v>74.099999999999994</c:v>
                </c:pt>
                <c:pt idx="13">
                  <c:v>74.599999999999994</c:v>
                </c:pt>
                <c:pt idx="14">
                  <c:v>74.7</c:v>
                </c:pt>
                <c:pt idx="15">
                  <c:v>74.7</c:v>
                </c:pt>
                <c:pt idx="16">
                  <c:v>75.099999999999994</c:v>
                </c:pt>
                <c:pt idx="17">
                  <c:v>75.5</c:v>
                </c:pt>
                <c:pt idx="18">
                  <c:v>75.7</c:v>
                </c:pt>
                <c:pt idx="19">
                  <c:v>76</c:v>
                </c:pt>
                <c:pt idx="20">
                  <c:v>76.099999999999994</c:v>
                </c:pt>
                <c:pt idx="21">
                  <c:v>76.5</c:v>
                </c:pt>
                <c:pt idx="22">
                  <c:v>76.7</c:v>
                </c:pt>
                <c:pt idx="23">
                  <c:v>76.7</c:v>
                </c:pt>
                <c:pt idx="24">
                  <c:v>77.3</c:v>
                </c:pt>
                <c:pt idx="25">
                  <c:v>77.400000000000006</c:v>
                </c:pt>
                <c:pt idx="26">
                  <c:v>77.8</c:v>
                </c:pt>
                <c:pt idx="27">
                  <c:v>78.2</c:v>
                </c:pt>
                <c:pt idx="28">
                  <c:v>78.7</c:v>
                </c:pt>
                <c:pt idx="29">
                  <c:v>78.8</c:v>
                </c:pt>
                <c:pt idx="30">
                  <c:v>79</c:v>
                </c:pt>
                <c:pt idx="31">
                  <c:v>79.099999999999994</c:v>
                </c:pt>
                <c:pt idx="32">
                  <c:v>79.3</c:v>
                </c:pt>
                <c:pt idx="33">
                  <c:v>79.5</c:v>
                </c:pt>
                <c:pt idx="34">
                  <c:v>79.8</c:v>
                </c:pt>
                <c:pt idx="35">
                  <c:v>80.099999999999994</c:v>
                </c:pt>
                <c:pt idx="36">
                  <c:v>80.2</c:v>
                </c:pt>
                <c:pt idx="37">
                  <c:v>80.7</c:v>
                </c:pt>
                <c:pt idx="38">
                  <c:v>81</c:v>
                </c:pt>
                <c:pt idx="39">
                  <c:v>81</c:v>
                </c:pt>
                <c:pt idx="40">
                  <c:v>81.2</c:v>
                </c:pt>
                <c:pt idx="41">
                  <c:v>81.7</c:v>
                </c:pt>
                <c:pt idx="42">
                  <c:v>81.7</c:v>
                </c:pt>
                <c:pt idx="43">
                  <c:v>81.5</c:v>
                </c:pt>
                <c:pt idx="44">
                  <c:v>82.1</c:v>
                </c:pt>
                <c:pt idx="45">
                  <c:v>82.2</c:v>
                </c:pt>
                <c:pt idx="46">
                  <c:v>82.8</c:v>
                </c:pt>
                <c:pt idx="47">
                  <c:v>83.1</c:v>
                </c:pt>
                <c:pt idx="48">
                  <c:v>83.3</c:v>
                </c:pt>
                <c:pt idx="49">
                  <c:v>83.2</c:v>
                </c:pt>
                <c:pt idx="50">
                  <c:v>83.5</c:v>
                </c:pt>
                <c:pt idx="51">
                  <c:v>83.8</c:v>
                </c:pt>
                <c:pt idx="52">
                  <c:v>83.6</c:v>
                </c:pt>
                <c:pt idx="53">
                  <c:v>83.8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'C:\Users\Ján\Documents\ZDRAV\[OECD-Health-Statistics-2014-Frequently-Requested-Data.xls]Graf-ženy'!$A$7</c:f>
              <c:strCache>
                <c:ptCount val="1"/>
                <c:pt idx="0">
                  <c:v>Česko</c:v>
                </c:pt>
              </c:strCache>
            </c:strRef>
          </c:tx>
          <c:spPr>
            <a:ln w="2222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'C:\Users\Ján\Documents\ZDRAV\[OECD-Health-Statistics-2014-Frequently-Requested-Data.xls]Graf-ženy'!$B$5:$BC$5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'C:\Users\Ján\Documents\ZDRAV\[OECD-Health-Statistics-2014-Frequently-Requested-Data.xls]Graf-ženy'!$B$7:$BC$7</c:f>
              <c:numCache>
                <c:formatCode>General</c:formatCode>
                <c:ptCount val="54"/>
                <c:pt idx="0">
                  <c:v>73.5</c:v>
                </c:pt>
                <c:pt idx="1">
                  <c:v>73.599999999999994</c:v>
                </c:pt>
                <c:pt idx="2">
                  <c:v>72.900000000000006</c:v>
                </c:pt>
                <c:pt idx="3">
                  <c:v>73.599999999999994</c:v>
                </c:pt>
                <c:pt idx="4">
                  <c:v>73.8</c:v>
                </c:pt>
                <c:pt idx="5">
                  <c:v>73.5</c:v>
                </c:pt>
                <c:pt idx="6">
                  <c:v>73.900000000000006</c:v>
                </c:pt>
                <c:pt idx="7">
                  <c:v>73.8</c:v>
                </c:pt>
                <c:pt idx="8">
                  <c:v>73.5</c:v>
                </c:pt>
                <c:pt idx="9">
                  <c:v>73.2</c:v>
                </c:pt>
                <c:pt idx="10">
                  <c:v>73.099999999999994</c:v>
                </c:pt>
                <c:pt idx="11">
                  <c:v>73.400000000000006</c:v>
                </c:pt>
                <c:pt idx="12">
                  <c:v>73.7</c:v>
                </c:pt>
                <c:pt idx="13">
                  <c:v>73.8</c:v>
                </c:pt>
                <c:pt idx="14">
                  <c:v>73.599999999999994</c:v>
                </c:pt>
                <c:pt idx="15">
                  <c:v>74.099999999999994</c:v>
                </c:pt>
                <c:pt idx="16">
                  <c:v>74.3</c:v>
                </c:pt>
                <c:pt idx="17">
                  <c:v>74.3</c:v>
                </c:pt>
                <c:pt idx="18">
                  <c:v>74.400000000000006</c:v>
                </c:pt>
                <c:pt idx="19">
                  <c:v>74.400000000000006</c:v>
                </c:pt>
                <c:pt idx="20">
                  <c:v>74</c:v>
                </c:pt>
                <c:pt idx="21">
                  <c:v>74.400000000000006</c:v>
                </c:pt>
                <c:pt idx="22">
                  <c:v>74.5</c:v>
                </c:pt>
                <c:pt idx="23">
                  <c:v>74.400000000000006</c:v>
                </c:pt>
                <c:pt idx="24">
                  <c:v>74.599999999999994</c:v>
                </c:pt>
                <c:pt idx="25">
                  <c:v>74.8</c:v>
                </c:pt>
                <c:pt idx="26">
                  <c:v>74.7</c:v>
                </c:pt>
                <c:pt idx="27">
                  <c:v>75.3</c:v>
                </c:pt>
                <c:pt idx="28">
                  <c:v>75.400000000000006</c:v>
                </c:pt>
                <c:pt idx="29">
                  <c:v>75.5</c:v>
                </c:pt>
                <c:pt idx="30">
                  <c:v>75.5</c:v>
                </c:pt>
                <c:pt idx="31">
                  <c:v>75.8</c:v>
                </c:pt>
                <c:pt idx="32">
                  <c:v>76.3</c:v>
                </c:pt>
                <c:pt idx="33">
                  <c:v>76.5</c:v>
                </c:pt>
                <c:pt idx="34">
                  <c:v>76.8</c:v>
                </c:pt>
                <c:pt idx="35">
                  <c:v>76.8</c:v>
                </c:pt>
                <c:pt idx="36">
                  <c:v>77.5</c:v>
                </c:pt>
                <c:pt idx="37">
                  <c:v>77.599999999999994</c:v>
                </c:pt>
                <c:pt idx="38">
                  <c:v>78.2</c:v>
                </c:pt>
                <c:pt idx="39">
                  <c:v>78.3</c:v>
                </c:pt>
                <c:pt idx="40">
                  <c:v>78.5</c:v>
                </c:pt>
                <c:pt idx="41">
                  <c:v>78.5</c:v>
                </c:pt>
                <c:pt idx="42">
                  <c:v>78.7</c:v>
                </c:pt>
                <c:pt idx="43">
                  <c:v>78.599999999999994</c:v>
                </c:pt>
                <c:pt idx="44">
                  <c:v>79.099999999999994</c:v>
                </c:pt>
                <c:pt idx="45">
                  <c:v>79.2</c:v>
                </c:pt>
                <c:pt idx="46">
                  <c:v>79.900000000000006</c:v>
                </c:pt>
                <c:pt idx="47">
                  <c:v>80.2</c:v>
                </c:pt>
                <c:pt idx="48">
                  <c:v>80.5</c:v>
                </c:pt>
                <c:pt idx="49">
                  <c:v>80.5</c:v>
                </c:pt>
                <c:pt idx="50">
                  <c:v>80.900000000000006</c:v>
                </c:pt>
                <c:pt idx="51">
                  <c:v>81.099999999999994</c:v>
                </c:pt>
                <c:pt idx="52">
                  <c:v>81.2</c:v>
                </c:pt>
                <c:pt idx="53">
                  <c:v>81.3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'C:\Users\Ján\Documents\ZDRAV\[OECD-Health-Statistics-2014-Frequently-Requested-Data.xls]Graf-ženy'!$A$8</c:f>
              <c:strCache>
                <c:ptCount val="1"/>
                <c:pt idx="0">
                  <c:v>Slovensko</c:v>
                </c:pt>
              </c:strCache>
            </c:strRef>
          </c:tx>
          <c:spPr>
            <a:ln w="444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'C:\Users\Ján\Documents\ZDRAV\[OECD-Health-Statistics-2014-Frequently-Requested-Data.xls]Graf-ženy'!$B$5:$BC$5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'C:\Users\Ján\Documents\ZDRAV\[OECD-Health-Statistics-2014-Frequently-Requested-Data.xls]Graf-ženy'!$B$8:$BC$8</c:f>
              <c:numCache>
                <c:formatCode>General</c:formatCode>
                <c:ptCount val="54"/>
                <c:pt idx="0">
                  <c:v>72.7</c:v>
                </c:pt>
                <c:pt idx="1">
                  <c:v>73.2</c:v>
                </c:pt>
                <c:pt idx="2">
                  <c:v>72.7</c:v>
                </c:pt>
                <c:pt idx="3">
                  <c:v>73.3</c:v>
                </c:pt>
                <c:pt idx="4">
                  <c:v>73.599999999999994</c:v>
                </c:pt>
                <c:pt idx="5">
                  <c:v>72.900000000000006</c:v>
                </c:pt>
                <c:pt idx="6">
                  <c:v>73.3</c:v>
                </c:pt>
                <c:pt idx="7">
                  <c:v>73.900000000000006</c:v>
                </c:pt>
                <c:pt idx="8">
                  <c:v>73.599999999999994</c:v>
                </c:pt>
                <c:pt idx="9">
                  <c:v>73.3</c:v>
                </c:pt>
                <c:pt idx="10">
                  <c:v>73.099999999999994</c:v>
                </c:pt>
                <c:pt idx="11">
                  <c:v>73.3</c:v>
                </c:pt>
                <c:pt idx="12">
                  <c:v>73.900000000000006</c:v>
                </c:pt>
                <c:pt idx="13">
                  <c:v>73.400000000000006</c:v>
                </c:pt>
                <c:pt idx="14">
                  <c:v>73.7</c:v>
                </c:pt>
                <c:pt idx="15">
                  <c:v>74</c:v>
                </c:pt>
                <c:pt idx="16">
                  <c:v>74.099999999999994</c:v>
                </c:pt>
                <c:pt idx="17">
                  <c:v>74.3</c:v>
                </c:pt>
                <c:pt idx="18">
                  <c:v>74.2</c:v>
                </c:pt>
                <c:pt idx="19">
                  <c:v>74.599999999999994</c:v>
                </c:pt>
                <c:pt idx="20">
                  <c:v>74.400000000000006</c:v>
                </c:pt>
                <c:pt idx="21">
                  <c:v>74.900000000000006</c:v>
                </c:pt>
                <c:pt idx="22">
                  <c:v>74.900000000000006</c:v>
                </c:pt>
                <c:pt idx="23">
                  <c:v>74.7</c:v>
                </c:pt>
                <c:pt idx="24">
                  <c:v>75.099999999999994</c:v>
                </c:pt>
                <c:pt idx="25">
                  <c:v>75</c:v>
                </c:pt>
                <c:pt idx="26">
                  <c:v>75.099999999999994</c:v>
                </c:pt>
                <c:pt idx="27">
                  <c:v>75.400000000000006</c:v>
                </c:pt>
                <c:pt idx="28">
                  <c:v>75.7</c:v>
                </c:pt>
                <c:pt idx="29">
                  <c:v>75.599999999999994</c:v>
                </c:pt>
                <c:pt idx="30">
                  <c:v>75.7</c:v>
                </c:pt>
                <c:pt idx="31">
                  <c:v>75.5</c:v>
                </c:pt>
                <c:pt idx="32">
                  <c:v>76</c:v>
                </c:pt>
                <c:pt idx="33">
                  <c:v>76.3</c:v>
                </c:pt>
                <c:pt idx="34">
                  <c:v>76.7</c:v>
                </c:pt>
                <c:pt idx="35">
                  <c:v>76.5</c:v>
                </c:pt>
                <c:pt idx="36">
                  <c:v>77</c:v>
                </c:pt>
                <c:pt idx="37">
                  <c:v>76.900000000000006</c:v>
                </c:pt>
                <c:pt idx="38">
                  <c:v>77</c:v>
                </c:pt>
                <c:pt idx="39">
                  <c:v>77.400000000000006</c:v>
                </c:pt>
                <c:pt idx="40">
                  <c:v>77.5</c:v>
                </c:pt>
                <c:pt idx="41">
                  <c:v>77.7</c:v>
                </c:pt>
                <c:pt idx="42">
                  <c:v>77.7</c:v>
                </c:pt>
                <c:pt idx="43">
                  <c:v>77.7</c:v>
                </c:pt>
                <c:pt idx="44">
                  <c:v>78</c:v>
                </c:pt>
                <c:pt idx="45">
                  <c:v>78.099999999999994</c:v>
                </c:pt>
                <c:pt idx="46">
                  <c:v>78.400000000000006</c:v>
                </c:pt>
                <c:pt idx="47">
                  <c:v>78.400000000000006</c:v>
                </c:pt>
                <c:pt idx="48">
                  <c:v>79</c:v>
                </c:pt>
                <c:pt idx="49">
                  <c:v>79.099999999999994</c:v>
                </c:pt>
                <c:pt idx="50">
                  <c:v>79.3</c:v>
                </c:pt>
                <c:pt idx="51">
                  <c:v>79.8</c:v>
                </c:pt>
                <c:pt idx="52">
                  <c:v>79.900000000000006</c:v>
                </c:pt>
                <c:pt idx="53">
                  <c:v>80.099999999999994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'C:\Users\Ján\Documents\ZDRAV\[OECD-Health-Statistics-2014-Frequently-Requested-Data.xls]Graf-ženy'!$A$9</c:f>
              <c:strCache>
                <c:ptCount val="1"/>
                <c:pt idx="0">
                  <c:v>Poľsko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'C:\Users\Ján\Documents\ZDRAV\[OECD-Health-Statistics-2014-Frequently-Requested-Data.xls]Graf-ženy'!$B$5:$BC$5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'C:\Users\Ján\Documents\ZDRAV\[OECD-Health-Statistics-2014-Frequently-Requested-Data.xls]Graf-ženy'!$B$9:$BC$9</c:f>
              <c:numCache>
                <c:formatCode>General</c:formatCode>
                <c:ptCount val="54"/>
                <c:pt idx="0">
                  <c:v>70.599999999999994</c:v>
                </c:pt>
                <c:pt idx="1">
                  <c:v>70.8</c:v>
                </c:pt>
                <c:pt idx="2">
                  <c:v>70.5</c:v>
                </c:pt>
                <c:pt idx="3">
                  <c:v>71.5</c:v>
                </c:pt>
                <c:pt idx="4">
                  <c:v>71.599999999999994</c:v>
                </c:pt>
                <c:pt idx="5">
                  <c:v>72.400000000000006</c:v>
                </c:pt>
                <c:pt idx="6">
                  <c:v>72.900000000000006</c:v>
                </c:pt>
                <c:pt idx="7">
                  <c:v>72.599999999999994</c:v>
                </c:pt>
                <c:pt idx="8">
                  <c:v>73.599999999999994</c:v>
                </c:pt>
                <c:pt idx="9">
                  <c:v>73.099999999999994</c:v>
                </c:pt>
                <c:pt idx="10">
                  <c:v>73.3</c:v>
                </c:pt>
                <c:pt idx="11">
                  <c:v>73.3</c:v>
                </c:pt>
                <c:pt idx="12">
                  <c:v>74.2</c:v>
                </c:pt>
                <c:pt idx="13">
                  <c:v>74.3</c:v>
                </c:pt>
                <c:pt idx="14">
                  <c:v>74.599999999999994</c:v>
                </c:pt>
                <c:pt idx="15">
                  <c:v>74.3</c:v>
                </c:pt>
                <c:pt idx="16">
                  <c:v>74.599999999999994</c:v>
                </c:pt>
                <c:pt idx="17">
                  <c:v>74.5</c:v>
                </c:pt>
                <c:pt idx="18">
                  <c:v>74.5</c:v>
                </c:pt>
                <c:pt idx="19">
                  <c:v>74.900000000000006</c:v>
                </c:pt>
                <c:pt idx="20">
                  <c:v>74.400000000000006</c:v>
                </c:pt>
                <c:pt idx="21">
                  <c:v>75.2</c:v>
                </c:pt>
                <c:pt idx="22">
                  <c:v>75.2</c:v>
                </c:pt>
                <c:pt idx="23">
                  <c:v>75.2</c:v>
                </c:pt>
                <c:pt idx="24">
                  <c:v>75</c:v>
                </c:pt>
                <c:pt idx="25">
                  <c:v>75.3</c:v>
                </c:pt>
                <c:pt idx="26">
                  <c:v>75.099999999999994</c:v>
                </c:pt>
                <c:pt idx="27">
                  <c:v>75.2</c:v>
                </c:pt>
                <c:pt idx="28">
                  <c:v>75.7</c:v>
                </c:pt>
                <c:pt idx="29">
                  <c:v>75.5</c:v>
                </c:pt>
                <c:pt idx="30">
                  <c:v>75.3</c:v>
                </c:pt>
                <c:pt idx="31">
                  <c:v>75.099999999999994</c:v>
                </c:pt>
                <c:pt idx="32">
                  <c:v>75.599999999999994</c:v>
                </c:pt>
                <c:pt idx="33">
                  <c:v>75.900000000000006</c:v>
                </c:pt>
                <c:pt idx="34">
                  <c:v>76.099999999999994</c:v>
                </c:pt>
                <c:pt idx="35">
                  <c:v>76.400000000000006</c:v>
                </c:pt>
                <c:pt idx="36">
                  <c:v>76.599999999999994</c:v>
                </c:pt>
                <c:pt idx="37">
                  <c:v>77</c:v>
                </c:pt>
                <c:pt idx="38">
                  <c:v>77.400000000000006</c:v>
                </c:pt>
                <c:pt idx="39">
                  <c:v>77.5</c:v>
                </c:pt>
                <c:pt idx="40">
                  <c:v>78</c:v>
                </c:pt>
                <c:pt idx="41">
                  <c:v>78.400000000000006</c:v>
                </c:pt>
                <c:pt idx="42">
                  <c:v>78.8</c:v>
                </c:pt>
                <c:pt idx="43">
                  <c:v>78.8</c:v>
                </c:pt>
                <c:pt idx="44">
                  <c:v>79.2</c:v>
                </c:pt>
                <c:pt idx="45">
                  <c:v>79.3</c:v>
                </c:pt>
                <c:pt idx="46">
                  <c:v>79.7</c:v>
                </c:pt>
                <c:pt idx="47">
                  <c:v>79.8</c:v>
                </c:pt>
                <c:pt idx="48">
                  <c:v>80</c:v>
                </c:pt>
                <c:pt idx="49">
                  <c:v>80.099999999999994</c:v>
                </c:pt>
                <c:pt idx="50">
                  <c:v>80.7</c:v>
                </c:pt>
                <c:pt idx="51">
                  <c:v>81.099999999999994</c:v>
                </c:pt>
                <c:pt idx="52">
                  <c:v>81.099999999999994</c:v>
                </c:pt>
                <c:pt idx="53">
                  <c:v>81.2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'C:\Users\Ján\Documents\ZDRAV\[OECD-Health-Statistics-2014-Frequently-Requested-Data.xls]Graf-ženy'!$A$10</c:f>
              <c:strCache>
                <c:ptCount val="1"/>
                <c:pt idx="0">
                  <c:v>Maďarsko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'C:\Users\Ján\Documents\ZDRAV\[OECD-Health-Statistics-2014-Frequently-Requested-Data.xls]Graf-ženy'!$B$5:$BC$5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'C:\Users\Ján\Documents\ZDRAV\[OECD-Health-Statistics-2014-Frequently-Requested-Data.xls]Graf-ženy'!$B$10:$BC$10</c:f>
              <c:numCache>
                <c:formatCode>General</c:formatCode>
                <c:ptCount val="54"/>
                <c:pt idx="0">
                  <c:v>70.2</c:v>
                </c:pt>
                <c:pt idx="1">
                  <c:v>71.2</c:v>
                </c:pt>
                <c:pt idx="2">
                  <c:v>70.099999999999994</c:v>
                </c:pt>
                <c:pt idx="3">
                  <c:v>71.3</c:v>
                </c:pt>
                <c:pt idx="4">
                  <c:v>71.900000000000006</c:v>
                </c:pt>
                <c:pt idx="5">
                  <c:v>71.5</c:v>
                </c:pt>
                <c:pt idx="6">
                  <c:v>72.3</c:v>
                </c:pt>
                <c:pt idx="7">
                  <c:v>72.099999999999994</c:v>
                </c:pt>
                <c:pt idx="8">
                  <c:v>72</c:v>
                </c:pt>
                <c:pt idx="9">
                  <c:v>72.099999999999994</c:v>
                </c:pt>
                <c:pt idx="10">
                  <c:v>72.099999999999994</c:v>
                </c:pt>
                <c:pt idx="11">
                  <c:v>72.099999999999994</c:v>
                </c:pt>
                <c:pt idx="12">
                  <c:v>72.7</c:v>
                </c:pt>
                <c:pt idx="13">
                  <c:v>72.599999999999994</c:v>
                </c:pt>
                <c:pt idx="14">
                  <c:v>72.3</c:v>
                </c:pt>
                <c:pt idx="15">
                  <c:v>72.5</c:v>
                </c:pt>
                <c:pt idx="16">
                  <c:v>72.599999999999994</c:v>
                </c:pt>
                <c:pt idx="17">
                  <c:v>73.099999999999994</c:v>
                </c:pt>
                <c:pt idx="18">
                  <c:v>72.8</c:v>
                </c:pt>
                <c:pt idx="19">
                  <c:v>73.2</c:v>
                </c:pt>
                <c:pt idx="20">
                  <c:v>72.8</c:v>
                </c:pt>
                <c:pt idx="21">
                  <c:v>73</c:v>
                </c:pt>
                <c:pt idx="22">
                  <c:v>73.3</c:v>
                </c:pt>
                <c:pt idx="23">
                  <c:v>73.099999999999994</c:v>
                </c:pt>
                <c:pt idx="24">
                  <c:v>73.3</c:v>
                </c:pt>
                <c:pt idx="25">
                  <c:v>73.2</c:v>
                </c:pt>
                <c:pt idx="26">
                  <c:v>73.3</c:v>
                </c:pt>
                <c:pt idx="27">
                  <c:v>73.900000000000006</c:v>
                </c:pt>
                <c:pt idx="28">
                  <c:v>74.2</c:v>
                </c:pt>
                <c:pt idx="29">
                  <c:v>73.8</c:v>
                </c:pt>
                <c:pt idx="30">
                  <c:v>73.8</c:v>
                </c:pt>
                <c:pt idx="31">
                  <c:v>74</c:v>
                </c:pt>
                <c:pt idx="32">
                  <c:v>74</c:v>
                </c:pt>
                <c:pt idx="33">
                  <c:v>74</c:v>
                </c:pt>
                <c:pt idx="34">
                  <c:v>74.5</c:v>
                </c:pt>
                <c:pt idx="35">
                  <c:v>74.8</c:v>
                </c:pt>
                <c:pt idx="36">
                  <c:v>75</c:v>
                </c:pt>
                <c:pt idx="37">
                  <c:v>75.5</c:v>
                </c:pt>
                <c:pt idx="38">
                  <c:v>75.599999999999994</c:v>
                </c:pt>
                <c:pt idx="39">
                  <c:v>75.599999999999994</c:v>
                </c:pt>
                <c:pt idx="40">
                  <c:v>76.2</c:v>
                </c:pt>
                <c:pt idx="41">
                  <c:v>76.7</c:v>
                </c:pt>
                <c:pt idx="42">
                  <c:v>76.7</c:v>
                </c:pt>
                <c:pt idx="43">
                  <c:v>76.7</c:v>
                </c:pt>
                <c:pt idx="44">
                  <c:v>77.2</c:v>
                </c:pt>
                <c:pt idx="45">
                  <c:v>77.2</c:v>
                </c:pt>
                <c:pt idx="46">
                  <c:v>77.8</c:v>
                </c:pt>
                <c:pt idx="47">
                  <c:v>77.8</c:v>
                </c:pt>
                <c:pt idx="48">
                  <c:v>78.3</c:v>
                </c:pt>
                <c:pt idx="49">
                  <c:v>78.400000000000006</c:v>
                </c:pt>
                <c:pt idx="50">
                  <c:v>78.599999999999994</c:v>
                </c:pt>
                <c:pt idx="51">
                  <c:v>78.7</c:v>
                </c:pt>
                <c:pt idx="52">
                  <c:v>78.7</c:v>
                </c:pt>
                <c:pt idx="53">
                  <c:v>79.099999999999994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0608232"/>
        <c:axId val="240609408"/>
      </c:lineChart>
      <c:catAx>
        <c:axId val="240608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0609408"/>
        <c:crosses val="autoZero"/>
        <c:auto val="1"/>
        <c:lblAlgn val="ctr"/>
        <c:lblOffset val="100"/>
        <c:noMultiLvlLbl val="0"/>
      </c:catAx>
      <c:valAx>
        <c:axId val="240609408"/>
        <c:scaling>
          <c:orientation val="minMax"/>
          <c:min val="69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0608232"/>
        <c:crosses val="autoZero"/>
        <c:crossBetween val="between"/>
      </c:valAx>
      <c:spPr>
        <a:noFill/>
        <a:ln w="19050">
          <a:solidFill>
            <a:schemeClr val="tx1">
              <a:lumMod val="15000"/>
              <a:lumOff val="85000"/>
            </a:schemeClr>
          </a:solidFill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</c:legendEntry>
      <c:layout>
        <c:manualLayout>
          <c:xMode val="edge"/>
          <c:yMode val="edge"/>
          <c:x val="0.19105100375966519"/>
          <c:y val="8.116484407071918E-2"/>
          <c:w val="0.1767567074948965"/>
          <c:h val="0.38258407825783791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12700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851088722417649E-2"/>
          <c:y val="4.1387754759464948E-2"/>
          <c:w val="0.92228079128997753"/>
          <c:h val="0.85052598086829001"/>
        </c:manualLayout>
      </c:layout>
      <c:lineChart>
        <c:grouping val="standard"/>
        <c:varyColors val="0"/>
        <c:ser>
          <c:idx val="0"/>
          <c:order val="0"/>
          <c:tx>
            <c:strRef>
              <c:f>'C:\Users\Ján\Documents\ZDRAV\[OECD-Health-Statistics-2014-Frequently-Requested-Data.xls]Graf-muži'!$A$6</c:f>
              <c:strCache>
                <c:ptCount val="1"/>
                <c:pt idx="0">
                  <c:v>Rakúsko</c:v>
                </c:pt>
              </c:strCache>
            </c:strRef>
          </c:tx>
          <c:spPr>
            <a:ln w="2222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dPt>
            <c:idx val="38"/>
            <c:bubble3D val="0"/>
            <c:spPr>
              <a:ln w="22225" cap="rnd">
                <a:solidFill>
                  <a:srgbClr val="C00000"/>
                </a:solidFill>
                <a:round/>
              </a:ln>
              <a:effectLst/>
            </c:spPr>
          </c:dPt>
          <c:cat>
            <c:numRef>
              <c:f>'C:\Users\Ján\Documents\ZDRAV\[OECD-Health-Statistics-2014-Frequently-Requested-Data.xls]Graf-muži'!$B$5:$BC$5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'C:\Users\Ján\Documents\ZDRAV\[OECD-Health-Statistics-2014-Frequently-Requested-Data.xls]Graf-muži'!$B$6:$BC$6</c:f>
              <c:numCache>
                <c:formatCode>General</c:formatCode>
                <c:ptCount val="54"/>
                <c:pt idx="0">
                  <c:v>65.400000000000006</c:v>
                </c:pt>
                <c:pt idx="1">
                  <c:v>66.5</c:v>
                </c:pt>
                <c:pt idx="2">
                  <c:v>66.3</c:v>
                </c:pt>
                <c:pt idx="3">
                  <c:v>66.400000000000006</c:v>
                </c:pt>
                <c:pt idx="4">
                  <c:v>66.8</c:v>
                </c:pt>
                <c:pt idx="5">
                  <c:v>66.599999999999994</c:v>
                </c:pt>
                <c:pt idx="6">
                  <c:v>66.900000000000006</c:v>
                </c:pt>
                <c:pt idx="7">
                  <c:v>66.599999999999994</c:v>
                </c:pt>
                <c:pt idx="8">
                  <c:v>66.8</c:v>
                </c:pt>
                <c:pt idx="9">
                  <c:v>66.5</c:v>
                </c:pt>
                <c:pt idx="10">
                  <c:v>66.5</c:v>
                </c:pt>
                <c:pt idx="11">
                  <c:v>66.7</c:v>
                </c:pt>
                <c:pt idx="12">
                  <c:v>67</c:v>
                </c:pt>
                <c:pt idx="13">
                  <c:v>67.599999999999994</c:v>
                </c:pt>
                <c:pt idx="14">
                  <c:v>67.5</c:v>
                </c:pt>
                <c:pt idx="15">
                  <c:v>67.7</c:v>
                </c:pt>
                <c:pt idx="16">
                  <c:v>68.2</c:v>
                </c:pt>
                <c:pt idx="17">
                  <c:v>68.5</c:v>
                </c:pt>
                <c:pt idx="18">
                  <c:v>68.5</c:v>
                </c:pt>
                <c:pt idx="19">
                  <c:v>68.8</c:v>
                </c:pt>
                <c:pt idx="20">
                  <c:v>69</c:v>
                </c:pt>
                <c:pt idx="21">
                  <c:v>69.3</c:v>
                </c:pt>
                <c:pt idx="22">
                  <c:v>69.400000000000006</c:v>
                </c:pt>
                <c:pt idx="23">
                  <c:v>69.5</c:v>
                </c:pt>
                <c:pt idx="24">
                  <c:v>70.099999999999994</c:v>
                </c:pt>
                <c:pt idx="25">
                  <c:v>70.400000000000006</c:v>
                </c:pt>
                <c:pt idx="26">
                  <c:v>71</c:v>
                </c:pt>
                <c:pt idx="27">
                  <c:v>71.5</c:v>
                </c:pt>
                <c:pt idx="28">
                  <c:v>71.900000000000006</c:v>
                </c:pt>
                <c:pt idx="29">
                  <c:v>71.900000000000006</c:v>
                </c:pt>
                <c:pt idx="30">
                  <c:v>72.3</c:v>
                </c:pt>
                <c:pt idx="31">
                  <c:v>72.3</c:v>
                </c:pt>
                <c:pt idx="32">
                  <c:v>72.5</c:v>
                </c:pt>
                <c:pt idx="33">
                  <c:v>72.8</c:v>
                </c:pt>
                <c:pt idx="34">
                  <c:v>73.2</c:v>
                </c:pt>
                <c:pt idx="35">
                  <c:v>73.400000000000006</c:v>
                </c:pt>
                <c:pt idx="36">
                  <c:v>73.7</c:v>
                </c:pt>
                <c:pt idx="37">
                  <c:v>74.099999999999994</c:v>
                </c:pt>
                <c:pt idx="38">
                  <c:v>74.5</c:v>
                </c:pt>
                <c:pt idx="39">
                  <c:v>74.900000000000006</c:v>
                </c:pt>
                <c:pt idx="40">
                  <c:v>75.2</c:v>
                </c:pt>
                <c:pt idx="41">
                  <c:v>75.599999999999994</c:v>
                </c:pt>
                <c:pt idx="42">
                  <c:v>75.8</c:v>
                </c:pt>
                <c:pt idx="43">
                  <c:v>75.900000000000006</c:v>
                </c:pt>
                <c:pt idx="44">
                  <c:v>76.400000000000006</c:v>
                </c:pt>
                <c:pt idx="45">
                  <c:v>76.599999999999994</c:v>
                </c:pt>
                <c:pt idx="46">
                  <c:v>77.099999999999994</c:v>
                </c:pt>
                <c:pt idx="47">
                  <c:v>77.400000000000006</c:v>
                </c:pt>
                <c:pt idx="48">
                  <c:v>77.8</c:v>
                </c:pt>
                <c:pt idx="49">
                  <c:v>77.599999999999994</c:v>
                </c:pt>
                <c:pt idx="50">
                  <c:v>77.900000000000006</c:v>
                </c:pt>
                <c:pt idx="51">
                  <c:v>78.3</c:v>
                </c:pt>
                <c:pt idx="52">
                  <c:v>78.400000000000006</c:v>
                </c:pt>
                <c:pt idx="53">
                  <c:v>78.599999999999994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'C:\Users\Ján\Documents\ZDRAV\[OECD-Health-Statistics-2014-Frequently-Requested-Data.xls]Graf-muži'!$A$7</c:f>
              <c:strCache>
                <c:ptCount val="1"/>
                <c:pt idx="0">
                  <c:v>Česko</c:v>
                </c:pt>
              </c:strCache>
            </c:strRef>
          </c:tx>
          <c:spPr>
            <a:ln w="2222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'C:\Users\Ján\Documents\ZDRAV\[OECD-Health-Statistics-2014-Frequently-Requested-Data.xls]Graf-muži'!$B$5:$BC$5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'C:\Users\Ján\Documents\ZDRAV\[OECD-Health-Statistics-2014-Frequently-Requested-Data.xls]Graf-muži'!$B$7:$BC$7</c:f>
              <c:numCache>
                <c:formatCode>General</c:formatCode>
                <c:ptCount val="54"/>
                <c:pt idx="0">
                  <c:v>67.8</c:v>
                </c:pt>
                <c:pt idx="1">
                  <c:v>67.7</c:v>
                </c:pt>
                <c:pt idx="2">
                  <c:v>66.900000000000006</c:v>
                </c:pt>
                <c:pt idx="3">
                  <c:v>67.3</c:v>
                </c:pt>
                <c:pt idx="4">
                  <c:v>67.5</c:v>
                </c:pt>
                <c:pt idx="5">
                  <c:v>67.2</c:v>
                </c:pt>
                <c:pt idx="6">
                  <c:v>67.3</c:v>
                </c:pt>
                <c:pt idx="7">
                  <c:v>67.099999999999994</c:v>
                </c:pt>
                <c:pt idx="8">
                  <c:v>66.599999999999994</c:v>
                </c:pt>
                <c:pt idx="9">
                  <c:v>66</c:v>
                </c:pt>
                <c:pt idx="10">
                  <c:v>66.099999999999994</c:v>
                </c:pt>
                <c:pt idx="11">
                  <c:v>66.2</c:v>
                </c:pt>
                <c:pt idx="12">
                  <c:v>66.900000000000006</c:v>
                </c:pt>
                <c:pt idx="13">
                  <c:v>66.599999999999994</c:v>
                </c:pt>
                <c:pt idx="14">
                  <c:v>66.8</c:v>
                </c:pt>
                <c:pt idx="15">
                  <c:v>67</c:v>
                </c:pt>
                <c:pt idx="16">
                  <c:v>67.099999999999994</c:v>
                </c:pt>
                <c:pt idx="17">
                  <c:v>67.2</c:v>
                </c:pt>
                <c:pt idx="18">
                  <c:v>67.3</c:v>
                </c:pt>
                <c:pt idx="19">
                  <c:v>67.400000000000006</c:v>
                </c:pt>
                <c:pt idx="20">
                  <c:v>66.900000000000006</c:v>
                </c:pt>
                <c:pt idx="21">
                  <c:v>67.2</c:v>
                </c:pt>
                <c:pt idx="22">
                  <c:v>67.3</c:v>
                </c:pt>
                <c:pt idx="23">
                  <c:v>67.099999999999994</c:v>
                </c:pt>
                <c:pt idx="24">
                  <c:v>67.400000000000006</c:v>
                </c:pt>
                <c:pt idx="25">
                  <c:v>67.5</c:v>
                </c:pt>
                <c:pt idx="26">
                  <c:v>67.5</c:v>
                </c:pt>
                <c:pt idx="27">
                  <c:v>67.900000000000006</c:v>
                </c:pt>
                <c:pt idx="28">
                  <c:v>68.2</c:v>
                </c:pt>
                <c:pt idx="29">
                  <c:v>68.2</c:v>
                </c:pt>
                <c:pt idx="30">
                  <c:v>67.599999999999994</c:v>
                </c:pt>
                <c:pt idx="31">
                  <c:v>68.2</c:v>
                </c:pt>
                <c:pt idx="32">
                  <c:v>68.599999999999994</c:v>
                </c:pt>
                <c:pt idx="33">
                  <c:v>69.3</c:v>
                </c:pt>
                <c:pt idx="34">
                  <c:v>69.5</c:v>
                </c:pt>
                <c:pt idx="35">
                  <c:v>69.7</c:v>
                </c:pt>
                <c:pt idx="36">
                  <c:v>70.400000000000006</c:v>
                </c:pt>
                <c:pt idx="37">
                  <c:v>70.5</c:v>
                </c:pt>
                <c:pt idx="38">
                  <c:v>71.2</c:v>
                </c:pt>
                <c:pt idx="39">
                  <c:v>71.5</c:v>
                </c:pt>
                <c:pt idx="40">
                  <c:v>71.599999999999994</c:v>
                </c:pt>
                <c:pt idx="41">
                  <c:v>72</c:v>
                </c:pt>
                <c:pt idx="42">
                  <c:v>72.099999999999994</c:v>
                </c:pt>
                <c:pt idx="43">
                  <c:v>72</c:v>
                </c:pt>
                <c:pt idx="44">
                  <c:v>72.5</c:v>
                </c:pt>
                <c:pt idx="45">
                  <c:v>72.900000000000006</c:v>
                </c:pt>
                <c:pt idx="46">
                  <c:v>73.5</c:v>
                </c:pt>
                <c:pt idx="47">
                  <c:v>73.8</c:v>
                </c:pt>
                <c:pt idx="48">
                  <c:v>74.099999999999994</c:v>
                </c:pt>
                <c:pt idx="49">
                  <c:v>74.3</c:v>
                </c:pt>
                <c:pt idx="50">
                  <c:v>74.5</c:v>
                </c:pt>
                <c:pt idx="51">
                  <c:v>74.8</c:v>
                </c:pt>
                <c:pt idx="52">
                  <c:v>75.099999999999994</c:v>
                </c:pt>
                <c:pt idx="53">
                  <c:v>75.2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'C:\Users\Ján\Documents\ZDRAV\[OECD-Health-Statistics-2014-Frequently-Requested-Data.xls]Graf-muži'!$A$8</c:f>
              <c:strCache>
                <c:ptCount val="1"/>
                <c:pt idx="0">
                  <c:v>Slovensko</c:v>
                </c:pt>
              </c:strCache>
            </c:strRef>
          </c:tx>
          <c:spPr>
            <a:ln w="444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'C:\Users\Ján\Documents\ZDRAV\[OECD-Health-Statistics-2014-Frequently-Requested-Data.xls]Graf-muži'!$B$5:$BC$5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'C:\Users\Ján\Documents\ZDRAV\[OECD-Health-Statistics-2014-Frequently-Requested-Data.xls]Graf-muži'!$B$8:$BC$8</c:f>
              <c:numCache>
                <c:formatCode>General</c:formatCode>
                <c:ptCount val="54"/>
                <c:pt idx="0">
                  <c:v>67.900000000000006</c:v>
                </c:pt>
                <c:pt idx="1">
                  <c:v>68.599999999999994</c:v>
                </c:pt>
                <c:pt idx="2">
                  <c:v>68</c:v>
                </c:pt>
                <c:pt idx="3">
                  <c:v>68.3</c:v>
                </c:pt>
                <c:pt idx="4">
                  <c:v>68.8</c:v>
                </c:pt>
                <c:pt idx="5">
                  <c:v>67.900000000000006</c:v>
                </c:pt>
                <c:pt idx="6">
                  <c:v>67.8</c:v>
                </c:pt>
                <c:pt idx="7">
                  <c:v>68.400000000000006</c:v>
                </c:pt>
                <c:pt idx="8">
                  <c:v>67.7</c:v>
                </c:pt>
                <c:pt idx="9">
                  <c:v>66.900000000000006</c:v>
                </c:pt>
                <c:pt idx="10">
                  <c:v>66.8</c:v>
                </c:pt>
                <c:pt idx="11">
                  <c:v>66.599999999999994</c:v>
                </c:pt>
                <c:pt idx="12">
                  <c:v>67</c:v>
                </c:pt>
                <c:pt idx="13">
                  <c:v>66.8</c:v>
                </c:pt>
                <c:pt idx="14">
                  <c:v>66.8</c:v>
                </c:pt>
                <c:pt idx="15">
                  <c:v>66.900000000000006</c:v>
                </c:pt>
                <c:pt idx="16">
                  <c:v>67</c:v>
                </c:pt>
                <c:pt idx="17">
                  <c:v>66.8</c:v>
                </c:pt>
                <c:pt idx="18">
                  <c:v>66.900000000000006</c:v>
                </c:pt>
                <c:pt idx="19">
                  <c:v>67.2</c:v>
                </c:pt>
                <c:pt idx="20">
                  <c:v>66.7</c:v>
                </c:pt>
                <c:pt idx="21">
                  <c:v>66.8</c:v>
                </c:pt>
                <c:pt idx="22">
                  <c:v>67</c:v>
                </c:pt>
                <c:pt idx="23">
                  <c:v>66.7</c:v>
                </c:pt>
                <c:pt idx="24">
                  <c:v>66.900000000000006</c:v>
                </c:pt>
                <c:pt idx="25">
                  <c:v>67</c:v>
                </c:pt>
                <c:pt idx="26">
                  <c:v>67.2</c:v>
                </c:pt>
                <c:pt idx="27">
                  <c:v>67.400000000000006</c:v>
                </c:pt>
                <c:pt idx="28">
                  <c:v>67.2</c:v>
                </c:pt>
                <c:pt idx="29">
                  <c:v>67</c:v>
                </c:pt>
                <c:pt idx="30">
                  <c:v>66.7</c:v>
                </c:pt>
                <c:pt idx="31">
                  <c:v>66.900000000000006</c:v>
                </c:pt>
                <c:pt idx="32">
                  <c:v>67.099999999999994</c:v>
                </c:pt>
                <c:pt idx="33">
                  <c:v>67.8</c:v>
                </c:pt>
                <c:pt idx="34">
                  <c:v>68.3</c:v>
                </c:pt>
                <c:pt idx="35">
                  <c:v>68.400000000000006</c:v>
                </c:pt>
                <c:pt idx="36">
                  <c:v>68.8</c:v>
                </c:pt>
                <c:pt idx="37">
                  <c:v>68.900000000000006</c:v>
                </c:pt>
                <c:pt idx="38">
                  <c:v>68.599999999999994</c:v>
                </c:pt>
                <c:pt idx="39">
                  <c:v>69</c:v>
                </c:pt>
                <c:pt idx="40">
                  <c:v>69.2</c:v>
                </c:pt>
                <c:pt idx="41">
                  <c:v>69.5</c:v>
                </c:pt>
                <c:pt idx="42">
                  <c:v>69.8</c:v>
                </c:pt>
                <c:pt idx="43">
                  <c:v>69.8</c:v>
                </c:pt>
                <c:pt idx="44">
                  <c:v>70.3</c:v>
                </c:pt>
                <c:pt idx="45">
                  <c:v>70.2</c:v>
                </c:pt>
                <c:pt idx="46">
                  <c:v>70.400000000000006</c:v>
                </c:pt>
                <c:pt idx="47">
                  <c:v>70.599999999999994</c:v>
                </c:pt>
                <c:pt idx="48">
                  <c:v>70.900000000000006</c:v>
                </c:pt>
                <c:pt idx="49">
                  <c:v>71.400000000000006</c:v>
                </c:pt>
                <c:pt idx="50">
                  <c:v>71.8</c:v>
                </c:pt>
                <c:pt idx="51">
                  <c:v>72.3</c:v>
                </c:pt>
                <c:pt idx="52">
                  <c:v>72.5</c:v>
                </c:pt>
                <c:pt idx="53">
                  <c:v>72.900000000000006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'C:\Users\Ján\Documents\ZDRAV\[OECD-Health-Statistics-2014-Frequently-Requested-Data.xls]Graf-muži'!$A$9</c:f>
              <c:strCache>
                <c:ptCount val="1"/>
                <c:pt idx="0">
                  <c:v>Poľsko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'C:\Users\Ján\Documents\ZDRAV\[OECD-Health-Statistics-2014-Frequently-Requested-Data.xls]Graf-muži'!$B$5:$BC$5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'C:\Users\Ján\Documents\ZDRAV\[OECD-Health-Statistics-2014-Frequently-Requested-Data.xls]Graf-muži'!$B$9:$BC$9</c:f>
              <c:numCache>
                <c:formatCode>General</c:formatCode>
                <c:ptCount val="54"/>
                <c:pt idx="0">
                  <c:v>64.900000000000006</c:v>
                </c:pt>
                <c:pt idx="1">
                  <c:v>64.900000000000006</c:v>
                </c:pt>
                <c:pt idx="2">
                  <c:v>64.5</c:v>
                </c:pt>
                <c:pt idx="3">
                  <c:v>65.400000000000006</c:v>
                </c:pt>
                <c:pt idx="4">
                  <c:v>65.8</c:v>
                </c:pt>
                <c:pt idx="5">
                  <c:v>66.599999999999994</c:v>
                </c:pt>
                <c:pt idx="6">
                  <c:v>66.900000000000006</c:v>
                </c:pt>
                <c:pt idx="7">
                  <c:v>66.400000000000006</c:v>
                </c:pt>
                <c:pt idx="8">
                  <c:v>67</c:v>
                </c:pt>
                <c:pt idx="9">
                  <c:v>66.5</c:v>
                </c:pt>
                <c:pt idx="10">
                  <c:v>66.599999999999994</c:v>
                </c:pt>
                <c:pt idx="11">
                  <c:v>66.099999999999994</c:v>
                </c:pt>
                <c:pt idx="12">
                  <c:v>67.3</c:v>
                </c:pt>
                <c:pt idx="13">
                  <c:v>67.2</c:v>
                </c:pt>
                <c:pt idx="14">
                  <c:v>67.8</c:v>
                </c:pt>
                <c:pt idx="15">
                  <c:v>67</c:v>
                </c:pt>
                <c:pt idx="16">
                  <c:v>66.900000000000006</c:v>
                </c:pt>
                <c:pt idx="17">
                  <c:v>66.5</c:v>
                </c:pt>
                <c:pt idx="18">
                  <c:v>66.400000000000006</c:v>
                </c:pt>
                <c:pt idx="19">
                  <c:v>66.8</c:v>
                </c:pt>
                <c:pt idx="20">
                  <c:v>66</c:v>
                </c:pt>
                <c:pt idx="21">
                  <c:v>67.099999999999994</c:v>
                </c:pt>
                <c:pt idx="22">
                  <c:v>67.2</c:v>
                </c:pt>
                <c:pt idx="23">
                  <c:v>67</c:v>
                </c:pt>
                <c:pt idx="24">
                  <c:v>66.8</c:v>
                </c:pt>
                <c:pt idx="25">
                  <c:v>66.900000000000006</c:v>
                </c:pt>
                <c:pt idx="26">
                  <c:v>66.8</c:v>
                </c:pt>
                <c:pt idx="27">
                  <c:v>67.8</c:v>
                </c:pt>
                <c:pt idx="28">
                  <c:v>67.2</c:v>
                </c:pt>
                <c:pt idx="29">
                  <c:v>66.8</c:v>
                </c:pt>
                <c:pt idx="30">
                  <c:v>66.3</c:v>
                </c:pt>
                <c:pt idx="31">
                  <c:v>65.900000000000006</c:v>
                </c:pt>
                <c:pt idx="32">
                  <c:v>66.5</c:v>
                </c:pt>
                <c:pt idx="33">
                  <c:v>67.2</c:v>
                </c:pt>
                <c:pt idx="34">
                  <c:v>67.5</c:v>
                </c:pt>
                <c:pt idx="35">
                  <c:v>67.7</c:v>
                </c:pt>
                <c:pt idx="36">
                  <c:v>68.099999999999994</c:v>
                </c:pt>
                <c:pt idx="37">
                  <c:v>68.5</c:v>
                </c:pt>
                <c:pt idx="38">
                  <c:v>68.900000000000006</c:v>
                </c:pt>
                <c:pt idx="39">
                  <c:v>68.7</c:v>
                </c:pt>
                <c:pt idx="40">
                  <c:v>69.599999999999994</c:v>
                </c:pt>
                <c:pt idx="41">
                  <c:v>70</c:v>
                </c:pt>
                <c:pt idx="42">
                  <c:v>70.3</c:v>
                </c:pt>
                <c:pt idx="43">
                  <c:v>70.5</c:v>
                </c:pt>
                <c:pt idx="44">
                  <c:v>70.599999999999994</c:v>
                </c:pt>
                <c:pt idx="45">
                  <c:v>70.8</c:v>
                </c:pt>
                <c:pt idx="46">
                  <c:v>70.900000000000006</c:v>
                </c:pt>
                <c:pt idx="47">
                  <c:v>71</c:v>
                </c:pt>
                <c:pt idx="48">
                  <c:v>71.3</c:v>
                </c:pt>
                <c:pt idx="49">
                  <c:v>71.5</c:v>
                </c:pt>
                <c:pt idx="50">
                  <c:v>72.099999999999994</c:v>
                </c:pt>
                <c:pt idx="51">
                  <c:v>72.599999999999994</c:v>
                </c:pt>
                <c:pt idx="52">
                  <c:v>72.7</c:v>
                </c:pt>
                <c:pt idx="53">
                  <c:v>73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'C:\Users\Ján\Documents\ZDRAV\[OECD-Health-Statistics-2014-Frequently-Requested-Data.xls]Graf-muži'!$A$10</c:f>
              <c:strCache>
                <c:ptCount val="1"/>
                <c:pt idx="0">
                  <c:v>Maďarsko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'C:\Users\Ján\Documents\ZDRAV\[OECD-Health-Statistics-2014-Frequently-Requested-Data.xls]Graf-muži'!$B$5:$BC$5</c:f>
              <c:numCache>
                <c:formatCode>General</c:formatCode>
                <c:ptCount val="54"/>
                <c:pt idx="0">
                  <c:v>1960</c:v>
                </c:pt>
                <c:pt idx="10">
                  <c:v>1970</c:v>
                </c:pt>
                <c:pt idx="20">
                  <c:v>1980</c:v>
                </c:pt>
                <c:pt idx="30">
                  <c:v>1990</c:v>
                </c:pt>
                <c:pt idx="40">
                  <c:v>2000</c:v>
                </c:pt>
                <c:pt idx="50">
                  <c:v>2010</c:v>
                </c:pt>
                <c:pt idx="53">
                  <c:v>2013</c:v>
                </c:pt>
              </c:numCache>
            </c:numRef>
          </c:cat>
          <c:val>
            <c:numRef>
              <c:f>'C:\Users\Ján\Documents\ZDRAV\[OECD-Health-Statistics-2014-Frequently-Requested-Data.xls]Graf-muži'!$B$10:$BC$10</c:f>
              <c:numCache>
                <c:formatCode>General</c:formatCode>
                <c:ptCount val="54"/>
                <c:pt idx="0">
                  <c:v>65.900000000000006</c:v>
                </c:pt>
                <c:pt idx="1">
                  <c:v>66.8</c:v>
                </c:pt>
                <c:pt idx="2">
                  <c:v>65.7</c:v>
                </c:pt>
                <c:pt idx="3">
                  <c:v>66.599999999999994</c:v>
                </c:pt>
                <c:pt idx="4">
                  <c:v>67</c:v>
                </c:pt>
                <c:pt idx="5">
                  <c:v>66.7</c:v>
                </c:pt>
                <c:pt idx="6">
                  <c:v>67.5</c:v>
                </c:pt>
                <c:pt idx="7">
                  <c:v>66.900000000000006</c:v>
                </c:pt>
                <c:pt idx="8">
                  <c:v>66.599999999999994</c:v>
                </c:pt>
                <c:pt idx="9">
                  <c:v>66.7</c:v>
                </c:pt>
                <c:pt idx="10">
                  <c:v>66.3</c:v>
                </c:pt>
                <c:pt idx="11">
                  <c:v>66.099999999999994</c:v>
                </c:pt>
                <c:pt idx="12">
                  <c:v>66.8</c:v>
                </c:pt>
                <c:pt idx="13">
                  <c:v>66.599999999999994</c:v>
                </c:pt>
                <c:pt idx="14">
                  <c:v>66.3</c:v>
                </c:pt>
                <c:pt idx="15">
                  <c:v>66.3</c:v>
                </c:pt>
                <c:pt idx="16">
                  <c:v>66.7</c:v>
                </c:pt>
                <c:pt idx="17">
                  <c:v>66.8</c:v>
                </c:pt>
                <c:pt idx="18">
                  <c:v>66.099999999999994</c:v>
                </c:pt>
                <c:pt idx="19">
                  <c:v>66.2</c:v>
                </c:pt>
                <c:pt idx="20">
                  <c:v>65.5</c:v>
                </c:pt>
                <c:pt idx="21">
                  <c:v>65.5</c:v>
                </c:pt>
                <c:pt idx="22">
                  <c:v>65.7</c:v>
                </c:pt>
                <c:pt idx="23">
                  <c:v>65.099999999999994</c:v>
                </c:pt>
                <c:pt idx="24">
                  <c:v>65.099999999999994</c:v>
                </c:pt>
                <c:pt idx="25">
                  <c:v>65.099999999999994</c:v>
                </c:pt>
                <c:pt idx="26">
                  <c:v>65.3</c:v>
                </c:pt>
                <c:pt idx="27">
                  <c:v>65.7</c:v>
                </c:pt>
                <c:pt idx="28">
                  <c:v>66.2</c:v>
                </c:pt>
                <c:pt idx="29">
                  <c:v>65.400000000000006</c:v>
                </c:pt>
                <c:pt idx="30">
                  <c:v>65.2</c:v>
                </c:pt>
                <c:pt idx="31">
                  <c:v>65.099999999999994</c:v>
                </c:pt>
                <c:pt idx="32">
                  <c:v>64.7</c:v>
                </c:pt>
                <c:pt idx="33">
                  <c:v>64.7</c:v>
                </c:pt>
                <c:pt idx="34">
                  <c:v>65</c:v>
                </c:pt>
                <c:pt idx="35">
                  <c:v>65.400000000000006</c:v>
                </c:pt>
                <c:pt idx="36">
                  <c:v>66.3</c:v>
                </c:pt>
                <c:pt idx="37">
                  <c:v>66.7</c:v>
                </c:pt>
                <c:pt idx="38">
                  <c:v>66.5</c:v>
                </c:pt>
                <c:pt idx="39">
                  <c:v>66.7</c:v>
                </c:pt>
                <c:pt idx="40">
                  <c:v>67.5</c:v>
                </c:pt>
                <c:pt idx="41">
                  <c:v>68.2</c:v>
                </c:pt>
                <c:pt idx="42">
                  <c:v>68.3</c:v>
                </c:pt>
                <c:pt idx="43">
                  <c:v>68.400000000000006</c:v>
                </c:pt>
                <c:pt idx="44">
                  <c:v>68.7</c:v>
                </c:pt>
                <c:pt idx="45">
                  <c:v>68.7</c:v>
                </c:pt>
                <c:pt idx="46">
                  <c:v>69.2</c:v>
                </c:pt>
                <c:pt idx="47">
                  <c:v>69.400000000000006</c:v>
                </c:pt>
                <c:pt idx="48">
                  <c:v>70</c:v>
                </c:pt>
                <c:pt idx="49">
                  <c:v>70.3</c:v>
                </c:pt>
                <c:pt idx="50">
                  <c:v>70.7</c:v>
                </c:pt>
                <c:pt idx="51">
                  <c:v>71.2</c:v>
                </c:pt>
                <c:pt idx="52">
                  <c:v>71.599999999999994</c:v>
                </c:pt>
                <c:pt idx="53">
                  <c:v>72.2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0615288"/>
        <c:axId val="240608624"/>
      </c:lineChart>
      <c:catAx>
        <c:axId val="240615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0608624"/>
        <c:crosses val="autoZero"/>
        <c:auto val="1"/>
        <c:lblAlgn val="ctr"/>
        <c:lblOffset val="100"/>
        <c:noMultiLvlLbl val="0"/>
      </c:catAx>
      <c:valAx>
        <c:axId val="240608624"/>
        <c:scaling>
          <c:orientation val="minMax"/>
          <c:min val="64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0615288"/>
        <c:crosses val="autoZero"/>
        <c:crossBetween val="between"/>
      </c:valAx>
      <c:spPr>
        <a:noFill/>
        <a:ln w="19050"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19278579760863224"/>
          <c:y val="9.5668469150365629E-2"/>
          <c:w val="0.19317105523099937"/>
          <c:h val="0.36543043363598698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85798997347553"/>
          <c:y val="4.3779683415138104E-2"/>
          <c:w val="0.85076555000222909"/>
          <c:h val="0.82582630189195538"/>
        </c:manualLayout>
      </c:layout>
      <c:scatterChart>
        <c:scatterStyle val="lineMarker"/>
        <c:varyColors val="0"/>
        <c:ser>
          <c:idx val="0"/>
          <c:order val="0"/>
          <c:tx>
            <c:strRef>
              <c:f>Hárok1!$E$1</c:f>
              <c:strCache>
                <c:ptCount val="1"/>
                <c:pt idx="0">
                  <c:v>AMIEHS methodology</c:v>
                </c:pt>
              </c:strCache>
            </c:strRef>
          </c:tx>
          <c:spPr>
            <a:ln w="28575">
              <a:noFill/>
            </a:ln>
          </c:spPr>
          <c:dPt>
            <c:idx val="5"/>
            <c:marker>
              <c:spPr>
                <a:solidFill>
                  <a:srgbClr val="FF0000"/>
                </a:solidFill>
              </c:spPr>
            </c:marker>
            <c:bubble3D val="0"/>
          </c:dPt>
          <c:dLbls>
            <c:dLbl>
              <c:idx val="0"/>
              <c:layout>
                <c:manualLayout>
                  <c:x val="-2.0100366121958785E-2"/>
                  <c:y val="-2.8516481189891738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Lotyšsko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Litva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3854934799816714E-2"/>
                  <c:y val="-3.3717868762307972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Rumunsko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5394082684108931E-2"/>
                  <c:y val="-3.3804504440846574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Maďarsko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0514050327042454"/>
                  <c:y val="-8.3161034835530466E-3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Estónsko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3148344733578879E-2"/>
                  <c:y val="-2.4861850774877209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en-US" sz="1400" b="1" baseline="0"/>
                      <a:t>Slovensko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0.11855965920926552"/>
                  <c:y val="-1.2302266352484322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Chorvátsko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7.4408002633902917E-2"/>
                  <c:y val="1.8366386774267329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Poľsko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Česko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4.2951078946315783E-3"/>
                  <c:y val="-2.4848346238877821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Malta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Slovinsko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6.3441712926249026E-3"/>
                  <c:y val="-2.2099405307314648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Fínsko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4.6052750350650623E-2"/>
                  <c:y val="3.7155339000494628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V. Británia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0791335460545623E-2"/>
                  <c:y val="-2.114993999815782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Nemecko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layout>
                <c:manualLayout>
                  <c:x val="-3.3834574898536276E-3"/>
                  <c:y val="9.3224861415144725E-4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Dánsko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layout>
                <c:manualLayout>
                  <c:x val="-4.1299227983371954E-2"/>
                  <c:y val="2.2082094509970489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Švédsko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3.2871231072669274E-2"/>
                  <c:y val="-4.1493775933610075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Luxembursko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>
                <c:manualLayout>
                  <c:x val="-7.1942446043165489E-3"/>
                  <c:y val="-1.7188459177409455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Holandsko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>
                <c:manualLayout>
                  <c:x val="-1.8757327080890972E-2"/>
                  <c:y val="2.7662517289073318E-2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Španielsko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>
                <c:manualLayout>
                  <c:x val="-4.6893317702227438E-3"/>
                  <c:y val="8.2987551867218911E-3"/>
                </c:manualLayout>
              </c:layout>
              <c:tx>
                <c:rich>
                  <a:bodyPr/>
                  <a:lstStyle/>
                  <a:p>
                    <a:pPr>
                      <a:defRPr sz="1000" baseline="0"/>
                    </a:pPr>
                    <a:r>
                      <a:rPr lang="en-US" sz="1000" baseline="0"/>
                      <a:t>Francúzsko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sk-SK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power"/>
            <c:dispRSqr val="0"/>
            <c:dispEq val="0"/>
          </c:trendline>
          <c:xVal>
            <c:numRef>
              <c:f>Hárok1!$B$2:$B$21</c:f>
              <c:numCache>
                <c:formatCode>General</c:formatCode>
                <c:ptCount val="20"/>
                <c:pt idx="0">
                  <c:v>1188.0999999999999</c:v>
                </c:pt>
                <c:pt idx="1">
                  <c:v>1426.3</c:v>
                </c:pt>
                <c:pt idx="2">
                  <c:v>872.9</c:v>
                </c:pt>
                <c:pt idx="3">
                  <c:v>1729.3</c:v>
                </c:pt>
                <c:pt idx="4">
                  <c:v>1385.4</c:v>
                </c:pt>
                <c:pt idx="5">
                  <c:v>1976.8</c:v>
                </c:pt>
                <c:pt idx="6">
                  <c:v>1409.8</c:v>
                </c:pt>
                <c:pt idx="7">
                  <c:v>1489.3</c:v>
                </c:pt>
                <c:pt idx="8">
                  <c:v>2046</c:v>
                </c:pt>
                <c:pt idx="9">
                  <c:v>2547.6999999999998</c:v>
                </c:pt>
                <c:pt idx="10">
                  <c:v>2419.9</c:v>
                </c:pt>
                <c:pt idx="11">
                  <c:v>3544.7</c:v>
                </c:pt>
                <c:pt idx="12">
                  <c:v>3494.9</c:v>
                </c:pt>
                <c:pt idx="13">
                  <c:v>4617</c:v>
                </c:pt>
                <c:pt idx="14">
                  <c:v>4719.8</c:v>
                </c:pt>
                <c:pt idx="15">
                  <c:v>4157.8</c:v>
                </c:pt>
                <c:pt idx="16">
                  <c:v>6340.6</c:v>
                </c:pt>
                <c:pt idx="17">
                  <c:v>5384.6</c:v>
                </c:pt>
                <c:pt idx="18">
                  <c:v>3144.9</c:v>
                </c:pt>
                <c:pt idx="19">
                  <c:v>4260.2</c:v>
                </c:pt>
              </c:numCache>
            </c:numRef>
          </c:xVal>
          <c:yVal>
            <c:numRef>
              <c:f>Hárok1!$E$2:$E$21</c:f>
              <c:numCache>
                <c:formatCode>General</c:formatCode>
                <c:ptCount val="20"/>
                <c:pt idx="0">
                  <c:v>318</c:v>
                </c:pt>
                <c:pt idx="1">
                  <c:v>313</c:v>
                </c:pt>
                <c:pt idx="2">
                  <c:v>304</c:v>
                </c:pt>
                <c:pt idx="3">
                  <c:v>266</c:v>
                </c:pt>
                <c:pt idx="4">
                  <c:v>227</c:v>
                </c:pt>
                <c:pt idx="5">
                  <c:v>249</c:v>
                </c:pt>
                <c:pt idx="6">
                  <c:v>202</c:v>
                </c:pt>
                <c:pt idx="7">
                  <c:v>194</c:v>
                </c:pt>
                <c:pt idx="8">
                  <c:v>182</c:v>
                </c:pt>
                <c:pt idx="9">
                  <c:v>147</c:v>
                </c:pt>
                <c:pt idx="10">
                  <c:v>122</c:v>
                </c:pt>
                <c:pt idx="11">
                  <c:v>117</c:v>
                </c:pt>
                <c:pt idx="12">
                  <c:v>111</c:v>
                </c:pt>
                <c:pt idx="13">
                  <c:v>103</c:v>
                </c:pt>
                <c:pt idx="14">
                  <c:v>95</c:v>
                </c:pt>
                <c:pt idx="15">
                  <c:v>95</c:v>
                </c:pt>
                <c:pt idx="16">
                  <c:v>89</c:v>
                </c:pt>
                <c:pt idx="17">
                  <c:v>84</c:v>
                </c:pt>
                <c:pt idx="18">
                  <c:v>85</c:v>
                </c:pt>
                <c:pt idx="19">
                  <c:v>71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9607928"/>
        <c:axId val="239608320"/>
      </c:scatterChart>
      <c:valAx>
        <c:axId val="239607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100" baseline="0"/>
                </a:pPr>
                <a:r>
                  <a:rPr lang="sk-SK" sz="1100" baseline="0"/>
                  <a:t>Výdavky na zdravotníctvo na obyvateľa </a:t>
                </a:r>
                <a:r>
                  <a:rPr lang="sk-SK" sz="1100" b="0" baseline="0"/>
                  <a:t>(USD, v parite kúpnej sily)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85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sk-SK"/>
          </a:p>
        </c:txPr>
        <c:crossAx val="239608320"/>
        <c:crosses val="autoZero"/>
        <c:crossBetween val="midCat"/>
      </c:valAx>
      <c:valAx>
        <c:axId val="239608320"/>
        <c:scaling>
          <c:orientation val="minMax"/>
          <c:max val="35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 baseline="0"/>
                </a:pPr>
                <a:r>
                  <a:rPr lang="sk-SK" sz="1200" baseline="0"/>
                  <a:t>Liečiteľná úmrtnosť </a:t>
                </a:r>
              </a:p>
              <a:p>
                <a:pPr>
                  <a:defRPr sz="1200" baseline="0"/>
                </a:pPr>
                <a:r>
                  <a:rPr lang="sk-SK" sz="1200" b="0" baseline="0"/>
                  <a:t>(na 100 000 obyvateľov)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50" baseline="0"/>
            </a:pPr>
            <a:endParaRPr lang="sk-SK"/>
          </a:p>
        </c:txPr>
        <c:crossAx val="23960792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76332307813323"/>
          <c:y val="0.10774433472993375"/>
          <c:w val="0.78307576211087082"/>
          <c:h val="0.8422768421044769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'Dáta 2013 + GRAF'!$B$2</c:f>
              <c:strCache>
                <c:ptCount val="1"/>
                <c:pt idx="0">
                  <c:v>v zdraví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5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'Dáta 2013 + GRAF'!$A$3:$A$26</c:f>
              <c:strCache>
                <c:ptCount val="24"/>
                <c:pt idx="0">
                  <c:v>Bulharsko</c:v>
                </c:pt>
                <c:pt idx="1">
                  <c:v>Lotyšsko</c:v>
                </c:pt>
                <c:pt idx="2">
                  <c:v>Rumunsko</c:v>
                </c:pt>
                <c:pt idx="3">
                  <c:v>Maďarsko</c:v>
                </c:pt>
                <c:pt idx="4">
                  <c:v>Litva</c:v>
                </c:pt>
                <c:pt idx="5">
                  <c:v>Slovensko</c:v>
                </c:pt>
                <c:pt idx="6">
                  <c:v>Chorvátsko</c:v>
                </c:pt>
                <c:pt idx="7">
                  <c:v>Česko</c:v>
                </c:pt>
                <c:pt idx="8">
                  <c:v>Poľsko</c:v>
                </c:pt>
                <c:pt idx="9">
                  <c:v>Estónsko</c:v>
                </c:pt>
                <c:pt idx="10">
                  <c:v>Dánsko</c:v>
                </c:pt>
                <c:pt idx="11">
                  <c:v>Slovinsko</c:v>
                </c:pt>
                <c:pt idx="12">
                  <c:v>Írsko</c:v>
                </c:pt>
                <c:pt idx="13">
                  <c:v>Nemecko</c:v>
                </c:pt>
                <c:pt idx="14">
                  <c:v>Holandsko</c:v>
                </c:pt>
                <c:pt idx="15">
                  <c:v>Veľká Británia</c:v>
                </c:pt>
                <c:pt idx="16">
                  <c:v>Rakúsko</c:v>
                </c:pt>
                <c:pt idx="17">
                  <c:v>Nórsko</c:v>
                </c:pt>
                <c:pt idx="18">
                  <c:v>Švédsko</c:v>
                </c:pt>
                <c:pt idx="19">
                  <c:v>Grécko</c:v>
                </c:pt>
                <c:pt idx="20">
                  <c:v>Taliansko</c:v>
                </c:pt>
                <c:pt idx="21">
                  <c:v>Švajčiarsko</c:v>
                </c:pt>
                <c:pt idx="22">
                  <c:v>Španielsko</c:v>
                </c:pt>
                <c:pt idx="23">
                  <c:v>Francúzsko</c:v>
                </c:pt>
              </c:strCache>
            </c:strRef>
          </c:cat>
          <c:val>
            <c:numRef>
              <c:f>'Dáta 2013 + GRAF'!$B$3:$B$26</c:f>
              <c:numCache>
                <c:formatCode>#,##0.0</c:formatCode>
                <c:ptCount val="24"/>
                <c:pt idx="0">
                  <c:v>9.3000000000000007</c:v>
                </c:pt>
                <c:pt idx="1">
                  <c:v>4.0999999999999996</c:v>
                </c:pt>
                <c:pt idx="2">
                  <c:v>5.49</c:v>
                </c:pt>
                <c:pt idx="3">
                  <c:v>6.1499999999999995</c:v>
                </c:pt>
                <c:pt idx="4">
                  <c:v>6.1</c:v>
                </c:pt>
                <c:pt idx="5">
                  <c:v>3.9499999999999997</c:v>
                </c:pt>
                <c:pt idx="6">
                  <c:v>5.7</c:v>
                </c:pt>
                <c:pt idx="7">
                  <c:v>8.7000000000000011</c:v>
                </c:pt>
                <c:pt idx="8">
                  <c:v>7.5</c:v>
                </c:pt>
                <c:pt idx="9">
                  <c:v>5.5</c:v>
                </c:pt>
                <c:pt idx="10">
                  <c:v>12.15</c:v>
                </c:pt>
                <c:pt idx="11">
                  <c:v>7.4</c:v>
                </c:pt>
                <c:pt idx="12">
                  <c:v>11.5</c:v>
                </c:pt>
                <c:pt idx="13">
                  <c:v>7</c:v>
                </c:pt>
                <c:pt idx="14">
                  <c:v>9.5</c:v>
                </c:pt>
                <c:pt idx="15">
                  <c:v>10.65</c:v>
                </c:pt>
                <c:pt idx="16">
                  <c:v>8.8500000000000032</c:v>
                </c:pt>
                <c:pt idx="17">
                  <c:v>14.9</c:v>
                </c:pt>
                <c:pt idx="18">
                  <c:v>13.350000000000003</c:v>
                </c:pt>
                <c:pt idx="19">
                  <c:v>7.4</c:v>
                </c:pt>
                <c:pt idx="20">
                  <c:v>7.5</c:v>
                </c:pt>
                <c:pt idx="21">
                  <c:v>10.5</c:v>
                </c:pt>
                <c:pt idx="22">
                  <c:v>9.3500000000000014</c:v>
                </c:pt>
                <c:pt idx="23">
                  <c:v>10.25</c:v>
                </c:pt>
              </c:numCache>
            </c:numRef>
          </c:val>
        </c:ser>
        <c:ser>
          <c:idx val="1"/>
          <c:order val="1"/>
          <c:tx>
            <c:strRef>
              <c:f>'Dáta 2013 + GRAF'!$C$2</c:f>
              <c:strCache>
                <c:ptCount val="1"/>
                <c:pt idx="0">
                  <c:v>s obmedzenou aktivitou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  <a:effectLst/>
          </c:spPr>
          <c:invertIfNegative val="0"/>
          <c:dLbls>
            <c:dLbl>
              <c:idx val="5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'Dáta 2013 + GRAF'!$A$3:$A$26</c:f>
              <c:strCache>
                <c:ptCount val="24"/>
                <c:pt idx="0">
                  <c:v>Bulharsko</c:v>
                </c:pt>
                <c:pt idx="1">
                  <c:v>Lotyšsko</c:v>
                </c:pt>
                <c:pt idx="2">
                  <c:v>Rumunsko</c:v>
                </c:pt>
                <c:pt idx="3">
                  <c:v>Maďarsko</c:v>
                </c:pt>
                <c:pt idx="4">
                  <c:v>Litva</c:v>
                </c:pt>
                <c:pt idx="5">
                  <c:v>Slovensko</c:v>
                </c:pt>
                <c:pt idx="6">
                  <c:v>Chorvátsko</c:v>
                </c:pt>
                <c:pt idx="7">
                  <c:v>Česko</c:v>
                </c:pt>
                <c:pt idx="8">
                  <c:v>Poľsko</c:v>
                </c:pt>
                <c:pt idx="9">
                  <c:v>Estónsko</c:v>
                </c:pt>
                <c:pt idx="10">
                  <c:v>Dánsko</c:v>
                </c:pt>
                <c:pt idx="11">
                  <c:v>Slovinsko</c:v>
                </c:pt>
                <c:pt idx="12">
                  <c:v>Írsko</c:v>
                </c:pt>
                <c:pt idx="13">
                  <c:v>Nemecko</c:v>
                </c:pt>
                <c:pt idx="14">
                  <c:v>Holandsko</c:v>
                </c:pt>
                <c:pt idx="15">
                  <c:v>Veľká Británia</c:v>
                </c:pt>
                <c:pt idx="16">
                  <c:v>Rakúsko</c:v>
                </c:pt>
                <c:pt idx="17">
                  <c:v>Nórsko</c:v>
                </c:pt>
                <c:pt idx="18">
                  <c:v>Švédsko</c:v>
                </c:pt>
                <c:pt idx="19">
                  <c:v>Grécko</c:v>
                </c:pt>
                <c:pt idx="20">
                  <c:v>Taliansko</c:v>
                </c:pt>
                <c:pt idx="21">
                  <c:v>Švajčiarsko</c:v>
                </c:pt>
                <c:pt idx="22">
                  <c:v>Španielsko</c:v>
                </c:pt>
                <c:pt idx="23">
                  <c:v>Francúzsko</c:v>
                </c:pt>
              </c:strCache>
            </c:strRef>
          </c:cat>
          <c:val>
            <c:numRef>
              <c:f>'Dáta 2013 + GRAF'!$C$3:$C$26</c:f>
              <c:numCache>
                <c:formatCode>#,##0.0</c:formatCode>
                <c:ptCount val="24"/>
                <c:pt idx="0">
                  <c:v>6.7499999999999964</c:v>
                </c:pt>
                <c:pt idx="1">
                  <c:v>12.15</c:v>
                </c:pt>
                <c:pt idx="2">
                  <c:v>10.900000000000002</c:v>
                </c:pt>
                <c:pt idx="3">
                  <c:v>10.3</c:v>
                </c:pt>
                <c:pt idx="4">
                  <c:v>10.55</c:v>
                </c:pt>
                <c:pt idx="5">
                  <c:v>12.8</c:v>
                </c:pt>
                <c:pt idx="6">
                  <c:v>11.49</c:v>
                </c:pt>
                <c:pt idx="7">
                  <c:v>8.8000000000000007</c:v>
                </c:pt>
                <c:pt idx="8">
                  <c:v>10.200000000000001</c:v>
                </c:pt>
                <c:pt idx="9">
                  <c:v>12.350000000000001</c:v>
                </c:pt>
                <c:pt idx="10">
                  <c:v>6.8999999999999986</c:v>
                </c:pt>
                <c:pt idx="11">
                  <c:v>11.9</c:v>
                </c:pt>
                <c:pt idx="12">
                  <c:v>7.9500000000000028</c:v>
                </c:pt>
                <c:pt idx="13">
                  <c:v>12.65</c:v>
                </c:pt>
                <c:pt idx="14">
                  <c:v>10.350000000000001</c:v>
                </c:pt>
                <c:pt idx="15">
                  <c:v>9.1000000000000014</c:v>
                </c:pt>
                <c:pt idx="16">
                  <c:v>11</c:v>
                </c:pt>
                <c:pt idx="17">
                  <c:v>5.0499999999999989</c:v>
                </c:pt>
                <c:pt idx="18">
                  <c:v>6.6999999999999984</c:v>
                </c:pt>
                <c:pt idx="19">
                  <c:v>12.75</c:v>
                </c:pt>
                <c:pt idx="20">
                  <c:v>13.350000000000001</c:v>
                </c:pt>
                <c:pt idx="21">
                  <c:v>10.400000000000002</c:v>
                </c:pt>
                <c:pt idx="22">
                  <c:v>11.950000000000001</c:v>
                </c:pt>
                <c:pt idx="23">
                  <c:v>11.200000000000003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9605968"/>
        <c:axId val="239606360"/>
      </c:barChart>
      <c:catAx>
        <c:axId val="2396059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39606360"/>
        <c:crosses val="autoZero"/>
        <c:auto val="1"/>
        <c:lblAlgn val="ctr"/>
        <c:lblOffset val="100"/>
        <c:noMultiLvlLbl val="0"/>
      </c:catAx>
      <c:valAx>
        <c:axId val="239606360"/>
        <c:scaling>
          <c:orientation val="minMax"/>
          <c:max val="2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39605968"/>
        <c:crosses val="autoZero"/>
        <c:crossBetween val="between"/>
        <c:majorUnit val="2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22050930571893723"/>
          <c:y val="1.9029987436925015E-2"/>
          <c:w val="0.60978038228368669"/>
          <c:h val="3.89243275503395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tx1">
              <a:lumMod val="85000"/>
              <a:lumOff val="15000"/>
            </a:schemeClr>
          </a:solidFill>
        </a:defRPr>
      </a:pPr>
      <a:endParaRPr lang="sk-SK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492758119497574"/>
          <c:y val="2.8651911728730481E-2"/>
          <c:w val="0.77822567317974167"/>
          <c:h val="0.89611804865367195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k-SK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GRAF!$A$4:$A$23</c:f>
              <c:strCache>
                <c:ptCount val="20"/>
                <c:pt idx="0">
                  <c:v>Slovensko</c:v>
                </c:pt>
                <c:pt idx="1">
                  <c:v>Estónsko</c:v>
                </c:pt>
                <c:pt idx="2">
                  <c:v>Rumunsko</c:v>
                </c:pt>
                <c:pt idx="3">
                  <c:v>Lotyšsko</c:v>
                </c:pt>
                <c:pt idx="4">
                  <c:v>Litva</c:v>
                </c:pt>
                <c:pt idx="5">
                  <c:v>Nemecko</c:v>
                </c:pt>
                <c:pt idx="6">
                  <c:v>Taliansko</c:v>
                </c:pt>
                <c:pt idx="7">
                  <c:v>Slovinsko</c:v>
                </c:pt>
                <c:pt idx="8">
                  <c:v>Maďarsko</c:v>
                </c:pt>
                <c:pt idx="9">
                  <c:v>Poľsko</c:v>
                </c:pt>
                <c:pt idx="10">
                  <c:v>Rakúsko</c:v>
                </c:pt>
                <c:pt idx="11">
                  <c:v>Francúzsko</c:v>
                </c:pt>
                <c:pt idx="12">
                  <c:v>Česko</c:v>
                </c:pt>
                <c:pt idx="13">
                  <c:v>Holandsko</c:v>
                </c:pt>
                <c:pt idx="14">
                  <c:v>Veľká Británia</c:v>
                </c:pt>
                <c:pt idx="15">
                  <c:v>Bulharsko</c:v>
                </c:pt>
                <c:pt idx="16">
                  <c:v>Írsko</c:v>
                </c:pt>
                <c:pt idx="17">
                  <c:v>Švajčiarsko</c:v>
                </c:pt>
                <c:pt idx="18">
                  <c:v>Švédsko</c:v>
                </c:pt>
                <c:pt idx="19">
                  <c:v>Nórsko</c:v>
                </c:pt>
              </c:strCache>
            </c:strRef>
          </c:cat>
          <c:val>
            <c:numRef>
              <c:f>GRAF!$B$4:$B$23</c:f>
              <c:numCache>
                <c:formatCode>0</c:formatCode>
                <c:ptCount val="20"/>
                <c:pt idx="0">
                  <c:v>78.400000000000006</c:v>
                </c:pt>
                <c:pt idx="1">
                  <c:v>68.7</c:v>
                </c:pt>
                <c:pt idx="2">
                  <c:v>66</c:v>
                </c:pt>
                <c:pt idx="3">
                  <c:v>64.5</c:v>
                </c:pt>
                <c:pt idx="4">
                  <c:v>64.2</c:v>
                </c:pt>
                <c:pt idx="5">
                  <c:v>62.3</c:v>
                </c:pt>
                <c:pt idx="6">
                  <c:v>62</c:v>
                </c:pt>
                <c:pt idx="7">
                  <c:v>61.3</c:v>
                </c:pt>
                <c:pt idx="8">
                  <c:v>59.6</c:v>
                </c:pt>
                <c:pt idx="9">
                  <c:v>55.9</c:v>
                </c:pt>
                <c:pt idx="10">
                  <c:v>50.5</c:v>
                </c:pt>
                <c:pt idx="11">
                  <c:v>50.4</c:v>
                </c:pt>
                <c:pt idx="12">
                  <c:v>48.1</c:v>
                </c:pt>
                <c:pt idx="13">
                  <c:v>45.9</c:v>
                </c:pt>
                <c:pt idx="14">
                  <c:v>43.5</c:v>
                </c:pt>
                <c:pt idx="15">
                  <c:v>41.4</c:v>
                </c:pt>
                <c:pt idx="16">
                  <c:v>38.700000000000003</c:v>
                </c:pt>
                <c:pt idx="17">
                  <c:v>30.5</c:v>
                </c:pt>
                <c:pt idx="18">
                  <c:v>24.7</c:v>
                </c:pt>
                <c:pt idx="19">
                  <c:v>18.7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41582904"/>
        <c:axId val="241584080"/>
      </c:barChart>
      <c:catAx>
        <c:axId val="241582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4080"/>
        <c:crosses val="autoZero"/>
        <c:auto val="1"/>
        <c:lblAlgn val="ctr"/>
        <c:lblOffset val="100"/>
        <c:noMultiLvlLbl val="0"/>
      </c:catAx>
      <c:valAx>
        <c:axId val="241584080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2904"/>
        <c:crosses val="autoZero"/>
        <c:crossBetween val="between"/>
        <c:majorUnit val="20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520000972100713E-2"/>
          <c:y val="5.7080876670628715E-2"/>
          <c:w val="0.91893914606272709"/>
          <c:h val="0.7744501393428898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Hárok1!$A$3:$A$22</c:f>
              <c:strCache>
                <c:ptCount val="20"/>
                <c:pt idx="0">
                  <c:v>Maďarsko1</c:v>
                </c:pt>
                <c:pt idx="1">
                  <c:v>Slovensko</c:v>
                </c:pt>
                <c:pt idx="2">
                  <c:v>Česko</c:v>
                </c:pt>
                <c:pt idx="3">
                  <c:v>Nemecko2</c:v>
                </c:pt>
                <c:pt idx="4">
                  <c:v>Belgicko</c:v>
                </c:pt>
                <c:pt idx="5">
                  <c:v>Španielsko</c:v>
                </c:pt>
                <c:pt idx="6">
                  <c:v>Taliansko</c:v>
                </c:pt>
                <c:pt idx="7">
                  <c:v>Poľsko</c:v>
                </c:pt>
                <c:pt idx="8">
                  <c:v>Chorvátsko</c:v>
                </c:pt>
                <c:pt idx="9">
                  <c:v>Rakúsko</c:v>
                </c:pt>
                <c:pt idx="10">
                  <c:v>Francúzsko</c:v>
                </c:pt>
                <c:pt idx="11">
                  <c:v>Estónsko</c:v>
                </c:pt>
                <c:pt idx="12">
                  <c:v>Slovinsko</c:v>
                </c:pt>
                <c:pt idx="13">
                  <c:v>Holandsko2</c:v>
                </c:pt>
                <c:pt idx="14">
                  <c:v>Rumunsko</c:v>
                </c:pt>
                <c:pt idx="15">
                  <c:v>Dánsko</c:v>
                </c:pt>
                <c:pt idx="16">
                  <c:v>Nórsko</c:v>
                </c:pt>
                <c:pt idx="17">
                  <c:v>Írsko</c:v>
                </c:pt>
                <c:pt idx="18">
                  <c:v>Švédsko</c:v>
                </c:pt>
                <c:pt idx="19">
                  <c:v>Fínsko</c:v>
                </c:pt>
              </c:strCache>
            </c:strRef>
          </c:cat>
          <c:val>
            <c:numRef>
              <c:f>Hárok1!$B$3:$B$22</c:f>
              <c:numCache>
                <c:formatCode>0.0</c:formatCode>
                <c:ptCount val="20"/>
                <c:pt idx="0">
                  <c:v>11.8</c:v>
                </c:pt>
                <c:pt idx="1">
                  <c:v>11.2</c:v>
                </c:pt>
                <c:pt idx="2">
                  <c:v>11.1</c:v>
                </c:pt>
                <c:pt idx="3">
                  <c:v>9.7000000000000011</c:v>
                </c:pt>
                <c:pt idx="4">
                  <c:v>7.4</c:v>
                </c:pt>
                <c:pt idx="5">
                  <c:v>7.4</c:v>
                </c:pt>
                <c:pt idx="6">
                  <c:v>7.2</c:v>
                </c:pt>
                <c:pt idx="7">
                  <c:v>7</c:v>
                </c:pt>
                <c:pt idx="8">
                  <c:v>6.85</c:v>
                </c:pt>
                <c:pt idx="9">
                  <c:v>6.8</c:v>
                </c:pt>
                <c:pt idx="10">
                  <c:v>6.7</c:v>
                </c:pt>
                <c:pt idx="11">
                  <c:v>6.4</c:v>
                </c:pt>
                <c:pt idx="12">
                  <c:v>6.3</c:v>
                </c:pt>
                <c:pt idx="13">
                  <c:v>6.2</c:v>
                </c:pt>
                <c:pt idx="14">
                  <c:v>4.8</c:v>
                </c:pt>
                <c:pt idx="15">
                  <c:v>4.7</c:v>
                </c:pt>
                <c:pt idx="16" formatCode="General">
                  <c:v>4.4000000000000004</c:v>
                </c:pt>
                <c:pt idx="17">
                  <c:v>3.8</c:v>
                </c:pt>
                <c:pt idx="18">
                  <c:v>3</c:v>
                </c:pt>
                <c:pt idx="19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8"/>
        <c:axId val="241581336"/>
        <c:axId val="241580552"/>
      </c:barChart>
      <c:catAx>
        <c:axId val="241581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0552"/>
        <c:crosses val="autoZero"/>
        <c:auto val="1"/>
        <c:lblAlgn val="ctr"/>
        <c:lblOffset val="100"/>
        <c:noMultiLvlLbl val="0"/>
      </c:catAx>
      <c:valAx>
        <c:axId val="241580552"/>
        <c:scaling>
          <c:orientation val="minMax"/>
          <c:max val="1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1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875806412049257E-2"/>
          <c:y val="0.18362690970912654"/>
          <c:w val="0.86751047322641361"/>
          <c:h val="0.69960317891012369"/>
        </c:manualLayout>
      </c:layout>
      <c:lineChart>
        <c:grouping val="standard"/>
        <c:varyColors val="0"/>
        <c:ser>
          <c:idx val="0"/>
          <c:order val="0"/>
          <c:tx>
            <c:strRef>
              <c:f>'zubári podľa SKZL vs NCZI'!$B$17</c:f>
              <c:strCache>
                <c:ptCount val="1"/>
                <c:pt idx="0">
                  <c:v>komora zubných lekárov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'zubári podľa SKZL vs NCZI'!$A$18:$A$26</c:f>
              <c:strCache>
                <c:ptCount val="9"/>
                <c:pt idx="0">
                  <c:v>&lt;30</c:v>
                </c:pt>
                <c:pt idx="1">
                  <c:v>30-34</c:v>
                </c:pt>
                <c:pt idx="2">
                  <c:v>35-39</c:v>
                </c:pt>
                <c:pt idx="3">
                  <c:v>40-44</c:v>
                </c:pt>
                <c:pt idx="4">
                  <c:v>45-49</c:v>
                </c:pt>
                <c:pt idx="5">
                  <c:v>50-54</c:v>
                </c:pt>
                <c:pt idx="6">
                  <c:v>55-59</c:v>
                </c:pt>
                <c:pt idx="7">
                  <c:v>60-64</c:v>
                </c:pt>
                <c:pt idx="8">
                  <c:v>65+</c:v>
                </c:pt>
              </c:strCache>
            </c:strRef>
          </c:cat>
          <c:val>
            <c:numRef>
              <c:f>'zubári podľa SKZL vs NCZI'!$B$18:$B$26</c:f>
              <c:numCache>
                <c:formatCode>General</c:formatCode>
                <c:ptCount val="9"/>
                <c:pt idx="0">
                  <c:v>524</c:v>
                </c:pt>
                <c:pt idx="1">
                  <c:v>302</c:v>
                </c:pt>
                <c:pt idx="2">
                  <c:v>279</c:v>
                </c:pt>
                <c:pt idx="3">
                  <c:v>313</c:v>
                </c:pt>
                <c:pt idx="4">
                  <c:v>200</c:v>
                </c:pt>
                <c:pt idx="5">
                  <c:v>216</c:v>
                </c:pt>
                <c:pt idx="6">
                  <c:v>558</c:v>
                </c:pt>
                <c:pt idx="7">
                  <c:v>588</c:v>
                </c:pt>
                <c:pt idx="8">
                  <c:v>491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'zubári podľa SKZL vs NCZI'!$C$17</c:f>
              <c:strCache>
                <c:ptCount val="1"/>
                <c:pt idx="0">
                  <c:v>NCZI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'zubári podľa SKZL vs NCZI'!$A$18:$A$26</c:f>
              <c:strCache>
                <c:ptCount val="9"/>
                <c:pt idx="0">
                  <c:v>&lt;30</c:v>
                </c:pt>
                <c:pt idx="1">
                  <c:v>30-34</c:v>
                </c:pt>
                <c:pt idx="2">
                  <c:v>35-39</c:v>
                </c:pt>
                <c:pt idx="3">
                  <c:v>40-44</c:v>
                </c:pt>
                <c:pt idx="4">
                  <c:v>45-49</c:v>
                </c:pt>
                <c:pt idx="5">
                  <c:v>50-54</c:v>
                </c:pt>
                <c:pt idx="6">
                  <c:v>55-59</c:v>
                </c:pt>
                <c:pt idx="7">
                  <c:v>60-64</c:v>
                </c:pt>
                <c:pt idx="8">
                  <c:v>65+</c:v>
                </c:pt>
              </c:strCache>
            </c:strRef>
          </c:cat>
          <c:val>
            <c:numRef>
              <c:f>'zubári podľa SKZL vs NCZI'!$C$18:$C$26</c:f>
              <c:numCache>
                <c:formatCode>#,##0</c:formatCode>
                <c:ptCount val="9"/>
                <c:pt idx="0">
                  <c:v>270</c:v>
                </c:pt>
                <c:pt idx="1">
                  <c:v>208</c:v>
                </c:pt>
                <c:pt idx="2">
                  <c:v>205</c:v>
                </c:pt>
                <c:pt idx="3">
                  <c:v>216</c:v>
                </c:pt>
                <c:pt idx="4">
                  <c:v>155</c:v>
                </c:pt>
                <c:pt idx="5">
                  <c:v>180</c:v>
                </c:pt>
                <c:pt idx="6">
                  <c:v>478</c:v>
                </c:pt>
                <c:pt idx="7">
                  <c:v>489</c:v>
                </c:pt>
                <c:pt idx="8">
                  <c:v>385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1580944"/>
        <c:axId val="241580160"/>
      </c:lineChart>
      <c:catAx>
        <c:axId val="241580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0160"/>
        <c:crosses val="autoZero"/>
        <c:auto val="1"/>
        <c:lblAlgn val="ctr"/>
        <c:lblOffset val="100"/>
        <c:noMultiLvlLbl val="0"/>
      </c:catAx>
      <c:valAx>
        <c:axId val="241580160"/>
        <c:scaling>
          <c:orientation val="minMax"/>
          <c:max val="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0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1930810731991834"/>
          <c:y val="0.11739973082316923"/>
          <c:w val="0.38271344214788117"/>
          <c:h val="0.142479058983827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248274521240405E-2"/>
          <c:y val="2.8392030404993003E-2"/>
          <c:w val="0.90840672693691049"/>
          <c:h val="0.85738913753933566"/>
        </c:manualLayout>
      </c:layout>
      <c:areaChart>
        <c:grouping val="standard"/>
        <c:varyColors val="0"/>
        <c:ser>
          <c:idx val="0"/>
          <c:order val="0"/>
          <c:tx>
            <c:strRef>
              <c:f>'zubári podľa SKZL vs NCZI'!$B$29</c:f>
              <c:strCache>
                <c:ptCount val="1"/>
                <c:pt idx="0">
                  <c:v>SKZL - BB kraj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'zubári podľa SKZL vs NCZI'!$A$30:$A$38</c:f>
              <c:strCache>
                <c:ptCount val="9"/>
                <c:pt idx="0">
                  <c:v>&lt;30</c:v>
                </c:pt>
                <c:pt idx="1">
                  <c:v>30-34</c:v>
                </c:pt>
                <c:pt idx="2">
                  <c:v>35-39</c:v>
                </c:pt>
                <c:pt idx="3">
                  <c:v>40-44</c:v>
                </c:pt>
                <c:pt idx="4">
                  <c:v>45-49</c:v>
                </c:pt>
                <c:pt idx="5">
                  <c:v>50-54</c:v>
                </c:pt>
                <c:pt idx="6">
                  <c:v>55-59</c:v>
                </c:pt>
                <c:pt idx="7">
                  <c:v>60-64</c:v>
                </c:pt>
                <c:pt idx="8">
                  <c:v>65+</c:v>
                </c:pt>
              </c:strCache>
            </c:strRef>
          </c:cat>
          <c:val>
            <c:numRef>
              <c:f>'zubári podľa SKZL vs NCZI'!$B$30:$B$38</c:f>
              <c:numCache>
                <c:formatCode>General</c:formatCode>
                <c:ptCount val="9"/>
                <c:pt idx="0">
                  <c:v>15</c:v>
                </c:pt>
                <c:pt idx="1">
                  <c:v>22</c:v>
                </c:pt>
                <c:pt idx="2">
                  <c:v>17</c:v>
                </c:pt>
                <c:pt idx="3">
                  <c:v>23</c:v>
                </c:pt>
                <c:pt idx="4">
                  <c:v>23</c:v>
                </c:pt>
                <c:pt idx="5">
                  <c:v>27</c:v>
                </c:pt>
                <c:pt idx="6">
                  <c:v>65</c:v>
                </c:pt>
                <c:pt idx="7">
                  <c:v>67</c:v>
                </c:pt>
                <c:pt idx="8">
                  <c:v>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1584472"/>
        <c:axId val="241583688"/>
      </c:areaChart>
      <c:catAx>
        <c:axId val="241584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3688"/>
        <c:crosses val="autoZero"/>
        <c:auto val="1"/>
        <c:lblAlgn val="ctr"/>
        <c:lblOffset val="100"/>
        <c:noMultiLvlLbl val="0"/>
      </c:catAx>
      <c:valAx>
        <c:axId val="241583688"/>
        <c:scaling>
          <c:orientation val="minMax"/>
          <c:max val="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44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782992245731051E-2"/>
          <c:y val="7.311836594969609E-2"/>
          <c:w val="0.87658174865391003"/>
          <c:h val="0.790920287649434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'GRAFY úhrady podľa veku'!$M$21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'GRAFY úhrady podľa veku'!$L$22:$L$38</c:f>
              <c:strCache>
                <c:ptCount val="17"/>
                <c:pt idx="0">
                  <c:v>0-4</c:v>
                </c:pt>
                <c:pt idx="1">
                  <c:v>5-9</c:v>
                </c:pt>
                <c:pt idx="2">
                  <c:v>10-14</c:v>
                </c:pt>
                <c:pt idx="3">
                  <c:v>15-19</c:v>
                </c:pt>
                <c:pt idx="4">
                  <c:v>20-24</c:v>
                </c:pt>
                <c:pt idx="5">
                  <c:v>25-29</c:v>
                </c:pt>
                <c:pt idx="6">
                  <c:v>30-34</c:v>
                </c:pt>
                <c:pt idx="7">
                  <c:v>35-39</c:v>
                </c:pt>
                <c:pt idx="8">
                  <c:v>40-44</c:v>
                </c:pt>
                <c:pt idx="9">
                  <c:v>45-49</c:v>
                </c:pt>
                <c:pt idx="10">
                  <c:v>50-54</c:v>
                </c:pt>
                <c:pt idx="11">
                  <c:v>55-59</c:v>
                </c:pt>
                <c:pt idx="12">
                  <c:v>60-64</c:v>
                </c:pt>
                <c:pt idx="13">
                  <c:v>65-69</c:v>
                </c:pt>
                <c:pt idx="14">
                  <c:v>70-74</c:v>
                </c:pt>
                <c:pt idx="15">
                  <c:v>75-79</c:v>
                </c:pt>
                <c:pt idx="16">
                  <c:v>80+</c:v>
                </c:pt>
              </c:strCache>
            </c:strRef>
          </c:cat>
          <c:val>
            <c:numRef>
              <c:f>'GRAFY úhrady podľa veku'!$M$22:$M$38</c:f>
              <c:numCache>
                <c:formatCode>#,##0</c:formatCode>
                <c:ptCount val="17"/>
                <c:pt idx="0">
                  <c:v>441.36503608544672</c:v>
                </c:pt>
                <c:pt idx="1">
                  <c:v>244.41768539109054</c:v>
                </c:pt>
                <c:pt idx="2">
                  <c:v>256.31951763678416</c:v>
                </c:pt>
                <c:pt idx="3">
                  <c:v>264.93689930323399</c:v>
                </c:pt>
                <c:pt idx="4">
                  <c:v>239.54808962226133</c:v>
                </c:pt>
                <c:pt idx="5">
                  <c:v>297.30264752526182</c:v>
                </c:pt>
                <c:pt idx="6">
                  <c:v>314.81684540879695</c:v>
                </c:pt>
                <c:pt idx="7">
                  <c:v>325.76248663557703</c:v>
                </c:pt>
                <c:pt idx="8">
                  <c:v>379.48936813515672</c:v>
                </c:pt>
                <c:pt idx="9">
                  <c:v>486.31678306403785</c:v>
                </c:pt>
                <c:pt idx="10">
                  <c:v>657.86221338501218</c:v>
                </c:pt>
                <c:pt idx="11">
                  <c:v>827.81006323095789</c:v>
                </c:pt>
                <c:pt idx="12">
                  <c:v>1044.0646159088149</c:v>
                </c:pt>
                <c:pt idx="13">
                  <c:v>1247.0455593170725</c:v>
                </c:pt>
                <c:pt idx="14">
                  <c:v>1415.9874280481654</c:v>
                </c:pt>
                <c:pt idx="15">
                  <c:v>1442.3679768513748</c:v>
                </c:pt>
                <c:pt idx="16">
                  <c:v>1191.429051516865</c:v>
                </c:pt>
              </c:numCache>
            </c:numRef>
          </c:val>
        </c:ser>
        <c:ser>
          <c:idx val="1"/>
          <c:order val="1"/>
          <c:tx>
            <c:strRef>
              <c:f>'GRAFY úhrady podľa veku'!$N$21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'GRAFY úhrady podľa veku'!$L$22:$L$38</c:f>
              <c:strCache>
                <c:ptCount val="17"/>
                <c:pt idx="0">
                  <c:v>0-4</c:v>
                </c:pt>
                <c:pt idx="1">
                  <c:v>5-9</c:v>
                </c:pt>
                <c:pt idx="2">
                  <c:v>10-14</c:v>
                </c:pt>
                <c:pt idx="3">
                  <c:v>15-19</c:v>
                </c:pt>
                <c:pt idx="4">
                  <c:v>20-24</c:v>
                </c:pt>
                <c:pt idx="5">
                  <c:v>25-29</c:v>
                </c:pt>
                <c:pt idx="6">
                  <c:v>30-34</c:v>
                </c:pt>
                <c:pt idx="7">
                  <c:v>35-39</c:v>
                </c:pt>
                <c:pt idx="8">
                  <c:v>40-44</c:v>
                </c:pt>
                <c:pt idx="9">
                  <c:v>45-49</c:v>
                </c:pt>
                <c:pt idx="10">
                  <c:v>50-54</c:v>
                </c:pt>
                <c:pt idx="11">
                  <c:v>55-59</c:v>
                </c:pt>
                <c:pt idx="12">
                  <c:v>60-64</c:v>
                </c:pt>
                <c:pt idx="13">
                  <c:v>65-69</c:v>
                </c:pt>
                <c:pt idx="14">
                  <c:v>70-74</c:v>
                </c:pt>
                <c:pt idx="15">
                  <c:v>75-79</c:v>
                </c:pt>
                <c:pt idx="16">
                  <c:v>80+</c:v>
                </c:pt>
              </c:strCache>
            </c:strRef>
          </c:cat>
          <c:val>
            <c:numRef>
              <c:f>'GRAFY úhrady podľa veku'!$N$22:$N$38</c:f>
              <c:numCache>
                <c:formatCode>#,##0</c:formatCode>
                <c:ptCount val="17"/>
                <c:pt idx="0">
                  <c:v>428.0033221656015</c:v>
                </c:pt>
                <c:pt idx="1">
                  <c:v>267.10312436797244</c:v>
                </c:pt>
                <c:pt idx="2">
                  <c:v>284.23406578047729</c:v>
                </c:pt>
                <c:pt idx="3">
                  <c:v>311.64159795094264</c:v>
                </c:pt>
                <c:pt idx="4">
                  <c:v>260.35115751630025</c:v>
                </c:pt>
                <c:pt idx="5">
                  <c:v>336.64554025267324</c:v>
                </c:pt>
                <c:pt idx="6">
                  <c:v>376.58964556535176</c:v>
                </c:pt>
                <c:pt idx="7">
                  <c:v>382.37069735768125</c:v>
                </c:pt>
                <c:pt idx="8">
                  <c:v>408.72674137576632</c:v>
                </c:pt>
                <c:pt idx="9">
                  <c:v>501.37338907507853</c:v>
                </c:pt>
                <c:pt idx="10">
                  <c:v>671.3229252259647</c:v>
                </c:pt>
                <c:pt idx="11">
                  <c:v>858.18094296819515</c:v>
                </c:pt>
                <c:pt idx="12">
                  <c:v>1089.0536297890003</c:v>
                </c:pt>
                <c:pt idx="13">
                  <c:v>1379.1493178414496</c:v>
                </c:pt>
                <c:pt idx="14">
                  <c:v>1610.6855319980036</c:v>
                </c:pt>
                <c:pt idx="15">
                  <c:v>1756.3321133291529</c:v>
                </c:pt>
                <c:pt idx="16">
                  <c:v>1589.6522667265886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1578200"/>
        <c:axId val="241582120"/>
      </c:barChart>
      <c:catAx>
        <c:axId val="241578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82120"/>
        <c:crosses val="autoZero"/>
        <c:auto val="1"/>
        <c:lblAlgn val="ctr"/>
        <c:lblOffset val="100"/>
        <c:noMultiLvlLbl val="0"/>
      </c:catAx>
      <c:valAx>
        <c:axId val="241582120"/>
        <c:scaling>
          <c:orientation val="minMax"/>
          <c:max val="18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78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43565763989679"/>
          <c:y val="0.17694763646756687"/>
          <c:w val="0.18736377933169551"/>
          <c:h val="7.75187849615811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291447762041436"/>
          <c:y val="4.2206983486299872E-2"/>
          <c:w val="0.53392582871585492"/>
          <c:h val="0.84629152000687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'GRAF diagnózy'!$B$33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 diagnózy'!$A$34:$A$40</c:f>
              <c:strCache>
                <c:ptCount val="7"/>
                <c:pt idx="0">
                  <c:v>Endokrinné, nutričné a metabolické choroby</c:v>
                </c:pt>
                <c:pt idx="1">
                  <c:v>Choroby dýchacej sústavy</c:v>
                </c:pt>
                <c:pt idx="2">
                  <c:v>Choroby obličiek, močovej a pohlavnej sústavy</c:v>
                </c:pt>
                <c:pt idx="3">
                  <c:v>Choroby tráviacej sústavy</c:v>
                </c:pt>
                <c:pt idx="4">
                  <c:v>Artritídy, artrózy, choroby kĺbov a chrbta</c:v>
                </c:pt>
                <c:pt idx="5">
                  <c:v>Nádory</c:v>
                </c:pt>
                <c:pt idx="6">
                  <c:v>Choroby obehovej sústavy (srdca a ciev)</c:v>
                </c:pt>
              </c:strCache>
            </c:strRef>
          </c:cat>
          <c:val>
            <c:numRef>
              <c:f>'GRAF diagnózy'!$B$34:$B$40</c:f>
              <c:numCache>
                <c:formatCode>0</c:formatCode>
                <c:ptCount val="7"/>
                <c:pt idx="0">
                  <c:v>189.55800000000013</c:v>
                </c:pt>
                <c:pt idx="1">
                  <c:v>208.40100000000001</c:v>
                </c:pt>
                <c:pt idx="2">
                  <c:v>218.261</c:v>
                </c:pt>
                <c:pt idx="3">
                  <c:v>266.56200000000001</c:v>
                </c:pt>
                <c:pt idx="4">
                  <c:v>316.30799999999999</c:v>
                </c:pt>
                <c:pt idx="5">
                  <c:v>440.375</c:v>
                </c:pt>
                <c:pt idx="6">
                  <c:v>542.36799999999926</c:v>
                </c:pt>
              </c:numCache>
            </c:numRef>
          </c:val>
        </c:ser>
        <c:ser>
          <c:idx val="1"/>
          <c:order val="1"/>
          <c:tx>
            <c:strRef>
              <c:f>'GRAF diagnózy'!$C$33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 diagnózy'!$A$34:$A$40</c:f>
              <c:strCache>
                <c:ptCount val="7"/>
                <c:pt idx="0">
                  <c:v>Endokrinné, nutričné a metabolické choroby</c:v>
                </c:pt>
                <c:pt idx="1">
                  <c:v>Choroby dýchacej sústavy</c:v>
                </c:pt>
                <c:pt idx="2">
                  <c:v>Choroby obličiek, močovej a pohlavnej sústavy</c:v>
                </c:pt>
                <c:pt idx="3">
                  <c:v>Choroby tráviacej sústavy</c:v>
                </c:pt>
                <c:pt idx="4">
                  <c:v>Artritídy, artrózy, choroby kĺbov a chrbta</c:v>
                </c:pt>
                <c:pt idx="5">
                  <c:v>Nádory</c:v>
                </c:pt>
                <c:pt idx="6">
                  <c:v>Choroby obehovej sústavy (srdca a ciev)</c:v>
                </c:pt>
              </c:strCache>
            </c:strRef>
          </c:cat>
          <c:val>
            <c:numRef>
              <c:f>'GRAF diagnózy'!$C$34:$C$40</c:f>
              <c:numCache>
                <c:formatCode>0</c:formatCode>
                <c:ptCount val="7"/>
                <c:pt idx="0">
                  <c:v>172.14248803126858</c:v>
                </c:pt>
                <c:pt idx="1">
                  <c:v>225.30822685686798</c:v>
                </c:pt>
                <c:pt idx="2">
                  <c:v>188.47223020281481</c:v>
                </c:pt>
                <c:pt idx="3">
                  <c:v>227.44097750149382</c:v>
                </c:pt>
                <c:pt idx="4">
                  <c:v>230.06523646053247</c:v>
                </c:pt>
                <c:pt idx="5">
                  <c:v>376.19369587167205</c:v>
                </c:pt>
                <c:pt idx="6">
                  <c:v>426.11979406260366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41579376"/>
        <c:axId val="241582512"/>
      </c:barChart>
      <c:catAx>
        <c:axId val="2415793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sk-SK"/>
          </a:p>
        </c:txPr>
        <c:crossAx val="241582512"/>
        <c:crosses val="autoZero"/>
        <c:auto val="1"/>
        <c:lblAlgn val="ctr"/>
        <c:lblOffset val="100"/>
        <c:noMultiLvlLbl val="0"/>
      </c:catAx>
      <c:valAx>
        <c:axId val="241582512"/>
        <c:scaling>
          <c:orientation val="minMax"/>
          <c:max val="55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41579376"/>
        <c:crosses val="autoZero"/>
        <c:crossBetween val="between"/>
        <c:majorUnit val="50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84050427724312249"/>
          <c:y val="0.34605874774091538"/>
          <c:w val="0.12362108646568951"/>
          <c:h val="0.161458730702140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2B389-7139-4CA8-B280-6498932A5FAC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A91B7-7426-4510-928B-FC65B386C85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59932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Pokles príjmov</a:t>
            </a:r>
            <a:r>
              <a:rPr lang="sk-SK" baseline="0" dirty="0" smtClean="0"/>
              <a:t> sme modelovali my, súvisí najmä s tým, že sa bude znižovať počet pracujúcich resp. ekonomicky aktívnych. Podľa projekcie EK má napr. klesnúť počet zamestnancov v SR z 2,35 mil. v roku 2015 na 1,97 mil. v roku 2060. To je dlhodobý dôvod poklesu príjmov, krátkodobo zaváži aj to, že HDP má rásť o dosť rýchlejšie ako mzdy.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Prognózu</a:t>
            </a:r>
            <a:r>
              <a:rPr lang="sk-SK" baseline="0" dirty="0" smtClean="0"/>
              <a:t> v</a:t>
            </a:r>
            <a:r>
              <a:rPr lang="sk-SK" dirty="0" smtClean="0"/>
              <a:t>ýdavkov sme prebrali od Rady pre rozpočtovú zodpovednosť. Predpoklad vyšších</a:t>
            </a:r>
            <a:r>
              <a:rPr lang="sk-SK" baseline="0" dirty="0" smtClean="0"/>
              <a:t> výdavkov v budúcnosti opäť súvisí s demografiou. Dôjde k starnutiu obyvateľstva, čiže bude rásť podiel ľudí vo vysokom veku, ktorí majú výrazne vyššie náklady na zdravotnú starostlivosť.</a:t>
            </a: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8507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Nehovoriac o tom, že slovenské zdravotníctvo navyše pociťuje aj dlhodobý nedostatok investícií – inak povedané pre veľkú časť budov a vybavenia platí, že sú nedostatočne obnovované – investičná medzera býva</a:t>
            </a:r>
            <a:r>
              <a:rPr lang="sk-SK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odhadovaná na 137 až 441 miliónov eur podľa toho, či sa porovnáme s ČR alebo Rakúskom.</a:t>
            </a: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6841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V</a:t>
            </a:r>
            <a:r>
              <a:rPr lang="sk-SK" baseline="0" dirty="0" smtClean="0"/>
              <a:t> tejto časti by som vám rád predstavil opatrenia, ktoré sme identifikovali a ktorých prijatie by malo zabezpečiť</a:t>
            </a:r>
            <a:r>
              <a:rPr lang="sk-SK" dirty="0" smtClean="0"/>
              <a:t>, že systém nebude tvoriť v horizonte</a:t>
            </a:r>
            <a:r>
              <a:rPr lang="sk-SK" baseline="0" dirty="0" smtClean="0"/>
              <a:t> do roku 2060 žiadny deficit.</a:t>
            </a:r>
            <a:endParaRPr lang="sk-SK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V prípade, ak by celé dodatočné zaťaženie</a:t>
            </a:r>
            <a:r>
              <a:rPr lang="sk-SK" baseline="0" dirty="0" smtClean="0"/>
              <a:t> znášal zamestnanec (a nie zamestnávateľ).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Pre ilustráciu vážnosti problému.</a:t>
            </a: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036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Dodávam, že PDE pri zavedení spoluúčasti myslíme prípad, že klesne spotreba a teda nielen narastú príjmy, ale aj relevantne klesnú výdavky.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Mierne zvýšenie efektivity výberu zdravotných odvodov, postupne z 97,4 na 99 %.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 25 % spoluúčasti: „Výdavky zamestnancov by tak pri najvyššej uvažovanej spoluúčasti stúpli v priemere o cca 50 eur ročne v nižšom a 120 – 170 eur vo vyššom aktívnom veku. Priemerný dopad na výdavky dôchodcov by takýmto prepočtom vyšiel na 200 – 300 eur ročne, práve v tejto skupine by však boli skutočné dopady výrazne redukované ochrannými stropmi. Uvedené údaje sú len orientačné, skutočné dopady môžu byť podľa využívania zdravotnej starostlivosti vyššie alebo naopak blízke nule.“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Možno predpokladať, že klesne nadspotreba, napr. v porovnaní s ČR ju môžeme identifikovať na úrovni takmer 14 % pokiaľ ide o lieky. Predpokladáme však aj celkový pokles výdavkov v rámci ambulantnej, ústavnej sféry a SVaLZ.</a:t>
            </a:r>
            <a:endParaRPr lang="sk-SK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21460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Do roku 2060.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  <a:p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Uvedené úpravy sadzieb by znamenali opätovný návrat k rovnej dani, avšak na úrovni 23 % (plus znásobenie daní z nehnuteľností). </a:t>
            </a:r>
          </a:p>
          <a:p>
            <a:endParaRPr lang="sk-SK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Sanácia zdravotníctva z vyšších daní by bola na úkor udržateľnosti dôchodkov, keďže by vyčerpala hlavný (daňový) priestor na krytie rastúceho deficitu dôchodkového zabezpečenia.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baseline="0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1234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Sanácia deficitu zdravotníctva by do roku 2060 postupne zhltla napríklad až polovicu výdavkov na vzdelávanie.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Zdravotníctvo bude priamo konkurovať rastúcej potrebe dotovania dôchodkov, ktorá sa taktiež výrazne prejaví v dlhodobom horizonte (rovnako v dôsledku zásadného zhoršovania pomeru ľudí v aktívnom veku k dôchodcom). Takáto cesta pokrývania deficitu zdravotníctva by pri základnom scenári znížila starobné dôchodky z prvého piliera v priemere viac ako o pätinu.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Poslednou alternatívou je prispôsobenie verejných výdavkov v zdravotníctve dostupným príjmom. Pri takejto alternatíve by nevznikal deficit, no výrazne by museli klesnúť výdavky plynúce do zdravotníctva, čo by sa prejavilo zhoršením dostupnosti a/alebo kvality poskytovanej zdravotnej starostlivosti. </a:t>
            </a:r>
            <a:endParaRPr lang="sk-SK" baseline="0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79644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Jediným región, ktorý v 20. storočí zažil dlhé obdobie stagnácie strednej dĺžky života, bola východná Európa a bývalý Sovietsky zväz – v 60. až 90. rokoch. Slovensko a jeho susedia z V4 neboli výnimkou. </a:t>
            </a:r>
          </a:p>
          <a:p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Porovnanie s geograficky najbližším Rakúskom ilustruje výrazne odlišný vývoj na dvoch stranách železnej opony </a:t>
            </a:r>
            <a:r>
              <a:rPr lang="sk-SK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...... (</a:t>
            </a:r>
            <a:r>
              <a:rPr lang="sk-SK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preklik</a:t>
            </a:r>
            <a:r>
              <a:rPr lang="sk-SK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mužov)</a:t>
            </a:r>
            <a:endParaRPr lang="sk-SK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 90.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rokov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sa očakávaná dĺžka života žien pri narodení na Slovensku predlžuje v priemere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 dva roky za desaťročie, teda dvakrát vyšším tempom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ako v troch predchádzajúcich desaťročiach .....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Bez porovnania so zahraničím sľubný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vývoj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 susedných krajinách však stredná dĺžka života rastie viditeľne rýchlejšie. Slovensko zaostáva čoraz viac už nielen za Rakúskom ale i za Českom, nechalo sa predbehnúť Poľskom a za uplynulé dve dekády sa k výsledkom Slovenska výrazne priblížilo aj vo V4 najhoršie Maďarsko – v prípade žien i mužov ....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75205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 smtClean="0"/>
              <a:t>.... </a:t>
            </a:r>
            <a:r>
              <a:rPr lang="sk-SK" b="1" dirty="0" smtClean="0"/>
              <a:t>ešte výraznejšie sa zaostávanie</a:t>
            </a:r>
            <a:r>
              <a:rPr lang="sk-SK" b="1" baseline="0" dirty="0" smtClean="0"/>
              <a:t> </a:t>
            </a:r>
            <a:r>
              <a:rPr lang="sk-SK" b="1" baseline="0" dirty="0" smtClean="0"/>
              <a:t>priemernej </a:t>
            </a:r>
            <a:r>
              <a:rPr lang="sk-SK" b="1" baseline="0" dirty="0" smtClean="0"/>
              <a:t>dĺžky života prejavilo u mužov (späť)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="1" baseline="0" dirty="0" smtClean="0"/>
              <a:t>....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prípade mužov je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od 90. rokov predlžovanie veku dožitia ešte výraznejšie - 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takmer 3 roky za desaťročie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(na 72,9 roka v r. 2013), aj tak však za ženami zaostávajú ešte o takmer 7 rokov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Možno si poviete: máme mimoriadne úspešných susedov. Lenže aj odstup Slovenska za priemerom krajín OECD rástol až do roku 2007, a aj keď odvtedy sa nepatrne zmenšil, stále je ešte vyšší ako bol v 90. rokoch -- ženy strácajú na priemer 3 roky, muži 5 rokov</a:t>
            </a:r>
          </a:p>
          <a:p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5390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zdravie a vek dožitia vplýva množstvo faktorov. Na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porovnávanie efektívnosti zdravotníctva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rôznych krajinách sa používajú ďalšie indikátory, asi najrešpektovanejším je 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dvrátiteľná (liečiteľná)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úmrtnosť.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k-SK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Počet úmrtí,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torým sa vzhľadom k diagnóze mohlo predísť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(správnym zdravotníckym zásahom)</a:t>
            </a:r>
          </a:p>
          <a:p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Existuje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významná závislosť medzi dostupnými zdrojmi zdravotníctva a výsledkami liečiteľnej úmrtnosti. </a:t>
            </a:r>
          </a:p>
          <a:p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Najnovšie porovnanie 20 krajín EÚ ukazuje, že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Slovensko je výrazne nad osou </a:t>
            </a:r>
            <a:r>
              <a:rPr lang="sk-SK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vyjadrujúcou túto závislosť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čo znamená výrazne horšie výsledky ako by zodpovedalo výdavkom na zdravotníctvo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Poľsko, Chorvátsko či Estónsko vykazujú lepšie výsledky aj s nižšími výdavkami v porovnaní so Slovenskom. Česko a Slovinsko s iba mierne vyššími výdavkami oproti SR majú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odvrátiteľnú úmrtnosť výrazne nižšiu</a:t>
            </a:r>
            <a:endParaRPr lang="sk-SK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455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Slováci spolu s Lotyšmi žijú najmenej rokov zdravého života spomedzi 28 krajín Európskej únie. </a:t>
            </a:r>
          </a:p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Ženy i mužov, ktorí práve dovŕšili 50 rokov veku, čaká len vyše 11 rokov života v zdraví. Priemer EÚ sa už blíži k 18 rokom, päťdesiatročných Nórov čaká ešte 25 rokov života bez obmedzenia mobility. Predčasne podlomené zdravie väčšiny Slovákov sa premieta aj do predčasného vnímania staroby a horšieho pracovného uplatnenia na sklonku aktívneho veku. </a:t>
            </a:r>
          </a:p>
          <a:p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Tým, ktorí sa už dožili 65 rokov, zostávajú na Slovensku v priemere iba 4 roky života v zdraví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čo je menej aj oproti krajinám s nižšími výdavkami na zdravotnú starostlivosť.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Česku a Poľsku žijú takíto seniori v zdraví vyše 8 rokov, v Nórsku ich čaká ešte 15 rokov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života bez obmedzenia aktivity.</a:t>
            </a:r>
          </a:p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57805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 smtClean="0"/>
              <a:t>- s Maďarskom a Českom najviac v EÚ</a:t>
            </a: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jedného lekára v SR pripadá vyše 3000 vyšetrení ročne - o dve tretiny viac ako je priemer EÚ =&gt; </a:t>
            </a:r>
          </a:p>
          <a:p>
            <a:pPr marL="0" indent="0">
              <a:buFontTx/>
              <a:buNone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až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 pacientov na jeden pracovný deň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(priemer EÚ je 9),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ambulantných lekárov aj násobne viac </a:t>
            </a:r>
          </a:p>
          <a:p>
            <a:pPr marL="0" indent="0">
              <a:buFontTx/>
              <a:buNone/>
            </a:pPr>
            <a:endParaRPr lang="sk-SK" sz="1200" b="1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Tx/>
              <a:buNone/>
            </a:pP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krátky čas venovaný jednému pacientovi, často nedostatočná komunikácia – podmienky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rizikové aj z pohľadu úspešnosti stanovenia diagnózy,  primeranosti poučenia pacienta i celkovej úspešnosti následnej liečby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....</a:t>
            </a:r>
          </a:p>
          <a:p>
            <a:endParaRPr lang="sk-SK" dirty="0" smtClean="0"/>
          </a:p>
          <a:p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...... s negatívnymi dôsledkami z pohľadu vyhliadok pacienta i z pohľadu nákladov VZP 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2325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 roku 2003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bolo vo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veku 60 a viac rokov 13 % zubných lekárov, v roku 2013 už hrozivých 31 %</a:t>
            </a: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ďalších vyše 20 % tvorí najpočetnejšia generácia zubárov vo veku 55 – 59 rokov  =&gt;</a:t>
            </a:r>
          </a:p>
          <a:p>
            <a:pPr marL="171450" indent="-171450">
              <a:buFontTx/>
              <a:buChar char="-"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 roku 2020 postupne dovŕši dôchodkový vek celá polovica (1350) z doteraz činných zubných lekárov </a:t>
            </a: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zubné lekárstvo sa na Slovensku zrejme stáva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profesiou s najväčším podielom pracujúcich dôchodcov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spoliehanie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nich však má svoje limity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5605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niektoré regióny to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pocítia už v najbližších rokoch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v NR kraji má 61 a viac rokov už teraz 37 % a v Banskobystrickom kraji až 41 % z aktívnych zubárov</a:t>
            </a: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 to do priemeru vstupujú aj krajské mestá, kde vďaka väčšej bonite pacientov zostáva najväčšia časť mladých stomatológov</a:t>
            </a:r>
          </a:p>
          <a:p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 vidieckych okresoch situácia začína byť alarmujúca.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 BB sú už teraz 4 okresy, kde je v dôchodkovom veku viac ako 1/2 aktívnych zubárov </a:t>
            </a:r>
          </a:p>
          <a:p>
            <a:pPr marL="171450" indent="-171450">
              <a:buFontTx/>
              <a:buChar char="-"/>
            </a:pPr>
            <a:endParaRPr lang="sk-SK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Problém starnutia sa netýka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len zubárov, ale aj všeobecných lekárov, pediatrov či gynekológov – v BB kraji má tretina vyše 60 rokov, 7 z 10&gt; 50 rokov</a:t>
            </a: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Sú potrebné systémové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op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atrenia, ktoré by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naštartovali zbrzdenú generačnú výmenu ambulantných lekárov v regiónoch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inak na viacerých miestach Slovenska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hrozí zásadné zhoršenie dostupnosti primárnej zdravotnej starostlivosti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156736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rastúca záťaž z titulu rozširovania chronických diagnóz – kumulácia vplyvu na Slovensku zanedbávanej prevencie a starnutia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ktoré ešte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len prichádza</a:t>
            </a: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14 % poistencov (seniorov) spotrebovalo až 62 percent z celkového absolútneho prírastku nákladov za obdobie 2008 až 2013</a:t>
            </a: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aj toto je </a:t>
            </a: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 za to, že väčšina Slovákov a Sloveniek si vek nad 65 rokov neužíva v dobrom zdraví, ale prežíva so zdravotnými obmedzeniami, neraz v trvalej odkázanosti na zdravotnícke tovary a služby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rast nákladov s vekom sa vďaka možnostiam, ktoré ponúka súčasná medicína, postupne zvýrazňuje</a:t>
            </a: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endParaRPr lang="sk-S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17918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 7 skupín diagnóz, ktoré pohltia najviac zdrojov z verejného zdravotného poistenia, sú štyri takmer výlučne chronické: 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prvé 3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choroby srdca a ciev, nádory, choroby kĺbov a chrbta) a tiež a metabolické choroby, kde dominuje diabetes </a:t>
            </a:r>
          </a:p>
          <a:p>
            <a:pPr marL="171450" indent="-171450">
              <a:buFontTx/>
              <a:buChar char="-"/>
            </a:pPr>
            <a:r>
              <a:rPr lang="sk-SK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aj v</a:t>
            </a:r>
            <a:r>
              <a:rPr lang="sk-SK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ostatných 3 skupinách majú chronické choroby významný podiel</a:t>
            </a:r>
          </a:p>
          <a:p>
            <a:pPr marL="171450" indent="-171450">
              <a:buFontTx/>
              <a:buChar char="-"/>
            </a:pPr>
            <a:endParaRPr lang="sk-SK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najvyšší </a:t>
            </a:r>
            <a:r>
              <a:rPr lang="sk-SK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nárast zdrojov na diagnózy, ktoré najviac súvisia so životným štýlom (choroby srdca a ciev, pohybovej sústavy, ale tiež choroby tráviacej sústavy (nádorové aj iné), </a:t>
            </a:r>
            <a:r>
              <a:rPr lang="sk-SK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čo znamená, že ... (obráť list)</a:t>
            </a:r>
          </a:p>
          <a:p>
            <a:pPr marL="171450" indent="-171450">
              <a:buFontTx/>
              <a:buChar char="-"/>
            </a:pPr>
            <a:endParaRPr lang="sk-SK" sz="1200" b="1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8700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uhlý trojuho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ľná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ľná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ľná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ovná spojnic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Výlož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ýlož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ľná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uhlý trojuho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ovná spojnic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ýlož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ýlož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ľná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ľná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uhlý trojuho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ovná spojnic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23.6.2015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920880" cy="4248472"/>
          </a:xfrm>
        </p:spPr>
        <p:txBody>
          <a:bodyPr>
            <a:normAutofit/>
          </a:bodyPr>
          <a:lstStyle/>
          <a:p>
            <a:pPr algn="l"/>
            <a:r>
              <a:rPr lang="sk-SK" sz="3600" dirty="0" smtClean="0"/>
              <a:t>Ako Slovensko zaplatí za neliečenie zdravotníctva</a:t>
            </a:r>
            <a:br>
              <a:rPr lang="sk-SK" sz="3600" dirty="0" smtClean="0"/>
            </a:br>
            <a:r>
              <a:rPr lang="sk-SK" sz="1500" dirty="0" smtClean="0"/>
              <a:t/>
            </a:r>
            <a:br>
              <a:rPr lang="sk-SK" sz="1500" dirty="0" smtClean="0"/>
            </a:br>
            <a:r>
              <a:rPr lang="sk-SK" sz="2100" dirty="0" smtClean="0"/>
              <a:t>Analýza zdravotného stavu obyvateľstva, faktorov, ktoré ho ovplyvňujú a dlhodobých vyhliadok finančnej udržateľnosti zdravotníctva SR</a:t>
            </a:r>
            <a:r>
              <a:rPr lang="sk-SK" sz="2300" dirty="0" smtClean="0"/>
              <a:t/>
            </a:r>
            <a:br>
              <a:rPr lang="sk-SK" sz="23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1600" dirty="0" smtClean="0"/>
              <a:t>				              Tlačová konferencia, 23.6.2015</a:t>
            </a:r>
            <a:br>
              <a:rPr lang="sk-SK" sz="1600" dirty="0" smtClean="0"/>
            </a:br>
            <a:r>
              <a:rPr lang="sk-SK" sz="1000" dirty="0" smtClean="0"/>
              <a:t> </a:t>
            </a:r>
            <a:r>
              <a:rPr lang="sk-SK" sz="1600" dirty="0" smtClean="0"/>
              <a:t> </a:t>
            </a:r>
            <a:r>
              <a:rPr lang="sk-SK" sz="1000" dirty="0" smtClean="0"/>
              <a:t/>
            </a:r>
            <a:br>
              <a:rPr lang="sk-SK" sz="1000" dirty="0" smtClean="0"/>
            </a:br>
            <a:r>
              <a:rPr lang="sk-SK" sz="1600" dirty="0" smtClean="0"/>
              <a:t>			                Peter Goliaš, Ján Kovalčík, Matej Tunega</a:t>
            </a:r>
            <a:endParaRPr lang="sk-SK" sz="1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5043" y="188640"/>
            <a:ext cx="245779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388367"/>
          </a:xfrm>
        </p:spPr>
        <p:txBody>
          <a:bodyPr>
            <a:normAutofit/>
          </a:bodyPr>
          <a:lstStyle/>
          <a:p>
            <a:pPr algn="l"/>
            <a:r>
              <a:rPr lang="sk-SK" sz="2800" dirty="0" smtClean="0"/>
              <a:t>Prognóza deficitu v zdravotníctve a možnosti jeho krytia</a:t>
            </a:r>
            <a:endParaRPr lang="sk-SK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4509120"/>
            <a:ext cx="7772400" cy="1199704"/>
          </a:xfrm>
        </p:spPr>
        <p:txBody>
          <a:bodyPr>
            <a:normAutofit/>
          </a:bodyPr>
          <a:lstStyle/>
          <a:p>
            <a:r>
              <a:rPr lang="sk-SK" sz="1700" dirty="0" smtClean="0"/>
              <a:t>Matej Tunega</a:t>
            </a:r>
            <a:endParaRPr lang="sk-SK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/>
          </a:bodyPr>
          <a:lstStyle/>
          <a:p>
            <a:r>
              <a:rPr lang="sk-SK" sz="2400" dirty="0" smtClean="0"/>
              <a:t>Deficit až 1 % HDP v roku 2030 a 2 % v r. 2060:</a:t>
            </a:r>
          </a:p>
          <a:p>
            <a:pPr lvl="1">
              <a:buFont typeface="Arial" pitchFamily="34" charset="0"/>
              <a:buChar char="•"/>
            </a:pPr>
            <a:r>
              <a:rPr lang="sk-SK" sz="2100" dirty="0" smtClean="0"/>
              <a:t>Pokles príjmov z dnešných 6,4 % na 5,9 % HDP (demografia – menej pracujúcich)</a:t>
            </a:r>
          </a:p>
          <a:p>
            <a:pPr lvl="1">
              <a:buFont typeface="Arial" pitchFamily="34" charset="0"/>
              <a:buChar char="•"/>
            </a:pPr>
            <a:r>
              <a:rPr lang="sk-SK" sz="2100" dirty="0" smtClean="0"/>
              <a:t>Nárast výdavkov z dnešných 6,5 % na 7,9 % HDP (demografia – vyšší podiel ľudí s vysokými nákladmi)</a:t>
            </a:r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A. Vývoj deficitu („ak nič nespravíme“)</a:t>
            </a:r>
            <a:endParaRPr lang="sk-SK" sz="3300" dirty="0"/>
          </a:p>
        </p:txBody>
      </p:sp>
      <p:graphicFrame>
        <p:nvGraphicFramePr>
          <p:cNvPr id="7" name="Graf 6"/>
          <p:cNvGraphicFramePr/>
          <p:nvPr>
            <p:extLst>
              <p:ext uri="{D42A27DB-BD31-4B8C-83A1-F6EECF244321}">
                <p14:modId xmlns:p14="http://schemas.microsoft.com/office/powerpoint/2010/main" val="4200623115"/>
              </p:ext>
            </p:extLst>
          </p:nvPr>
        </p:nvGraphicFramePr>
        <p:xfrm>
          <a:off x="1331640" y="2780928"/>
          <a:ext cx="698477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228184" y="6210420"/>
            <a:ext cx="2000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Prameň: prepočty INEKO</a:t>
            </a:r>
            <a:endParaRPr lang="sk-SK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/>
          </a:bodyPr>
          <a:lstStyle/>
          <a:p>
            <a:r>
              <a:rPr lang="sk-SK" sz="2400" dirty="0" smtClean="0"/>
              <a:t>Samotné zdravotníctvo by naakumulovalo neudržateľný dlh (73 % HDP do roku 2060)</a:t>
            </a:r>
          </a:p>
          <a:p>
            <a:r>
              <a:rPr lang="sk-SK" sz="2400" dirty="0" smtClean="0"/>
              <a:t>Nárast deficitu bude výrazný už aj v najbližších rokoch (najmä kvôli rastúcim výdavkom), preto treba začať s opatreniami čo najskôr</a:t>
            </a: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424936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B. S opatreniami treba začať čo najskôr</a:t>
            </a:r>
            <a:endParaRPr lang="sk-SK" sz="3300" dirty="0"/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3116106754"/>
              </p:ext>
            </p:extLst>
          </p:nvPr>
        </p:nvGraphicFramePr>
        <p:xfrm>
          <a:off x="1403648" y="2924944"/>
          <a:ext cx="6840760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156176" y="6480406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Prameň: prepočty INEKO</a:t>
            </a:r>
            <a:endParaRPr lang="sk-SK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/>
          </a:bodyPr>
          <a:lstStyle/>
          <a:p>
            <a:r>
              <a:rPr lang="sk-SK" sz="2400" dirty="0" smtClean="0"/>
              <a:t>1. Zvyšovanie zdravotných odvodov</a:t>
            </a:r>
          </a:p>
          <a:p>
            <a:endParaRPr lang="sk-SK" sz="1000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Zo 14 % na 15 % okamžite a na 16 % v roku 2017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Ďalšie zvýšenia v rokoch 2020, 25, 32, 39, 45, 50, 53 a 58 (na finálnych 24 % v roku 2060)</a:t>
            </a:r>
          </a:p>
          <a:p>
            <a:pPr marL="1008000" lvl="1">
              <a:buFont typeface="Arial" pitchFamily="34" charset="0"/>
              <a:buChar char="•"/>
            </a:pPr>
            <a:endParaRPr lang="sk-SK" sz="1000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Príjmy prispôsobené výdavkom (nevzniká deficit)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Veľký dopad na čistý príjem zamestnancov (až -10 %) a negatívne efekty (spomalenie ekonomickej aktivity)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Nie realistický scenár (len pre ilustráciu)</a:t>
            </a:r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676456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C. Možnosti znižovania deficitu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676456" cy="4896544"/>
          </a:xfrm>
        </p:spPr>
        <p:txBody>
          <a:bodyPr>
            <a:normAutofit/>
          </a:bodyPr>
          <a:lstStyle/>
          <a:p>
            <a:r>
              <a:rPr lang="sk-SK" sz="2400" dirty="0" smtClean="0"/>
              <a:t>2B. Zavedenie spoluúčasti pacientov v ambulanciách,</a:t>
            </a:r>
          </a:p>
          <a:p>
            <a:pPr marL="936000" indent="0">
              <a:buNone/>
            </a:pPr>
            <a:r>
              <a:rPr lang="sk-SK" sz="2400" dirty="0" smtClean="0"/>
              <a:t>v nemocniciach a pri diagnostike, a to spolu s: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zahrnutím poklesu spotreby (pozitívny dynamický efekt)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obmedzením nadspotreby liekov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lepšou efektivitou výberu odvodov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a napokon zvýšením sadzby (v menšej miere)</a:t>
            </a:r>
          </a:p>
          <a:p>
            <a:pPr marL="1008000" lvl="1">
              <a:buFont typeface="Arial" pitchFamily="34" charset="0"/>
              <a:buChar char="•"/>
            </a:pPr>
            <a:endParaRPr lang="sk-SK" sz="1000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Znížené výdavky, zvýšené príjmy (nevzniká deficit)</a:t>
            </a:r>
          </a:p>
          <a:p>
            <a:pPr marL="1008000" lvl="1">
              <a:buFont typeface="Arial" pitchFamily="34" charset="0"/>
              <a:buChar char="•"/>
            </a:pPr>
            <a:endParaRPr lang="sk-SK" sz="1000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Spoluúčasť 5 % (2015) a ďalej 10 % (2024), 15 % (2029), 20 % (2033) a 25 % (2039)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S ochrannými stropmi pre chudobných a drahé výkony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Treba zvýšiť aj odvody, stačí ale na 15 % (2046) a konečných 16 % v roku 2053</a:t>
            </a:r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676456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C. Možnosti znižovania deficitu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676456" cy="4896544"/>
          </a:xfrm>
        </p:spPr>
        <p:txBody>
          <a:bodyPr>
            <a:normAutofit lnSpcReduction="10000"/>
          </a:bodyPr>
          <a:lstStyle/>
          <a:p>
            <a:r>
              <a:rPr lang="sk-SK" sz="2400" dirty="0" smtClean="0"/>
              <a:t>3A. Zvýšenie DPH</a:t>
            </a:r>
            <a:endParaRPr lang="sk-SK" sz="2400" b="1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Zvýšiť hornú sadzbu DPH postupne z 20 % až na 28,15 %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Kúpyschopnosť obyvateľstva by klesla cca o 5 % (2060)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000" dirty="0" smtClean="0"/>
              <a:t>Prepočet nezahŕňa negatívne dyn. efekty na rast ekonomiky</a:t>
            </a:r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r>
              <a:rPr lang="sk-SK" sz="2400" dirty="0" smtClean="0"/>
              <a:t>3B. Zvýšenie viacerých daní</a:t>
            </a:r>
            <a:endParaRPr lang="sk-SK" sz="2400" b="1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Zrušiť dolnú sadzbu DPH (knihy, lieky, medicínske </a:t>
            </a:r>
            <a:r>
              <a:rPr lang="sk-SK" sz="2100" dirty="0" err="1" smtClean="0"/>
              <a:t>potr</a:t>
            </a:r>
            <a:r>
              <a:rPr lang="sk-SK" sz="2100" dirty="0" smtClean="0"/>
              <a:t>.)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Zjednotiť DPH na všetky tovary a služby na úrovni 23 %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DzP FO z 19 % na 23 %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DzP PO z 22 % na 23 %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Zvýšiť DzN na dvojnásobok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=</a:t>
            </a:r>
            <a:r>
              <a:rPr lang="en-US" sz="2100" dirty="0" smtClean="0"/>
              <a:t>&gt; </a:t>
            </a:r>
            <a:r>
              <a:rPr lang="sk-SK" sz="2100" dirty="0" smtClean="0"/>
              <a:t>rovná daň na úrovni 23 % (+vyššia DzN)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Prepočet nezahŕňa negatívne dyn. efekty na rast ekonomiky</a:t>
            </a:r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676456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C. Možnosti znižovania deficitu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67544" y="980728"/>
            <a:ext cx="8676456" cy="5328592"/>
          </a:xfrm>
        </p:spPr>
        <p:txBody>
          <a:bodyPr>
            <a:normAutofit/>
          </a:bodyPr>
          <a:lstStyle/>
          <a:p>
            <a:r>
              <a:rPr lang="sk-SK" sz="2400" dirty="0" smtClean="0"/>
              <a:t>4. Zníženie iných výdavkov štátu</a:t>
            </a:r>
            <a:endParaRPr lang="sk-SK" sz="2400" b="1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½ výdavkov na vzdelávanie (2060)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Plošné zníženie dôchodkov o viac ako 20 % (2060)</a:t>
            </a:r>
          </a:p>
          <a:p>
            <a:pPr marL="1008000" lvl="1">
              <a:buNone/>
            </a:pPr>
            <a:endParaRPr lang="sk-SK" sz="1100" dirty="0" smtClean="0"/>
          </a:p>
          <a:p>
            <a:r>
              <a:rPr lang="sk-SK" sz="2400" dirty="0" smtClean="0"/>
              <a:t>5. Ďalšie, nemerateľné alebo ťažko merateľné</a:t>
            </a:r>
          </a:p>
          <a:p>
            <a:pPr marL="720000" indent="0">
              <a:buNone/>
            </a:pPr>
            <a:r>
              <a:rPr lang="sk-SK" sz="2400" dirty="0" smtClean="0"/>
              <a:t>opatrenia, ktoré by pomohli:</a:t>
            </a:r>
            <a:endParaRPr lang="sk-SK" sz="2400" b="1" dirty="0" smtClean="0"/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Zvýšenie efektívnosti</a:t>
            </a:r>
          </a:p>
          <a:p>
            <a:pPr marL="1245744" lvl="2">
              <a:buFont typeface="Arial" pitchFamily="34" charset="0"/>
              <a:buChar char="•"/>
            </a:pPr>
            <a:r>
              <a:rPr lang="sk-SK" sz="1900" dirty="0" smtClean="0"/>
              <a:t>Meranie a zverejňovanie ukazovateľov kvality</a:t>
            </a:r>
          </a:p>
          <a:p>
            <a:pPr marL="1245744" lvl="2">
              <a:buFont typeface="Arial" pitchFamily="34" charset="0"/>
              <a:buChar char="•"/>
            </a:pPr>
            <a:r>
              <a:rPr lang="sk-SK" sz="1900" dirty="0" smtClean="0"/>
              <a:t>Lepšie riadenie nemocníc, ...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Prevencia</a:t>
            </a:r>
            <a:endParaRPr lang="sk-SK" sz="2400" b="1" dirty="0" smtClean="0"/>
          </a:p>
          <a:p>
            <a:pPr marL="1008000" lvl="1">
              <a:buNone/>
            </a:pPr>
            <a:endParaRPr lang="sk-SK" sz="1100" dirty="0" smtClean="0"/>
          </a:p>
          <a:p>
            <a:r>
              <a:rPr lang="sk-SK" sz="2400" dirty="0" smtClean="0"/>
              <a:t>6. Horšia dostupnosť zdravotnej starostlivosti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Zníženie výdavkov o viac ako 25 %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Podstatné zhoršenie výsledkov zdravotníctva</a:t>
            </a:r>
          </a:p>
          <a:p>
            <a:pPr marL="1008000" lvl="1">
              <a:buFont typeface="Arial" pitchFamily="34" charset="0"/>
              <a:buChar char="•"/>
            </a:pPr>
            <a:r>
              <a:rPr lang="sk-SK" sz="2100" dirty="0" smtClean="0"/>
              <a:t>Pravdepodobný nárast korupcie</a:t>
            </a:r>
          </a:p>
          <a:p>
            <a:pPr marL="1008000" lvl="1">
              <a:buFont typeface="Arial" pitchFamily="34" charset="0"/>
              <a:buChar char="•"/>
            </a:pPr>
            <a:endParaRPr lang="sk-SK" sz="2400" b="1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marL="1008000"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1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676456" cy="1143000"/>
          </a:xfrm>
        </p:spPr>
        <p:txBody>
          <a:bodyPr>
            <a:normAutofit/>
          </a:bodyPr>
          <a:lstStyle/>
          <a:p>
            <a:r>
              <a:rPr lang="sk-SK" sz="3300" dirty="0" smtClean="0"/>
              <a:t>C. Možnosti znižovania deficitu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829761"/>
          </a:xfrm>
        </p:spPr>
        <p:txBody>
          <a:bodyPr>
            <a:normAutofit/>
          </a:bodyPr>
          <a:lstStyle/>
          <a:p>
            <a:pPr algn="l"/>
            <a:r>
              <a:rPr lang="sk-SK" sz="2800" dirty="0" smtClean="0"/>
              <a:t>Zdravotný stav obyvateľstva SR </a:t>
            </a:r>
            <a:r>
              <a:rPr lang="sk-SK" sz="2800" dirty="0" smtClean="0"/>
              <a:t/>
            </a:r>
            <a:br>
              <a:rPr lang="sk-SK" sz="2800" dirty="0" smtClean="0"/>
            </a:br>
            <a:r>
              <a:rPr lang="sk-SK" sz="2800" dirty="0" smtClean="0"/>
              <a:t>v </a:t>
            </a:r>
            <a:r>
              <a:rPr lang="sk-SK" sz="2800" dirty="0" smtClean="0"/>
              <a:t>porovnaní so zahraničím</a:t>
            </a:r>
            <a:endParaRPr lang="sk-SK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221088"/>
            <a:ext cx="7772400" cy="590222"/>
          </a:xfrm>
        </p:spPr>
        <p:txBody>
          <a:bodyPr>
            <a:normAutofit/>
          </a:bodyPr>
          <a:lstStyle/>
          <a:p>
            <a:r>
              <a:rPr lang="sk-SK" sz="1700" dirty="0" smtClean="0"/>
              <a:t>Ján Kovalčík</a:t>
            </a:r>
            <a:endParaRPr lang="sk-SK" sz="1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792088"/>
          </a:xfrm>
        </p:spPr>
        <p:txBody>
          <a:bodyPr>
            <a:no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sk-SK" sz="28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 strednej dĺžky života žien </a:t>
            </a:r>
            <a:r>
              <a:rPr lang="sk-SK" sz="2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/>
            </a:r>
            <a:br>
              <a:rPr lang="sk-SK" sz="2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</a:br>
            <a:r>
              <a:rPr lang="sk-SK" sz="18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(priemerná očakávaná dĺžka života pri narodení, v rokoch) </a:t>
            </a:r>
            <a:endParaRPr lang="sk-SK" sz="2400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2212156"/>
              </p:ext>
            </p:extLst>
          </p:nvPr>
        </p:nvGraphicFramePr>
        <p:xfrm>
          <a:off x="489448" y="980728"/>
          <a:ext cx="8187008" cy="50263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5580112" y="6165305"/>
            <a:ext cx="35317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Prameň: OECD </a:t>
            </a:r>
            <a:r>
              <a:rPr lang="sk-SK" sz="1200" dirty="0" err="1"/>
              <a:t>Health</a:t>
            </a:r>
            <a:r>
              <a:rPr lang="sk-SK" sz="1200" dirty="0"/>
              <a:t> </a:t>
            </a:r>
            <a:r>
              <a:rPr lang="sk-SK" sz="1200" dirty="0" err="1"/>
              <a:t>Statistics</a:t>
            </a:r>
            <a:r>
              <a:rPr lang="sk-SK" sz="1200" dirty="0" smtClean="0"/>
              <a:t>, </a:t>
            </a:r>
            <a:r>
              <a:rPr lang="sk-SK" sz="1200" dirty="0" err="1" smtClean="0"/>
              <a:t>Eurostat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197250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sk-SK" sz="31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Vývoj strednej dĺžky života mužov </a:t>
            </a:r>
            <a:br>
              <a:rPr lang="sk-SK" sz="31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sk-SK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rPr>
              <a:t>(priemerná očakávaná dĺžka </a:t>
            </a:r>
            <a:r>
              <a:rPr lang="sk-SK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života </a:t>
            </a:r>
            <a:r>
              <a:rPr lang="sk-SK" sz="2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pri narodení, v rokoch) </a:t>
            </a:r>
            <a:endParaRPr lang="sk-SK" sz="1800" dirty="0">
              <a:effectLst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755342"/>
              </p:ext>
            </p:extLst>
          </p:nvPr>
        </p:nvGraphicFramePr>
        <p:xfrm>
          <a:off x="457200" y="980728"/>
          <a:ext cx="822960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5508103" y="6309320"/>
            <a:ext cx="3193637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Prameň: OECD </a:t>
            </a:r>
            <a:r>
              <a:rPr lang="sk-SK" sz="1200" dirty="0" err="1" smtClean="0"/>
              <a:t>Health</a:t>
            </a:r>
            <a:r>
              <a:rPr lang="sk-SK" sz="1200" dirty="0" smtClean="0"/>
              <a:t> </a:t>
            </a:r>
            <a:r>
              <a:rPr lang="sk-SK" sz="1200" dirty="0" err="1" smtClean="0"/>
              <a:t>Statistics</a:t>
            </a:r>
            <a:r>
              <a:rPr lang="sk-SK" sz="1200" dirty="0" smtClean="0"/>
              <a:t>, </a:t>
            </a:r>
            <a:r>
              <a:rPr lang="sk-SK" sz="1200" dirty="0" err="1" smtClean="0"/>
              <a:t>Eurostat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137140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sk-SK" sz="2800" dirty="0"/>
              <a:t>Liečiteľná úmrtnosť </a:t>
            </a:r>
            <a:r>
              <a:rPr lang="sk-SK" sz="2800" dirty="0" err="1" smtClean="0"/>
              <a:t>versus</a:t>
            </a:r>
            <a:r>
              <a:rPr lang="sk-SK" sz="2800" dirty="0" smtClean="0"/>
              <a:t> </a:t>
            </a:r>
            <a:br>
              <a:rPr lang="sk-SK" sz="2800" dirty="0" smtClean="0"/>
            </a:br>
            <a:r>
              <a:rPr lang="sk-SK" sz="2800" dirty="0" smtClean="0"/>
              <a:t>výdavky </a:t>
            </a:r>
            <a:r>
              <a:rPr lang="sk-SK" sz="2800" dirty="0"/>
              <a:t>na zdravotníctvo na </a:t>
            </a:r>
            <a:r>
              <a:rPr lang="sk-SK" sz="2800" dirty="0" smtClean="0"/>
              <a:t>obyvateľa</a:t>
            </a:r>
            <a:endParaRPr lang="sk-SK" sz="1400" b="0" dirty="0">
              <a:effectLst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7160468"/>
              </p:ext>
            </p:extLst>
          </p:nvPr>
        </p:nvGraphicFramePr>
        <p:xfrm>
          <a:off x="457200" y="1124744"/>
          <a:ext cx="8064948" cy="4882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6372200" y="6093296"/>
            <a:ext cx="2149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Prameň: Šoltés – </a:t>
            </a:r>
            <a:r>
              <a:rPr lang="sk-SK" sz="1200" dirty="0" err="1" smtClean="0"/>
              <a:t>Gavurová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165421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Očakávaná </a:t>
            </a:r>
            <a:r>
              <a:rPr lang="sk-SK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stredná dĺžka života </a:t>
            </a:r>
            <a: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sk-SK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vo </a:t>
            </a:r>
            <a:r>
              <a:rPr lang="sk-SK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veku 65 rokov* </a:t>
            </a:r>
            <a:r>
              <a:rPr lang="sk-SK" sz="2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(2013)</a:t>
            </a:r>
            <a:r>
              <a:rPr lang="sk-SK" sz="3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/>
            </a:r>
            <a:br>
              <a:rPr lang="sk-SK" sz="3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</a:br>
            <a:endParaRPr lang="sk-SK" b="0" dirty="0">
              <a:effectLst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7086554"/>
              </p:ext>
            </p:extLst>
          </p:nvPr>
        </p:nvGraphicFramePr>
        <p:xfrm>
          <a:off x="457200" y="1052736"/>
          <a:ext cx="8363272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BlokTextu 5"/>
          <p:cNvSpPr txBox="1"/>
          <p:nvPr/>
        </p:nvSpPr>
        <p:spPr>
          <a:xfrm>
            <a:off x="7232556" y="6453336"/>
            <a:ext cx="14542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Prameň: </a:t>
            </a:r>
            <a:r>
              <a:rPr lang="sk-SK" sz="1200" dirty="0" err="1" smtClean="0"/>
              <a:t>Eurostat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152546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57200" y="1196752"/>
            <a:ext cx="8075240" cy="4810539"/>
          </a:xfrm>
        </p:spPr>
        <p:txBody>
          <a:bodyPr>
            <a:normAutofit/>
          </a:bodyPr>
          <a:lstStyle/>
          <a:p>
            <a:r>
              <a:rPr lang="sk-SK" sz="1800" dirty="0" smtClean="0"/>
              <a:t>Najrozšírenejšie, vo veku 50 rokov už polovica mužov i žien, </a:t>
            </a:r>
            <a:r>
              <a:rPr lang="sk-SK" sz="1800" dirty="0" smtClean="0"/>
              <a:t>      po </a:t>
            </a:r>
            <a:r>
              <a:rPr lang="sk-SK" sz="1800" dirty="0" smtClean="0"/>
              <a:t>60-ke už </a:t>
            </a:r>
            <a:r>
              <a:rPr lang="sk-SK" sz="1800" dirty="0" smtClean="0"/>
              <a:t>tri štvrtiny</a:t>
            </a:r>
            <a:endParaRPr lang="sk-SK" sz="1800" dirty="0" smtClean="0"/>
          </a:p>
          <a:p>
            <a:endParaRPr lang="sk-SK" sz="1800" dirty="0" smtClean="0"/>
          </a:p>
          <a:p>
            <a:r>
              <a:rPr lang="sk-SK" sz="1800" dirty="0" smtClean="0"/>
              <a:t>7 </a:t>
            </a:r>
            <a:r>
              <a:rPr lang="sk-SK" sz="1800" dirty="0"/>
              <a:t>z 10 krajín </a:t>
            </a:r>
            <a:r>
              <a:rPr lang="sk-SK" sz="1800" dirty="0" smtClean="0"/>
              <a:t>OECD dokázalo za 20 rokov znížiť úmrtnosť </a:t>
            </a:r>
            <a:r>
              <a:rPr lang="sk-SK" sz="1800" dirty="0"/>
              <a:t>na ischemickú chorobu srdca o viac ako 40 % </a:t>
            </a:r>
            <a:r>
              <a:rPr lang="sk-SK" sz="1800" dirty="0" smtClean="0"/>
              <a:t>(ČR </a:t>
            </a:r>
            <a:r>
              <a:rPr lang="sk-SK" sz="1800" dirty="0"/>
              <a:t>o 41 %, Holandsko o 69 %, Dánsko až o 77 % </a:t>
            </a:r>
            <a:r>
              <a:rPr lang="sk-SK" sz="1800" dirty="0" smtClean="0"/>
              <a:t>), </a:t>
            </a:r>
          </a:p>
          <a:p>
            <a:r>
              <a:rPr lang="sk-SK" sz="1800" dirty="0" smtClean="0"/>
              <a:t>Slovensko sotva o 10 %. </a:t>
            </a:r>
          </a:p>
          <a:p>
            <a:endParaRPr lang="sk-SK" sz="1800" dirty="0" smtClean="0"/>
          </a:p>
          <a:p>
            <a:r>
              <a:rPr lang="sk-SK" sz="1800" dirty="0" smtClean="0"/>
              <a:t>V</a:t>
            </a:r>
            <a:r>
              <a:rPr lang="sk-SK" sz="1800" dirty="0"/>
              <a:t> prípade cievnych chorôb mozgu </a:t>
            </a:r>
            <a:r>
              <a:rPr lang="sk-SK" sz="1800" dirty="0" smtClean="0"/>
              <a:t>zlepšenia o </a:t>
            </a:r>
            <a:r>
              <a:rPr lang="sk-SK" sz="1800" dirty="0"/>
              <a:t>40 – 74 </a:t>
            </a:r>
            <a:r>
              <a:rPr lang="sk-SK" sz="1800" dirty="0" smtClean="0"/>
              <a:t>% </a:t>
            </a:r>
            <a:r>
              <a:rPr lang="sk-SK" sz="1800" dirty="0"/>
              <a:t>dosiahlo až 9 z 10 členských krajín </a:t>
            </a:r>
            <a:r>
              <a:rPr lang="sk-SK" sz="1800" dirty="0" smtClean="0"/>
              <a:t>OECD, </a:t>
            </a:r>
          </a:p>
          <a:p>
            <a:r>
              <a:rPr lang="sk-SK" sz="1800" dirty="0" smtClean="0"/>
              <a:t>Slovensko sa zlepšilo o menej ako 20 %. </a:t>
            </a:r>
          </a:p>
          <a:p>
            <a:endParaRPr lang="sk-SK" sz="1800" dirty="0" smtClean="0"/>
          </a:p>
          <a:p>
            <a:r>
              <a:rPr lang="sk-SK" sz="1800" dirty="0" smtClean="0"/>
              <a:t>Choroby srdca a ciev zabíjajú na Slovensku síce menej ako v Rumunsku či Pobaltí, ale dvojnásobne viac ako vo väčšine krajín severnej i západnej Európy</a:t>
            </a:r>
          </a:p>
          <a:p>
            <a:endParaRPr lang="sk-SK" sz="2000" dirty="0"/>
          </a:p>
          <a:p>
            <a:endParaRPr lang="sk-SK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634082"/>
          </a:xfrm>
        </p:spPr>
        <p:txBody>
          <a:bodyPr>
            <a:normAutofit/>
          </a:bodyPr>
          <a:lstStyle/>
          <a:p>
            <a:pPr algn="ctr"/>
            <a:r>
              <a:rPr lang="sk-SK" sz="2800" dirty="0" smtClean="0">
                <a:solidFill>
                  <a:schemeClr val="tx1"/>
                </a:solidFill>
              </a:rPr>
              <a:t>Choroby srdca a ciev - porovnanie</a:t>
            </a:r>
            <a:endParaRPr lang="sk-SK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268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pPr algn="ctr"/>
            <a:r>
              <a:rPr lang="sk-SK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Podiel ľudí vo veku 65+ deklarujúcich dlhodobé obmedzenia v denných aktivitách </a:t>
            </a:r>
            <a:r>
              <a:rPr lang="sk-SK" sz="1800" b="0" dirty="0"/>
              <a:t>(%, rok </a:t>
            </a:r>
            <a:r>
              <a:rPr lang="sk-SK" sz="1800" b="0" dirty="0" smtClean="0"/>
              <a:t>2012) </a:t>
            </a:r>
            <a:endParaRPr lang="sk-SK" sz="1800" b="0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7328363"/>
              </p:ext>
            </p:extLst>
          </p:nvPr>
        </p:nvGraphicFramePr>
        <p:xfrm>
          <a:off x="457200" y="974981"/>
          <a:ext cx="8229600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236295" y="6309320"/>
            <a:ext cx="14505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Prameň: </a:t>
            </a:r>
            <a:r>
              <a:rPr lang="sk-SK" sz="1200" dirty="0" err="1" smtClean="0"/>
              <a:t>Eurostat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13903097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sk-SK" sz="1800" dirty="0" smtClean="0"/>
              <a:t>Bolesti </a:t>
            </a:r>
            <a:r>
              <a:rPr lang="sk-SK" sz="1800" dirty="0"/>
              <a:t>chrbta a </a:t>
            </a:r>
            <a:r>
              <a:rPr lang="sk-SK" sz="1800" dirty="0" smtClean="0"/>
              <a:t>platničiek už </a:t>
            </a:r>
            <a:r>
              <a:rPr lang="sk-SK" sz="1800" dirty="0"/>
              <a:t>vo veku 25-34 rokov </a:t>
            </a:r>
            <a:r>
              <a:rPr lang="sk-SK" sz="1800" dirty="0" smtClean="0"/>
              <a:t>postihujú 20 </a:t>
            </a:r>
            <a:r>
              <a:rPr lang="sk-SK" sz="1800" dirty="0"/>
              <a:t>% mužov i žien, </a:t>
            </a:r>
            <a:endParaRPr lang="sk-SK" sz="1800" dirty="0" smtClean="0"/>
          </a:p>
          <a:p>
            <a:pPr>
              <a:spcAft>
                <a:spcPts val="1200"/>
              </a:spcAft>
            </a:pPr>
            <a:r>
              <a:rPr lang="sk-SK" sz="1800" dirty="0" smtClean="0"/>
              <a:t>vo </a:t>
            </a:r>
            <a:r>
              <a:rPr lang="sk-SK" sz="1800" dirty="0"/>
              <a:t>veku nad 55 rokov sa týkajú </a:t>
            </a:r>
            <a:r>
              <a:rPr lang="sk-SK" sz="1800" dirty="0" smtClean="0"/>
              <a:t>1/2 </a:t>
            </a:r>
            <a:r>
              <a:rPr lang="sk-SK" sz="1800" dirty="0"/>
              <a:t>žien a </a:t>
            </a:r>
            <a:r>
              <a:rPr lang="sk-SK" sz="1800" dirty="0" smtClean="0"/>
              <a:t>1/3 mužov (sedavé zamestnanie, bez pravidelného cvičenia, s vekom sa pridáva aj nadváha) </a:t>
            </a:r>
          </a:p>
          <a:p>
            <a:pPr>
              <a:spcAft>
                <a:spcPts val="1200"/>
              </a:spcAft>
            </a:pPr>
            <a:r>
              <a:rPr lang="sk-SK" sz="1800" dirty="0" smtClean="0"/>
              <a:t>Okrem </a:t>
            </a:r>
            <a:r>
              <a:rPr lang="sk-SK" sz="1800" dirty="0"/>
              <a:t>chrbta trpia aj kĺby, čo vedie vo vyššom veku k artrózam najmä veľkých </a:t>
            </a:r>
            <a:r>
              <a:rPr lang="sk-SK" sz="1800" dirty="0" smtClean="0"/>
              <a:t>kĺbov,</a:t>
            </a:r>
          </a:p>
          <a:p>
            <a:pPr>
              <a:spcAft>
                <a:spcPts val="1200"/>
              </a:spcAft>
            </a:pPr>
            <a:r>
              <a:rPr lang="sk-SK" sz="1800" dirty="0" smtClean="0"/>
              <a:t>V</a:t>
            </a:r>
            <a:r>
              <a:rPr lang="sk-SK" sz="1800" dirty="0"/>
              <a:t> pokročilejších štádiách sú riešením trvalé endoprotézy bedrového či kolenného </a:t>
            </a:r>
            <a:r>
              <a:rPr lang="sk-SK" sz="1800" dirty="0" smtClean="0"/>
              <a:t>kĺbu – v SR sa využívajú podpriemerne </a:t>
            </a:r>
          </a:p>
          <a:p>
            <a:pPr>
              <a:spcAft>
                <a:spcPts val="1200"/>
              </a:spcAft>
            </a:pPr>
            <a:r>
              <a:rPr lang="sk-SK" sz="1800" dirty="0" smtClean="0"/>
              <a:t>95 výmen bedrového kĺbu na </a:t>
            </a:r>
            <a:r>
              <a:rPr lang="sk-SK" sz="1800" dirty="0"/>
              <a:t>100 000 obyvateľov </a:t>
            </a:r>
            <a:r>
              <a:rPr lang="sk-SK" sz="1800" dirty="0"/>
              <a:t> </a:t>
            </a:r>
            <a:r>
              <a:rPr lang="sk-SK" sz="1800" dirty="0" smtClean="0"/>
              <a:t>                             </a:t>
            </a:r>
            <a:r>
              <a:rPr lang="sk-SK" sz="1800" dirty="0" err="1" smtClean="0"/>
              <a:t>vs</a:t>
            </a:r>
            <a:r>
              <a:rPr lang="sk-SK" sz="1800" dirty="0" smtClean="0"/>
              <a:t> </a:t>
            </a:r>
            <a:r>
              <a:rPr lang="sk-SK" sz="1800" dirty="0" smtClean="0"/>
              <a:t>137 v Maďarsku, 167 v</a:t>
            </a:r>
            <a:r>
              <a:rPr lang="sk-SK" sz="1800" dirty="0"/>
              <a:t> </a:t>
            </a:r>
            <a:r>
              <a:rPr lang="sk-SK" sz="1800" dirty="0" smtClean="0"/>
              <a:t>ČR, 272 v</a:t>
            </a:r>
            <a:r>
              <a:rPr lang="sk-SK" sz="1800" dirty="0"/>
              <a:t> </a:t>
            </a:r>
            <a:r>
              <a:rPr lang="sk-SK" sz="1800" dirty="0" smtClean="0"/>
              <a:t>Rakúsku</a:t>
            </a:r>
            <a:endParaRPr lang="sk-SK" sz="1800" dirty="0" smtClean="0"/>
          </a:p>
          <a:p>
            <a:pPr>
              <a:spcAft>
                <a:spcPts val="1200"/>
              </a:spcAft>
            </a:pPr>
            <a:r>
              <a:rPr lang="sk-SK" sz="1800" dirty="0" smtClean="0"/>
              <a:t>V </a:t>
            </a:r>
            <a:r>
              <a:rPr lang="sk-SK" sz="1800" dirty="0"/>
              <a:t>zákrokoch, kde nejde o záchranu života ale „iba“ o jeho kvalitu, Slovensko zatiaľ viditeľne zaostáva.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ctr"/>
            <a:r>
              <a:rPr lang="sk-SK" sz="2800" dirty="0" smtClean="0">
                <a:solidFill>
                  <a:schemeClr val="tx1"/>
                </a:solidFill>
              </a:rPr>
              <a:t>Choroby pohybovej sústavy</a:t>
            </a:r>
            <a:endParaRPr lang="sk-SK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764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ctr"/>
            <a:r>
              <a:rPr lang="sk-SK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Počet konzultácií s lekárom </a:t>
            </a:r>
            <a:r>
              <a:rPr lang="sk-SK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sk-SK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sk-SK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 </a:t>
            </a:r>
            <a:r>
              <a:rPr lang="sk-SK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obyvateľa ročne </a:t>
            </a:r>
            <a:r>
              <a:rPr lang="sk-SK" sz="20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(rok 2012</a:t>
            </a:r>
            <a:r>
              <a:rPr lang="sk-SK" sz="2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)</a:t>
            </a:r>
            <a:endParaRPr lang="sk-SK" sz="2000" dirty="0">
              <a:effectLst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9706321"/>
              </p:ext>
            </p:extLst>
          </p:nvPr>
        </p:nvGraphicFramePr>
        <p:xfrm>
          <a:off x="457200" y="1052736"/>
          <a:ext cx="843528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6444208" y="6309320"/>
            <a:ext cx="2509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Prameň: OECD </a:t>
            </a:r>
            <a:r>
              <a:rPr lang="sk-SK" sz="1200" dirty="0" err="1" smtClean="0"/>
              <a:t>Health</a:t>
            </a:r>
            <a:r>
              <a:rPr lang="sk-SK" sz="1200" dirty="0" smtClean="0"/>
              <a:t> </a:t>
            </a:r>
            <a:r>
              <a:rPr lang="sk-SK" sz="1200" dirty="0" err="1" smtClean="0"/>
              <a:t>Statistics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24311384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Vek</a:t>
            </a:r>
            <a:r>
              <a:rPr lang="en-US" sz="3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1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zubných</a:t>
            </a:r>
            <a:r>
              <a:rPr lang="en-US" sz="3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1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lekárov</a:t>
            </a:r>
            <a:r>
              <a:rPr lang="sk-SK" sz="3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na </a:t>
            </a:r>
            <a:r>
              <a:rPr lang="sk-SK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Slovensku</a:t>
            </a:r>
            <a:endParaRPr lang="sk-SK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4583554"/>
              </p:ext>
            </p:extLst>
          </p:nvPr>
        </p:nvGraphicFramePr>
        <p:xfrm>
          <a:off x="457200" y="1052736"/>
          <a:ext cx="8229600" cy="4954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4644008" y="6237312"/>
            <a:ext cx="4136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Prameň: Slovenská komora zubných lekárov, </a:t>
            </a:r>
            <a:endParaRPr lang="sk-SK" sz="1200" dirty="0" smtClean="0"/>
          </a:p>
          <a:p>
            <a:r>
              <a:rPr lang="sk-SK" sz="1200" dirty="0" smtClean="0"/>
              <a:t>              Národné </a:t>
            </a:r>
            <a:r>
              <a:rPr lang="sk-SK" sz="1200" dirty="0"/>
              <a:t>centrum zdravotníckych informácií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381565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sk-SK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Vek zubných lekárov v Banskobystrickom </a:t>
            </a:r>
            <a:r>
              <a:rPr lang="sk-SK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kraji</a:t>
            </a:r>
            <a:endParaRPr lang="sk-SK" sz="2800" dirty="0"/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556333"/>
              </p:ext>
            </p:extLst>
          </p:nvPr>
        </p:nvGraphicFramePr>
        <p:xfrm>
          <a:off x="457200" y="1124744"/>
          <a:ext cx="8229600" cy="4882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5326210" y="6237312"/>
            <a:ext cx="3826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Prameň: Slovenská komora zubných lekárov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3318605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sk-SK" sz="3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Priemerné úhrady na poistenca podľa veku </a:t>
            </a:r>
            <a:br>
              <a:rPr lang="sk-SK" sz="3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sk-SK" sz="3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rokoch 2008 a 2013 </a:t>
            </a:r>
            <a:r>
              <a:rPr lang="sk-SK" sz="3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(eur</a:t>
            </a:r>
            <a:r>
              <a:rPr lang="sk-SK" sz="31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)</a:t>
            </a:r>
            <a:endParaRPr lang="sk-SK" dirty="0"/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0561890"/>
              </p:ext>
            </p:extLst>
          </p:nvPr>
        </p:nvGraphicFramePr>
        <p:xfrm>
          <a:off x="457200" y="1052736"/>
          <a:ext cx="8075240" cy="4954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5214375" y="6165304"/>
            <a:ext cx="34724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Prameň: Štatistický úrad SR, prepočty INEKO</a:t>
            </a:r>
            <a:endParaRPr lang="sk-SK" sz="1200" dirty="0"/>
          </a:p>
        </p:txBody>
      </p:sp>
    </p:spTree>
    <p:extLst>
      <p:ext uri="{BB962C8B-B14F-4D97-AF65-F5344CB8AC3E}">
        <p14:creationId xmlns:p14="http://schemas.microsoft.com/office/powerpoint/2010/main" val="3804146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sk-SK" sz="310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Skupiny diagnóz odčerpávajúce najväčšie zdroje zdravotných poisťovní </a:t>
            </a:r>
            <a:r>
              <a:rPr lang="sk-SK" sz="2000" b="0" dirty="0">
                <a:solidFill>
                  <a:sysClr val="windowText" lastClr="000000"/>
                </a:solidFill>
                <a:effectLst/>
              </a:rPr>
              <a:t>(mil. eur</a:t>
            </a:r>
            <a:r>
              <a:rPr lang="sk-SK" sz="2000" b="0" dirty="0" smtClean="0">
                <a:solidFill>
                  <a:sysClr val="windowText" lastClr="000000"/>
                </a:solidFill>
                <a:effectLst/>
              </a:rPr>
              <a:t>)</a:t>
            </a:r>
            <a:endParaRPr lang="sk-SK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3011122"/>
              </p:ext>
            </p:extLst>
          </p:nvPr>
        </p:nvGraphicFramePr>
        <p:xfrm>
          <a:off x="323528" y="980728"/>
          <a:ext cx="864096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BlokTextu 1"/>
          <p:cNvSpPr txBox="1"/>
          <p:nvPr/>
        </p:nvSpPr>
        <p:spPr>
          <a:xfrm>
            <a:off x="5656068" y="6165304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/>
              <a:t>Prameň: Štatistický úrad SR, prepočty </a:t>
            </a:r>
            <a:r>
              <a:rPr lang="sk-SK" sz="1200" dirty="0" smtClean="0"/>
              <a:t>INEKO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3914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450499"/>
          </a:xfrm>
        </p:spPr>
        <p:txBody>
          <a:bodyPr>
            <a:noAutofit/>
          </a:bodyPr>
          <a:lstStyle/>
          <a:p>
            <a:r>
              <a:rPr lang="sk-SK" sz="1800" dirty="0" smtClean="0"/>
              <a:t>K hlavným </a:t>
            </a:r>
            <a:r>
              <a:rPr lang="sk-SK" sz="1800" dirty="0"/>
              <a:t>dôvodom zlyhávania </a:t>
            </a:r>
            <a:r>
              <a:rPr lang="sk-SK" sz="1800" dirty="0" smtClean="0"/>
              <a:t>zdravotníctva v SR patrí </a:t>
            </a:r>
            <a:r>
              <a:rPr lang="sk-SK" sz="1800" dirty="0"/>
              <a:t>dlhodobé podceňovanie a zanedbávanie prevencie</a:t>
            </a:r>
            <a:r>
              <a:rPr lang="sk-SK" sz="1800" dirty="0" smtClean="0"/>
              <a:t>:</a:t>
            </a:r>
          </a:p>
          <a:p>
            <a:endParaRPr lang="sk-SK" sz="1800" dirty="0"/>
          </a:p>
          <a:p>
            <a:pPr lvl="0">
              <a:spcAft>
                <a:spcPts val="600"/>
              </a:spcAft>
            </a:pPr>
            <a:r>
              <a:rPr lang="sk-SK" sz="1800" dirty="0"/>
              <a:t>primárnej - predchádzanie vzniku ochorení podporou zdravého životného štýlu, </a:t>
            </a:r>
          </a:p>
          <a:p>
            <a:pPr lvl="0">
              <a:spcAft>
                <a:spcPts val="600"/>
              </a:spcAft>
            </a:pPr>
            <a:r>
              <a:rPr lang="sk-SK" sz="1800" dirty="0"/>
              <a:t>sekundárnej - skríningové </a:t>
            </a:r>
            <a:r>
              <a:rPr lang="sk-SK" sz="1800" dirty="0" smtClean="0"/>
              <a:t>programy,</a:t>
            </a:r>
            <a:endParaRPr lang="sk-SK" sz="1800" dirty="0"/>
          </a:p>
          <a:p>
            <a:pPr lvl="0">
              <a:spcAft>
                <a:spcPts val="600"/>
              </a:spcAft>
            </a:pPr>
            <a:r>
              <a:rPr lang="sk-SK" sz="1800" dirty="0"/>
              <a:t>i terciárnej - zmena životného štýlu a stravovacích návykov v záujme </a:t>
            </a:r>
            <a:r>
              <a:rPr lang="sk-SK" sz="1800" dirty="0" smtClean="0"/>
              <a:t>zvládnutia </a:t>
            </a:r>
            <a:r>
              <a:rPr lang="sk-SK" sz="1800" dirty="0"/>
              <a:t>už získaného ochorenia. </a:t>
            </a:r>
            <a:endParaRPr lang="sk-SK" sz="1800" dirty="0" smtClean="0"/>
          </a:p>
          <a:p>
            <a:pPr lvl="0"/>
            <a:endParaRPr lang="sk-SK" sz="1800" dirty="0"/>
          </a:p>
          <a:p>
            <a:r>
              <a:rPr lang="sk-SK" sz="1800" dirty="0"/>
              <a:t>Najmä primárna prevencia v SR citeľne </a:t>
            </a:r>
            <a:r>
              <a:rPr lang="sk-SK" sz="1800" dirty="0" smtClean="0"/>
              <a:t>chýba. </a:t>
            </a:r>
            <a:r>
              <a:rPr lang="sk-SK" sz="1800" dirty="0"/>
              <a:t>Z </a:t>
            </a:r>
            <a:r>
              <a:rPr lang="sk-SK" sz="1800" dirty="0" smtClean="0"/>
              <a:t>rozpočtu MZ SR </a:t>
            </a:r>
            <a:r>
              <a:rPr lang="sk-SK" sz="1800" dirty="0"/>
              <a:t>nie sú vyčleňované zdroje ani na krytie vládou schválených národných programov </a:t>
            </a:r>
            <a:r>
              <a:rPr lang="sk-SK" sz="1800" dirty="0" smtClean="0"/>
              <a:t>=&gt; </a:t>
            </a:r>
            <a:r>
              <a:rPr lang="sk-SK" sz="1800" dirty="0"/>
              <a:t>zostávajú v rovine zámerov, bez adekvátneho </a:t>
            </a:r>
            <a:r>
              <a:rPr lang="sk-SK" sz="1800" dirty="0" smtClean="0"/>
              <a:t>plnenia </a:t>
            </a:r>
            <a:endParaRPr lang="sk-SK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pPr algn="ctr"/>
            <a:r>
              <a:rPr lang="sk-SK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Nákladnou liečbou preplácame </a:t>
            </a:r>
            <a:r>
              <a:rPr lang="sk-SK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sk-SK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sk-SK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zanedbávanú prevenciu</a:t>
            </a:r>
            <a:endParaRPr lang="sk-SK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328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772816"/>
            <a:ext cx="8229600" cy="3744416"/>
          </a:xfrm>
        </p:spPr>
        <p:txBody>
          <a:bodyPr>
            <a:normAutofit/>
          </a:bodyPr>
          <a:lstStyle/>
          <a:p>
            <a:pPr algn="ctr"/>
            <a:r>
              <a:rPr lang="sk-SK" sz="3200" dirty="0" smtClean="0"/>
              <a:t>Ďakujeme </a:t>
            </a:r>
            <a:r>
              <a:rPr lang="sk-SK" sz="3200" dirty="0"/>
              <a:t>za </a:t>
            </a:r>
            <a:r>
              <a:rPr lang="sk-SK" sz="3200" dirty="0" smtClean="0"/>
              <a:t>pozornosť</a:t>
            </a:r>
            <a:r>
              <a:rPr lang="sk-SK" dirty="0" smtClean="0"/>
              <a:t/>
            </a:r>
            <a:br>
              <a:rPr lang="sk-SK" dirty="0" smtClean="0"/>
            </a:br>
            <a:r>
              <a:rPr lang="sk-SK" dirty="0"/>
              <a:t/>
            </a:r>
            <a:br>
              <a:rPr lang="sk-SK" dirty="0"/>
            </a:br>
            <a:r>
              <a:rPr lang="sk-SK" sz="2400" dirty="0" smtClean="0"/>
              <a:t>www.ineko.sk</a:t>
            </a:r>
            <a:r>
              <a:rPr lang="sk-SK" dirty="0"/>
              <a:t/>
            </a:r>
            <a:br>
              <a:rPr lang="sk-SK" dirty="0"/>
            </a:b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943434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la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al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al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4339</TotalTime>
  <Words>1325</Words>
  <Application>Microsoft Office PowerPoint</Application>
  <PresentationFormat>Prezentácia na obrazovke (4:3)</PresentationFormat>
  <Paragraphs>274</Paragraphs>
  <Slides>23</Slides>
  <Notes>15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23</vt:i4>
      </vt:variant>
    </vt:vector>
  </HeadingPairs>
  <TitlesOfParts>
    <vt:vector size="30" baseType="lpstr">
      <vt:lpstr>Arial</vt:lpstr>
      <vt:lpstr>Calibri</vt:lpstr>
      <vt:lpstr>Lucida Sans Unicode</vt:lpstr>
      <vt:lpstr>Verdana</vt:lpstr>
      <vt:lpstr>Wingdings 2</vt:lpstr>
      <vt:lpstr>Wingdings 3</vt:lpstr>
      <vt:lpstr>Hala</vt:lpstr>
      <vt:lpstr>Ako Slovensko zaplatí za neliečenie zdravotníctva  Analýza zdravotného stavu obyvateľstva, faktorov, ktoré ho ovplyvňujú a dlhodobých vyhliadok finančnej udržateľnosti zdravotníctva SR                    Tlačová konferencia, 23.6.2015                       Peter Goliaš, Ján Kovalčík, Matej Tunega</vt:lpstr>
      <vt:lpstr>Prognóza deficitu v zdravotníctve a možnosti jeho krytia</vt:lpstr>
      <vt:lpstr>A. Vývoj deficitu („ak nič nespravíme“)</vt:lpstr>
      <vt:lpstr>B. S opatreniami treba začať čo najskôr</vt:lpstr>
      <vt:lpstr>C. Možnosti znižovania deficitu</vt:lpstr>
      <vt:lpstr>C. Možnosti znižovania deficitu</vt:lpstr>
      <vt:lpstr>C. Možnosti znižovania deficitu</vt:lpstr>
      <vt:lpstr>C. Možnosti znižovania deficitu</vt:lpstr>
      <vt:lpstr>Zdravotný stav obyvateľstva SR  v porovnaní so zahraničím</vt:lpstr>
      <vt:lpstr>Vývoj strednej dĺžky života žien  (priemerná očakávaná dĺžka života pri narodení, v rokoch) </vt:lpstr>
      <vt:lpstr>Vývoj strednej dĺžky života mužov  (priemerná očakávaná dĺžka života pri narodení, v rokoch) </vt:lpstr>
      <vt:lpstr>Liečiteľná úmrtnosť versus  výdavky na zdravotníctvo na obyvateľa</vt:lpstr>
      <vt:lpstr> Očakávaná stredná dĺžka života  vo veku 65 rokov* (2013) </vt:lpstr>
      <vt:lpstr>Choroby srdca a ciev - porovnanie</vt:lpstr>
      <vt:lpstr>Podiel ľudí vo veku 65+ deklarujúcich dlhodobé obmedzenia v denných aktivitách (%, rok 2012) </vt:lpstr>
      <vt:lpstr>Choroby pohybovej sústavy</vt:lpstr>
      <vt:lpstr>Počet konzultácií s lekárom  na obyvateľa ročne (rok 2012)</vt:lpstr>
      <vt:lpstr>Vek zubných lekárov na Slovensku</vt:lpstr>
      <vt:lpstr>Vek zubných lekárov v Banskobystrickom kraji</vt:lpstr>
      <vt:lpstr>Priemerné úhrady na poistenca podľa veku  v rokoch 2008 a 2013 (eur)</vt:lpstr>
      <vt:lpstr>Skupiny diagnóz odčerpávajúce najväčšie zdroje zdravotných poisťovní (mil. eur)</vt:lpstr>
      <vt:lpstr>Nákladnou liečbou preplácame  zanedbávanú prevenciu</vt:lpstr>
      <vt:lpstr>Ďakujeme za pozornosť  www.ineko.sk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Matej Tunega</dc:creator>
  <cp:lastModifiedBy>Ján Kovalčík</cp:lastModifiedBy>
  <cp:revision>223</cp:revision>
  <dcterms:created xsi:type="dcterms:W3CDTF">2012-10-24T14:17:03Z</dcterms:created>
  <dcterms:modified xsi:type="dcterms:W3CDTF">2015-06-23T11:47:14Z</dcterms:modified>
</cp:coreProperties>
</file>