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xls" ContentType="application/vnd.ms-exce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76" r:id="rId3"/>
    <p:sldId id="278" r:id="rId4"/>
    <p:sldId id="279" r:id="rId5"/>
    <p:sldId id="280" r:id="rId6"/>
    <p:sldId id="282" r:id="rId7"/>
    <p:sldId id="283" r:id="rId8"/>
    <p:sldId id="281" r:id="rId9"/>
    <p:sldId id="277" r:id="rId10"/>
    <p:sldId id="284" r:id="rId11"/>
    <p:sldId id="285" r:id="rId12"/>
    <p:sldId id="286" r:id="rId13"/>
    <p:sldId id="287" r:id="rId14"/>
    <p:sldId id="288" r:id="rId15"/>
    <p:sldId id="289" r:id="rId16"/>
    <p:sldId id="291" r:id="rId17"/>
    <p:sldId id="292" r:id="rId18"/>
    <p:sldId id="290" r:id="rId19"/>
    <p:sldId id="293" r:id="rId20"/>
    <p:sldId id="294" r:id="rId21"/>
    <p:sldId id="295" r:id="rId22"/>
  </p:sldIdLst>
  <p:sldSz cx="9144000" cy="6858000" type="screen4x3"/>
  <p:notesSz cx="6797675" cy="987425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1026" y="21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26.05.2015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26.05.2015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26.05.2015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26.05.2015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26.05.2015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26.05.2015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26.05.2015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26.05.2015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26.05.2015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26.05.2015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26.05.2015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26.05.2015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4.emf"/><Relationship Id="rId5" Type="http://schemas.openxmlformats.org/officeDocument/2006/relationships/oleObject" Target="../embeddings/Microsoft_Excel_97-2003_Worksheet1.xls"/><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050" name="Заголовок 1"/>
          <p:cNvSpPr>
            <a:spLocks noGrp="1"/>
          </p:cNvSpPr>
          <p:nvPr>
            <p:ph type="ctrTitle"/>
          </p:nvPr>
        </p:nvSpPr>
        <p:spPr>
          <a:xfrm>
            <a:off x="5003800" y="549275"/>
            <a:ext cx="3960813" cy="3028950"/>
          </a:xfrm>
        </p:spPr>
        <p:txBody>
          <a:bodyPr>
            <a:normAutofit/>
          </a:bodyPr>
          <a:lstStyle/>
          <a:p>
            <a:pPr algn="l"/>
            <a:r>
              <a:rPr lang="en-US" altLang="uk-UA" sz="4800" b="1" dirty="0"/>
              <a:t>Budget consolidation in Ukraine </a:t>
            </a:r>
            <a:endParaRPr lang="ru-RU" altLang="uk-UA" sz="4800" b="1" dirty="0" smtClean="0">
              <a:solidFill>
                <a:srgbClr val="1F82C0"/>
              </a:solidFill>
            </a:endParaRPr>
          </a:p>
        </p:txBody>
      </p:sp>
      <p:sp>
        <p:nvSpPr>
          <p:cNvPr id="2051" name="Подзаголовок 2"/>
          <p:cNvSpPr>
            <a:spLocks noGrp="1"/>
          </p:cNvSpPr>
          <p:nvPr>
            <p:ph type="subTitle" idx="1"/>
          </p:nvPr>
        </p:nvSpPr>
        <p:spPr>
          <a:xfrm>
            <a:off x="4932040" y="4869160"/>
            <a:ext cx="4032573" cy="1415753"/>
          </a:xfrm>
        </p:spPr>
        <p:txBody>
          <a:bodyPr>
            <a:normAutofit fontScale="92500" lnSpcReduction="10000"/>
          </a:bodyPr>
          <a:lstStyle/>
          <a:p>
            <a:pPr algn="r" eaLnBrk="1" hangingPunct="1"/>
            <a:r>
              <a:rPr lang="en-US" altLang="uk-UA" sz="2200" b="1" dirty="0" err="1" smtClean="0">
                <a:solidFill>
                  <a:srgbClr val="1F82C0"/>
                </a:solidFill>
              </a:rPr>
              <a:t>Vasyl</a:t>
            </a:r>
            <a:r>
              <a:rPr lang="en-US" altLang="uk-UA" sz="2200" b="1" dirty="0" smtClean="0">
                <a:solidFill>
                  <a:srgbClr val="1F82C0"/>
                </a:solidFill>
              </a:rPr>
              <a:t> POVOROZNYK, </a:t>
            </a:r>
          </a:p>
          <a:p>
            <a:pPr algn="r" eaLnBrk="1" hangingPunct="1"/>
            <a:r>
              <a:rPr lang="en-US" altLang="uk-UA" sz="2200" b="1" dirty="0" smtClean="0">
                <a:solidFill>
                  <a:srgbClr val="1F82C0"/>
                </a:solidFill>
              </a:rPr>
              <a:t>senior economist, ICPS </a:t>
            </a:r>
          </a:p>
          <a:p>
            <a:pPr algn="r" eaLnBrk="1" hangingPunct="1"/>
            <a:r>
              <a:rPr lang="en-US" altLang="uk-UA" sz="2200" b="1" dirty="0" smtClean="0">
                <a:solidFill>
                  <a:srgbClr val="1F82C0"/>
                </a:solidFill>
              </a:rPr>
              <a:t>Angela BOCHI, </a:t>
            </a:r>
          </a:p>
          <a:p>
            <a:pPr algn="r" eaLnBrk="1" hangingPunct="1"/>
            <a:r>
              <a:rPr lang="en-US" altLang="uk-UA" sz="2200" b="1" dirty="0" smtClean="0">
                <a:solidFill>
                  <a:srgbClr val="1F82C0"/>
                </a:solidFill>
              </a:rPr>
              <a:t>senior economist, ICPS</a:t>
            </a:r>
            <a:endParaRPr lang="uk-UA" altLang="uk-UA" sz="2200" b="1" dirty="0" smtClean="0">
              <a:solidFill>
                <a:srgbClr val="1F82C0"/>
              </a:solidFill>
            </a:endParaRPr>
          </a:p>
        </p:txBody>
      </p:sp>
    </p:spTree>
    <p:extLst>
      <p:ext uri="{BB962C8B-B14F-4D97-AF65-F5344CB8AC3E}">
        <p14:creationId xmlns:p14="http://schemas.microsoft.com/office/powerpoint/2010/main" val="1904941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1.Introduction</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lstStyle/>
          <a:p>
            <a:pPr algn="l"/>
            <a:r>
              <a:rPr lang="en-US" dirty="0" smtClean="0">
                <a:solidFill>
                  <a:schemeClr val="tx1"/>
                </a:solidFill>
              </a:rPr>
              <a:t>Budget </a:t>
            </a:r>
            <a:r>
              <a:rPr lang="en-US" dirty="0">
                <a:solidFill>
                  <a:schemeClr val="tx1"/>
                </a:solidFill>
              </a:rPr>
              <a:t>consolidation </a:t>
            </a:r>
            <a:r>
              <a:rPr lang="en-US" dirty="0" smtClean="0">
                <a:solidFill>
                  <a:schemeClr val="tx1"/>
                </a:solidFill>
              </a:rPr>
              <a:t> (BC) is </a:t>
            </a:r>
            <a:r>
              <a:rPr lang="en-US" dirty="0">
                <a:solidFill>
                  <a:schemeClr val="tx1"/>
                </a:solidFill>
              </a:rPr>
              <a:t>a very important issue for </a:t>
            </a:r>
            <a:r>
              <a:rPr lang="en-US" dirty="0" smtClean="0">
                <a:solidFill>
                  <a:schemeClr val="tx1"/>
                </a:solidFill>
              </a:rPr>
              <a:t>Ukraine</a:t>
            </a:r>
            <a:r>
              <a:rPr lang="en-US" dirty="0">
                <a:solidFill>
                  <a:schemeClr val="tx1"/>
                </a:solidFill>
              </a:rPr>
              <a:t> </a:t>
            </a:r>
            <a:r>
              <a:rPr lang="en-US" dirty="0" smtClean="0">
                <a:solidFill>
                  <a:schemeClr val="tx1"/>
                </a:solidFill>
              </a:rPr>
              <a:t>because of the very dramatic economic situation. </a:t>
            </a:r>
          </a:p>
          <a:p>
            <a:pPr algn="l"/>
            <a:r>
              <a:rPr lang="en-US" dirty="0" smtClean="0">
                <a:solidFill>
                  <a:schemeClr val="tx1"/>
                </a:solidFill>
              </a:rPr>
              <a:t>But </a:t>
            </a:r>
            <a:r>
              <a:rPr lang="en-US" dirty="0">
                <a:solidFill>
                  <a:schemeClr val="tx1"/>
                </a:solidFill>
              </a:rPr>
              <a:t>Ukrainian legislation does not provide for budget consolidation in EU terms. However, Ukrainian legislation provides for some measures </a:t>
            </a:r>
            <a:r>
              <a:rPr lang="en-US" dirty="0" smtClean="0">
                <a:solidFill>
                  <a:schemeClr val="tx1"/>
                </a:solidFill>
              </a:rPr>
              <a:t>which can be treated as BC. </a:t>
            </a:r>
          </a:p>
          <a:p>
            <a:pPr algn="l"/>
            <a:r>
              <a:rPr lang="en-US" dirty="0" smtClean="0">
                <a:solidFill>
                  <a:schemeClr val="tx1"/>
                </a:solidFill>
              </a:rPr>
              <a:t>An </a:t>
            </a:r>
            <a:r>
              <a:rPr lang="en-US" dirty="0">
                <a:solidFill>
                  <a:schemeClr val="tx1"/>
                </a:solidFill>
              </a:rPr>
              <a:t>important aspect of institutional and technical capabilities to consolidate finances is Ukraine’s cooperation with the IMF. </a:t>
            </a:r>
          </a:p>
        </p:txBody>
      </p:sp>
    </p:spTree>
    <p:extLst>
      <p:ext uri="{BB962C8B-B14F-4D97-AF65-F5344CB8AC3E}">
        <p14:creationId xmlns:p14="http://schemas.microsoft.com/office/powerpoint/2010/main" val="1306533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2.Current economic tendencies </a:t>
            </a:r>
            <a:r>
              <a:rPr lang="ru-RU" sz="2400" b="1" dirty="0" smtClean="0">
                <a:solidFill>
                  <a:schemeClr val="bg1"/>
                </a:solidFill>
              </a:rPr>
              <a:t>/</a:t>
            </a:r>
            <a:r>
              <a:rPr lang="en-US" sz="2400" b="1" dirty="0" smtClean="0">
                <a:solidFill>
                  <a:schemeClr val="bg1"/>
                </a:solidFill>
              </a:rPr>
              <a:t> </a:t>
            </a:r>
            <a:r>
              <a:rPr lang="ru-RU" sz="2400" b="1" dirty="0" smtClean="0">
                <a:solidFill>
                  <a:schemeClr val="bg1"/>
                </a:solidFill>
              </a:rPr>
              <a:t>«</a:t>
            </a:r>
            <a:r>
              <a:rPr lang="en-US" sz="2400" b="1" dirty="0" smtClean="0">
                <a:solidFill>
                  <a:schemeClr val="bg1"/>
                </a:solidFill>
              </a:rPr>
              <a:t>New</a:t>
            </a:r>
            <a:r>
              <a:rPr lang="ru-RU" sz="2400" b="1" dirty="0" smtClean="0">
                <a:solidFill>
                  <a:schemeClr val="bg1"/>
                </a:solidFill>
              </a:rPr>
              <a:t>»</a:t>
            </a:r>
            <a:r>
              <a:rPr lang="en-US" sz="2400" b="1" dirty="0" smtClean="0">
                <a:solidFill>
                  <a:schemeClr val="bg1"/>
                </a:solidFill>
              </a:rPr>
              <a:t> threats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20000"/>
          </a:bodyPr>
          <a:lstStyle/>
          <a:p>
            <a:pPr algn="l"/>
            <a:r>
              <a:rPr lang="en-US" dirty="0" smtClean="0">
                <a:solidFill>
                  <a:schemeClr val="tx1"/>
                </a:solidFill>
              </a:rPr>
              <a:t>For </a:t>
            </a:r>
            <a:r>
              <a:rPr lang="en-US" dirty="0">
                <a:solidFill>
                  <a:schemeClr val="tx1"/>
                </a:solidFill>
              </a:rPr>
              <a:t>the </a:t>
            </a:r>
            <a:r>
              <a:rPr lang="en-US" dirty="0" smtClean="0">
                <a:solidFill>
                  <a:schemeClr val="tx1"/>
                </a:solidFill>
              </a:rPr>
              <a:t>last year, </a:t>
            </a:r>
            <a:r>
              <a:rPr lang="en-US" dirty="0">
                <a:solidFill>
                  <a:schemeClr val="tx1"/>
                </a:solidFill>
              </a:rPr>
              <a:t>the Ukrainian economy has been influenced by a broad spectrum of negative </a:t>
            </a:r>
            <a:r>
              <a:rPr lang="en-US" dirty="0" smtClean="0">
                <a:solidFill>
                  <a:schemeClr val="tx1"/>
                </a:solidFill>
              </a:rPr>
              <a:t>factors</a:t>
            </a:r>
            <a:r>
              <a:rPr lang="ru-RU" dirty="0" smtClean="0">
                <a:solidFill>
                  <a:schemeClr val="tx1"/>
                </a:solidFill>
              </a:rPr>
              <a:t>:</a:t>
            </a:r>
            <a:r>
              <a:rPr lang="en-US" dirty="0" smtClean="0">
                <a:solidFill>
                  <a:schemeClr val="tx1"/>
                </a:solidFill>
              </a:rPr>
              <a:t> </a:t>
            </a:r>
          </a:p>
          <a:p>
            <a:pPr marL="457200" indent="-457200" algn="l">
              <a:buFont typeface="Arial" panose="020B0604020202020204" pitchFamily="34" charset="0"/>
              <a:buChar char="•"/>
            </a:pPr>
            <a:r>
              <a:rPr lang="en-US" dirty="0" smtClean="0">
                <a:solidFill>
                  <a:schemeClr val="tx1"/>
                </a:solidFill>
              </a:rPr>
              <a:t>annexation </a:t>
            </a:r>
            <a:r>
              <a:rPr lang="en-US" dirty="0">
                <a:solidFill>
                  <a:schemeClr val="tx1"/>
                </a:solidFill>
              </a:rPr>
              <a:t>of Crimea, </a:t>
            </a:r>
            <a:endParaRPr lang="uk-UA" dirty="0">
              <a:solidFill>
                <a:schemeClr val="tx1"/>
              </a:solidFill>
            </a:endParaRPr>
          </a:p>
          <a:p>
            <a:pPr marL="457200" indent="-457200" algn="l">
              <a:buFont typeface="Arial" panose="020B0604020202020204" pitchFamily="34" charset="0"/>
              <a:buChar char="•"/>
            </a:pPr>
            <a:r>
              <a:rPr lang="en-US" dirty="0" smtClean="0">
                <a:solidFill>
                  <a:schemeClr val="tx1"/>
                </a:solidFill>
              </a:rPr>
              <a:t>war in Donbass, </a:t>
            </a:r>
            <a:endParaRPr lang="ru-RU"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sharp </a:t>
            </a:r>
            <a:r>
              <a:rPr lang="en-US" dirty="0">
                <a:solidFill>
                  <a:schemeClr val="tx1"/>
                </a:solidFill>
              </a:rPr>
              <a:t>devaluation of the national currency, </a:t>
            </a:r>
            <a:endParaRPr lang="en-US"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trade war with Russia</a:t>
            </a:r>
            <a:endParaRPr lang="ru-RU"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rapid </a:t>
            </a:r>
            <a:r>
              <a:rPr lang="en-US" dirty="0">
                <a:solidFill>
                  <a:schemeClr val="tx1"/>
                </a:solidFill>
              </a:rPr>
              <a:t>inflation, </a:t>
            </a:r>
            <a:endParaRPr lang="ru-RU"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the </a:t>
            </a:r>
            <a:r>
              <a:rPr lang="en-US" dirty="0">
                <a:solidFill>
                  <a:schemeClr val="tx1"/>
                </a:solidFill>
              </a:rPr>
              <a:t>worsening of the investment climate, </a:t>
            </a:r>
            <a:endParaRPr lang="ru-RU" dirty="0">
              <a:solidFill>
                <a:schemeClr val="tx1"/>
              </a:solidFill>
            </a:endParaRPr>
          </a:p>
          <a:p>
            <a:pPr marL="457200" indent="-457200" algn="l">
              <a:buFont typeface="Arial" panose="020B0604020202020204" pitchFamily="34" charset="0"/>
              <a:buChar char="•"/>
            </a:pPr>
            <a:r>
              <a:rPr lang="en-US" dirty="0" smtClean="0">
                <a:solidFill>
                  <a:schemeClr val="tx1"/>
                </a:solidFill>
              </a:rPr>
              <a:t>drop </a:t>
            </a:r>
            <a:r>
              <a:rPr lang="en-US" dirty="0">
                <a:solidFill>
                  <a:schemeClr val="tx1"/>
                </a:solidFill>
              </a:rPr>
              <a:t>in GDP, </a:t>
            </a:r>
            <a:endParaRPr lang="ru-RU"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increased </a:t>
            </a:r>
            <a:r>
              <a:rPr lang="en-US" dirty="0">
                <a:solidFill>
                  <a:schemeClr val="tx1"/>
                </a:solidFill>
              </a:rPr>
              <a:t>defense </a:t>
            </a:r>
            <a:r>
              <a:rPr lang="en-US" dirty="0" smtClean="0">
                <a:solidFill>
                  <a:schemeClr val="tx1"/>
                </a:solidFill>
              </a:rPr>
              <a:t>expenditures</a:t>
            </a:r>
          </a:p>
          <a:p>
            <a:pPr marL="457200" indent="-457200" algn="l">
              <a:buFont typeface="Arial" panose="020B0604020202020204" pitchFamily="34" charset="0"/>
              <a:buChar char="•"/>
            </a:pPr>
            <a:r>
              <a:rPr lang="en-US" dirty="0">
                <a:solidFill>
                  <a:schemeClr val="tx1"/>
                </a:solidFill>
              </a:rPr>
              <a:t>a significant increase in the deficit of the Pension </a:t>
            </a:r>
            <a:r>
              <a:rPr lang="en-US" dirty="0" smtClean="0">
                <a:solidFill>
                  <a:schemeClr val="tx1"/>
                </a:solidFill>
              </a:rPr>
              <a:t>Fund</a:t>
            </a:r>
          </a:p>
          <a:p>
            <a:pPr marL="457200" indent="-457200" algn="l">
              <a:buFont typeface="Arial" panose="020B0604020202020204" pitchFamily="34" charset="0"/>
              <a:buChar char="•"/>
            </a:pPr>
            <a:r>
              <a:rPr lang="en-US" dirty="0">
                <a:solidFill>
                  <a:schemeClr val="tx1"/>
                </a:solidFill>
              </a:rPr>
              <a:t>the exhaustion of FX </a:t>
            </a:r>
            <a:r>
              <a:rPr lang="en-US" dirty="0" smtClean="0">
                <a:solidFill>
                  <a:schemeClr val="tx1"/>
                </a:solidFill>
              </a:rPr>
              <a:t>reserves</a:t>
            </a:r>
          </a:p>
          <a:p>
            <a:pPr marL="457200" indent="-457200" algn="l">
              <a:buFont typeface="Arial" panose="020B0604020202020204" pitchFamily="34" charset="0"/>
              <a:buChar char="•"/>
            </a:pPr>
            <a:r>
              <a:rPr lang="en-US" dirty="0">
                <a:solidFill>
                  <a:schemeClr val="tx1"/>
                </a:solidFill>
              </a:rPr>
              <a:t>the increased debt burden </a:t>
            </a:r>
            <a:r>
              <a:rPr lang="en-US" dirty="0" smtClean="0">
                <a:solidFill>
                  <a:schemeClr val="tx1"/>
                </a:solidFill>
              </a:rPr>
              <a:t>of  “</a:t>
            </a:r>
            <a:r>
              <a:rPr lang="en-US" dirty="0" err="1">
                <a:solidFill>
                  <a:schemeClr val="tx1"/>
                </a:solidFill>
              </a:rPr>
              <a:t>Naftogaz</a:t>
            </a:r>
            <a:r>
              <a:rPr lang="en-US" dirty="0">
                <a:solidFill>
                  <a:schemeClr val="tx1"/>
                </a:solidFill>
              </a:rPr>
              <a:t> of Ukraine”, </a:t>
            </a:r>
            <a:endParaRPr lang="en-US" dirty="0" smtClean="0">
              <a:solidFill>
                <a:schemeClr val="tx1"/>
              </a:solidFill>
            </a:endParaRPr>
          </a:p>
          <a:p>
            <a:pPr marL="457200" indent="-457200" algn="l">
              <a:buFont typeface="Arial" panose="020B0604020202020204" pitchFamily="34" charset="0"/>
              <a:buChar char="•"/>
            </a:pPr>
            <a:endParaRPr lang="ru-RU" dirty="0">
              <a:solidFill>
                <a:schemeClr val="tx1"/>
              </a:solidFill>
            </a:endParaRPr>
          </a:p>
        </p:txBody>
      </p:sp>
    </p:spTree>
    <p:extLst>
      <p:ext uri="{BB962C8B-B14F-4D97-AF65-F5344CB8AC3E}">
        <p14:creationId xmlns:p14="http://schemas.microsoft.com/office/powerpoint/2010/main" val="12993950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3.Current economic tendencies </a:t>
            </a:r>
            <a:r>
              <a:rPr lang="ru-RU" sz="2400" b="1" dirty="0" smtClean="0">
                <a:solidFill>
                  <a:schemeClr val="bg1"/>
                </a:solidFill>
              </a:rPr>
              <a:t>/</a:t>
            </a:r>
            <a:r>
              <a:rPr lang="en-US" sz="2400" b="1" dirty="0" smtClean="0">
                <a:solidFill>
                  <a:schemeClr val="bg1"/>
                </a:solidFill>
              </a:rPr>
              <a:t> </a:t>
            </a:r>
            <a:r>
              <a:rPr lang="ru-RU" sz="2400" b="1" dirty="0" smtClean="0">
                <a:solidFill>
                  <a:schemeClr val="bg1"/>
                </a:solidFill>
              </a:rPr>
              <a:t>«</a:t>
            </a:r>
            <a:r>
              <a:rPr lang="en-US" sz="2400" b="1" dirty="0" smtClean="0">
                <a:solidFill>
                  <a:schemeClr val="bg1"/>
                </a:solidFill>
              </a:rPr>
              <a:t>Old</a:t>
            </a:r>
            <a:r>
              <a:rPr lang="ru-RU" sz="2400" b="1" dirty="0" smtClean="0">
                <a:solidFill>
                  <a:schemeClr val="bg1"/>
                </a:solidFill>
              </a:rPr>
              <a:t>»</a:t>
            </a:r>
            <a:r>
              <a:rPr lang="en-US" sz="2400" b="1" dirty="0" smtClean="0">
                <a:solidFill>
                  <a:schemeClr val="bg1"/>
                </a:solidFill>
              </a:rPr>
              <a:t> threats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lstStyle/>
          <a:p>
            <a:pPr algn="l"/>
            <a:r>
              <a:rPr lang="ru-RU" dirty="0" smtClean="0">
                <a:solidFill>
                  <a:schemeClr val="tx1"/>
                </a:solidFill>
              </a:rPr>
              <a:t>«</a:t>
            </a:r>
            <a:r>
              <a:rPr lang="en-US" dirty="0" smtClean="0">
                <a:solidFill>
                  <a:schemeClr val="tx1"/>
                </a:solidFill>
              </a:rPr>
              <a:t>New</a:t>
            </a:r>
            <a:r>
              <a:rPr lang="ru-RU" dirty="0" smtClean="0">
                <a:solidFill>
                  <a:schemeClr val="tx1"/>
                </a:solidFill>
              </a:rPr>
              <a:t>»</a:t>
            </a:r>
            <a:r>
              <a:rPr lang="en-US" dirty="0" smtClean="0">
                <a:solidFill>
                  <a:schemeClr val="tx1"/>
                </a:solidFill>
              </a:rPr>
              <a:t> threats</a:t>
            </a:r>
            <a:r>
              <a:rPr lang="ru-RU" dirty="0" smtClean="0">
                <a:solidFill>
                  <a:schemeClr val="tx1"/>
                </a:solidFill>
              </a:rPr>
              <a:t> </a:t>
            </a:r>
            <a:r>
              <a:rPr lang="en-US" dirty="0" smtClean="0">
                <a:solidFill>
                  <a:schemeClr val="tx1"/>
                </a:solidFill>
              </a:rPr>
              <a:t>imposed and interlaced whith </a:t>
            </a:r>
            <a:r>
              <a:rPr lang="ru-RU" dirty="0" smtClean="0">
                <a:solidFill>
                  <a:schemeClr val="tx1"/>
                </a:solidFill>
              </a:rPr>
              <a:t>«</a:t>
            </a:r>
            <a:r>
              <a:rPr lang="en-US" dirty="0" smtClean="0">
                <a:solidFill>
                  <a:schemeClr val="tx1"/>
                </a:solidFill>
              </a:rPr>
              <a:t>old</a:t>
            </a:r>
            <a:r>
              <a:rPr lang="ru-RU" dirty="0" smtClean="0">
                <a:solidFill>
                  <a:schemeClr val="tx1"/>
                </a:solidFill>
              </a:rPr>
              <a:t>»</a:t>
            </a:r>
            <a:r>
              <a:rPr lang="en-US" dirty="0" smtClean="0">
                <a:solidFill>
                  <a:schemeClr val="tx1"/>
                </a:solidFill>
              </a:rPr>
              <a:t> problematic factors:</a:t>
            </a:r>
          </a:p>
          <a:p>
            <a:pPr marL="457200" indent="-457200" algn="l">
              <a:buFont typeface="Arial" panose="020B0604020202020204" pitchFamily="34" charset="0"/>
              <a:buChar char="•"/>
            </a:pPr>
            <a:r>
              <a:rPr lang="en-US" dirty="0" smtClean="0">
                <a:solidFill>
                  <a:schemeClr val="tx1"/>
                </a:solidFill>
              </a:rPr>
              <a:t>economic </a:t>
            </a:r>
            <a:r>
              <a:rPr lang="en-US" dirty="0">
                <a:solidFill>
                  <a:schemeClr val="tx1"/>
                </a:solidFill>
              </a:rPr>
              <a:t>stagnation dragging on since </a:t>
            </a:r>
            <a:r>
              <a:rPr lang="en-US" dirty="0" smtClean="0">
                <a:solidFill>
                  <a:schemeClr val="tx1"/>
                </a:solidFill>
              </a:rPr>
              <a:t>2012,</a:t>
            </a:r>
          </a:p>
          <a:p>
            <a:pPr marL="457200" indent="-457200" algn="l">
              <a:buFont typeface="Arial" panose="020B0604020202020204" pitchFamily="34" charset="0"/>
              <a:buChar char="•"/>
            </a:pPr>
            <a:r>
              <a:rPr lang="en-US" dirty="0" smtClean="0">
                <a:solidFill>
                  <a:schemeClr val="tx1"/>
                </a:solidFill>
              </a:rPr>
              <a:t>the </a:t>
            </a:r>
            <a:r>
              <a:rPr lang="en-US" dirty="0">
                <a:solidFill>
                  <a:schemeClr val="tx1"/>
                </a:solidFill>
              </a:rPr>
              <a:t>lack of reforms, </a:t>
            </a:r>
            <a:endParaRPr lang="en-US"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pervasive </a:t>
            </a:r>
            <a:r>
              <a:rPr lang="en-US" dirty="0">
                <a:solidFill>
                  <a:schemeClr val="tx1"/>
                </a:solidFill>
              </a:rPr>
              <a:t>corruption in the executive and judicial branches, </a:t>
            </a:r>
            <a:endParaRPr lang="en-US"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an </a:t>
            </a:r>
            <a:r>
              <a:rPr lang="en-US" dirty="0">
                <a:solidFill>
                  <a:schemeClr val="tx1"/>
                </a:solidFill>
              </a:rPr>
              <a:t>unbalanced external government borrowing </a:t>
            </a:r>
            <a:r>
              <a:rPr lang="en-US" dirty="0" smtClean="0">
                <a:solidFill>
                  <a:schemeClr val="tx1"/>
                </a:solidFill>
              </a:rPr>
              <a:t>policy</a:t>
            </a:r>
          </a:p>
          <a:p>
            <a:pPr marL="457200" indent="-457200" algn="l">
              <a:buFont typeface="Arial" panose="020B0604020202020204" pitchFamily="34" charset="0"/>
              <a:buChar char="•"/>
            </a:pPr>
            <a:r>
              <a:rPr lang="en-US" dirty="0">
                <a:solidFill>
                  <a:schemeClr val="tx1"/>
                </a:solidFill>
              </a:rPr>
              <a:t>lack of public financial management </a:t>
            </a:r>
            <a:r>
              <a:rPr lang="en-US" dirty="0" smtClean="0">
                <a:solidFill>
                  <a:schemeClr val="tx1"/>
                </a:solidFill>
              </a:rPr>
              <a:t>strategy</a:t>
            </a:r>
          </a:p>
          <a:p>
            <a:pPr marL="457200" indent="-457200" algn="l">
              <a:buFont typeface="Arial" panose="020B0604020202020204" pitchFamily="34" charset="0"/>
              <a:buChar char="•"/>
            </a:pPr>
            <a:r>
              <a:rPr lang="en-US" dirty="0" smtClean="0">
                <a:solidFill>
                  <a:schemeClr val="tx1"/>
                </a:solidFill>
              </a:rPr>
              <a:t>unbalanced structure of economy </a:t>
            </a:r>
            <a:endParaRPr lang="ru-RU" dirty="0">
              <a:solidFill>
                <a:schemeClr val="tx1"/>
              </a:solidFill>
            </a:endParaRPr>
          </a:p>
        </p:txBody>
      </p:sp>
    </p:spTree>
    <p:extLst>
      <p:ext uri="{BB962C8B-B14F-4D97-AF65-F5344CB8AC3E}">
        <p14:creationId xmlns:p14="http://schemas.microsoft.com/office/powerpoint/2010/main" val="71183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4.Current economic tendencies </a:t>
            </a:r>
            <a:r>
              <a:rPr lang="ru-RU" sz="2400" b="1" dirty="0" smtClean="0">
                <a:solidFill>
                  <a:schemeClr val="bg1"/>
                </a:solidFill>
              </a:rPr>
              <a:t>/</a:t>
            </a:r>
            <a:r>
              <a:rPr lang="en-US" sz="2400" b="1" dirty="0" smtClean="0">
                <a:solidFill>
                  <a:schemeClr val="bg1"/>
                </a:solidFill>
              </a:rPr>
              <a:t> Figures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77500" lnSpcReduction="20000"/>
          </a:bodyPr>
          <a:lstStyle/>
          <a:p>
            <a:pPr algn="l"/>
            <a:r>
              <a:rPr lang="en-US" dirty="0" smtClean="0">
                <a:solidFill>
                  <a:schemeClr val="tx1"/>
                </a:solidFill>
              </a:rPr>
              <a:t>In </a:t>
            </a:r>
            <a:r>
              <a:rPr lang="en-US" dirty="0">
                <a:solidFill>
                  <a:schemeClr val="tx1"/>
                </a:solidFill>
              </a:rPr>
              <a:t>2014 Ukraine's </a:t>
            </a:r>
            <a:r>
              <a:rPr lang="en-US" b="1" i="1" dirty="0">
                <a:solidFill>
                  <a:schemeClr val="tx1"/>
                </a:solidFill>
              </a:rPr>
              <a:t>GDP</a:t>
            </a:r>
            <a:r>
              <a:rPr lang="en-US" dirty="0">
                <a:solidFill>
                  <a:schemeClr val="tx1"/>
                </a:solidFill>
              </a:rPr>
              <a:t> fell by </a:t>
            </a:r>
            <a:r>
              <a:rPr lang="en-US" dirty="0" smtClean="0">
                <a:solidFill>
                  <a:schemeClr val="tx1"/>
                </a:solidFill>
              </a:rPr>
              <a:t>6.8%,  while inflation was </a:t>
            </a:r>
            <a:r>
              <a:rPr lang="uk-UA" dirty="0">
                <a:solidFill>
                  <a:schemeClr val="tx1"/>
                </a:solidFill>
              </a:rPr>
              <a:t>24.9</a:t>
            </a:r>
            <a:r>
              <a:rPr lang="uk-UA" dirty="0" smtClean="0">
                <a:solidFill>
                  <a:schemeClr val="tx1"/>
                </a:solidFill>
              </a:rPr>
              <a:t>%</a:t>
            </a:r>
            <a:r>
              <a:rPr lang="en-US" dirty="0" smtClean="0">
                <a:solidFill>
                  <a:schemeClr val="tx1"/>
                </a:solidFill>
              </a:rPr>
              <a:t>. </a:t>
            </a:r>
            <a:r>
              <a:rPr lang="en-US" dirty="0">
                <a:solidFill>
                  <a:schemeClr val="tx1"/>
                </a:solidFill>
              </a:rPr>
              <a:t>The deepest fall in 2014 was recorded in industry, trade and construction (over 10% in all these sectors)</a:t>
            </a:r>
          </a:p>
          <a:p>
            <a:pPr algn="l"/>
            <a:r>
              <a:rPr lang="en-US" b="1" i="1" dirty="0" smtClean="0">
                <a:solidFill>
                  <a:schemeClr val="tx1"/>
                </a:solidFill>
              </a:rPr>
              <a:t>Consumer </a:t>
            </a:r>
            <a:r>
              <a:rPr lang="en-US" b="1" i="1" dirty="0">
                <a:solidFill>
                  <a:schemeClr val="tx1"/>
                </a:solidFill>
              </a:rPr>
              <a:t>expenditures </a:t>
            </a:r>
            <a:r>
              <a:rPr lang="en-US" dirty="0">
                <a:solidFill>
                  <a:schemeClr val="tx1"/>
                </a:solidFill>
              </a:rPr>
              <a:t>of households decreased more significantly than GDP as a whole – by 9.6% y/y. </a:t>
            </a:r>
            <a:endParaRPr lang="en-US" dirty="0" smtClean="0">
              <a:solidFill>
                <a:schemeClr val="tx1"/>
              </a:solidFill>
            </a:endParaRPr>
          </a:p>
          <a:p>
            <a:pPr algn="l"/>
            <a:r>
              <a:rPr lang="en-US" dirty="0" smtClean="0">
                <a:solidFill>
                  <a:schemeClr val="tx1"/>
                </a:solidFill>
              </a:rPr>
              <a:t>Reduction </a:t>
            </a:r>
            <a:r>
              <a:rPr lang="en-US" dirty="0">
                <a:solidFill>
                  <a:schemeClr val="tx1"/>
                </a:solidFill>
              </a:rPr>
              <a:t>in </a:t>
            </a:r>
            <a:r>
              <a:rPr lang="en-US" b="1" i="1" dirty="0">
                <a:solidFill>
                  <a:schemeClr val="tx1"/>
                </a:solidFill>
              </a:rPr>
              <a:t>gross accumulation </a:t>
            </a:r>
            <a:r>
              <a:rPr lang="en-US" dirty="0" smtClean="0">
                <a:solidFill>
                  <a:schemeClr val="tx1"/>
                </a:solidFill>
              </a:rPr>
              <a:t>was 29.2</a:t>
            </a:r>
            <a:r>
              <a:rPr lang="en-US" dirty="0">
                <a:solidFill>
                  <a:schemeClr val="tx1"/>
                </a:solidFill>
              </a:rPr>
              <a:t>%, including GFCF by 23%. The weight of GFCF in GDP declined from 18% in 2010 to 14% in 2014</a:t>
            </a:r>
          </a:p>
          <a:p>
            <a:pPr algn="l"/>
            <a:r>
              <a:rPr lang="en-US" dirty="0">
                <a:solidFill>
                  <a:schemeClr val="tx1"/>
                </a:solidFill>
              </a:rPr>
              <a:t>There was a significant drop in </a:t>
            </a:r>
            <a:r>
              <a:rPr lang="en-US" b="1" i="1" dirty="0">
                <a:solidFill>
                  <a:schemeClr val="tx1"/>
                </a:solidFill>
              </a:rPr>
              <a:t>exports</a:t>
            </a:r>
            <a:r>
              <a:rPr lang="en-US" dirty="0">
                <a:solidFill>
                  <a:schemeClr val="tx1"/>
                </a:solidFill>
              </a:rPr>
              <a:t> (14.5%), which was caused by decrease in trade with Russia and problems of operation of enterprises in the east. </a:t>
            </a:r>
            <a:r>
              <a:rPr lang="en-US" b="1" i="1" dirty="0">
                <a:solidFill>
                  <a:schemeClr val="tx1"/>
                </a:solidFill>
              </a:rPr>
              <a:t>Imports</a:t>
            </a:r>
            <a:r>
              <a:rPr lang="en-US" dirty="0">
                <a:solidFill>
                  <a:schemeClr val="tx1"/>
                </a:solidFill>
              </a:rPr>
              <a:t> fell by 22.1% due to weakening of the hryvnia and deterioration of relations with </a:t>
            </a:r>
            <a:r>
              <a:rPr lang="en-US" dirty="0" smtClean="0">
                <a:solidFill>
                  <a:schemeClr val="tx1"/>
                </a:solidFill>
              </a:rPr>
              <a:t>Russia</a:t>
            </a:r>
          </a:p>
          <a:p>
            <a:pPr algn="l"/>
            <a:r>
              <a:rPr lang="en-US" dirty="0" smtClean="0">
                <a:solidFill>
                  <a:schemeClr val="tx1"/>
                </a:solidFill>
              </a:rPr>
              <a:t>By </a:t>
            </a:r>
            <a:r>
              <a:rPr lang="en-US" dirty="0">
                <a:solidFill>
                  <a:schemeClr val="tx1"/>
                </a:solidFill>
              </a:rPr>
              <a:t>the end of 2014, </a:t>
            </a:r>
            <a:r>
              <a:rPr lang="en-US" b="1" i="1" dirty="0">
                <a:solidFill>
                  <a:schemeClr val="tx1"/>
                </a:solidFill>
              </a:rPr>
              <a:t>state debt and state guaranteed debt </a:t>
            </a:r>
            <a:r>
              <a:rPr lang="en-US" dirty="0">
                <a:solidFill>
                  <a:schemeClr val="tx1"/>
                </a:solidFill>
              </a:rPr>
              <a:t>amounted to more than 62% of GDP.</a:t>
            </a:r>
          </a:p>
          <a:p>
            <a:pPr algn="l"/>
            <a:r>
              <a:rPr lang="en-US" dirty="0" smtClean="0">
                <a:solidFill>
                  <a:schemeClr val="tx1"/>
                </a:solidFill>
              </a:rPr>
              <a:t>Fall of </a:t>
            </a:r>
            <a:r>
              <a:rPr lang="en-US" b="1" i="1" dirty="0" smtClean="0">
                <a:solidFill>
                  <a:schemeClr val="tx1"/>
                </a:solidFill>
              </a:rPr>
              <a:t>GDP</a:t>
            </a:r>
            <a:r>
              <a:rPr lang="en-US" dirty="0" smtClean="0">
                <a:solidFill>
                  <a:schemeClr val="tx1"/>
                </a:solidFill>
              </a:rPr>
              <a:t> at 1Q of 2015 amounted to  17.6%.</a:t>
            </a:r>
            <a:endParaRPr lang="en-US" dirty="0">
              <a:solidFill>
                <a:schemeClr val="tx1"/>
              </a:solidFill>
            </a:endParaRPr>
          </a:p>
          <a:p>
            <a:pPr algn="l"/>
            <a:r>
              <a:rPr lang="en-US" dirty="0">
                <a:solidFill>
                  <a:schemeClr val="tx1"/>
                </a:solidFill>
              </a:rPr>
              <a:t>In </a:t>
            </a:r>
            <a:r>
              <a:rPr lang="en-US" dirty="0" smtClean="0">
                <a:solidFill>
                  <a:schemeClr val="tx1"/>
                </a:solidFill>
              </a:rPr>
              <a:t>April  </a:t>
            </a:r>
            <a:r>
              <a:rPr lang="en-US" b="1" i="1" dirty="0" smtClean="0">
                <a:solidFill>
                  <a:schemeClr val="tx1"/>
                </a:solidFill>
              </a:rPr>
              <a:t>consumer </a:t>
            </a:r>
            <a:r>
              <a:rPr lang="en-US" b="1" i="1" dirty="0">
                <a:solidFill>
                  <a:schemeClr val="tx1"/>
                </a:solidFill>
              </a:rPr>
              <a:t>prices </a:t>
            </a:r>
            <a:r>
              <a:rPr lang="en-US" dirty="0">
                <a:solidFill>
                  <a:schemeClr val="tx1"/>
                </a:solidFill>
              </a:rPr>
              <a:t>rose by </a:t>
            </a:r>
            <a:r>
              <a:rPr lang="uk-UA" dirty="0" smtClean="0">
                <a:solidFill>
                  <a:schemeClr val="tx1"/>
                </a:solidFill>
              </a:rPr>
              <a:t>14 </a:t>
            </a:r>
            <a:r>
              <a:rPr lang="en-US" dirty="0" smtClean="0">
                <a:solidFill>
                  <a:schemeClr val="tx1"/>
                </a:solidFill>
              </a:rPr>
              <a:t>% </a:t>
            </a:r>
            <a:r>
              <a:rPr lang="en-US" dirty="0">
                <a:solidFill>
                  <a:schemeClr val="tx1"/>
                </a:solidFill>
              </a:rPr>
              <a:t>m/m. From the start of the year, the growth reached </a:t>
            </a:r>
            <a:r>
              <a:rPr lang="uk-UA" dirty="0" smtClean="0">
                <a:solidFill>
                  <a:schemeClr val="tx1"/>
                </a:solidFill>
              </a:rPr>
              <a:t>34</a:t>
            </a:r>
            <a:r>
              <a:rPr lang="en-US" dirty="0" smtClean="0">
                <a:solidFill>
                  <a:schemeClr val="tx1"/>
                </a:solidFill>
              </a:rPr>
              <a:t>.3</a:t>
            </a:r>
            <a:r>
              <a:rPr lang="en-US" dirty="0">
                <a:solidFill>
                  <a:schemeClr val="tx1"/>
                </a:solidFill>
              </a:rPr>
              <a:t>%. Annual inflation accelerated to </a:t>
            </a:r>
            <a:r>
              <a:rPr lang="en-US" dirty="0" smtClean="0">
                <a:solidFill>
                  <a:schemeClr val="tx1"/>
                </a:solidFill>
              </a:rPr>
              <a:t>60.2% y/y</a:t>
            </a:r>
            <a:endParaRPr lang="en-US" dirty="0">
              <a:solidFill>
                <a:schemeClr val="tx1"/>
              </a:solidFill>
            </a:endParaRPr>
          </a:p>
        </p:txBody>
      </p:sp>
    </p:spTree>
    <p:extLst>
      <p:ext uri="{BB962C8B-B14F-4D97-AF65-F5344CB8AC3E}">
        <p14:creationId xmlns:p14="http://schemas.microsoft.com/office/powerpoint/2010/main" val="20775374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5.Current economic tendencies </a:t>
            </a:r>
            <a:r>
              <a:rPr lang="ru-RU" sz="2400" b="1" dirty="0" smtClean="0">
                <a:solidFill>
                  <a:schemeClr val="bg1"/>
                </a:solidFill>
              </a:rPr>
              <a:t>/</a:t>
            </a:r>
            <a:r>
              <a:rPr lang="en-US" sz="2400" b="1" dirty="0">
                <a:solidFill>
                  <a:schemeClr val="bg1"/>
                </a:solidFill>
              </a:rPr>
              <a:t> Quarterly GDP in constant prices of 2010, billion UAH</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lstStyle/>
          <a:p>
            <a:pPr algn="l"/>
            <a:endParaRPr lang="ru-RU" dirty="0">
              <a:solidFill>
                <a:schemeClr val="tx1"/>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908720"/>
            <a:ext cx="9036496" cy="5020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4249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3"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6.Current economic tendencies </a:t>
            </a:r>
            <a:r>
              <a:rPr lang="ru-RU" sz="2400" b="1" dirty="0" smtClean="0">
                <a:solidFill>
                  <a:schemeClr val="bg1"/>
                </a:solidFill>
              </a:rPr>
              <a:t>/</a:t>
            </a:r>
            <a:r>
              <a:rPr lang="en-US" sz="2400" b="1" dirty="0" smtClean="0">
                <a:solidFill>
                  <a:schemeClr val="bg1"/>
                </a:solidFill>
              </a:rPr>
              <a:t> </a:t>
            </a:r>
            <a:r>
              <a:rPr lang="en-US" sz="2400" dirty="0">
                <a:solidFill>
                  <a:schemeClr val="bg1"/>
                </a:solidFill>
              </a:rPr>
              <a:t>Annual (rolling) change in the CPI and the PPI in </a:t>
            </a:r>
            <a:r>
              <a:rPr lang="en-US" sz="2400" dirty="0" smtClean="0">
                <a:solidFill>
                  <a:schemeClr val="bg1"/>
                </a:solidFill>
              </a:rPr>
              <a:t>2004-2015</a:t>
            </a:r>
            <a:endParaRPr lang="ru-RU" sz="2400" dirty="0">
              <a:solidFill>
                <a:schemeClr val="bg1"/>
              </a:solidFill>
            </a:endParaRPr>
          </a:p>
        </p:txBody>
      </p:sp>
      <p:sp>
        <p:nvSpPr>
          <p:cNvPr id="3" name="Подзаголовок 2"/>
          <p:cNvSpPr>
            <a:spLocks noGrp="1"/>
          </p:cNvSpPr>
          <p:nvPr>
            <p:ph type="subTitle" idx="1"/>
          </p:nvPr>
        </p:nvSpPr>
        <p:spPr>
          <a:xfrm>
            <a:off x="0" y="1700808"/>
            <a:ext cx="8964488" cy="5157192"/>
          </a:xfrm>
        </p:spPr>
        <p:txBody>
          <a:bodyPr/>
          <a:lstStyle/>
          <a:p>
            <a:pPr algn="l"/>
            <a:endParaRPr lang="ru-RU" dirty="0">
              <a:solidFill>
                <a:schemeClr val="tx1"/>
              </a:solidFill>
            </a:endParaRPr>
          </a:p>
        </p:txBody>
      </p:sp>
      <p:graphicFrame>
        <p:nvGraphicFramePr>
          <p:cNvPr id="5" name="Объект 4"/>
          <p:cNvGraphicFramePr>
            <a:graphicFrameLocks noGrp="1"/>
          </p:cNvGraphicFramePr>
          <p:nvPr>
            <p:extLst>
              <p:ext uri="{D42A27DB-BD31-4B8C-83A1-F6EECF244321}">
                <p14:modId xmlns:p14="http://schemas.microsoft.com/office/powerpoint/2010/main" val="4091285992"/>
              </p:ext>
            </p:extLst>
          </p:nvPr>
        </p:nvGraphicFramePr>
        <p:xfrm>
          <a:off x="0" y="1268760"/>
          <a:ext cx="8892480" cy="5472608"/>
        </p:xfrm>
        <a:graphic>
          <a:graphicData uri="http://schemas.openxmlformats.org/presentationml/2006/ole">
            <mc:AlternateContent xmlns:mc="http://schemas.openxmlformats.org/markup-compatibility/2006">
              <mc:Choice xmlns:v="urn:schemas-microsoft-com:vml" Requires="v">
                <p:oleObj spid="_x0000_s3088" name="Диаграмма" r:id="rId5" imgW="8201185" imgH="4495831" progId="Excel.Chart.8">
                  <p:embed followColorScheme="full"/>
                </p:oleObj>
              </mc:Choice>
              <mc:Fallback>
                <p:oleObj name="Диаграмма" r:id="rId5" imgW="8201185" imgH="4495831" progId="Excel.Chart.8">
                  <p:embed followColorScheme="full"/>
                  <p:pic>
                    <p:nvPicPr>
                      <p:cNvPr id="0" name="Content Placeholder 3"/>
                      <p:cNvPicPr>
                        <a:picLocks noGrp="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268760"/>
                        <a:ext cx="8892480" cy="5472608"/>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37447212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7.Current economic tendencies </a:t>
            </a:r>
            <a:r>
              <a:rPr lang="ru-RU" sz="2400" b="1" dirty="0" smtClean="0">
                <a:solidFill>
                  <a:schemeClr val="bg1"/>
                </a:solidFill>
              </a:rPr>
              <a:t>/</a:t>
            </a:r>
            <a:r>
              <a:rPr lang="en-US" sz="2400" b="1" dirty="0" smtClean="0">
                <a:solidFill>
                  <a:schemeClr val="bg1"/>
                </a:solidFill>
              </a:rPr>
              <a:t> Public  Debt</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77500" lnSpcReduction="20000"/>
          </a:bodyPr>
          <a:lstStyle/>
          <a:p>
            <a:pPr marL="457200" indent="-457200" algn="l">
              <a:buFont typeface="Arial" panose="020B0604020202020204" pitchFamily="34" charset="0"/>
              <a:buChar char="•"/>
            </a:pPr>
            <a:r>
              <a:rPr lang="en-US" dirty="0" smtClean="0">
                <a:solidFill>
                  <a:schemeClr val="tx1"/>
                </a:solidFill>
              </a:rPr>
              <a:t>In </a:t>
            </a:r>
            <a:r>
              <a:rPr lang="en-US" dirty="0">
                <a:solidFill>
                  <a:schemeClr val="tx1"/>
                </a:solidFill>
              </a:rPr>
              <a:t>line with the agreement with the IMF, Ukraine should restructure more than USD 15bn of debt in years 2015-2018, including USD 5.4bn in 2015. Currently the government continues negotiations with creditors (but details of the proposed conditions are unknown)</a:t>
            </a:r>
          </a:p>
          <a:p>
            <a:pPr marL="457200" indent="-457200" algn="l">
              <a:buFont typeface="Arial" panose="020B0604020202020204" pitchFamily="34" charset="0"/>
              <a:buChar char="•"/>
            </a:pPr>
            <a:r>
              <a:rPr lang="en-US" dirty="0">
                <a:solidFill>
                  <a:schemeClr val="tx1"/>
                </a:solidFill>
              </a:rPr>
              <a:t>After the adoption of the EFF program Ukraine received the first tranche of about USD 5bn. Access to global capital markets remains very limited for the state, and the influx of foreign borrowing this year will be mainly from international organizations, not private investors</a:t>
            </a:r>
          </a:p>
          <a:p>
            <a:pPr marL="457200" indent="-457200" algn="l">
              <a:buFont typeface="Arial" panose="020B0604020202020204" pitchFamily="34" charset="0"/>
              <a:buChar char="•"/>
            </a:pPr>
            <a:r>
              <a:rPr lang="en-US" dirty="0">
                <a:solidFill>
                  <a:schemeClr val="tx1"/>
                </a:solidFill>
              </a:rPr>
              <a:t>In the domestic market in the first quarter the government sold bonds totaling UAH 27.18bn (compared to UAH 25.3bn in the first quarter of 2014), of which UAH 9.98bn were for the budget deficit financing (compared to UAH 14.21bn in the first quarter of 2014)</a:t>
            </a:r>
          </a:p>
          <a:p>
            <a:pPr marL="457200" indent="-457200" algn="l">
              <a:buFont typeface="Arial" panose="020B0604020202020204" pitchFamily="34" charset="0"/>
              <a:buChar char="•"/>
            </a:pPr>
            <a:r>
              <a:rPr lang="en-US" dirty="0">
                <a:solidFill>
                  <a:schemeClr val="tx1"/>
                </a:solidFill>
              </a:rPr>
              <a:t>The largest monthly borrowing – UAH 17.2bn, of which the budget received only UAH 0.043bn, – was made in February. In March there were no debt placements</a:t>
            </a:r>
            <a:endParaRPr lang="ru-RU" dirty="0">
              <a:solidFill>
                <a:schemeClr val="tx1"/>
              </a:solidFill>
            </a:endParaRPr>
          </a:p>
        </p:txBody>
      </p:sp>
    </p:spTree>
    <p:extLst>
      <p:ext uri="{BB962C8B-B14F-4D97-AF65-F5344CB8AC3E}">
        <p14:creationId xmlns:p14="http://schemas.microsoft.com/office/powerpoint/2010/main" val="7102499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8.Current </a:t>
            </a:r>
            <a:r>
              <a:rPr lang="en-US" sz="2400" b="1" dirty="0">
                <a:solidFill>
                  <a:schemeClr val="bg1"/>
                </a:solidFill>
              </a:rPr>
              <a:t>economic tendencies / </a:t>
            </a:r>
            <a:r>
              <a:rPr lang="en-US" sz="2400" b="1" dirty="0" smtClean="0">
                <a:solidFill>
                  <a:schemeClr val="bg1"/>
                </a:solidFill>
              </a:rPr>
              <a:t>State debt</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lstStyle/>
          <a:p>
            <a:pPr algn="l"/>
            <a:r>
              <a:rPr lang="uk-UA" dirty="0" smtClean="0">
                <a:solidFill>
                  <a:schemeClr val="tx1"/>
                </a:solidFill>
              </a:rPr>
              <a:t> </a:t>
            </a:r>
            <a:endParaRPr lang="ru-RU" dirty="0">
              <a:solidFill>
                <a:schemeClr val="tx1"/>
              </a:solidFill>
            </a:endParaRPr>
          </a:p>
        </p:txBody>
      </p:sp>
      <p:pic>
        <p:nvPicPr>
          <p:cNvPr id="5" name="Рисунок 4"/>
          <p:cNvPicPr/>
          <p:nvPr/>
        </p:nvPicPr>
        <p:blipFill rotWithShape="1">
          <a:blip r:embed="rId3"/>
          <a:srcRect l="22130" t="28085" r="24878" b="10425"/>
          <a:stretch/>
        </p:blipFill>
        <p:spPr bwMode="auto">
          <a:xfrm>
            <a:off x="755576" y="1052737"/>
            <a:ext cx="8136904" cy="547260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15375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9.Ukrainian  Budget System</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77500" lnSpcReduction="20000"/>
          </a:bodyPr>
          <a:lstStyle/>
          <a:p>
            <a:pPr algn="l"/>
            <a:r>
              <a:rPr lang="en-US" dirty="0" smtClean="0">
                <a:solidFill>
                  <a:schemeClr val="tx1"/>
                </a:solidFill>
              </a:rPr>
              <a:t>Ukrainian </a:t>
            </a:r>
            <a:r>
              <a:rPr lang="en-US" dirty="0">
                <a:solidFill>
                  <a:schemeClr val="tx1"/>
                </a:solidFill>
              </a:rPr>
              <a:t>budget and tax system is characterized by a significant re-distribution through </a:t>
            </a:r>
            <a:r>
              <a:rPr lang="en-US" dirty="0" smtClean="0">
                <a:solidFill>
                  <a:schemeClr val="tx1"/>
                </a:solidFill>
              </a:rPr>
              <a:t> </a:t>
            </a:r>
            <a:r>
              <a:rPr lang="en-US" b="1" dirty="0" smtClean="0">
                <a:solidFill>
                  <a:schemeClr val="tx1"/>
                </a:solidFill>
              </a:rPr>
              <a:t>- </a:t>
            </a:r>
            <a:r>
              <a:rPr lang="en-US" dirty="0" smtClean="0">
                <a:solidFill>
                  <a:schemeClr val="tx1"/>
                </a:solidFill>
              </a:rPr>
              <a:t>it </a:t>
            </a:r>
            <a:r>
              <a:rPr lang="en-US" dirty="0">
                <a:solidFill>
                  <a:schemeClr val="tx1"/>
                </a:solidFill>
              </a:rPr>
              <a:t>amounts to </a:t>
            </a:r>
            <a:r>
              <a:rPr lang="uk-UA" dirty="0">
                <a:solidFill>
                  <a:schemeClr val="tx1"/>
                </a:solidFill>
              </a:rPr>
              <a:t>55% </a:t>
            </a:r>
            <a:r>
              <a:rPr lang="en-US" dirty="0">
                <a:solidFill>
                  <a:schemeClr val="tx1"/>
                </a:solidFill>
              </a:rPr>
              <a:t>of GDP</a:t>
            </a:r>
            <a:r>
              <a:rPr lang="uk-UA" b="1" dirty="0" smtClean="0">
                <a:solidFill>
                  <a:schemeClr val="tx1"/>
                </a:solidFill>
              </a:rPr>
              <a:t>.</a:t>
            </a:r>
            <a:endParaRPr lang="en-US" b="1" dirty="0" smtClean="0">
              <a:solidFill>
                <a:schemeClr val="tx1"/>
              </a:solidFill>
            </a:endParaRPr>
          </a:p>
          <a:p>
            <a:pPr algn="just"/>
            <a:r>
              <a:rPr lang="en-US" dirty="0">
                <a:solidFill>
                  <a:schemeClr val="tx1"/>
                </a:solidFill>
              </a:rPr>
              <a:t>Under Ukrainian budget legislation, the budget system includes state and local budgets. An aggregate of all budgets (the total number of budgets in Ukraine is more than 12 000) comprising the budget system makes the consolidated budget.  The consolidated budget is used for the state regulation of the economic and social development.  </a:t>
            </a:r>
            <a:endParaRPr lang="uk-UA" dirty="0">
              <a:solidFill>
                <a:schemeClr val="tx1"/>
              </a:solidFill>
            </a:endParaRPr>
          </a:p>
          <a:p>
            <a:pPr algn="l"/>
            <a:r>
              <a:rPr lang="en-US" dirty="0">
                <a:solidFill>
                  <a:schemeClr val="tx1"/>
                </a:solidFill>
              </a:rPr>
              <a:t>The major sources of budget revenues are as follows:</a:t>
            </a:r>
            <a:endParaRPr lang="uk-UA" dirty="0">
              <a:solidFill>
                <a:schemeClr val="tx1"/>
              </a:solidFill>
            </a:endParaRPr>
          </a:p>
          <a:p>
            <a:pPr marL="457200" indent="-457200" algn="l">
              <a:buFont typeface="Arial" panose="020B0604020202020204" pitchFamily="34" charset="0"/>
              <a:buChar char="•"/>
            </a:pPr>
            <a:r>
              <a:rPr lang="en-US" dirty="0" smtClean="0">
                <a:solidFill>
                  <a:schemeClr val="tx1"/>
                </a:solidFill>
              </a:rPr>
              <a:t>value </a:t>
            </a:r>
            <a:r>
              <a:rPr lang="en-US" dirty="0">
                <a:solidFill>
                  <a:schemeClr val="tx1"/>
                </a:solidFill>
              </a:rPr>
              <a:t>added tax charged on goods and services made and provided in Ukraine:</a:t>
            </a:r>
            <a:endParaRPr lang="uk-UA" dirty="0">
              <a:solidFill>
                <a:schemeClr val="tx1"/>
              </a:solidFill>
            </a:endParaRPr>
          </a:p>
          <a:p>
            <a:pPr marL="457200" indent="-457200" algn="l">
              <a:buFont typeface="Arial" panose="020B0604020202020204" pitchFamily="34" charset="0"/>
              <a:buChar char="•"/>
            </a:pPr>
            <a:r>
              <a:rPr lang="en-US" dirty="0" smtClean="0">
                <a:solidFill>
                  <a:schemeClr val="tx1"/>
                </a:solidFill>
              </a:rPr>
              <a:t>value </a:t>
            </a:r>
            <a:r>
              <a:rPr lang="en-US" dirty="0">
                <a:solidFill>
                  <a:schemeClr val="tx1"/>
                </a:solidFill>
              </a:rPr>
              <a:t>added tax charged on imported goods and services; </a:t>
            </a:r>
            <a:endParaRPr lang="uk-UA" dirty="0">
              <a:solidFill>
                <a:schemeClr val="tx1"/>
              </a:solidFill>
            </a:endParaRPr>
          </a:p>
          <a:p>
            <a:pPr marL="457200" indent="-457200" algn="l">
              <a:buFont typeface="Arial" panose="020B0604020202020204" pitchFamily="34" charset="0"/>
              <a:buChar char="•"/>
            </a:pPr>
            <a:r>
              <a:rPr lang="en-US" dirty="0" smtClean="0">
                <a:solidFill>
                  <a:schemeClr val="tx1"/>
                </a:solidFill>
              </a:rPr>
              <a:t>corporate </a:t>
            </a:r>
            <a:r>
              <a:rPr lang="en-US" dirty="0">
                <a:solidFill>
                  <a:schemeClr val="tx1"/>
                </a:solidFill>
              </a:rPr>
              <a:t>tax; </a:t>
            </a:r>
            <a:endParaRPr lang="uk-UA" dirty="0">
              <a:solidFill>
                <a:schemeClr val="tx1"/>
              </a:solidFill>
            </a:endParaRPr>
          </a:p>
          <a:p>
            <a:pPr marL="457200" indent="-457200" algn="l">
              <a:buFont typeface="Arial" panose="020B0604020202020204" pitchFamily="34" charset="0"/>
              <a:buChar char="•"/>
            </a:pPr>
            <a:r>
              <a:rPr lang="en-US" dirty="0" smtClean="0">
                <a:solidFill>
                  <a:schemeClr val="tx1"/>
                </a:solidFill>
              </a:rPr>
              <a:t>excise </a:t>
            </a:r>
            <a:r>
              <a:rPr lang="en-US" dirty="0">
                <a:solidFill>
                  <a:schemeClr val="tx1"/>
                </a:solidFill>
              </a:rPr>
              <a:t>tax;</a:t>
            </a:r>
            <a:endParaRPr lang="uk-UA" dirty="0">
              <a:solidFill>
                <a:schemeClr val="tx1"/>
              </a:solidFill>
            </a:endParaRPr>
          </a:p>
          <a:p>
            <a:pPr marL="457200" indent="-457200" algn="l">
              <a:buFont typeface="Arial" panose="020B0604020202020204" pitchFamily="34" charset="0"/>
              <a:buChar char="•"/>
            </a:pPr>
            <a:r>
              <a:rPr lang="en-US" dirty="0" smtClean="0">
                <a:solidFill>
                  <a:schemeClr val="tx1"/>
                </a:solidFill>
              </a:rPr>
              <a:t>rent </a:t>
            </a:r>
            <a:r>
              <a:rPr lang="en-US" dirty="0">
                <a:solidFill>
                  <a:schemeClr val="tx1"/>
                </a:solidFill>
              </a:rPr>
              <a:t>on subsoil assets;</a:t>
            </a:r>
            <a:endParaRPr lang="uk-UA" dirty="0">
              <a:solidFill>
                <a:schemeClr val="tx1"/>
              </a:solidFill>
            </a:endParaRPr>
          </a:p>
          <a:p>
            <a:pPr marL="457200" indent="-457200" algn="l">
              <a:buFont typeface="Arial" panose="020B0604020202020204" pitchFamily="34" charset="0"/>
              <a:buChar char="•"/>
            </a:pPr>
            <a:r>
              <a:rPr lang="en-US" dirty="0" smtClean="0">
                <a:solidFill>
                  <a:schemeClr val="tx1"/>
                </a:solidFill>
              </a:rPr>
              <a:t>import </a:t>
            </a:r>
            <a:r>
              <a:rPr lang="en-US" dirty="0">
                <a:solidFill>
                  <a:schemeClr val="tx1"/>
                </a:solidFill>
              </a:rPr>
              <a:t>duty.</a:t>
            </a:r>
            <a:endParaRPr lang="uk-UA" dirty="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val="41020331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10.Ukrainian Budget System</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lnSpcReduction="10000"/>
          </a:bodyPr>
          <a:lstStyle/>
          <a:p>
            <a:pPr algn="l"/>
            <a:r>
              <a:rPr lang="en-US" dirty="0">
                <a:solidFill>
                  <a:schemeClr val="tx1"/>
                </a:solidFill>
              </a:rPr>
              <a:t>In 2014, a </a:t>
            </a:r>
            <a:r>
              <a:rPr lang="en-US" b="1" i="1" dirty="0">
                <a:solidFill>
                  <a:schemeClr val="tx1"/>
                </a:solidFill>
              </a:rPr>
              <a:t>share of consolidated budget revenues </a:t>
            </a:r>
            <a:r>
              <a:rPr lang="en-US" dirty="0">
                <a:solidFill>
                  <a:schemeClr val="tx1"/>
                </a:solidFill>
              </a:rPr>
              <a:t>in GDP amounted to 29.1% (against 29.0 % in 2013), indicating the absence of important changes despite a gradual reduction in corporate tax rates as well as reduction in tax preferences. The excess burden of taxation adversely affects the investment climate in Ukraine in particular and the economic development in general. </a:t>
            </a:r>
          </a:p>
          <a:p>
            <a:pPr algn="l"/>
            <a:r>
              <a:rPr lang="en-US" dirty="0">
                <a:solidFill>
                  <a:schemeClr val="tx1"/>
                </a:solidFill>
              </a:rPr>
              <a:t>In 2014, a </a:t>
            </a:r>
            <a:r>
              <a:rPr lang="en-US" b="1" i="1" dirty="0">
                <a:solidFill>
                  <a:schemeClr val="tx1"/>
                </a:solidFill>
              </a:rPr>
              <a:t>share of consolidated budget expenditures </a:t>
            </a:r>
            <a:r>
              <a:rPr lang="en-US" dirty="0">
                <a:solidFill>
                  <a:schemeClr val="tx1"/>
                </a:solidFill>
              </a:rPr>
              <a:t>in GDP amounted to 33.4 % (in 2013, the figure was 34.5 %), indicating the preservation of a high level of state obligations in connection with social services. </a:t>
            </a:r>
          </a:p>
          <a:p>
            <a:pPr algn="l"/>
            <a:endParaRPr lang="ru-RU" dirty="0">
              <a:solidFill>
                <a:schemeClr val="tx1"/>
              </a:solidFill>
            </a:endParaRPr>
          </a:p>
        </p:txBody>
      </p:sp>
    </p:spTree>
    <p:extLst>
      <p:ext uri="{BB962C8B-B14F-4D97-AF65-F5344CB8AC3E}">
        <p14:creationId xmlns:p14="http://schemas.microsoft.com/office/powerpoint/2010/main" val="27413042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11. </a:t>
            </a:r>
            <a:r>
              <a:rPr lang="en-US" sz="2400" b="1" dirty="0">
                <a:solidFill>
                  <a:schemeClr val="bg1"/>
                </a:solidFill>
              </a:rPr>
              <a:t>Ukrainian Budget </a:t>
            </a:r>
            <a:r>
              <a:rPr lang="en-US" sz="2400" b="1" dirty="0" smtClean="0">
                <a:solidFill>
                  <a:schemeClr val="bg1"/>
                </a:solidFill>
              </a:rPr>
              <a:t>System </a:t>
            </a:r>
            <a:r>
              <a:rPr lang="en-US" sz="2400" b="1" dirty="0">
                <a:solidFill>
                  <a:schemeClr val="bg1"/>
                </a:solidFill>
              </a:rPr>
              <a:t>/ </a:t>
            </a:r>
            <a:r>
              <a:rPr lang="en-US" sz="2400" dirty="0" smtClean="0">
                <a:solidFill>
                  <a:schemeClr val="bg1"/>
                </a:solidFill>
              </a:rPr>
              <a:t>The </a:t>
            </a:r>
            <a:r>
              <a:rPr lang="en-US" sz="2400" dirty="0">
                <a:solidFill>
                  <a:schemeClr val="bg1"/>
                </a:solidFill>
              </a:rPr>
              <a:t>dynamics of consolidated budget and state budget expenditures in </a:t>
            </a:r>
            <a:r>
              <a:rPr lang="uk-UA" sz="2400" dirty="0">
                <a:solidFill>
                  <a:schemeClr val="bg1"/>
                </a:solidFill>
              </a:rPr>
              <a:t>2010-2014, </a:t>
            </a:r>
            <a:r>
              <a:rPr lang="uk-UA" sz="2400" dirty="0" smtClean="0">
                <a:solidFill>
                  <a:schemeClr val="bg1"/>
                </a:solidFill>
              </a:rPr>
              <a:t>%</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lstStyle/>
          <a:p>
            <a:pPr algn="l"/>
            <a:r>
              <a:rPr lang="uk-UA" dirty="0" smtClean="0">
                <a:solidFill>
                  <a:schemeClr val="tx1"/>
                </a:solidFill>
              </a:rPr>
              <a:t> </a:t>
            </a:r>
            <a:endParaRPr lang="ru-RU" dirty="0">
              <a:solidFill>
                <a:schemeClr val="tx1"/>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484784"/>
            <a:ext cx="7622963"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36868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12.Ukrainian </a:t>
            </a:r>
            <a:r>
              <a:rPr lang="en-US" sz="2400" b="1" dirty="0">
                <a:solidFill>
                  <a:schemeClr val="bg1"/>
                </a:solidFill>
              </a:rPr>
              <a:t>Budget System </a:t>
            </a:r>
            <a:r>
              <a:rPr lang="en-US" sz="2400" b="1" dirty="0" smtClean="0">
                <a:solidFill>
                  <a:schemeClr val="bg1"/>
                </a:solidFill>
              </a:rPr>
              <a:t>/ Problems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a:bodyPr>
          <a:lstStyle/>
          <a:p>
            <a:pPr algn="l"/>
            <a:r>
              <a:rPr lang="en-US" dirty="0">
                <a:solidFill>
                  <a:schemeClr val="tx1"/>
                </a:solidFill>
              </a:rPr>
              <a:t>1) Consolidated budget expenditures continue to increase, which resulted from the increase in spending on debt service, including due to the hryvnia depreciation, as well as spending on defense, public order, security and the judiciary. </a:t>
            </a:r>
          </a:p>
          <a:p>
            <a:pPr algn="l"/>
            <a:r>
              <a:rPr lang="en-US" dirty="0">
                <a:solidFill>
                  <a:schemeClr val="tx1"/>
                </a:solidFill>
              </a:rPr>
              <a:t>2) The Pension Fund of Ukraine needs significant contributions from the state budget – budget spending on Pension Fund transfer payments continues to increase. </a:t>
            </a:r>
            <a:endParaRPr lang="en-US" dirty="0" smtClean="0">
              <a:solidFill>
                <a:schemeClr val="tx1"/>
              </a:solidFill>
            </a:endParaRPr>
          </a:p>
          <a:p>
            <a:pPr algn="l"/>
            <a:r>
              <a:rPr lang="en-US" dirty="0" smtClean="0">
                <a:solidFill>
                  <a:schemeClr val="tx1"/>
                </a:solidFill>
              </a:rPr>
              <a:t>3</a:t>
            </a:r>
            <a:r>
              <a:rPr lang="en-US" dirty="0">
                <a:solidFill>
                  <a:schemeClr val="tx1"/>
                </a:solidFill>
              </a:rPr>
              <a:t>) A share of official transfer payments in local budgets has increased over the last ten years. In 2002, it was 31.2 %, in 2010 - 49.5 %, in 2013 – 52.4 %, and in 2014 – 56.4 </a:t>
            </a:r>
            <a:r>
              <a:rPr lang="en-US" dirty="0" smtClean="0">
                <a:solidFill>
                  <a:schemeClr val="tx1"/>
                </a:solidFill>
              </a:rPr>
              <a:t>%</a:t>
            </a:r>
            <a:endParaRPr lang="ru-RU" dirty="0">
              <a:solidFill>
                <a:schemeClr val="tx1"/>
              </a:solidFill>
            </a:endParaRPr>
          </a:p>
        </p:txBody>
      </p:sp>
    </p:spTree>
    <p:extLst>
      <p:ext uri="{BB962C8B-B14F-4D97-AF65-F5344CB8AC3E}">
        <p14:creationId xmlns:p14="http://schemas.microsoft.com/office/powerpoint/2010/main" val="15027286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13.Ukrainian </a:t>
            </a:r>
            <a:r>
              <a:rPr lang="en-US" sz="2400" b="1" dirty="0">
                <a:solidFill>
                  <a:schemeClr val="bg1"/>
                </a:solidFill>
              </a:rPr>
              <a:t>Budget System  / </a:t>
            </a:r>
            <a:r>
              <a:rPr lang="en-US" sz="2400" b="1" dirty="0" smtClean="0">
                <a:solidFill>
                  <a:schemeClr val="bg1"/>
                </a:solidFill>
              </a:rPr>
              <a:t>The </a:t>
            </a:r>
            <a:r>
              <a:rPr lang="en-US" sz="2400" b="1" dirty="0">
                <a:solidFill>
                  <a:schemeClr val="bg1"/>
                </a:solidFill>
              </a:rPr>
              <a:t>main indicators of revenues, expenditures and budget deficit </a:t>
            </a:r>
            <a:r>
              <a:rPr lang="en-US" sz="2400" b="1" dirty="0" smtClean="0">
                <a:solidFill>
                  <a:schemeClr val="bg1"/>
                </a:solidFill>
              </a:rPr>
              <a:t>(in % to GDP) </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pPr algn="l"/>
            <a:r>
              <a:rPr lang="en-US" dirty="0" smtClean="0">
                <a:solidFill>
                  <a:schemeClr val="tx1"/>
                </a:solidFill>
              </a:rPr>
              <a:t> </a:t>
            </a:r>
            <a:endParaRPr lang="ru-RU" dirty="0">
              <a:solidFill>
                <a:schemeClr val="tx1"/>
              </a:solidFill>
            </a:endParaRPr>
          </a:p>
        </p:txBody>
      </p:sp>
      <p:graphicFrame>
        <p:nvGraphicFramePr>
          <p:cNvPr id="10" name="Таблица 9"/>
          <p:cNvGraphicFramePr>
            <a:graphicFrameLocks noGrp="1"/>
          </p:cNvGraphicFramePr>
          <p:nvPr>
            <p:extLst>
              <p:ext uri="{D42A27DB-BD31-4B8C-83A1-F6EECF244321}">
                <p14:modId xmlns:p14="http://schemas.microsoft.com/office/powerpoint/2010/main" val="366973554"/>
              </p:ext>
            </p:extLst>
          </p:nvPr>
        </p:nvGraphicFramePr>
        <p:xfrm>
          <a:off x="467542" y="1700809"/>
          <a:ext cx="8136904" cy="4680518"/>
        </p:xfrm>
        <a:graphic>
          <a:graphicData uri="http://schemas.openxmlformats.org/drawingml/2006/table">
            <a:tbl>
              <a:tblPr firstRow="1" firstCol="1" bandRow="1"/>
              <a:tblGrid>
                <a:gridCol w="1702637"/>
                <a:gridCol w="658921"/>
                <a:gridCol w="558465"/>
                <a:gridCol w="592518"/>
                <a:gridCol w="603585"/>
                <a:gridCol w="558465"/>
                <a:gridCol w="558465"/>
                <a:gridCol w="572086"/>
                <a:gridCol w="603585"/>
                <a:gridCol w="603585"/>
                <a:gridCol w="566127"/>
                <a:gridCol w="558465"/>
              </a:tblGrid>
              <a:tr h="388747">
                <a:tc>
                  <a:txBody>
                    <a:bodyPr/>
                    <a:lstStyle/>
                    <a:p>
                      <a:pPr algn="just">
                        <a:lnSpc>
                          <a:spcPct val="115000"/>
                        </a:lnSpc>
                        <a:spcAft>
                          <a:spcPts val="0"/>
                        </a:spcAft>
                      </a:pPr>
                      <a:r>
                        <a:rPr lang="ru-RU" sz="1200" dirty="0" err="1">
                          <a:solidFill>
                            <a:srgbClr val="000000"/>
                          </a:solidFill>
                          <a:effectLst/>
                          <a:latin typeface="Times New Roman"/>
                          <a:ea typeface="Times New Roman"/>
                          <a:cs typeface="Times New Roman"/>
                        </a:rPr>
                        <a:t>Subject</a:t>
                      </a:r>
                      <a:r>
                        <a:rPr lang="ru-RU" sz="1200" dirty="0">
                          <a:solidFill>
                            <a:srgbClr val="000000"/>
                          </a:solidFill>
                          <a:effectLst/>
                          <a:latin typeface="Times New Roman"/>
                          <a:ea typeface="Times New Roman"/>
                          <a:cs typeface="Times New Roman"/>
                        </a:rPr>
                        <a:t> Descriptor</a:t>
                      </a:r>
                      <a:endParaRPr lang="uk-UA" sz="1200"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a:solidFill>
                            <a:srgbClr val="000000"/>
                          </a:solidFill>
                          <a:effectLst/>
                          <a:latin typeface="Times New Roman"/>
                          <a:ea typeface="Times New Roman"/>
                          <a:cs typeface="Times New Roman"/>
                        </a:rPr>
                        <a:t>2009</a:t>
                      </a:r>
                      <a:endParaRPr lang="uk-UA" sz="1200" b="1">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a:solidFill>
                            <a:srgbClr val="000000"/>
                          </a:solidFill>
                          <a:effectLst/>
                          <a:latin typeface="Times New Roman"/>
                          <a:ea typeface="Times New Roman"/>
                          <a:cs typeface="Times New Roman"/>
                        </a:rPr>
                        <a:t>2010</a:t>
                      </a:r>
                      <a:endParaRPr lang="uk-UA" sz="1200" b="1">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a:solidFill>
                            <a:srgbClr val="000000"/>
                          </a:solidFill>
                          <a:effectLst/>
                          <a:latin typeface="Times New Roman"/>
                          <a:ea typeface="Times New Roman"/>
                          <a:cs typeface="Times New Roman"/>
                        </a:rPr>
                        <a:t>2011</a:t>
                      </a:r>
                      <a:endParaRPr lang="uk-UA" sz="1200" b="1">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a:solidFill>
                            <a:srgbClr val="000000"/>
                          </a:solidFill>
                          <a:effectLst/>
                          <a:latin typeface="Times New Roman"/>
                          <a:ea typeface="Times New Roman"/>
                          <a:cs typeface="Times New Roman"/>
                        </a:rPr>
                        <a:t>2012</a:t>
                      </a:r>
                      <a:endParaRPr lang="uk-UA" sz="1200" b="1">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a:solidFill>
                            <a:srgbClr val="000000"/>
                          </a:solidFill>
                          <a:effectLst/>
                          <a:latin typeface="Times New Roman"/>
                          <a:ea typeface="Times New Roman"/>
                          <a:cs typeface="Times New Roman"/>
                        </a:rPr>
                        <a:t>2013</a:t>
                      </a:r>
                      <a:endParaRPr lang="uk-UA" sz="1200" b="1">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a:solidFill>
                            <a:srgbClr val="000000"/>
                          </a:solidFill>
                          <a:effectLst/>
                          <a:latin typeface="Times New Roman"/>
                          <a:ea typeface="Times New Roman"/>
                          <a:cs typeface="Times New Roman"/>
                        </a:rPr>
                        <a:t>2014</a:t>
                      </a:r>
                      <a:endParaRPr lang="uk-UA" sz="1200" b="1">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i="1">
                          <a:solidFill>
                            <a:srgbClr val="000000"/>
                          </a:solidFill>
                          <a:effectLst/>
                          <a:latin typeface="Times New Roman"/>
                          <a:ea typeface="Times New Roman"/>
                          <a:cs typeface="Times New Roman"/>
                        </a:rPr>
                        <a:t>2015</a:t>
                      </a:r>
                      <a:endParaRPr lang="uk-UA" sz="1200" b="1">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i="1">
                          <a:solidFill>
                            <a:srgbClr val="000000"/>
                          </a:solidFill>
                          <a:effectLst/>
                          <a:latin typeface="Times New Roman"/>
                          <a:ea typeface="Times New Roman"/>
                          <a:cs typeface="Times New Roman"/>
                        </a:rPr>
                        <a:t>2016</a:t>
                      </a:r>
                      <a:endParaRPr lang="uk-UA" sz="1200" b="1">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i="1">
                          <a:solidFill>
                            <a:srgbClr val="000000"/>
                          </a:solidFill>
                          <a:effectLst/>
                          <a:latin typeface="Times New Roman"/>
                          <a:ea typeface="Times New Roman"/>
                          <a:cs typeface="Times New Roman"/>
                        </a:rPr>
                        <a:t>2017</a:t>
                      </a:r>
                      <a:endParaRPr lang="uk-UA" sz="1200" b="1">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i="1">
                          <a:solidFill>
                            <a:srgbClr val="000000"/>
                          </a:solidFill>
                          <a:effectLst/>
                          <a:latin typeface="Times New Roman"/>
                          <a:ea typeface="Times New Roman"/>
                          <a:cs typeface="Times New Roman"/>
                        </a:rPr>
                        <a:t>2018</a:t>
                      </a:r>
                      <a:endParaRPr lang="uk-UA" sz="1200" b="1">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b="1" i="1" dirty="0">
                          <a:solidFill>
                            <a:srgbClr val="000000"/>
                          </a:solidFill>
                          <a:effectLst/>
                          <a:latin typeface="Times New Roman"/>
                          <a:ea typeface="Times New Roman"/>
                          <a:cs typeface="Times New Roman"/>
                        </a:rPr>
                        <a:t>2019</a:t>
                      </a:r>
                      <a:endParaRPr lang="uk-UA" sz="1200" b="1"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2236">
                <a:tc>
                  <a:txBody>
                    <a:bodyPr/>
                    <a:lstStyle/>
                    <a:p>
                      <a:pPr algn="just">
                        <a:lnSpc>
                          <a:spcPct val="115000"/>
                        </a:lnSpc>
                        <a:spcAft>
                          <a:spcPts val="0"/>
                        </a:spcAft>
                      </a:pPr>
                      <a:r>
                        <a:rPr lang="ru-RU" sz="1200" b="1" dirty="0">
                          <a:solidFill>
                            <a:srgbClr val="000000"/>
                          </a:solidFill>
                          <a:effectLst/>
                          <a:latin typeface="Times New Roman"/>
                          <a:ea typeface="Times New Roman"/>
                          <a:cs typeface="Times New Roman"/>
                        </a:rPr>
                        <a:t>General government revenue</a:t>
                      </a:r>
                      <a:endParaRPr lang="uk-UA" sz="1200" b="1"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42.298</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43.249</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42.870</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44.457</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43.631</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42.631</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42.621</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42.713</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42.433</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42.093</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41.798</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2236">
                <a:tc>
                  <a:txBody>
                    <a:bodyPr/>
                    <a:lstStyle/>
                    <a:p>
                      <a:pPr algn="just">
                        <a:lnSpc>
                          <a:spcPct val="115000"/>
                        </a:lnSpc>
                        <a:spcAft>
                          <a:spcPts val="0"/>
                        </a:spcAft>
                      </a:pPr>
                      <a:r>
                        <a:rPr lang="ru-RU" sz="1200" b="1" dirty="0">
                          <a:solidFill>
                            <a:srgbClr val="000000"/>
                          </a:solidFill>
                          <a:effectLst/>
                          <a:latin typeface="Times New Roman"/>
                          <a:ea typeface="Times New Roman"/>
                          <a:cs typeface="Times New Roman"/>
                        </a:rPr>
                        <a:t>General government total expenditure</a:t>
                      </a:r>
                      <a:endParaRPr lang="uk-UA" sz="1200" b="1"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48.554</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49.004</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45.627</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48.744</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48.449</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48.404</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46.556</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45.428</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44.538</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43.614</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42.980</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2236">
                <a:tc>
                  <a:txBody>
                    <a:bodyPr/>
                    <a:lstStyle/>
                    <a:p>
                      <a:pPr algn="just">
                        <a:lnSpc>
                          <a:spcPct val="115000"/>
                        </a:lnSpc>
                        <a:spcAft>
                          <a:spcPts val="0"/>
                        </a:spcAft>
                      </a:pPr>
                      <a:r>
                        <a:rPr lang="en-US" sz="1200" b="1" dirty="0">
                          <a:solidFill>
                            <a:srgbClr val="000000"/>
                          </a:solidFill>
                          <a:effectLst/>
                          <a:latin typeface="Times New Roman"/>
                          <a:ea typeface="Times New Roman"/>
                          <a:cs typeface="Times New Roman"/>
                        </a:rPr>
                        <a:t>General government net lending/borrowing</a:t>
                      </a:r>
                      <a:endParaRPr lang="uk-UA" sz="1200" b="1"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-6.255</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-5.755</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-2.757</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-4.287</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-4.818</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-5.773</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-3.934</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-2.715</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-2.105</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-1.521</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-1.181</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2236">
                <a:tc>
                  <a:txBody>
                    <a:bodyPr/>
                    <a:lstStyle/>
                    <a:p>
                      <a:pPr algn="just">
                        <a:lnSpc>
                          <a:spcPct val="115000"/>
                        </a:lnSpc>
                        <a:spcAft>
                          <a:spcPts val="0"/>
                        </a:spcAft>
                      </a:pPr>
                      <a:r>
                        <a:rPr lang="ru-RU" sz="1200" b="1" dirty="0">
                          <a:solidFill>
                            <a:srgbClr val="000000"/>
                          </a:solidFill>
                          <a:effectLst/>
                          <a:latin typeface="Times New Roman"/>
                          <a:ea typeface="Times New Roman"/>
                          <a:cs typeface="Times New Roman"/>
                        </a:rPr>
                        <a:t>General government structural balance</a:t>
                      </a:r>
                      <a:endParaRPr lang="uk-UA" sz="1200" b="1"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-2.231</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-3.859</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-3.154</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-4.397</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solidFill>
                            <a:srgbClr val="000000"/>
                          </a:solidFill>
                          <a:effectLst/>
                          <a:latin typeface="Times New Roman"/>
                          <a:ea typeface="Times New Roman"/>
                          <a:cs typeface="Times New Roman"/>
                        </a:rPr>
                        <a:t>-4.555</a:t>
                      </a:r>
                      <a:endParaRPr lang="uk-UA" sz="1200"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dirty="0">
                          <a:solidFill>
                            <a:srgbClr val="000000"/>
                          </a:solidFill>
                          <a:effectLst/>
                          <a:latin typeface="Times New Roman"/>
                          <a:ea typeface="Times New Roman"/>
                          <a:cs typeface="Times New Roman"/>
                        </a:rPr>
                        <a:t>-3.490</a:t>
                      </a:r>
                      <a:endParaRPr lang="uk-UA" sz="1200"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-2.324</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-1.985</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-1.817</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-1.521</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-1.181</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8355">
                <a:tc>
                  <a:txBody>
                    <a:bodyPr/>
                    <a:lstStyle/>
                    <a:p>
                      <a:pPr algn="just">
                        <a:lnSpc>
                          <a:spcPct val="115000"/>
                        </a:lnSpc>
                        <a:spcAft>
                          <a:spcPts val="0"/>
                        </a:spcAft>
                      </a:pPr>
                      <a:r>
                        <a:rPr lang="en-US" sz="1200" b="1">
                          <a:solidFill>
                            <a:srgbClr val="000000"/>
                          </a:solidFill>
                          <a:effectLst/>
                          <a:latin typeface="Times New Roman"/>
                          <a:ea typeface="Times New Roman"/>
                          <a:cs typeface="Times New Roman"/>
                        </a:rPr>
                        <a:t>General government primary net lending/borrowing</a:t>
                      </a:r>
                      <a:endParaRPr lang="uk-UA" sz="1200" b="1">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-5.090</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-4.129</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-0.791</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-2.374</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-2.351</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-2.362</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0.638</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dirty="0">
                          <a:solidFill>
                            <a:srgbClr val="000000"/>
                          </a:solidFill>
                          <a:effectLst/>
                          <a:latin typeface="Times New Roman"/>
                          <a:ea typeface="Times New Roman"/>
                          <a:cs typeface="Times New Roman"/>
                        </a:rPr>
                        <a:t>2.397</a:t>
                      </a:r>
                      <a:endParaRPr lang="uk-UA" sz="1200"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2.908</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3.121</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3.100</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2236">
                <a:tc>
                  <a:txBody>
                    <a:bodyPr/>
                    <a:lstStyle/>
                    <a:p>
                      <a:pPr algn="just">
                        <a:lnSpc>
                          <a:spcPct val="115000"/>
                        </a:lnSpc>
                        <a:spcAft>
                          <a:spcPts val="0"/>
                        </a:spcAft>
                      </a:pPr>
                      <a:r>
                        <a:rPr lang="ru-RU" sz="1200" b="1" dirty="0">
                          <a:solidFill>
                            <a:srgbClr val="000000"/>
                          </a:solidFill>
                          <a:effectLst/>
                          <a:latin typeface="Times New Roman"/>
                          <a:ea typeface="Times New Roman"/>
                          <a:cs typeface="Times New Roman"/>
                        </a:rPr>
                        <a:t>General government net debt</a:t>
                      </a:r>
                      <a:endParaRPr lang="uk-UA" sz="1200" b="1"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31.936</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38.416</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34.455</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35.169</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38.709</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65.327</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71.429</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69.338</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64.923</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57.593</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49.875</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2236">
                <a:tc>
                  <a:txBody>
                    <a:bodyPr/>
                    <a:lstStyle/>
                    <a:p>
                      <a:pPr algn="just">
                        <a:lnSpc>
                          <a:spcPct val="115000"/>
                        </a:lnSpc>
                        <a:spcAft>
                          <a:spcPts val="0"/>
                        </a:spcAft>
                      </a:pPr>
                      <a:r>
                        <a:rPr lang="ru-RU" sz="1200" b="1" dirty="0">
                          <a:solidFill>
                            <a:srgbClr val="000000"/>
                          </a:solidFill>
                          <a:effectLst/>
                          <a:latin typeface="Times New Roman"/>
                          <a:ea typeface="Times New Roman"/>
                          <a:cs typeface="Times New Roman"/>
                        </a:rPr>
                        <a:t>General government </a:t>
                      </a:r>
                      <a:r>
                        <a:rPr lang="ru-RU" sz="1200" b="1" dirty="0" err="1">
                          <a:solidFill>
                            <a:srgbClr val="000000"/>
                          </a:solidFill>
                          <a:effectLst/>
                          <a:latin typeface="Times New Roman"/>
                          <a:ea typeface="Times New Roman"/>
                          <a:cs typeface="Times New Roman"/>
                        </a:rPr>
                        <a:t>gross</a:t>
                      </a:r>
                      <a:r>
                        <a:rPr lang="ru-RU" sz="1200" b="1" dirty="0">
                          <a:solidFill>
                            <a:srgbClr val="000000"/>
                          </a:solidFill>
                          <a:effectLst/>
                          <a:latin typeface="Times New Roman"/>
                          <a:ea typeface="Times New Roman"/>
                          <a:cs typeface="Times New Roman"/>
                        </a:rPr>
                        <a:t> debt</a:t>
                      </a:r>
                      <a:endParaRPr lang="uk-UA" sz="1200" b="1"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35.380</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40.505</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36.817</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37.367</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40.939</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a:solidFill>
                            <a:srgbClr val="000000"/>
                          </a:solidFill>
                          <a:effectLst/>
                          <a:latin typeface="Times New Roman"/>
                          <a:ea typeface="Times New Roman"/>
                          <a:cs typeface="Times New Roman"/>
                        </a:rPr>
                        <a:t>67.615</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73.417</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71.130</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66.414</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a:solidFill>
                            <a:srgbClr val="000000"/>
                          </a:solidFill>
                          <a:effectLst/>
                          <a:latin typeface="Times New Roman"/>
                          <a:ea typeface="Times New Roman"/>
                          <a:cs typeface="Times New Roman"/>
                        </a:rPr>
                        <a:t>58.932</a:t>
                      </a:r>
                      <a:endParaRPr lang="uk-UA" sz="120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200" i="1" dirty="0">
                          <a:solidFill>
                            <a:srgbClr val="000000"/>
                          </a:solidFill>
                          <a:effectLst/>
                          <a:latin typeface="Times New Roman"/>
                          <a:ea typeface="Times New Roman"/>
                          <a:cs typeface="Times New Roman"/>
                        </a:rPr>
                        <a:t>51.083</a:t>
                      </a:r>
                      <a:endParaRPr lang="uk-UA" sz="1200" dirty="0">
                        <a:effectLst/>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1647098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46856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14.Fiscal consolidation / 2013</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85000" lnSpcReduction="10000"/>
          </a:bodyPr>
          <a:lstStyle/>
          <a:p>
            <a:pPr algn="just"/>
            <a:r>
              <a:rPr lang="en-GB" dirty="0">
                <a:solidFill>
                  <a:schemeClr val="tx1"/>
                </a:solidFill>
              </a:rPr>
              <a:t>In March-April </a:t>
            </a:r>
            <a:r>
              <a:rPr lang="uk-UA" dirty="0">
                <a:solidFill>
                  <a:schemeClr val="tx1"/>
                </a:solidFill>
              </a:rPr>
              <a:t>2013</a:t>
            </a:r>
            <a:r>
              <a:rPr lang="en-GB" dirty="0">
                <a:solidFill>
                  <a:schemeClr val="tx1"/>
                </a:solidFill>
              </a:rPr>
              <a:t>, the Ukrainian government declared its intentions to take specific measures for fiscal consolidation. In fact, the following steps have been taken</a:t>
            </a:r>
            <a:r>
              <a:rPr lang="uk-UA" dirty="0">
                <a:solidFill>
                  <a:schemeClr val="tx1"/>
                </a:solidFill>
              </a:rPr>
              <a:t>: </a:t>
            </a:r>
          </a:p>
          <a:p>
            <a:pPr marL="457200" lvl="0" indent="-457200" algn="just">
              <a:buFont typeface="Arial" panose="020B0604020202020204" pitchFamily="34" charset="0"/>
              <a:buChar char="•"/>
            </a:pPr>
            <a:r>
              <a:rPr lang="en-GB" dirty="0">
                <a:solidFill>
                  <a:schemeClr val="tx1"/>
                </a:solidFill>
              </a:rPr>
              <a:t>a decision was taken to reduce non-priority expenditures</a:t>
            </a:r>
            <a:r>
              <a:rPr lang="en-US" dirty="0">
                <a:solidFill>
                  <a:schemeClr val="tx1"/>
                </a:solidFill>
              </a:rPr>
              <a:t>;</a:t>
            </a:r>
            <a:endParaRPr lang="uk-UA" dirty="0">
              <a:solidFill>
                <a:schemeClr val="tx1"/>
              </a:solidFill>
            </a:endParaRPr>
          </a:p>
          <a:p>
            <a:pPr marL="457200" lvl="0" indent="-457200" algn="just">
              <a:buFont typeface="Arial" panose="020B0604020202020204" pitchFamily="34" charset="0"/>
              <a:buChar char="•"/>
            </a:pPr>
            <a:r>
              <a:rPr lang="en-GB" dirty="0">
                <a:solidFill>
                  <a:schemeClr val="tx1"/>
                </a:solidFill>
              </a:rPr>
              <a:t>populist decisions of the previous government, not backed with real financing, have been revised</a:t>
            </a:r>
            <a:r>
              <a:rPr lang="en-US" dirty="0">
                <a:solidFill>
                  <a:schemeClr val="tx1"/>
                </a:solidFill>
              </a:rPr>
              <a:t>;</a:t>
            </a:r>
            <a:endParaRPr lang="uk-UA" dirty="0">
              <a:solidFill>
                <a:schemeClr val="tx1"/>
              </a:solidFill>
            </a:endParaRPr>
          </a:p>
          <a:p>
            <a:pPr marL="457200" lvl="0" indent="-457200" algn="just">
              <a:buFont typeface="Arial" panose="020B0604020202020204" pitchFamily="34" charset="0"/>
              <a:buChar char="•"/>
            </a:pPr>
            <a:r>
              <a:rPr lang="en-GB" dirty="0">
                <a:solidFill>
                  <a:schemeClr val="tx1"/>
                </a:solidFill>
              </a:rPr>
              <a:t>a realistic macro forecast has been made</a:t>
            </a:r>
            <a:r>
              <a:rPr lang="en-US" dirty="0">
                <a:solidFill>
                  <a:schemeClr val="tx1"/>
                </a:solidFill>
              </a:rPr>
              <a:t>;</a:t>
            </a:r>
            <a:endParaRPr lang="uk-UA" dirty="0">
              <a:solidFill>
                <a:schemeClr val="tx1"/>
              </a:solidFill>
            </a:endParaRPr>
          </a:p>
          <a:p>
            <a:pPr marL="457200" lvl="0" indent="-457200" algn="just">
              <a:buFont typeface="Arial" panose="020B0604020202020204" pitchFamily="34" charset="0"/>
              <a:buChar char="•"/>
            </a:pPr>
            <a:r>
              <a:rPr lang="en-GB" dirty="0">
                <a:solidFill>
                  <a:schemeClr val="tx1"/>
                </a:solidFill>
              </a:rPr>
              <a:t>amendments to tax legislation have been introduced, which would allow for additional budget revenues worth UAH </a:t>
            </a:r>
            <a:r>
              <a:rPr lang="en-US" dirty="0">
                <a:solidFill>
                  <a:schemeClr val="tx1"/>
                </a:solidFill>
              </a:rPr>
              <a:t>22</a:t>
            </a:r>
            <a:r>
              <a:rPr lang="en-GB" dirty="0">
                <a:solidFill>
                  <a:schemeClr val="tx1"/>
                </a:solidFill>
              </a:rPr>
              <a:t>.</a:t>
            </a:r>
            <a:r>
              <a:rPr lang="en-US" dirty="0">
                <a:solidFill>
                  <a:schemeClr val="tx1"/>
                </a:solidFill>
              </a:rPr>
              <a:t>5 </a:t>
            </a:r>
            <a:r>
              <a:rPr lang="en-GB" dirty="0">
                <a:solidFill>
                  <a:schemeClr val="tx1"/>
                </a:solidFill>
              </a:rPr>
              <a:t>billion</a:t>
            </a:r>
            <a:r>
              <a:rPr lang="en-US" dirty="0">
                <a:solidFill>
                  <a:schemeClr val="tx1"/>
                </a:solidFill>
              </a:rPr>
              <a:t>;</a:t>
            </a:r>
            <a:endParaRPr lang="uk-UA" dirty="0">
              <a:solidFill>
                <a:schemeClr val="tx1"/>
              </a:solidFill>
            </a:endParaRPr>
          </a:p>
          <a:p>
            <a:pPr marL="457200" lvl="0" indent="-457200" algn="just">
              <a:buFont typeface="Arial" panose="020B0604020202020204" pitchFamily="34" charset="0"/>
              <a:buChar char="•"/>
            </a:pPr>
            <a:r>
              <a:rPr lang="en-GB" dirty="0">
                <a:solidFill>
                  <a:schemeClr val="tx1"/>
                </a:solidFill>
              </a:rPr>
              <a:t>amendments to the budget have been introduced, which decreased revenues by UAH 22.4 billion and expenditures by UAH 25.4 billion based on the realistic macro forecast</a:t>
            </a:r>
            <a:r>
              <a:rPr lang="en-US" dirty="0">
                <a:solidFill>
                  <a:schemeClr val="tx1"/>
                </a:solidFill>
              </a:rPr>
              <a:t>.</a:t>
            </a:r>
            <a:endParaRPr lang="uk-UA" dirty="0">
              <a:solidFill>
                <a:schemeClr val="tx1"/>
              </a:solidFill>
            </a:endParaRPr>
          </a:p>
          <a:p>
            <a:pPr algn="just"/>
            <a:endParaRPr lang="ru-RU" dirty="0">
              <a:solidFill>
                <a:schemeClr val="tx1"/>
              </a:solidFill>
            </a:endParaRPr>
          </a:p>
        </p:txBody>
      </p:sp>
    </p:spTree>
    <p:extLst>
      <p:ext uri="{BB962C8B-B14F-4D97-AF65-F5344CB8AC3E}">
        <p14:creationId xmlns:p14="http://schemas.microsoft.com/office/powerpoint/2010/main" val="32822946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15.Fiscal consolidation / 2013</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85000" lnSpcReduction="10000"/>
          </a:bodyPr>
          <a:lstStyle/>
          <a:p>
            <a:pPr algn="l"/>
            <a:r>
              <a:rPr lang="en-US" b="1" i="1" dirty="0">
                <a:solidFill>
                  <a:schemeClr val="tx1"/>
                </a:solidFill>
              </a:rPr>
              <a:t>Strategy for the Development of Public Finance Management </a:t>
            </a:r>
            <a:r>
              <a:rPr lang="en-US" dirty="0">
                <a:solidFill>
                  <a:schemeClr val="tx1"/>
                </a:solidFill>
              </a:rPr>
              <a:t>was elaborated and subsequently adopted in 2013. </a:t>
            </a:r>
            <a:endParaRPr lang="en-US" dirty="0" smtClean="0">
              <a:solidFill>
                <a:schemeClr val="tx1"/>
              </a:solidFill>
            </a:endParaRPr>
          </a:p>
          <a:p>
            <a:pPr algn="l"/>
            <a:r>
              <a:rPr lang="en-US" dirty="0" smtClean="0">
                <a:solidFill>
                  <a:schemeClr val="tx1"/>
                </a:solidFill>
              </a:rPr>
              <a:t>According </a:t>
            </a:r>
            <a:r>
              <a:rPr lang="en-US" dirty="0">
                <a:solidFill>
                  <a:schemeClr val="tx1"/>
                </a:solidFill>
              </a:rPr>
              <a:t>to the Strategy, the main measures regarding budget and tax consolidation </a:t>
            </a:r>
            <a:r>
              <a:rPr lang="en-US" dirty="0" smtClean="0">
                <a:solidFill>
                  <a:schemeClr val="tx1"/>
                </a:solidFill>
              </a:rPr>
              <a:t>were: </a:t>
            </a:r>
            <a:endParaRPr lang="en-US" dirty="0">
              <a:solidFill>
                <a:schemeClr val="tx1"/>
              </a:solidFill>
            </a:endParaRPr>
          </a:p>
          <a:p>
            <a:pPr marL="457200" indent="-457200" algn="l">
              <a:buFont typeface="Arial" panose="020B0604020202020204" pitchFamily="34" charset="0"/>
              <a:buChar char="•"/>
            </a:pPr>
            <a:r>
              <a:rPr lang="en-US" dirty="0" smtClean="0">
                <a:solidFill>
                  <a:schemeClr val="tx1"/>
                </a:solidFill>
              </a:rPr>
              <a:t>The </a:t>
            </a:r>
            <a:r>
              <a:rPr lang="en-US" dirty="0">
                <a:solidFill>
                  <a:schemeClr val="tx1"/>
                </a:solidFill>
              </a:rPr>
              <a:t>abolishment of tax preferences for individual enterprises and sectors </a:t>
            </a:r>
          </a:p>
          <a:p>
            <a:pPr marL="457200" indent="-457200" algn="l">
              <a:buFont typeface="Arial" panose="020B0604020202020204" pitchFamily="34" charset="0"/>
              <a:buChar char="•"/>
            </a:pPr>
            <a:r>
              <a:rPr lang="en-US" dirty="0" smtClean="0">
                <a:solidFill>
                  <a:schemeClr val="tx1"/>
                </a:solidFill>
              </a:rPr>
              <a:t>increase </a:t>
            </a:r>
            <a:r>
              <a:rPr lang="en-US" dirty="0">
                <a:solidFill>
                  <a:schemeClr val="tx1"/>
                </a:solidFill>
              </a:rPr>
              <a:t>in tax rates for the emission of carbon dioxide </a:t>
            </a:r>
          </a:p>
          <a:p>
            <a:pPr marL="457200" indent="-457200" algn="l">
              <a:buFont typeface="Arial" panose="020B0604020202020204" pitchFamily="34" charset="0"/>
              <a:buChar char="•"/>
            </a:pPr>
            <a:r>
              <a:rPr lang="en-US" dirty="0" smtClean="0">
                <a:solidFill>
                  <a:schemeClr val="tx1"/>
                </a:solidFill>
              </a:rPr>
              <a:t>The </a:t>
            </a:r>
            <a:r>
              <a:rPr lang="en-US" dirty="0">
                <a:solidFill>
                  <a:schemeClr val="tx1"/>
                </a:solidFill>
              </a:rPr>
              <a:t>application of the system of taxation of immovable property items according to their value </a:t>
            </a:r>
          </a:p>
          <a:p>
            <a:pPr marL="457200" indent="-457200" algn="l">
              <a:buFont typeface="Arial" panose="020B0604020202020204" pitchFamily="34" charset="0"/>
              <a:buChar char="•"/>
            </a:pPr>
            <a:r>
              <a:rPr lang="en-US" dirty="0" smtClean="0">
                <a:solidFill>
                  <a:schemeClr val="tx1"/>
                </a:solidFill>
              </a:rPr>
              <a:t>The </a:t>
            </a:r>
            <a:r>
              <a:rPr lang="en-US" dirty="0">
                <a:solidFill>
                  <a:schemeClr val="tx1"/>
                </a:solidFill>
              </a:rPr>
              <a:t>balancing of interests of controlling bodies and taxpayers</a:t>
            </a:r>
          </a:p>
          <a:p>
            <a:pPr marL="457200" indent="-457200" algn="l">
              <a:buFont typeface="Arial" panose="020B0604020202020204" pitchFamily="34" charset="0"/>
              <a:buChar char="•"/>
            </a:pPr>
            <a:r>
              <a:rPr lang="en-US" dirty="0" smtClean="0">
                <a:solidFill>
                  <a:schemeClr val="tx1"/>
                </a:solidFill>
              </a:rPr>
              <a:t>The </a:t>
            </a:r>
            <a:r>
              <a:rPr lang="en-US" dirty="0">
                <a:solidFill>
                  <a:schemeClr val="tx1"/>
                </a:solidFill>
              </a:rPr>
              <a:t>introduction of legal instruments for the execution of the principle of commercial activities (arm’s length principle).</a:t>
            </a:r>
          </a:p>
          <a:p>
            <a:pPr algn="l"/>
            <a:endParaRPr lang="ru-RU" dirty="0">
              <a:solidFill>
                <a:schemeClr val="tx1"/>
              </a:solidFill>
            </a:endParaRPr>
          </a:p>
        </p:txBody>
      </p:sp>
    </p:spTree>
    <p:extLst>
      <p:ext uri="{BB962C8B-B14F-4D97-AF65-F5344CB8AC3E}">
        <p14:creationId xmlns:p14="http://schemas.microsoft.com/office/powerpoint/2010/main" val="25793302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16.Fiscal consolidation / 2014</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70000" lnSpcReduction="20000"/>
          </a:bodyPr>
          <a:lstStyle/>
          <a:p>
            <a:pPr algn="just">
              <a:lnSpc>
                <a:spcPct val="115000"/>
              </a:lnSpc>
              <a:spcAft>
                <a:spcPts val="0"/>
              </a:spcAft>
            </a:pPr>
            <a:r>
              <a:rPr lang="en-US" b="1" dirty="0">
                <a:solidFill>
                  <a:schemeClr val="tx1"/>
                </a:solidFill>
                <a:latin typeface="Times New Roman"/>
                <a:ea typeface="Times New Roman"/>
                <a:cs typeface="Times New Roman"/>
              </a:rPr>
              <a:t>According to the 2014 Public Financial Management Performance Report, the following key measures have been implemented:</a:t>
            </a:r>
            <a:endParaRPr lang="uk-UA" sz="2800" dirty="0">
              <a:solidFill>
                <a:schemeClr val="tx1"/>
              </a:solidFill>
              <a:ea typeface="Calibri"/>
              <a:cs typeface="Times New Roman"/>
            </a:endParaRPr>
          </a:p>
          <a:p>
            <a:pPr algn="just">
              <a:lnSpc>
                <a:spcPct val="115000"/>
              </a:lnSpc>
              <a:spcAft>
                <a:spcPts val="0"/>
              </a:spcAft>
            </a:pPr>
            <a:r>
              <a:rPr lang="en-US" b="1" dirty="0">
                <a:solidFill>
                  <a:schemeClr val="tx1"/>
                </a:solidFill>
                <a:latin typeface="Times New Roman"/>
                <a:ea typeface="Times New Roman"/>
                <a:cs typeface="Times New Roman"/>
              </a:rPr>
              <a:t> </a:t>
            </a:r>
            <a:endParaRPr lang="uk-UA" sz="2800" dirty="0">
              <a:solidFill>
                <a:schemeClr val="tx1"/>
              </a:solidFill>
              <a:ea typeface="Calibri"/>
              <a:cs typeface="Times New Roman"/>
            </a:endParaRPr>
          </a:p>
          <a:p>
            <a:pPr marL="342900" lvl="0" indent="-342900" algn="just">
              <a:lnSpc>
                <a:spcPct val="115000"/>
              </a:lnSpc>
              <a:spcAft>
                <a:spcPts val="0"/>
              </a:spcAft>
              <a:buFont typeface="Times New Roman"/>
              <a:buChar char="-"/>
            </a:pPr>
            <a:r>
              <a:rPr lang="en-US" sz="2700" dirty="0">
                <a:solidFill>
                  <a:schemeClr val="tx1"/>
                </a:solidFill>
                <a:latin typeface="Times New Roman"/>
                <a:ea typeface="Calibri"/>
                <a:cs typeface="Times New Roman"/>
              </a:rPr>
              <a:t>The regime of tax exemption for operations on medicines and medical products </a:t>
            </a:r>
            <a:r>
              <a:rPr lang="en-US" sz="2700" dirty="0" smtClean="0">
                <a:solidFill>
                  <a:schemeClr val="tx1"/>
                </a:solidFill>
                <a:latin typeface="Times New Roman"/>
                <a:ea typeface="Calibri"/>
                <a:cs typeface="Times New Roman"/>
              </a:rPr>
              <a:t>supplies have </a:t>
            </a:r>
            <a:r>
              <a:rPr lang="en-US" sz="2700" dirty="0">
                <a:solidFill>
                  <a:schemeClr val="tx1"/>
                </a:solidFill>
                <a:latin typeface="Times New Roman"/>
                <a:ea typeface="Calibri"/>
                <a:cs typeface="Times New Roman"/>
              </a:rPr>
              <a:t>been cancelled;</a:t>
            </a:r>
            <a:endParaRPr lang="uk-UA" sz="2700" dirty="0">
              <a:solidFill>
                <a:schemeClr val="tx1"/>
              </a:solidFill>
              <a:ea typeface="Calibri"/>
              <a:cs typeface="Times New Roman"/>
            </a:endParaRPr>
          </a:p>
          <a:p>
            <a:pPr marL="342900" lvl="0" indent="-342900" algn="just">
              <a:lnSpc>
                <a:spcPct val="115000"/>
              </a:lnSpc>
              <a:spcAft>
                <a:spcPts val="0"/>
              </a:spcAft>
              <a:buFont typeface="Times New Roman"/>
              <a:buChar char="-"/>
            </a:pPr>
            <a:r>
              <a:rPr lang="en-US" sz="2700" dirty="0">
                <a:solidFill>
                  <a:schemeClr val="tx1"/>
                </a:solidFill>
                <a:latin typeface="Times New Roman"/>
                <a:ea typeface="Calibri"/>
                <a:cs typeface="Times New Roman"/>
              </a:rPr>
              <a:t>Property tax changes </a:t>
            </a:r>
            <a:r>
              <a:rPr lang="en-US" sz="2700" dirty="0" smtClean="0">
                <a:solidFill>
                  <a:schemeClr val="tx1"/>
                </a:solidFill>
                <a:latin typeface="Times New Roman"/>
                <a:ea typeface="Calibri"/>
                <a:cs typeface="Times New Roman"/>
              </a:rPr>
              <a:t>have </a:t>
            </a:r>
            <a:r>
              <a:rPr lang="en-US" sz="2700" dirty="0">
                <a:solidFill>
                  <a:schemeClr val="tx1"/>
                </a:solidFill>
                <a:latin typeface="Times New Roman"/>
                <a:ea typeface="Calibri"/>
                <a:cs typeface="Times New Roman"/>
              </a:rPr>
              <a:t>been introduced as a basis for immovable </a:t>
            </a:r>
            <a:r>
              <a:rPr lang="en-US" sz="2700" dirty="0" smtClean="0">
                <a:solidFill>
                  <a:schemeClr val="tx1"/>
                </a:solidFill>
                <a:latin typeface="Times New Roman"/>
                <a:ea typeface="Calibri"/>
                <a:cs typeface="Times New Roman"/>
              </a:rPr>
              <a:t>property </a:t>
            </a:r>
            <a:r>
              <a:rPr lang="en-US" sz="2700" dirty="0">
                <a:solidFill>
                  <a:schemeClr val="tx1"/>
                </a:solidFill>
                <a:latin typeface="Times New Roman"/>
                <a:ea typeface="Calibri"/>
                <a:cs typeface="Times New Roman"/>
              </a:rPr>
              <a:t>tax;</a:t>
            </a:r>
            <a:endParaRPr lang="uk-UA" sz="2700" dirty="0">
              <a:solidFill>
                <a:schemeClr val="tx1"/>
              </a:solidFill>
              <a:ea typeface="Calibri"/>
              <a:cs typeface="Times New Roman"/>
            </a:endParaRPr>
          </a:p>
          <a:p>
            <a:pPr marL="342900" lvl="0" indent="-342900" algn="just">
              <a:lnSpc>
                <a:spcPct val="115000"/>
              </a:lnSpc>
              <a:spcAft>
                <a:spcPts val="0"/>
              </a:spcAft>
              <a:buFont typeface="Times New Roman"/>
              <a:buChar char="-"/>
            </a:pPr>
            <a:r>
              <a:rPr lang="en-US" sz="2700" dirty="0">
                <a:solidFill>
                  <a:schemeClr val="tx1"/>
                </a:solidFill>
                <a:latin typeface="Times New Roman"/>
                <a:ea typeface="Calibri"/>
                <a:cs typeface="Times New Roman"/>
              </a:rPr>
              <a:t>P</a:t>
            </a:r>
            <a:r>
              <a:rPr lang="uk-UA" sz="2700" dirty="0">
                <a:solidFill>
                  <a:schemeClr val="tx1"/>
                </a:solidFill>
                <a:latin typeface="Times New Roman"/>
                <a:ea typeface="Calibri"/>
                <a:cs typeface="Times New Roman"/>
              </a:rPr>
              <a:t>referential </a:t>
            </a:r>
            <a:r>
              <a:rPr lang="uk-UA" sz="2700" dirty="0" err="1">
                <a:solidFill>
                  <a:schemeClr val="tx1"/>
                </a:solidFill>
                <a:latin typeface="Times New Roman"/>
                <a:ea typeface="Calibri"/>
                <a:cs typeface="Times New Roman"/>
              </a:rPr>
              <a:t>taxation</a:t>
            </a:r>
            <a:r>
              <a:rPr lang="en-US" sz="2700" dirty="0">
                <a:solidFill>
                  <a:schemeClr val="tx1"/>
                </a:solidFill>
                <a:latin typeface="Times New Roman"/>
                <a:ea typeface="Calibri"/>
                <a:cs typeface="Times New Roman"/>
              </a:rPr>
              <a:t> of UCITS with the enterprise profit tax have been limited;</a:t>
            </a:r>
            <a:endParaRPr lang="uk-UA" sz="2700" dirty="0">
              <a:solidFill>
                <a:schemeClr val="tx1"/>
              </a:solidFill>
              <a:ea typeface="Calibri"/>
              <a:cs typeface="Times New Roman"/>
            </a:endParaRPr>
          </a:p>
          <a:p>
            <a:pPr marL="342900" lvl="0" indent="-342900" algn="just">
              <a:lnSpc>
                <a:spcPct val="115000"/>
              </a:lnSpc>
              <a:spcAft>
                <a:spcPts val="0"/>
              </a:spcAft>
              <a:buFont typeface="Times New Roman"/>
              <a:buChar char="-"/>
            </a:pPr>
            <a:r>
              <a:rPr lang="en-US" sz="2700" dirty="0">
                <a:solidFill>
                  <a:schemeClr val="tx1"/>
                </a:solidFill>
                <a:latin typeface="Times New Roman"/>
                <a:ea typeface="Calibri"/>
                <a:cs typeface="Times New Roman"/>
              </a:rPr>
              <a:t>Taxation of income derived from operations with securities and derivatives at a reduced rate (10%) have been abolished;</a:t>
            </a:r>
            <a:endParaRPr lang="uk-UA" sz="2700" dirty="0">
              <a:solidFill>
                <a:schemeClr val="tx1"/>
              </a:solidFill>
              <a:ea typeface="Calibri"/>
              <a:cs typeface="Times New Roman"/>
            </a:endParaRPr>
          </a:p>
          <a:p>
            <a:pPr marL="342900" lvl="0" indent="-342900" algn="just">
              <a:lnSpc>
                <a:spcPct val="115000"/>
              </a:lnSpc>
              <a:spcAft>
                <a:spcPts val="0"/>
              </a:spcAft>
              <a:buFont typeface="Times New Roman"/>
              <a:buChar char="-"/>
            </a:pPr>
            <a:r>
              <a:rPr lang="en-US" sz="2700" dirty="0">
                <a:solidFill>
                  <a:schemeClr val="tx1"/>
                </a:solidFill>
                <a:latin typeface="Times New Roman"/>
                <a:ea typeface="Calibri"/>
                <a:cs typeface="Times New Roman"/>
              </a:rPr>
              <a:t>Income </a:t>
            </a:r>
            <a:r>
              <a:rPr lang="uk-UA" sz="2700" dirty="0" err="1">
                <a:solidFill>
                  <a:schemeClr val="tx1"/>
                </a:solidFill>
                <a:latin typeface="Times New Roman"/>
                <a:ea typeface="Calibri"/>
                <a:cs typeface="Times New Roman"/>
              </a:rPr>
              <a:t>tax</a:t>
            </a:r>
            <a:r>
              <a:rPr lang="uk-UA" sz="2700" dirty="0">
                <a:solidFill>
                  <a:schemeClr val="tx1"/>
                </a:solidFill>
                <a:latin typeface="Times New Roman"/>
                <a:ea typeface="Calibri"/>
                <a:cs typeface="Times New Roman"/>
              </a:rPr>
              <a:t> </a:t>
            </a:r>
            <a:r>
              <a:rPr lang="uk-UA" sz="2700" dirty="0" err="1">
                <a:solidFill>
                  <a:schemeClr val="tx1"/>
                </a:solidFill>
                <a:latin typeface="Times New Roman"/>
                <a:ea typeface="Calibri"/>
                <a:cs typeface="Times New Roman"/>
              </a:rPr>
              <a:t>exemption</a:t>
            </a:r>
            <a:r>
              <a:rPr lang="en-US" sz="2700" dirty="0">
                <a:solidFill>
                  <a:schemeClr val="tx1"/>
                </a:solidFill>
                <a:latin typeface="Times New Roman"/>
                <a:ea typeface="Calibri"/>
                <a:cs typeface="Times New Roman"/>
              </a:rPr>
              <a:t> for the hotel businesses, electricity industry enterprises, which produce electricity exclusively from renewable energy sources, have been abolished;</a:t>
            </a:r>
            <a:endParaRPr lang="uk-UA" sz="2700" dirty="0">
              <a:solidFill>
                <a:schemeClr val="tx1"/>
              </a:solidFill>
              <a:ea typeface="Calibri"/>
              <a:cs typeface="Times New Roman"/>
            </a:endParaRPr>
          </a:p>
          <a:p>
            <a:pPr marL="342900" lvl="0" indent="-342900" algn="just">
              <a:lnSpc>
                <a:spcPct val="115000"/>
              </a:lnSpc>
              <a:spcAft>
                <a:spcPts val="0"/>
              </a:spcAft>
              <a:buFont typeface="Times New Roman"/>
              <a:buChar char="-"/>
            </a:pPr>
            <a:r>
              <a:rPr lang="en-US" sz="2700" dirty="0" smtClean="0">
                <a:solidFill>
                  <a:schemeClr val="tx1"/>
                </a:solidFill>
                <a:latin typeface="Times New Roman"/>
                <a:ea typeface="Calibri"/>
                <a:cs typeface="Times New Roman"/>
              </a:rPr>
              <a:t>A number of activities were </a:t>
            </a:r>
            <a:r>
              <a:rPr lang="en-US" sz="2700" dirty="0">
                <a:solidFill>
                  <a:schemeClr val="tx1"/>
                </a:solidFill>
                <a:latin typeface="Times New Roman"/>
                <a:ea typeface="Calibri"/>
                <a:cs typeface="Times New Roman"/>
              </a:rPr>
              <a:t>excluded from the list of activities covered by the special tax regime in agriculture, forestry, and fishery;</a:t>
            </a:r>
            <a:endParaRPr lang="uk-UA" sz="2700" dirty="0">
              <a:solidFill>
                <a:schemeClr val="tx1"/>
              </a:solidFill>
              <a:ea typeface="Calibri"/>
              <a:cs typeface="Times New Roman"/>
            </a:endParaRPr>
          </a:p>
          <a:p>
            <a:pPr marL="342900" lvl="0" indent="-342900" algn="just">
              <a:lnSpc>
                <a:spcPct val="115000"/>
              </a:lnSpc>
              <a:spcAft>
                <a:spcPts val="0"/>
              </a:spcAft>
              <a:buFont typeface="Times New Roman"/>
              <a:buChar char="-"/>
            </a:pPr>
            <a:r>
              <a:rPr lang="uk-UA" sz="2700" dirty="0" err="1">
                <a:solidFill>
                  <a:schemeClr val="tx1"/>
                </a:solidFill>
                <a:latin typeface="Times New Roman"/>
                <a:ea typeface="Calibri"/>
                <a:cs typeface="Times New Roman"/>
              </a:rPr>
              <a:t>Ineffective</a:t>
            </a:r>
            <a:r>
              <a:rPr lang="uk-UA" sz="2700" dirty="0">
                <a:solidFill>
                  <a:schemeClr val="tx1"/>
                </a:solidFill>
                <a:latin typeface="Times New Roman"/>
                <a:ea typeface="Calibri"/>
                <a:cs typeface="Times New Roman"/>
              </a:rPr>
              <a:t> </a:t>
            </a:r>
            <a:r>
              <a:rPr lang="en-US" sz="2700" dirty="0">
                <a:solidFill>
                  <a:schemeClr val="tx1"/>
                </a:solidFill>
                <a:latin typeface="Times New Roman"/>
                <a:ea typeface="Calibri"/>
                <a:cs typeface="Times New Roman"/>
              </a:rPr>
              <a:t>income </a:t>
            </a:r>
            <a:r>
              <a:rPr lang="uk-UA" sz="2700" dirty="0" err="1">
                <a:solidFill>
                  <a:schemeClr val="tx1"/>
                </a:solidFill>
                <a:latin typeface="Times New Roman"/>
                <a:ea typeface="Calibri"/>
                <a:cs typeface="Times New Roman"/>
              </a:rPr>
              <a:t>tax</a:t>
            </a:r>
            <a:r>
              <a:rPr lang="uk-UA" sz="2700" dirty="0">
                <a:solidFill>
                  <a:schemeClr val="tx1"/>
                </a:solidFill>
                <a:latin typeface="Times New Roman"/>
                <a:ea typeface="Calibri"/>
                <a:cs typeface="Times New Roman"/>
              </a:rPr>
              <a:t> </a:t>
            </a:r>
            <a:r>
              <a:rPr lang="en-US" sz="2700" dirty="0">
                <a:solidFill>
                  <a:schemeClr val="tx1"/>
                </a:solidFill>
                <a:latin typeface="Times New Roman"/>
                <a:ea typeface="Calibri"/>
                <a:cs typeface="Times New Roman"/>
              </a:rPr>
              <a:t>exemptions which did not lead to the development of relevant industries have been abolished. </a:t>
            </a:r>
            <a:endParaRPr lang="en-US" sz="2700" dirty="0" smtClean="0">
              <a:solidFill>
                <a:schemeClr val="tx1"/>
              </a:solidFill>
              <a:latin typeface="Times New Roman"/>
              <a:ea typeface="Calibri"/>
              <a:cs typeface="Times New Roman"/>
            </a:endParaRPr>
          </a:p>
          <a:p>
            <a:pPr marL="342900" lvl="0" indent="-342900" algn="just">
              <a:lnSpc>
                <a:spcPct val="115000"/>
              </a:lnSpc>
              <a:spcAft>
                <a:spcPts val="0"/>
              </a:spcAft>
              <a:buFont typeface="Times New Roman"/>
              <a:buChar char="-"/>
            </a:pPr>
            <a:r>
              <a:rPr lang="en-US" sz="2700" dirty="0" smtClean="0">
                <a:solidFill>
                  <a:schemeClr val="tx1"/>
                </a:solidFill>
                <a:latin typeface="Times New Roman"/>
                <a:ea typeface="Calibri"/>
                <a:cs typeface="Times New Roman"/>
              </a:rPr>
              <a:t>Reduction </a:t>
            </a:r>
            <a:r>
              <a:rPr lang="en-US" sz="2700" dirty="0">
                <a:solidFill>
                  <a:schemeClr val="tx1"/>
                </a:solidFill>
                <a:latin typeface="Times New Roman"/>
                <a:ea typeface="Calibri"/>
                <a:cs typeface="Times New Roman"/>
              </a:rPr>
              <a:t>of the number of taxes, their consolidation </a:t>
            </a:r>
            <a:endParaRPr lang="uk-UA" sz="2700" dirty="0">
              <a:solidFill>
                <a:schemeClr val="tx1"/>
              </a:solidFill>
              <a:ea typeface="Calibri"/>
              <a:cs typeface="Times New Roman"/>
            </a:endParaRPr>
          </a:p>
          <a:p>
            <a:pPr algn="l"/>
            <a:endParaRPr lang="ru-RU" dirty="0">
              <a:solidFill>
                <a:schemeClr val="tx1"/>
              </a:solidFill>
            </a:endParaRPr>
          </a:p>
        </p:txBody>
      </p:sp>
    </p:spTree>
    <p:extLst>
      <p:ext uri="{BB962C8B-B14F-4D97-AF65-F5344CB8AC3E}">
        <p14:creationId xmlns:p14="http://schemas.microsoft.com/office/powerpoint/2010/main" val="3042488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17.Fiscal </a:t>
            </a:r>
            <a:r>
              <a:rPr lang="en-US" sz="2400" b="1" dirty="0">
                <a:solidFill>
                  <a:schemeClr val="bg1"/>
                </a:solidFill>
              </a:rPr>
              <a:t>consolidation / </a:t>
            </a:r>
            <a:r>
              <a:rPr lang="en-US" sz="2400" b="1" dirty="0" smtClean="0">
                <a:solidFill>
                  <a:schemeClr val="bg1"/>
                </a:solidFill>
              </a:rPr>
              <a:t>Problems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85000" lnSpcReduction="10000"/>
          </a:bodyPr>
          <a:lstStyle/>
          <a:p>
            <a:pPr algn="l"/>
            <a:r>
              <a:rPr lang="en-US" dirty="0">
                <a:solidFill>
                  <a:schemeClr val="tx1"/>
                </a:solidFill>
              </a:rPr>
              <a:t>At the present stage, there are following problems related to the fiscal consolidation:</a:t>
            </a:r>
          </a:p>
          <a:p>
            <a:pPr algn="l"/>
            <a:r>
              <a:rPr lang="en-US" dirty="0">
                <a:solidFill>
                  <a:schemeClr val="tx1"/>
                </a:solidFill>
              </a:rPr>
              <a:t>•	structural imbalances in the economy and untimely and ineffective implementation of structural changes; </a:t>
            </a:r>
          </a:p>
          <a:p>
            <a:pPr algn="l"/>
            <a:r>
              <a:rPr lang="en-US" dirty="0">
                <a:solidFill>
                  <a:schemeClr val="tx1"/>
                </a:solidFill>
              </a:rPr>
              <a:t>•	inefficient mechanism of taxation of market participants;</a:t>
            </a:r>
          </a:p>
          <a:p>
            <a:pPr algn="l"/>
            <a:r>
              <a:rPr lang="en-US" dirty="0">
                <a:solidFill>
                  <a:schemeClr val="tx1"/>
                </a:solidFill>
              </a:rPr>
              <a:t>•	a significant number of unprofitable state enterprises receiving subsidies;</a:t>
            </a:r>
          </a:p>
          <a:p>
            <a:pPr algn="l"/>
            <a:r>
              <a:rPr lang="en-US" dirty="0">
                <a:solidFill>
                  <a:schemeClr val="tx1"/>
                </a:solidFill>
              </a:rPr>
              <a:t>•	the budget expenditure structure inadequate to the existing financial possibilities of the state;</a:t>
            </a:r>
          </a:p>
          <a:p>
            <a:pPr algn="l"/>
            <a:r>
              <a:rPr lang="en-US" dirty="0">
                <a:solidFill>
                  <a:schemeClr val="tx1"/>
                </a:solidFill>
              </a:rPr>
              <a:t>•	a significant amount of shadow economic activities;</a:t>
            </a:r>
          </a:p>
          <a:p>
            <a:pPr algn="l"/>
            <a:r>
              <a:rPr lang="en-US" dirty="0">
                <a:solidFill>
                  <a:schemeClr val="tx1"/>
                </a:solidFill>
              </a:rPr>
              <a:t>•	misuse and inefficient use of public funds;</a:t>
            </a:r>
          </a:p>
          <a:p>
            <a:pPr algn="l"/>
            <a:r>
              <a:rPr lang="en-US" dirty="0">
                <a:solidFill>
                  <a:schemeClr val="tx1"/>
                </a:solidFill>
              </a:rPr>
              <a:t>•	inefficiency of finance and credit relations;</a:t>
            </a:r>
          </a:p>
          <a:p>
            <a:pPr algn="l"/>
            <a:r>
              <a:rPr lang="en-US" dirty="0">
                <a:solidFill>
                  <a:schemeClr val="tx1"/>
                </a:solidFill>
              </a:rPr>
              <a:t>•	constant increase in public debt</a:t>
            </a:r>
          </a:p>
          <a:p>
            <a:pPr algn="l"/>
            <a:endParaRPr lang="ru-RU" dirty="0">
              <a:solidFill>
                <a:schemeClr val="tx1"/>
              </a:solidFill>
            </a:endParaRPr>
          </a:p>
        </p:txBody>
      </p:sp>
    </p:spTree>
    <p:extLst>
      <p:ext uri="{BB962C8B-B14F-4D97-AF65-F5344CB8AC3E}">
        <p14:creationId xmlns:p14="http://schemas.microsoft.com/office/powerpoint/2010/main" val="872323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18.Fiscal </a:t>
            </a:r>
            <a:r>
              <a:rPr lang="en-US" sz="2400" b="1" dirty="0">
                <a:solidFill>
                  <a:schemeClr val="bg1"/>
                </a:solidFill>
              </a:rPr>
              <a:t>consolidation / </a:t>
            </a:r>
            <a:r>
              <a:rPr lang="en-US" sz="2400" dirty="0">
                <a:solidFill>
                  <a:schemeClr val="bg1"/>
                </a:solidFill>
              </a:rPr>
              <a:t>Main </a:t>
            </a:r>
            <a:r>
              <a:rPr lang="en-US" sz="2400" dirty="0" smtClean="0">
                <a:solidFill>
                  <a:schemeClr val="bg1"/>
                </a:solidFill>
              </a:rPr>
              <a:t>solutions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70000" lnSpcReduction="20000"/>
          </a:bodyPr>
          <a:lstStyle/>
          <a:p>
            <a:pPr marL="457200" indent="-457200" algn="l">
              <a:buFont typeface="Arial" panose="020B0604020202020204" pitchFamily="34" charset="0"/>
              <a:buChar char="•"/>
            </a:pPr>
            <a:r>
              <a:rPr lang="en-US" dirty="0" smtClean="0">
                <a:solidFill>
                  <a:schemeClr val="tx1"/>
                </a:solidFill>
              </a:rPr>
              <a:t>Reduction </a:t>
            </a:r>
            <a:r>
              <a:rPr lang="en-US" dirty="0">
                <a:solidFill>
                  <a:schemeClr val="tx1"/>
                </a:solidFill>
              </a:rPr>
              <a:t>and changes to the structure of public spending;</a:t>
            </a:r>
          </a:p>
          <a:p>
            <a:pPr marL="457200" indent="-457200" algn="l">
              <a:buFont typeface="Arial" panose="020B0604020202020204" pitchFamily="34" charset="0"/>
              <a:buChar char="•"/>
            </a:pPr>
            <a:r>
              <a:rPr lang="en-US" dirty="0" smtClean="0">
                <a:solidFill>
                  <a:schemeClr val="tx1"/>
                </a:solidFill>
              </a:rPr>
              <a:t>Rationalizing </a:t>
            </a:r>
            <a:r>
              <a:rPr lang="en-US" dirty="0">
                <a:solidFill>
                  <a:schemeClr val="tx1"/>
                </a:solidFill>
              </a:rPr>
              <a:t>and improving the structure of budget crediting of market </a:t>
            </a:r>
            <a:r>
              <a:rPr lang="en-US" dirty="0" smtClean="0">
                <a:solidFill>
                  <a:schemeClr val="tx1"/>
                </a:solidFill>
              </a:rPr>
              <a:t>participants;</a:t>
            </a:r>
            <a:endParaRPr lang="en-US" dirty="0">
              <a:solidFill>
                <a:schemeClr val="tx1"/>
              </a:solidFill>
            </a:endParaRPr>
          </a:p>
          <a:p>
            <a:pPr marL="457200" indent="-457200" algn="l">
              <a:buFont typeface="Arial" panose="020B0604020202020204" pitchFamily="34" charset="0"/>
              <a:buChar char="•"/>
            </a:pPr>
            <a:r>
              <a:rPr lang="en-US" dirty="0" smtClean="0">
                <a:solidFill>
                  <a:schemeClr val="tx1"/>
                </a:solidFill>
              </a:rPr>
              <a:t>Enlargement </a:t>
            </a:r>
            <a:r>
              <a:rPr lang="en-US" dirty="0">
                <a:solidFill>
                  <a:schemeClr val="tx1"/>
                </a:solidFill>
              </a:rPr>
              <a:t>of tax </a:t>
            </a:r>
            <a:r>
              <a:rPr lang="en-US" dirty="0" smtClean="0">
                <a:solidFill>
                  <a:schemeClr val="tx1"/>
                </a:solidFill>
              </a:rPr>
              <a:t>base;</a:t>
            </a:r>
            <a:endParaRPr lang="en-US" dirty="0">
              <a:solidFill>
                <a:schemeClr val="tx1"/>
              </a:solidFill>
            </a:endParaRPr>
          </a:p>
          <a:p>
            <a:pPr marL="457200" indent="-457200" algn="l">
              <a:buFont typeface="Arial" panose="020B0604020202020204" pitchFamily="34" charset="0"/>
              <a:buChar char="•"/>
            </a:pPr>
            <a:r>
              <a:rPr lang="en-US" dirty="0" smtClean="0">
                <a:solidFill>
                  <a:schemeClr val="tx1"/>
                </a:solidFill>
              </a:rPr>
              <a:t>Streamlining </a:t>
            </a:r>
            <a:r>
              <a:rPr lang="en-US" dirty="0">
                <a:solidFill>
                  <a:schemeClr val="tx1"/>
                </a:solidFill>
              </a:rPr>
              <a:t>the structure of subsidies for market participants changing the terms and conditions of their granting </a:t>
            </a:r>
            <a:r>
              <a:rPr lang="en-US" dirty="0" smtClean="0">
                <a:solidFill>
                  <a:schemeClr val="tx1"/>
                </a:solidFill>
              </a:rPr>
              <a:t>use; </a:t>
            </a:r>
          </a:p>
          <a:p>
            <a:pPr marL="457200" indent="-457200" algn="l">
              <a:buFont typeface="Arial" panose="020B0604020202020204" pitchFamily="34" charset="0"/>
              <a:buChar char="•"/>
            </a:pPr>
            <a:r>
              <a:rPr lang="en-US" dirty="0" smtClean="0">
                <a:solidFill>
                  <a:schemeClr val="tx1"/>
                </a:solidFill>
              </a:rPr>
              <a:t>Reforming </a:t>
            </a:r>
            <a:r>
              <a:rPr lang="en-US" dirty="0">
                <a:solidFill>
                  <a:schemeClr val="tx1"/>
                </a:solidFill>
              </a:rPr>
              <a:t>energy prices and bringing them in line with the market prices; limiting subsidies for losses cover; </a:t>
            </a:r>
            <a:endParaRPr lang="en-US"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Reorganization </a:t>
            </a:r>
            <a:r>
              <a:rPr lang="en-US" dirty="0">
                <a:solidFill>
                  <a:schemeClr val="tx1"/>
                </a:solidFill>
              </a:rPr>
              <a:t>of subsidizing for agriculture enterprises and enterprises that produce goods or provide services in the non-trading </a:t>
            </a:r>
            <a:r>
              <a:rPr lang="en-US" dirty="0" smtClean="0">
                <a:solidFill>
                  <a:schemeClr val="tx1"/>
                </a:solidFill>
              </a:rPr>
              <a:t>sectors;</a:t>
            </a:r>
            <a:endParaRPr lang="en-US" dirty="0">
              <a:solidFill>
                <a:schemeClr val="tx1"/>
              </a:solidFill>
            </a:endParaRPr>
          </a:p>
          <a:p>
            <a:pPr marL="457200" indent="-457200" algn="l">
              <a:buFont typeface="Arial" panose="020B0604020202020204" pitchFamily="34" charset="0"/>
              <a:buChar char="•"/>
            </a:pPr>
            <a:r>
              <a:rPr lang="en-US" dirty="0" smtClean="0">
                <a:solidFill>
                  <a:schemeClr val="tx1"/>
                </a:solidFill>
              </a:rPr>
              <a:t>Improving </a:t>
            </a:r>
            <a:r>
              <a:rPr lang="en-US" dirty="0">
                <a:solidFill>
                  <a:schemeClr val="tx1"/>
                </a:solidFill>
              </a:rPr>
              <a:t>(reforming) mechanisms on the provision and use of social </a:t>
            </a:r>
            <a:r>
              <a:rPr lang="en-US" dirty="0" smtClean="0">
                <a:solidFill>
                  <a:schemeClr val="tx1"/>
                </a:solidFill>
              </a:rPr>
              <a:t>transfers;</a:t>
            </a:r>
            <a:endParaRPr lang="en-US" dirty="0">
              <a:solidFill>
                <a:schemeClr val="tx1"/>
              </a:solidFill>
            </a:endParaRPr>
          </a:p>
          <a:p>
            <a:pPr marL="457200" indent="-457200" algn="l">
              <a:buFont typeface="Arial" panose="020B0604020202020204" pitchFamily="34" charset="0"/>
              <a:buChar char="•"/>
            </a:pPr>
            <a:r>
              <a:rPr lang="en-US" dirty="0" smtClean="0">
                <a:solidFill>
                  <a:schemeClr val="tx1"/>
                </a:solidFill>
              </a:rPr>
              <a:t>Pension </a:t>
            </a:r>
            <a:r>
              <a:rPr lang="en-US" dirty="0">
                <a:solidFill>
                  <a:schemeClr val="tx1"/>
                </a:solidFill>
              </a:rPr>
              <a:t>system reform (to ensure long-term sustainability of fiscal policy); </a:t>
            </a:r>
          </a:p>
          <a:p>
            <a:pPr marL="457200" indent="-457200" algn="l">
              <a:buFont typeface="Arial" panose="020B0604020202020204" pitchFamily="34" charset="0"/>
              <a:buChar char="•"/>
            </a:pPr>
            <a:r>
              <a:rPr lang="en-US" dirty="0" smtClean="0">
                <a:solidFill>
                  <a:schemeClr val="tx1"/>
                </a:solidFill>
              </a:rPr>
              <a:t>Strengthening </a:t>
            </a:r>
            <a:r>
              <a:rPr lang="en-US" dirty="0">
                <a:solidFill>
                  <a:schemeClr val="tx1"/>
                </a:solidFill>
              </a:rPr>
              <a:t>the focus of monetary policy on economic growth and budget revenues increase;</a:t>
            </a:r>
          </a:p>
          <a:p>
            <a:pPr marL="457200" indent="-457200" algn="l">
              <a:buFont typeface="Arial" panose="020B0604020202020204" pitchFamily="34" charset="0"/>
              <a:buChar char="•"/>
            </a:pPr>
            <a:r>
              <a:rPr lang="en-US" dirty="0" smtClean="0">
                <a:solidFill>
                  <a:schemeClr val="tx1"/>
                </a:solidFill>
              </a:rPr>
              <a:t>Limiting </a:t>
            </a:r>
            <a:r>
              <a:rPr lang="en-US" dirty="0">
                <a:solidFill>
                  <a:schemeClr val="tx1"/>
                </a:solidFill>
              </a:rPr>
              <a:t>quasi-fiscal operations (with the huge amount of fiscal operations in the real sector, in particular, “</a:t>
            </a:r>
            <a:r>
              <a:rPr lang="en-US" dirty="0" err="1">
                <a:solidFill>
                  <a:schemeClr val="tx1"/>
                </a:solidFill>
              </a:rPr>
              <a:t>Naftogaz</a:t>
            </a:r>
            <a:r>
              <a:rPr lang="en-US" dirty="0">
                <a:solidFill>
                  <a:schemeClr val="tx1"/>
                </a:solidFill>
              </a:rPr>
              <a:t> of Ukraine”).</a:t>
            </a:r>
          </a:p>
          <a:p>
            <a:pPr algn="l"/>
            <a:endParaRPr lang="ru-RU" dirty="0">
              <a:solidFill>
                <a:schemeClr val="tx1"/>
              </a:solidFill>
            </a:endParaRPr>
          </a:p>
        </p:txBody>
      </p:sp>
    </p:spTree>
    <p:extLst>
      <p:ext uri="{BB962C8B-B14F-4D97-AF65-F5344CB8AC3E}">
        <p14:creationId xmlns:p14="http://schemas.microsoft.com/office/powerpoint/2010/main" val="40759430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19.Fiscal </a:t>
            </a:r>
            <a:r>
              <a:rPr lang="en-US" sz="2400" b="1" dirty="0">
                <a:solidFill>
                  <a:schemeClr val="bg1"/>
                </a:solidFill>
              </a:rPr>
              <a:t>consolidation / </a:t>
            </a:r>
            <a:r>
              <a:rPr lang="en-US" sz="2400" dirty="0" smtClean="0">
                <a:solidFill>
                  <a:schemeClr val="bg1"/>
                </a:solidFill>
              </a:rPr>
              <a:t>Cooperation </a:t>
            </a:r>
            <a:r>
              <a:rPr lang="en-US" sz="2400" dirty="0">
                <a:solidFill>
                  <a:schemeClr val="bg1"/>
                </a:solidFill>
              </a:rPr>
              <a:t>with </a:t>
            </a:r>
            <a:r>
              <a:rPr lang="en-US" sz="2400" dirty="0" smtClean="0">
                <a:solidFill>
                  <a:schemeClr val="bg1"/>
                </a:solidFill>
              </a:rPr>
              <a:t>IMF</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62500" lnSpcReduction="20000"/>
          </a:bodyPr>
          <a:lstStyle/>
          <a:p>
            <a:pPr algn="l"/>
            <a:r>
              <a:rPr lang="en-US" dirty="0">
                <a:solidFill>
                  <a:schemeClr val="tx1"/>
                </a:solidFill>
              </a:rPr>
              <a:t>According to Memorandum with IMF, over 2016-2018, it is planned to continue the gradual expenditure-based fiscal </a:t>
            </a:r>
            <a:r>
              <a:rPr lang="en-US" dirty="0" smtClean="0">
                <a:solidFill>
                  <a:schemeClr val="tx1"/>
                </a:solidFill>
              </a:rPr>
              <a:t>consolidation. Measures to be taken</a:t>
            </a:r>
            <a:r>
              <a:rPr lang="ru-RU" dirty="0" smtClean="0">
                <a:solidFill>
                  <a:schemeClr val="tx1"/>
                </a:solidFill>
              </a:rPr>
              <a:t>:</a:t>
            </a:r>
            <a:endParaRPr lang="en-US" dirty="0" smtClean="0">
              <a:solidFill>
                <a:schemeClr val="tx1"/>
              </a:solidFill>
            </a:endParaRPr>
          </a:p>
          <a:p>
            <a:pPr algn="l"/>
            <a:r>
              <a:rPr lang="en-US" b="1" i="1" dirty="0" smtClean="0">
                <a:solidFill>
                  <a:schemeClr val="tx1"/>
                </a:solidFill>
              </a:rPr>
              <a:t>Expenditure </a:t>
            </a:r>
            <a:r>
              <a:rPr lang="en-US" b="1" i="1" dirty="0">
                <a:solidFill>
                  <a:schemeClr val="tx1"/>
                </a:solidFill>
              </a:rPr>
              <a:t>reforms  </a:t>
            </a:r>
          </a:p>
          <a:p>
            <a:pPr algn="l"/>
            <a:r>
              <a:rPr lang="en-US" dirty="0">
                <a:solidFill>
                  <a:schemeClr val="tx1"/>
                </a:solidFill>
              </a:rPr>
              <a:t>а. Parametric </a:t>
            </a:r>
            <a:r>
              <a:rPr lang="en-US" dirty="0" smtClean="0">
                <a:solidFill>
                  <a:schemeClr val="tx1"/>
                </a:solidFill>
              </a:rPr>
              <a:t>pension reform</a:t>
            </a:r>
          </a:p>
          <a:p>
            <a:pPr algn="l"/>
            <a:r>
              <a:rPr lang="en-US" dirty="0" smtClean="0">
                <a:solidFill>
                  <a:schemeClr val="tx1"/>
                </a:solidFill>
              </a:rPr>
              <a:t>b</a:t>
            </a:r>
            <a:r>
              <a:rPr lang="en-US" dirty="0">
                <a:solidFill>
                  <a:schemeClr val="tx1"/>
                </a:solidFill>
              </a:rPr>
              <a:t>. Size and efficiency of </a:t>
            </a:r>
            <a:r>
              <a:rPr lang="en-US" dirty="0" smtClean="0">
                <a:solidFill>
                  <a:schemeClr val="tx1"/>
                </a:solidFill>
              </a:rPr>
              <a:t>government</a:t>
            </a:r>
            <a:endParaRPr lang="en-US" dirty="0">
              <a:solidFill>
                <a:schemeClr val="tx1"/>
              </a:solidFill>
            </a:endParaRPr>
          </a:p>
          <a:p>
            <a:pPr algn="l"/>
            <a:r>
              <a:rPr lang="en-US" dirty="0">
                <a:solidFill>
                  <a:schemeClr val="tx1"/>
                </a:solidFill>
              </a:rPr>
              <a:t>c. Healthcare. </a:t>
            </a:r>
          </a:p>
          <a:p>
            <a:pPr algn="l"/>
            <a:r>
              <a:rPr lang="en-US" dirty="0">
                <a:solidFill>
                  <a:schemeClr val="tx1"/>
                </a:solidFill>
              </a:rPr>
              <a:t>(і) Change the basis of public financing of the secondary healthcare by moving from hospital bed to service-based financing and for primary healthcare from infrastructure-based to capita-based financing.</a:t>
            </a:r>
          </a:p>
          <a:p>
            <a:pPr algn="l"/>
            <a:r>
              <a:rPr lang="en-US" dirty="0">
                <a:solidFill>
                  <a:schemeClr val="tx1"/>
                </a:solidFill>
              </a:rPr>
              <a:t>(</a:t>
            </a:r>
            <a:r>
              <a:rPr lang="en-US" dirty="0" err="1">
                <a:solidFill>
                  <a:schemeClr val="tx1"/>
                </a:solidFill>
              </a:rPr>
              <a:t>іі</a:t>
            </a:r>
            <a:r>
              <a:rPr lang="en-US" dirty="0">
                <a:solidFill>
                  <a:schemeClr val="tx1"/>
                </a:solidFill>
              </a:rPr>
              <a:t>) Allow medical facilities to legally generate own revenue.</a:t>
            </a:r>
          </a:p>
          <a:p>
            <a:pPr algn="l"/>
            <a:r>
              <a:rPr lang="en-US" dirty="0">
                <a:solidFill>
                  <a:schemeClr val="tx1"/>
                </a:solidFill>
              </a:rPr>
              <a:t>(iii) Change public procurement regulation to allow purchasing medicines and medical </a:t>
            </a:r>
            <a:r>
              <a:rPr lang="en-US" dirty="0" smtClean="0">
                <a:solidFill>
                  <a:schemeClr val="tx1"/>
                </a:solidFill>
              </a:rPr>
              <a:t>supplies through </a:t>
            </a:r>
            <a:r>
              <a:rPr lang="en-US" dirty="0">
                <a:solidFill>
                  <a:schemeClr val="tx1"/>
                </a:solidFill>
              </a:rPr>
              <a:t>direct, multi-year procurement involving UN based organizations.</a:t>
            </a:r>
          </a:p>
          <a:p>
            <a:pPr algn="l"/>
            <a:r>
              <a:rPr lang="en-US" dirty="0" smtClean="0">
                <a:solidFill>
                  <a:schemeClr val="tx1"/>
                </a:solidFill>
              </a:rPr>
              <a:t>d</a:t>
            </a:r>
            <a:r>
              <a:rPr lang="en-US" dirty="0">
                <a:solidFill>
                  <a:schemeClr val="tx1"/>
                </a:solidFill>
              </a:rPr>
              <a:t>. Education. The reform in education </a:t>
            </a:r>
            <a:r>
              <a:rPr lang="en-US" dirty="0" smtClean="0">
                <a:solidFill>
                  <a:schemeClr val="tx1"/>
                </a:solidFill>
              </a:rPr>
              <a:t>sector,  aiming </a:t>
            </a:r>
            <a:r>
              <a:rPr lang="en-US" dirty="0">
                <a:solidFill>
                  <a:schemeClr val="tx1"/>
                </a:solidFill>
              </a:rPr>
              <a:t>to improve the quality and efficiency of education spending, will continue</a:t>
            </a:r>
          </a:p>
          <a:p>
            <a:pPr algn="l"/>
            <a:r>
              <a:rPr lang="en-US" dirty="0">
                <a:solidFill>
                  <a:schemeClr val="tx1"/>
                </a:solidFill>
              </a:rPr>
              <a:t>e. Social </a:t>
            </a:r>
            <a:r>
              <a:rPr lang="en-US" dirty="0" smtClean="0">
                <a:solidFill>
                  <a:schemeClr val="tx1"/>
                </a:solidFill>
              </a:rPr>
              <a:t>assistance</a:t>
            </a:r>
          </a:p>
          <a:p>
            <a:pPr algn="l"/>
            <a:r>
              <a:rPr lang="en-US" dirty="0" smtClean="0">
                <a:solidFill>
                  <a:schemeClr val="tx1"/>
                </a:solidFill>
              </a:rPr>
              <a:t>f.  Investment</a:t>
            </a:r>
            <a:r>
              <a:rPr lang="en-US" dirty="0">
                <a:solidFill>
                  <a:schemeClr val="tx1"/>
                </a:solidFill>
              </a:rPr>
              <a:t>. To support growth, it is planned to increase and maintain capital investment levels, from 1 percent of GDP in 2014 to over 3 percent of GDP by 2018, to fund Ukraine’s immediate reconstruction needs and long-term infrastructure development objectives.</a:t>
            </a:r>
          </a:p>
          <a:p>
            <a:pPr algn="l"/>
            <a:endParaRPr lang="ru-RU" dirty="0">
              <a:solidFill>
                <a:schemeClr val="tx1"/>
              </a:solidFill>
            </a:endParaRPr>
          </a:p>
        </p:txBody>
      </p:sp>
    </p:spTree>
    <p:extLst>
      <p:ext uri="{BB962C8B-B14F-4D97-AF65-F5344CB8AC3E}">
        <p14:creationId xmlns:p14="http://schemas.microsoft.com/office/powerpoint/2010/main" val="2136041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19.Fiscal </a:t>
            </a:r>
            <a:r>
              <a:rPr lang="en-US" sz="2400" b="1" dirty="0">
                <a:solidFill>
                  <a:schemeClr val="bg1"/>
                </a:solidFill>
              </a:rPr>
              <a:t>consolidation / </a:t>
            </a:r>
            <a:r>
              <a:rPr lang="en-US" sz="2400" dirty="0" smtClean="0">
                <a:solidFill>
                  <a:schemeClr val="bg1"/>
                </a:solidFill>
              </a:rPr>
              <a:t>Conclusions</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10000"/>
          </a:bodyPr>
          <a:lstStyle/>
          <a:p>
            <a:r>
              <a:rPr lang="en-US" b="1" dirty="0"/>
              <a:t> </a:t>
            </a:r>
            <a:endParaRPr lang="uk-UA" dirty="0"/>
          </a:p>
          <a:p>
            <a:pPr algn="just"/>
            <a:r>
              <a:rPr lang="en-US" dirty="0" smtClean="0">
                <a:solidFill>
                  <a:schemeClr val="tx1"/>
                </a:solidFill>
              </a:rPr>
              <a:t>In </a:t>
            </a:r>
            <a:r>
              <a:rPr lang="en-US" dirty="0">
                <a:solidFill>
                  <a:schemeClr val="tx1"/>
                </a:solidFill>
              </a:rPr>
              <a:t>order to achieve fiscal sustainability, a state legislatively defined budget strategy is required. </a:t>
            </a:r>
            <a:endParaRPr lang="en-US" dirty="0" smtClean="0">
              <a:solidFill>
                <a:schemeClr val="tx1"/>
              </a:solidFill>
            </a:endParaRPr>
          </a:p>
          <a:p>
            <a:pPr algn="just"/>
            <a:r>
              <a:rPr lang="en-US" dirty="0" smtClean="0">
                <a:solidFill>
                  <a:schemeClr val="tx1"/>
                </a:solidFill>
              </a:rPr>
              <a:t>The </a:t>
            </a:r>
            <a:r>
              <a:rPr lang="en-US" dirty="0">
                <a:solidFill>
                  <a:schemeClr val="tx1"/>
                </a:solidFill>
              </a:rPr>
              <a:t>fiscal consolidation programs are being accepted in Ukraine. However, due to the internal and external challenges, implementation of measures in the context of fiscal consolidation has mainly feebly marked positive effect. </a:t>
            </a:r>
            <a:endParaRPr lang="en-US" dirty="0" smtClean="0">
              <a:solidFill>
                <a:schemeClr val="tx1"/>
              </a:solidFill>
            </a:endParaRPr>
          </a:p>
          <a:p>
            <a:pPr algn="just"/>
            <a:r>
              <a:rPr lang="en-US" dirty="0" smtClean="0">
                <a:solidFill>
                  <a:schemeClr val="tx1"/>
                </a:solidFill>
              </a:rPr>
              <a:t>During </a:t>
            </a:r>
            <a:r>
              <a:rPr lang="en-US" dirty="0">
                <a:solidFill>
                  <a:schemeClr val="tx1"/>
                </a:solidFill>
              </a:rPr>
              <a:t>further implementation of fiscal consolidation plans in Ukraine, it is reasonable to take into account the positive and negative experiences in order to improve its socio-economic effectiveness and avoid possible negative impacts.</a:t>
            </a:r>
            <a:endParaRPr lang="uk-UA" dirty="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val="423639413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710</TotalTime>
  <Words>1899</Words>
  <Application>Microsoft Office PowerPoint</Application>
  <PresentationFormat>Экран (4:3)</PresentationFormat>
  <Paragraphs>228</Paragraphs>
  <Slides>21</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21</vt:i4>
      </vt:variant>
    </vt:vector>
  </HeadingPairs>
  <TitlesOfParts>
    <vt:vector size="23" baseType="lpstr">
      <vt:lpstr>Тема Office</vt:lpstr>
      <vt:lpstr>Диаграмма</vt:lpstr>
      <vt:lpstr>Budget consolidation in Ukraine </vt:lpstr>
      <vt:lpstr>1.Introduction</vt:lpstr>
      <vt:lpstr>2.Current economic tendencies / «New» threats</vt:lpstr>
      <vt:lpstr>3.Current economic tendencies / «Old» threats</vt:lpstr>
      <vt:lpstr>4.Current economic tendencies / Figures</vt:lpstr>
      <vt:lpstr>5.Current economic tendencies / Quarterly GDP in constant prices of 2010, billion UAH</vt:lpstr>
      <vt:lpstr>6.Current economic tendencies / Annual (rolling) change in the CPI and the PPI in 2004-2015</vt:lpstr>
      <vt:lpstr>7.Current economic tendencies / Public  Debt</vt:lpstr>
      <vt:lpstr>8.Current economic tendencies / State debt</vt:lpstr>
      <vt:lpstr>9.Ukrainian  Budget System</vt:lpstr>
      <vt:lpstr>10.Ukrainian Budget System</vt:lpstr>
      <vt:lpstr>11. Ukrainian Budget System / The dynamics of consolidated budget and state budget expenditures in 2010-2014, %</vt:lpstr>
      <vt:lpstr>12.Ukrainian Budget System / Problems</vt:lpstr>
      <vt:lpstr>13.Ukrainian Budget System  / The main indicators of revenues, expenditures and budget deficit (in % to GDP) </vt:lpstr>
      <vt:lpstr>14.Fiscal consolidation / 2013</vt:lpstr>
      <vt:lpstr>15.Fiscal consolidation / 2013</vt:lpstr>
      <vt:lpstr>16.Fiscal consolidation / 2014</vt:lpstr>
      <vt:lpstr>17.Fiscal consolidation / Problems</vt:lpstr>
      <vt:lpstr>18.Fiscal consolidation / Main solutions</vt:lpstr>
      <vt:lpstr>19.Fiscal consolidation / Cooperation with IMF</vt:lpstr>
      <vt:lpstr>19.Fiscal consolidation / Conclusions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admin</cp:lastModifiedBy>
  <cp:revision>42</cp:revision>
  <cp:lastPrinted>2015-05-19T14:53:28Z</cp:lastPrinted>
  <dcterms:created xsi:type="dcterms:W3CDTF">2015-05-19T11:14:50Z</dcterms:created>
  <dcterms:modified xsi:type="dcterms:W3CDTF">2015-05-26T12:57:59Z</dcterms:modified>
</cp:coreProperties>
</file>