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63" r:id="rId4"/>
    <p:sldId id="270" r:id="rId5"/>
    <p:sldId id="272" r:id="rId6"/>
    <p:sldId id="261" r:id="rId7"/>
    <p:sldId id="262" r:id="rId8"/>
    <p:sldId id="266" r:id="rId9"/>
    <p:sldId id="267" r:id="rId10"/>
    <p:sldId id="265" r:id="rId11"/>
    <p:sldId id="257" r:id="rId12"/>
    <p:sldId id="273" r:id="rId13"/>
    <p:sldId id="274" r:id="rId14"/>
    <p:sldId id="275" r:id="rId15"/>
    <p:sldId id="277" r:id="rId16"/>
    <p:sldId id="276" r:id="rId17"/>
    <p:sldId id="259" r:id="rId18"/>
    <p:sldId id="278" r:id="rId19"/>
    <p:sldId id="284" r:id="rId20"/>
    <p:sldId id="279" r:id="rId21"/>
    <p:sldId id="280" r:id="rId22"/>
    <p:sldId id="281" r:id="rId23"/>
    <p:sldId id="282" r:id="rId24"/>
    <p:sldId id="283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International\2015\Moldova_Municipalities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Moje%20dokumenty\Projekty\International\2015\Moldova_Municipalitie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Hárok1!$A$30</c:f>
              <c:strCache>
                <c:ptCount val="1"/>
                <c:pt idx="0">
                  <c:v>Central government expenditure</c:v>
                </c:pt>
              </c:strCache>
            </c:strRef>
          </c:tx>
          <c:invertIfNegative val="0"/>
          <c:cat>
            <c:numRef>
              <c:f>Hárok1!$B$28:$T$28</c:f>
              <c:numCache>
                <c:formatCode>General</c:formatCode>
                <c:ptCount val="19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</c:numCache>
            </c:numRef>
          </c:cat>
          <c:val>
            <c:numRef>
              <c:f>Hárok1!$B$30:$T$30</c:f>
              <c:numCache>
                <c:formatCode>General</c:formatCode>
                <c:ptCount val="19"/>
                <c:pt idx="0">
                  <c:v>6490.8</c:v>
                </c:pt>
                <c:pt idx="1">
                  <c:v>8018.7</c:v>
                </c:pt>
                <c:pt idx="2">
                  <c:v>7986</c:v>
                </c:pt>
                <c:pt idx="3">
                  <c:v>8264.4</c:v>
                </c:pt>
                <c:pt idx="4">
                  <c:v>9442</c:v>
                </c:pt>
                <c:pt idx="5">
                  <c:v>12078.4</c:v>
                </c:pt>
                <c:pt idx="6">
                  <c:v>10598.4</c:v>
                </c:pt>
                <c:pt idx="7">
                  <c:v>11500.7</c:v>
                </c:pt>
                <c:pt idx="8">
                  <c:v>10460.299999999999</c:v>
                </c:pt>
                <c:pt idx="9">
                  <c:v>11438.4</c:v>
                </c:pt>
                <c:pt idx="10">
                  <c:v>12646.1</c:v>
                </c:pt>
                <c:pt idx="11">
                  <c:v>14364.5</c:v>
                </c:pt>
                <c:pt idx="12">
                  <c:v>14494.3</c:v>
                </c:pt>
                <c:pt idx="13">
                  <c:v>15459.9</c:v>
                </c:pt>
                <c:pt idx="14">
                  <c:v>18240</c:v>
                </c:pt>
                <c:pt idx="15">
                  <c:v>18415.3</c:v>
                </c:pt>
                <c:pt idx="16">
                  <c:v>18870.900000000001</c:v>
                </c:pt>
                <c:pt idx="17">
                  <c:v>18939</c:v>
                </c:pt>
                <c:pt idx="18">
                  <c:v>18880.099999999999</c:v>
                </c:pt>
              </c:numCache>
            </c:numRef>
          </c:val>
        </c:ser>
        <c:ser>
          <c:idx val="1"/>
          <c:order val="1"/>
          <c:tx>
            <c:strRef>
              <c:f>Hárok1!$A$31</c:f>
              <c:strCache>
                <c:ptCount val="1"/>
                <c:pt idx="0">
                  <c:v>Local government expenditure</c:v>
                </c:pt>
              </c:strCache>
            </c:strRef>
          </c:tx>
          <c:invertIfNegative val="0"/>
          <c:cat>
            <c:numRef>
              <c:f>Hárok1!$B$28:$T$28</c:f>
              <c:numCache>
                <c:formatCode>General</c:formatCode>
                <c:ptCount val="19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2003</c:v>
                </c:pt>
                <c:pt idx="9">
                  <c:v>2004</c:v>
                </c:pt>
                <c:pt idx="10">
                  <c:v>2005</c:v>
                </c:pt>
                <c:pt idx="11">
                  <c:v>2006</c:v>
                </c:pt>
                <c:pt idx="12">
                  <c:v>2007</c:v>
                </c:pt>
                <c:pt idx="13">
                  <c:v>2008</c:v>
                </c:pt>
                <c:pt idx="14">
                  <c:v>2009</c:v>
                </c:pt>
                <c:pt idx="15">
                  <c:v>2010</c:v>
                </c:pt>
                <c:pt idx="16">
                  <c:v>2011</c:v>
                </c:pt>
                <c:pt idx="17">
                  <c:v>2012</c:v>
                </c:pt>
                <c:pt idx="18">
                  <c:v>2013</c:v>
                </c:pt>
              </c:numCache>
            </c:numRef>
          </c:cat>
          <c:val>
            <c:numRef>
              <c:f>Hárok1!$B$31:$T$31</c:f>
              <c:numCache>
                <c:formatCode>General</c:formatCode>
                <c:ptCount val="19"/>
                <c:pt idx="0">
                  <c:v>1233</c:v>
                </c:pt>
                <c:pt idx="1">
                  <c:v>1284</c:v>
                </c:pt>
                <c:pt idx="2">
                  <c:v>1123</c:v>
                </c:pt>
                <c:pt idx="3">
                  <c:v>964.5</c:v>
                </c:pt>
                <c:pt idx="4">
                  <c:v>999.4</c:v>
                </c:pt>
                <c:pt idx="5">
                  <c:v>841</c:v>
                </c:pt>
                <c:pt idx="6">
                  <c:v>1006.9</c:v>
                </c:pt>
                <c:pt idx="7">
                  <c:v>1314.4</c:v>
                </c:pt>
                <c:pt idx="8">
                  <c:v>2951.5</c:v>
                </c:pt>
                <c:pt idx="9">
                  <c:v>2911.9</c:v>
                </c:pt>
                <c:pt idx="10">
                  <c:v>3400.6</c:v>
                </c:pt>
                <c:pt idx="11">
                  <c:v>3659.6</c:v>
                </c:pt>
                <c:pt idx="12">
                  <c:v>3824.1</c:v>
                </c:pt>
                <c:pt idx="13">
                  <c:v>4160.6000000000004</c:v>
                </c:pt>
                <c:pt idx="14">
                  <c:v>4638.7</c:v>
                </c:pt>
                <c:pt idx="15">
                  <c:v>4912.3999999999996</c:v>
                </c:pt>
                <c:pt idx="16">
                  <c:v>4768.5</c:v>
                </c:pt>
                <c:pt idx="17">
                  <c:v>4645.8</c:v>
                </c:pt>
                <c:pt idx="18">
                  <c:v>4733.5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82849152"/>
        <c:axId val="83141760"/>
      </c:barChart>
      <c:catAx>
        <c:axId val="82849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83141760"/>
        <c:crosses val="autoZero"/>
        <c:auto val="1"/>
        <c:lblAlgn val="ctr"/>
        <c:lblOffset val="100"/>
        <c:noMultiLvlLbl val="0"/>
      </c:catAx>
      <c:valAx>
        <c:axId val="831417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82849152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Hárok1!$A$2</c:f>
              <c:strCache>
                <c:ptCount val="1"/>
                <c:pt idx="0">
                  <c:v>Financial balance - Municipalities</c:v>
                </c:pt>
              </c:strCache>
            </c:strRef>
          </c:tx>
          <c:invertIfNegative val="0"/>
          <c:cat>
            <c:strRef>
              <c:f>Hárok1!$B$1:$I$1</c:f>
              <c:strCach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</c:strCache>
            </c:strRef>
          </c:cat>
          <c:val>
            <c:numRef>
              <c:f>Hárok1!$B$2:$I$2</c:f>
              <c:numCache>
                <c:formatCode>General</c:formatCode>
                <c:ptCount val="8"/>
                <c:pt idx="0">
                  <c:v>4</c:v>
                </c:pt>
                <c:pt idx="1">
                  <c:v>-283</c:v>
                </c:pt>
                <c:pt idx="2">
                  <c:v>-542</c:v>
                </c:pt>
                <c:pt idx="3">
                  <c:v>-69</c:v>
                </c:pt>
                <c:pt idx="4">
                  <c:v>82</c:v>
                </c:pt>
                <c:pt idx="5">
                  <c:v>116</c:v>
                </c:pt>
                <c:pt idx="6">
                  <c:v>-59</c:v>
                </c:pt>
                <c:pt idx="7">
                  <c:v>145</c:v>
                </c:pt>
              </c:numCache>
            </c:numRef>
          </c:val>
        </c:ser>
        <c:ser>
          <c:idx val="1"/>
          <c:order val="1"/>
          <c:tx>
            <c:strRef>
              <c:f>Hárok1!$A$3</c:f>
              <c:strCache>
                <c:ptCount val="1"/>
                <c:pt idx="0">
                  <c:v>Financial balance - HTUs</c:v>
                </c:pt>
              </c:strCache>
            </c:strRef>
          </c:tx>
          <c:invertIfNegative val="0"/>
          <c:cat>
            <c:strRef>
              <c:f>Hárok1!$B$1:$I$1</c:f>
              <c:strCache>
                <c:ptCount val="8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 (f)</c:v>
                </c:pt>
              </c:strCache>
            </c:strRef>
          </c:cat>
          <c:val>
            <c:numRef>
              <c:f>Hárok1!$B$3:$I$3</c:f>
              <c:numCache>
                <c:formatCode>General</c:formatCode>
                <c:ptCount val="8"/>
                <c:pt idx="0">
                  <c:v>-56</c:v>
                </c:pt>
                <c:pt idx="1">
                  <c:v>-124</c:v>
                </c:pt>
                <c:pt idx="2">
                  <c:v>-24</c:v>
                </c:pt>
                <c:pt idx="3">
                  <c:v>4</c:v>
                </c:pt>
                <c:pt idx="4">
                  <c:v>-5</c:v>
                </c:pt>
                <c:pt idx="5">
                  <c:v>54</c:v>
                </c:pt>
                <c:pt idx="6">
                  <c:v>-18</c:v>
                </c:pt>
                <c:pt idx="7">
                  <c:v>124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8085248"/>
        <c:axId val="108086784"/>
      </c:barChart>
      <c:catAx>
        <c:axId val="108085248"/>
        <c:scaling>
          <c:orientation val="minMax"/>
        </c:scaling>
        <c:delete val="0"/>
        <c:axPos val="b"/>
        <c:majorTickMark val="out"/>
        <c:minorTickMark val="none"/>
        <c:tickLblPos val="nextTo"/>
        <c:crossAx val="108086784"/>
        <c:crosses val="autoZero"/>
        <c:auto val="1"/>
        <c:lblAlgn val="ctr"/>
        <c:lblOffset val="100"/>
        <c:noMultiLvlLbl val="0"/>
      </c:catAx>
      <c:valAx>
        <c:axId val="108086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08085248"/>
        <c:crosses val="autoZero"/>
        <c:crossBetween val="between"/>
      </c:valAx>
    </c:plotArea>
    <c:legend>
      <c:legendPos val="b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0.15914</cdr:x>
      <cdr:y>0.05671</cdr:y>
    </cdr:from>
    <cdr:to>
      <cdr:x>0.26957</cdr:x>
      <cdr:y>0.24567</cdr:y>
    </cdr:to>
    <cdr:sp macro="" textlink="">
      <cdr:nvSpPr>
        <cdr:cNvPr id="2" name="BlokTextu 1"/>
        <cdr:cNvSpPr txBox="1"/>
      </cdr:nvSpPr>
      <cdr:spPr>
        <a:xfrm xmlns:a="http://schemas.openxmlformats.org/drawingml/2006/main">
          <a:off x="1317848" y="2744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sk-SK" sz="1800" b="1" dirty="0" err="1" smtClean="0">
              <a:solidFill>
                <a:srgbClr val="FF0000"/>
              </a:solidFill>
            </a:rPr>
            <a:t>Economic</a:t>
          </a:r>
          <a:r>
            <a:rPr lang="sk-SK" sz="1800" b="1" dirty="0" smtClean="0">
              <a:solidFill>
                <a:srgbClr val="FF0000"/>
              </a:solidFill>
            </a:rPr>
            <a:t> </a:t>
          </a:r>
          <a:r>
            <a:rPr lang="sk-SK" sz="1800" b="1" dirty="0" err="1" smtClean="0">
              <a:solidFill>
                <a:srgbClr val="FF0000"/>
              </a:solidFill>
            </a:rPr>
            <a:t>crisis</a:t>
          </a:r>
          <a:endParaRPr lang="en-US" sz="1800" b="1" dirty="0">
            <a:solidFill>
              <a:srgbClr val="FF0000"/>
            </a:solidFill>
          </a:endParaRPr>
        </a:p>
      </cdr:txBody>
    </cdr:sp>
  </cdr:relSizeAnchor>
  <cdr:relSizeAnchor xmlns:cdr="http://schemas.openxmlformats.org/drawingml/2006/chartDrawing">
    <cdr:from>
      <cdr:x>0.21944</cdr:x>
      <cdr:y>0.13111</cdr:y>
    </cdr:from>
    <cdr:to>
      <cdr:x>0.21944</cdr:x>
      <cdr:y>0.22039</cdr:y>
    </cdr:to>
    <cdr:cxnSp macro="">
      <cdr:nvCxnSpPr>
        <cdr:cNvPr id="4" name="Rovná spojovacia šípka 3"/>
        <cdr:cNvCxnSpPr/>
      </cdr:nvCxnSpPr>
      <cdr:spPr>
        <a:xfrm xmlns:a="http://schemas.openxmlformats.org/drawingml/2006/main">
          <a:off x="1817164" y="634480"/>
          <a:ext cx="0" cy="432048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0.25217</cdr:x>
      <cdr:y>0.13111</cdr:y>
    </cdr:from>
    <cdr:to>
      <cdr:x>0.33043</cdr:x>
      <cdr:y>0.22039</cdr:y>
    </cdr:to>
    <cdr:cxnSp macro="">
      <cdr:nvCxnSpPr>
        <cdr:cNvPr id="6" name="Rovná spojovacia šípka 5"/>
        <cdr:cNvCxnSpPr/>
      </cdr:nvCxnSpPr>
      <cdr:spPr>
        <a:xfrm xmlns:a="http://schemas.openxmlformats.org/drawingml/2006/main">
          <a:off x="2088232" y="634480"/>
          <a:ext cx="648072" cy="432048"/>
        </a:xfrm>
        <a:prstGeom xmlns:a="http://schemas.openxmlformats.org/drawingml/2006/main" prst="straightConnector1">
          <a:avLst/>
        </a:prstGeom>
        <a:ln xmlns:a="http://schemas.openxmlformats.org/drawingml/2006/main" w="19050">
          <a:solidFill>
            <a:srgbClr val="FF0000"/>
          </a:solidFill>
          <a:tailEnd type="arrow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54211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091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149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192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901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83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34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557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3340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87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6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C5CCF0-4E6F-4D56-A614-8E570E801F2F}" type="datetimeFigureOut">
              <a:rPr lang="en-US" smtClean="0"/>
              <a:t>5/25/2015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10C05-5F5E-423C-B249-DA1809FA48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6291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bce.ineko.sk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ce.ineko.sk/" TargetMode="External"/><Relationship Id="rId2" Type="http://schemas.openxmlformats.org/officeDocument/2006/relationships/hyperlink" Target="http://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sk-SK" b="1" dirty="0" err="1" smtClean="0"/>
              <a:t>Fiscal</a:t>
            </a:r>
            <a:r>
              <a:rPr lang="sk-SK" b="1" dirty="0" smtClean="0"/>
              <a:t> </a:t>
            </a:r>
            <a:r>
              <a:rPr lang="sk-SK" b="1" dirty="0" err="1" smtClean="0"/>
              <a:t>decentralization</a:t>
            </a:r>
            <a:r>
              <a:rPr lang="sk-SK" b="1" dirty="0" smtClean="0"/>
              <a:t> and </a:t>
            </a:r>
            <a:r>
              <a:rPr lang="sk-SK" b="1" dirty="0" err="1" smtClean="0"/>
              <a:t>transparency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r>
              <a:rPr lang="sk-SK" b="1" dirty="0" smtClean="0"/>
              <a:t> in Slovakia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07704" y="4149080"/>
            <a:ext cx="6264696" cy="216024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Golias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INEKO </a:t>
            </a:r>
            <a:r>
              <a:rPr lang="sk-SK" dirty="0" err="1" smtClean="0">
                <a:solidFill>
                  <a:schemeClr val="tx1"/>
                </a:solidFill>
              </a:rPr>
              <a:t>Director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May</a:t>
            </a:r>
            <a:r>
              <a:rPr lang="sk-SK" dirty="0" smtClean="0">
                <a:solidFill>
                  <a:schemeClr val="tx1"/>
                </a:solidFill>
              </a:rPr>
              <a:t> 28th, 2015</a:t>
            </a: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Chisinau</a:t>
            </a:r>
            <a:r>
              <a:rPr lang="sk-SK" dirty="0" smtClean="0">
                <a:solidFill>
                  <a:schemeClr val="tx1"/>
                </a:solidFill>
              </a:rPr>
              <a:t>, </a:t>
            </a:r>
            <a:r>
              <a:rPr lang="sk-SK" dirty="0" err="1" smtClean="0">
                <a:solidFill>
                  <a:schemeClr val="tx1"/>
                </a:solidFill>
              </a:rPr>
              <a:t>Moldova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err="1" smtClean="0">
                <a:solidFill>
                  <a:schemeClr val="tx1"/>
                </a:solidFill>
              </a:rPr>
              <a:t>Seminar</a:t>
            </a:r>
            <a:r>
              <a:rPr lang="sk-SK" dirty="0" smtClean="0">
                <a:solidFill>
                  <a:schemeClr val="tx1"/>
                </a:solidFill>
              </a:rPr>
              <a:t> on “</a:t>
            </a:r>
            <a:r>
              <a:rPr lang="en-US" dirty="0" smtClean="0">
                <a:solidFill>
                  <a:schemeClr val="tx1"/>
                </a:solidFill>
              </a:rPr>
              <a:t>Financial </a:t>
            </a:r>
            <a:r>
              <a:rPr lang="en-US" dirty="0">
                <a:solidFill>
                  <a:schemeClr val="tx1"/>
                </a:solidFill>
              </a:rPr>
              <a:t>health of municipalities from Moldova using Slovak </a:t>
            </a:r>
            <a:r>
              <a:rPr lang="en-US" dirty="0" smtClean="0">
                <a:solidFill>
                  <a:schemeClr val="tx1"/>
                </a:solidFill>
              </a:rPr>
              <a:t>experience</a:t>
            </a:r>
            <a:r>
              <a:rPr lang="sk-SK" dirty="0" smtClean="0">
                <a:solidFill>
                  <a:schemeClr val="tx1"/>
                </a:solidFill>
              </a:rPr>
              <a:t>”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74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Government</a:t>
            </a:r>
            <a:r>
              <a:rPr lang="sk-SK" b="1" dirty="0" smtClean="0"/>
              <a:t> </a:t>
            </a:r>
            <a:r>
              <a:rPr lang="sk-SK" b="1" dirty="0" err="1" smtClean="0"/>
              <a:t>expenditure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89897809"/>
              </p:ext>
            </p:extLst>
          </p:nvPr>
        </p:nvGraphicFramePr>
        <p:xfrm>
          <a:off x="539552" y="1421606"/>
          <a:ext cx="7920880" cy="4815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755576" y="6237312"/>
            <a:ext cx="146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OECD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1084492" y="1243788"/>
            <a:ext cx="100380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200" dirty="0" smtClean="0"/>
              <a:t>EUR, </a:t>
            </a:r>
            <a:r>
              <a:rPr lang="sk-SK" sz="1200" dirty="0" err="1" smtClean="0"/>
              <a:t>millions</a:t>
            </a:r>
            <a:endParaRPr lang="en-US" sz="1200" dirty="0"/>
          </a:p>
        </p:txBody>
      </p:sp>
      <p:sp>
        <p:nvSpPr>
          <p:cNvPr id="6" name="Ovál 5"/>
          <p:cNvSpPr/>
          <p:nvPr/>
        </p:nvSpPr>
        <p:spPr>
          <a:xfrm>
            <a:off x="3711505" y="2708920"/>
            <a:ext cx="1592695" cy="144016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BlokTextu 6"/>
          <p:cNvSpPr txBox="1"/>
          <p:nvPr/>
        </p:nvSpPr>
        <p:spPr>
          <a:xfrm>
            <a:off x="1259631" y="1700808"/>
            <a:ext cx="4044569" cy="92333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none" rtlCol="0">
            <a:spAutoFit/>
          </a:bodyPr>
          <a:lstStyle/>
          <a:p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decentralization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:</a:t>
            </a:r>
          </a:p>
          <a:p>
            <a:pPr marL="285750" indent="-285750">
              <a:buFontTx/>
              <a:buChar char="-"/>
            </a:pPr>
            <a:r>
              <a:rPr lang="sk-SK" dirty="0" smtClean="0"/>
              <a:t>Transfer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competencies</a:t>
            </a:r>
            <a:endParaRPr lang="sk-SK" dirty="0" smtClean="0"/>
          </a:p>
          <a:p>
            <a:pPr marL="285750" indent="-285750">
              <a:buFontTx/>
              <a:buChar char="-"/>
            </a:pPr>
            <a:r>
              <a:rPr lang="sk-SK" dirty="0" smtClean="0"/>
              <a:t>Transfer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money</a:t>
            </a:r>
            <a:r>
              <a:rPr lang="sk-SK" dirty="0" smtClean="0"/>
              <a:t> (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system</a:t>
            </a:r>
            <a:r>
              <a:rPr lang="sk-SK" dirty="0" smtClean="0"/>
              <a:t> </a:t>
            </a:r>
            <a:r>
              <a:rPr lang="sk-SK" dirty="0" err="1" smtClean="0"/>
              <a:t>reform</a:t>
            </a:r>
            <a:r>
              <a:rPr lang="sk-SK" dirty="0" smtClean="0"/>
              <a:t>)</a:t>
            </a:r>
            <a:endParaRPr lang="en-US" dirty="0"/>
          </a:p>
        </p:txBody>
      </p:sp>
      <p:cxnSp>
        <p:nvCxnSpPr>
          <p:cNvPr id="9" name="Rovná spojovacia šípka 8"/>
          <p:cNvCxnSpPr>
            <a:endCxn id="6" idx="1"/>
          </p:cNvCxnSpPr>
          <p:nvPr/>
        </p:nvCxnSpPr>
        <p:spPr>
          <a:xfrm>
            <a:off x="3419872" y="2624138"/>
            <a:ext cx="524878" cy="2956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222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Funding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local</a:t>
            </a:r>
            <a:r>
              <a:rPr lang="sk-SK" b="1" dirty="0" smtClean="0"/>
              <a:t> </a:t>
            </a:r>
            <a:r>
              <a:rPr lang="sk-SK" b="1" dirty="0" err="1" smtClean="0"/>
              <a:t>governments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412074"/>
              </p:ext>
            </p:extLst>
          </p:nvPr>
        </p:nvGraphicFramePr>
        <p:xfrm>
          <a:off x="683568" y="1397000"/>
          <a:ext cx="7848872" cy="321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218"/>
                <a:gridCol w="1962218"/>
                <a:gridCol w="1962218"/>
                <a:gridCol w="1962218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2015 </a:t>
                      </a:r>
                      <a:r>
                        <a:rPr lang="sk-SK" dirty="0" err="1" smtClean="0"/>
                        <a:t>revenues</a:t>
                      </a:r>
                      <a:r>
                        <a:rPr lang="sk-SK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Municipalities</a:t>
                      </a:r>
                      <a:r>
                        <a:rPr lang="sk-SK" dirty="0" smtClean="0"/>
                        <a:t> (2926 </a:t>
                      </a:r>
                      <a:r>
                        <a:rPr lang="sk-SK" dirty="0" err="1" smtClean="0"/>
                        <a:t>towns</a:t>
                      </a:r>
                      <a:r>
                        <a:rPr lang="sk-SK" dirty="0" smtClean="0"/>
                        <a:t>, </a:t>
                      </a:r>
                      <a:r>
                        <a:rPr lang="sk-SK" dirty="0" err="1" smtClean="0"/>
                        <a:t>town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districts</a:t>
                      </a:r>
                      <a:r>
                        <a:rPr lang="sk-SK" dirty="0" smtClean="0"/>
                        <a:t>, and </a:t>
                      </a:r>
                      <a:r>
                        <a:rPr lang="sk-SK" dirty="0" err="1" smtClean="0"/>
                        <a:t>villages</a:t>
                      </a:r>
                      <a:r>
                        <a:rPr lang="sk-SK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Higher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Territorial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Units</a:t>
                      </a:r>
                      <a:r>
                        <a:rPr lang="sk-SK" dirty="0" smtClean="0"/>
                        <a:t> (8 </a:t>
                      </a:r>
                      <a:r>
                        <a:rPr lang="sk-SK" dirty="0" err="1" smtClean="0"/>
                        <a:t>HTUs</a:t>
                      </a:r>
                      <a:r>
                        <a:rPr lang="sk-SK" dirty="0" smtClean="0"/>
                        <a:t>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Total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In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dirty="0" smtClean="0"/>
                        <a:t>EUR </a:t>
                      </a:r>
                      <a:r>
                        <a:rPr lang="sk-SK" dirty="0" err="1" smtClean="0"/>
                        <a:t>million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4,044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1,254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5,298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In 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state </a:t>
                      </a:r>
                      <a:r>
                        <a:rPr lang="sk-SK" dirty="0" err="1" smtClean="0"/>
                        <a:t>budget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27.9%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8.7%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36.6%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dirty="0" smtClean="0"/>
                        <a:t>In 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public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finance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14.2%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4.4%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18.6%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smtClean="0"/>
                        <a:t>In % </a:t>
                      </a:r>
                      <a:r>
                        <a:rPr lang="sk-SK" dirty="0" err="1" smtClean="0"/>
                        <a:t>of</a:t>
                      </a:r>
                      <a:r>
                        <a:rPr lang="sk-SK" dirty="0" smtClean="0"/>
                        <a:t> GDP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5.2%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1.6%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6.8%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755576" y="4643844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786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Financing</a:t>
            </a:r>
            <a:r>
              <a:rPr lang="sk-SK" b="1" dirty="0" smtClean="0"/>
              <a:t> </a:t>
            </a:r>
            <a:r>
              <a:rPr lang="sk-SK" b="1" dirty="0" err="1" smtClean="0"/>
              <a:t>principles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b="1" dirty="0" err="1" smtClean="0"/>
              <a:t>Original</a:t>
            </a:r>
            <a:r>
              <a:rPr lang="sk-SK" b="1" dirty="0" smtClean="0"/>
              <a:t> </a:t>
            </a:r>
            <a:r>
              <a:rPr lang="sk-SK" b="1" dirty="0" err="1" smtClean="0"/>
              <a:t>competencies</a:t>
            </a:r>
            <a:r>
              <a:rPr lang="sk-SK" b="1" dirty="0"/>
              <a:t> </a:t>
            </a:r>
            <a:r>
              <a:rPr lang="sk-SK" dirty="0" smtClean="0"/>
              <a:t>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financed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u="sng" dirty="0" err="1" smtClean="0"/>
              <a:t>tax</a:t>
            </a:r>
            <a:r>
              <a:rPr lang="sk-SK" u="sng" dirty="0" smtClean="0"/>
              <a:t> </a:t>
            </a:r>
            <a:r>
              <a:rPr lang="sk-SK" u="sng" dirty="0" err="1" smtClean="0"/>
              <a:t>revenues</a:t>
            </a:r>
            <a:r>
              <a:rPr lang="sk-SK" dirty="0" smtClean="0"/>
              <a:t> </a:t>
            </a:r>
            <a:r>
              <a:rPr lang="sk-SK" dirty="0" err="1" smtClean="0"/>
              <a:t>depending</a:t>
            </a:r>
            <a:r>
              <a:rPr lang="sk-SK" dirty="0" smtClean="0"/>
              <a:t> on </a:t>
            </a:r>
            <a:r>
              <a:rPr lang="sk-SK" dirty="0" err="1" smtClean="0"/>
              <a:t>real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collection</a:t>
            </a:r>
            <a:r>
              <a:rPr lang="sk-SK" dirty="0" smtClean="0"/>
              <a:t> and/or </a:t>
            </a:r>
            <a:r>
              <a:rPr lang="sk-SK" dirty="0" err="1" smtClean="0"/>
              <a:t>hard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(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r>
              <a:rPr lang="sk-SK" dirty="0" smtClean="0"/>
              <a:t> &amp; </a:t>
            </a:r>
            <a:r>
              <a:rPr lang="sk-SK" dirty="0" err="1" smtClean="0"/>
              <a:t>pupils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.)</a:t>
            </a:r>
          </a:p>
          <a:p>
            <a:r>
              <a:rPr lang="sk-SK" b="1" dirty="0" err="1" smtClean="0"/>
              <a:t>Transferred</a:t>
            </a:r>
            <a:r>
              <a:rPr lang="sk-SK" b="1" dirty="0" smtClean="0"/>
              <a:t> </a:t>
            </a:r>
            <a:r>
              <a:rPr lang="sk-SK" b="1" dirty="0" err="1" smtClean="0"/>
              <a:t>competencies</a:t>
            </a:r>
            <a:r>
              <a:rPr lang="sk-SK" b="1" dirty="0" smtClean="0"/>
              <a:t> </a:t>
            </a:r>
            <a:r>
              <a:rPr lang="sk-SK" dirty="0" smtClean="0"/>
              <a:t>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financed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u="sng" dirty="0" smtClean="0"/>
              <a:t>state </a:t>
            </a:r>
            <a:r>
              <a:rPr lang="sk-SK" u="sng" dirty="0" err="1" smtClean="0"/>
              <a:t>budget</a:t>
            </a:r>
            <a:r>
              <a:rPr lang="sk-SK" u="sng" dirty="0" smtClean="0"/>
              <a:t> </a:t>
            </a:r>
            <a:r>
              <a:rPr lang="sk-SK" u="sng" dirty="0" err="1" smtClean="0"/>
              <a:t>transfers</a:t>
            </a:r>
            <a:r>
              <a:rPr lang="sk-SK" dirty="0" smtClean="0"/>
              <a:t> </a:t>
            </a:r>
            <a:r>
              <a:rPr lang="sk-SK" dirty="0" err="1" smtClean="0"/>
              <a:t>depending</a:t>
            </a:r>
            <a:r>
              <a:rPr lang="sk-SK" dirty="0" smtClean="0"/>
              <a:t> on </a:t>
            </a:r>
            <a:r>
              <a:rPr lang="sk-SK" dirty="0" err="1" smtClean="0"/>
              <a:t>hard</a:t>
            </a:r>
            <a:r>
              <a:rPr lang="sk-SK" dirty="0" smtClean="0"/>
              <a:t> </a:t>
            </a:r>
            <a:r>
              <a:rPr lang="sk-SK" dirty="0" err="1" smtClean="0"/>
              <a:t>data</a:t>
            </a:r>
            <a:r>
              <a:rPr lang="sk-SK" dirty="0" smtClean="0"/>
              <a:t> (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r>
              <a:rPr lang="sk-SK" dirty="0" smtClean="0"/>
              <a:t> &amp; </a:t>
            </a:r>
            <a:r>
              <a:rPr lang="sk-SK" dirty="0" err="1" smtClean="0"/>
              <a:t>pupils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.)</a:t>
            </a:r>
          </a:p>
          <a:p>
            <a:r>
              <a:rPr lang="sk-SK" b="1" dirty="0" err="1" smtClean="0"/>
              <a:t>Other</a:t>
            </a:r>
            <a:r>
              <a:rPr lang="sk-SK" b="1" dirty="0" smtClean="0"/>
              <a:t> </a:t>
            </a:r>
            <a:r>
              <a:rPr lang="sk-SK" b="1" dirty="0" err="1" smtClean="0"/>
              <a:t>mostly</a:t>
            </a:r>
            <a:r>
              <a:rPr lang="sk-SK" b="1" dirty="0" smtClean="0"/>
              <a:t> </a:t>
            </a:r>
            <a:r>
              <a:rPr lang="sk-SK" b="1" dirty="0" err="1" smtClean="0"/>
              <a:t>one-off</a:t>
            </a:r>
            <a:r>
              <a:rPr lang="sk-SK" b="1" dirty="0" smtClean="0"/>
              <a:t> </a:t>
            </a:r>
            <a:r>
              <a:rPr lang="sk-SK" b="1" dirty="0" err="1" smtClean="0"/>
              <a:t>needs</a:t>
            </a:r>
            <a:r>
              <a:rPr lang="sk-SK" b="1" dirty="0" smtClean="0"/>
              <a:t> </a:t>
            </a:r>
            <a:r>
              <a:rPr lang="sk-SK" dirty="0" smtClean="0"/>
              <a:t>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financed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u="sng" dirty="0" err="1" smtClean="0"/>
              <a:t>grants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a </a:t>
            </a:r>
            <a:r>
              <a:rPr lang="sk-SK" dirty="0" err="1" smtClean="0"/>
              <a:t>request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financing</a:t>
            </a:r>
            <a:r>
              <a:rPr lang="sk-SK" dirty="0" smtClean="0"/>
              <a:t> (</a:t>
            </a:r>
            <a:r>
              <a:rPr lang="sk-SK" dirty="0" err="1" smtClean="0"/>
              <a:t>projects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Regional</a:t>
            </a:r>
            <a:r>
              <a:rPr lang="sk-SK" dirty="0" smtClean="0"/>
              <a:t> </a:t>
            </a:r>
            <a:r>
              <a:rPr lang="sk-SK" dirty="0" err="1" smtClean="0"/>
              <a:t>development</a:t>
            </a:r>
            <a:r>
              <a:rPr lang="sk-SK" dirty="0" smtClean="0"/>
              <a:t>, </a:t>
            </a:r>
            <a:r>
              <a:rPr lang="sk-SK" dirty="0" err="1" smtClean="0"/>
              <a:t>environment</a:t>
            </a:r>
            <a:endParaRPr lang="sk-SK" dirty="0" smtClean="0"/>
          </a:p>
          <a:p>
            <a:pPr lvl="1"/>
            <a:r>
              <a:rPr lang="sk-SK" dirty="0" err="1" smtClean="0"/>
              <a:t>Building</a:t>
            </a:r>
            <a:r>
              <a:rPr lang="sk-SK" dirty="0" smtClean="0"/>
              <a:t> </a:t>
            </a:r>
            <a:r>
              <a:rPr lang="sk-SK" dirty="0" err="1" smtClean="0"/>
              <a:t>industrial</a:t>
            </a:r>
            <a:r>
              <a:rPr lang="sk-SK" dirty="0" smtClean="0"/>
              <a:t> </a:t>
            </a:r>
            <a:r>
              <a:rPr lang="sk-SK" dirty="0" err="1" smtClean="0"/>
              <a:t>parks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4275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Competencies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77500" lnSpcReduction="20000"/>
          </a:bodyPr>
          <a:lstStyle/>
          <a:p>
            <a:r>
              <a:rPr lang="sk-SK" dirty="0" err="1" smtClean="0"/>
              <a:t>Original</a:t>
            </a:r>
            <a:endParaRPr lang="sk-SK" dirty="0" smtClean="0"/>
          </a:p>
          <a:p>
            <a:pPr lvl="1"/>
            <a:r>
              <a:rPr lang="sk-SK" dirty="0" err="1" smtClean="0"/>
              <a:t>Education</a:t>
            </a:r>
            <a:r>
              <a:rPr lang="sk-SK" dirty="0"/>
              <a:t>: </a:t>
            </a:r>
            <a:r>
              <a:rPr lang="en-US" dirty="0"/>
              <a:t>Primary arts schools, language schools, pre-primary schools, school facilities (dormitories, clubs</a:t>
            </a:r>
            <a:r>
              <a:rPr lang="en-US" dirty="0" smtClean="0"/>
              <a:t>,</a:t>
            </a:r>
            <a:r>
              <a:rPr lang="sk-SK" dirty="0" smtClean="0"/>
              <a:t> </a:t>
            </a:r>
            <a:r>
              <a:rPr lang="sk-SK" dirty="0" err="1" smtClean="0"/>
              <a:t>canteens</a:t>
            </a:r>
            <a:r>
              <a:rPr lang="sk-SK" dirty="0" smtClean="0"/>
              <a:t>,</a:t>
            </a:r>
            <a:r>
              <a:rPr lang="en-US" dirty="0" smtClean="0"/>
              <a:t> </a:t>
            </a:r>
            <a:r>
              <a:rPr lang="en-US" dirty="0"/>
              <a:t>etc.)</a:t>
            </a:r>
          </a:p>
          <a:p>
            <a:pPr lvl="1"/>
            <a:r>
              <a:rPr lang="sk-SK" dirty="0"/>
              <a:t>Transport: </a:t>
            </a:r>
            <a:r>
              <a:rPr lang="sk-SK" dirty="0" err="1"/>
              <a:t>Intra-city</a:t>
            </a:r>
            <a:r>
              <a:rPr lang="sk-SK" dirty="0"/>
              <a:t> (</a:t>
            </a:r>
            <a:r>
              <a:rPr lang="sk-SK" dirty="0" err="1"/>
              <a:t>municipalities</a:t>
            </a:r>
            <a:r>
              <a:rPr lang="sk-SK" dirty="0"/>
              <a:t>); </a:t>
            </a:r>
            <a:r>
              <a:rPr lang="sk-SK" dirty="0" err="1"/>
              <a:t>inter-city</a:t>
            </a:r>
            <a:r>
              <a:rPr lang="sk-SK" dirty="0"/>
              <a:t> (</a:t>
            </a:r>
            <a:r>
              <a:rPr lang="sk-SK" dirty="0" err="1"/>
              <a:t>HTUs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Care</a:t>
            </a:r>
            <a:r>
              <a:rPr lang="sk-SK" dirty="0"/>
              <a:t> </a:t>
            </a:r>
            <a:r>
              <a:rPr lang="sk-SK" dirty="0" err="1"/>
              <a:t>services</a:t>
            </a:r>
            <a:r>
              <a:rPr lang="sk-SK" dirty="0"/>
              <a:t> (</a:t>
            </a:r>
            <a:r>
              <a:rPr lang="sk-SK" dirty="0" err="1"/>
              <a:t>munic</a:t>
            </a:r>
            <a:r>
              <a:rPr lang="sk-SK" dirty="0"/>
              <a:t>.), </a:t>
            </a:r>
            <a:r>
              <a:rPr lang="sk-SK" dirty="0" err="1"/>
              <a:t>social</a:t>
            </a:r>
            <a:r>
              <a:rPr lang="sk-SK" dirty="0"/>
              <a:t> </a:t>
            </a:r>
            <a:r>
              <a:rPr lang="sk-SK" dirty="0" err="1"/>
              <a:t>affairs</a:t>
            </a:r>
            <a:r>
              <a:rPr lang="sk-SK" dirty="0"/>
              <a:t> </a:t>
            </a:r>
            <a:r>
              <a:rPr lang="sk-SK" dirty="0" smtClean="0"/>
              <a:t>(</a:t>
            </a:r>
            <a:r>
              <a:rPr lang="sk-SK" dirty="0" err="1" smtClean="0"/>
              <a:t>homes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pensioners</a:t>
            </a:r>
            <a:r>
              <a:rPr lang="sk-SK" dirty="0" smtClean="0"/>
              <a:t>) &amp; </a:t>
            </a:r>
            <a:r>
              <a:rPr lang="sk-SK" dirty="0" err="1"/>
              <a:t>culture</a:t>
            </a:r>
            <a:r>
              <a:rPr lang="sk-SK" dirty="0"/>
              <a:t> (</a:t>
            </a:r>
            <a:r>
              <a:rPr lang="sk-SK" dirty="0" err="1"/>
              <a:t>HTUs</a:t>
            </a:r>
            <a:r>
              <a:rPr lang="sk-SK" dirty="0"/>
              <a:t>)</a:t>
            </a:r>
          </a:p>
          <a:p>
            <a:pPr lvl="1"/>
            <a:r>
              <a:rPr lang="sk-SK" dirty="0"/>
              <a:t>2nd and 3rd </a:t>
            </a:r>
            <a:r>
              <a:rPr lang="sk-SK" dirty="0" err="1"/>
              <a:t>class</a:t>
            </a:r>
            <a:r>
              <a:rPr lang="sk-SK" dirty="0"/>
              <a:t> </a:t>
            </a:r>
            <a:r>
              <a:rPr lang="sk-SK" dirty="0" err="1"/>
              <a:t>roads</a:t>
            </a:r>
            <a:r>
              <a:rPr lang="sk-SK" dirty="0"/>
              <a:t> (</a:t>
            </a:r>
            <a:r>
              <a:rPr lang="sk-SK" dirty="0" err="1" smtClean="0"/>
              <a:t>HTUs</a:t>
            </a:r>
            <a:r>
              <a:rPr lang="sk-SK" dirty="0" smtClean="0"/>
              <a:t>)</a:t>
            </a:r>
          </a:p>
          <a:p>
            <a:pPr lvl="1"/>
            <a:r>
              <a:rPr lang="sk-SK" dirty="0" err="1" smtClean="0"/>
              <a:t>Communal</a:t>
            </a:r>
            <a:r>
              <a:rPr lang="sk-SK" dirty="0" smtClean="0"/>
              <a:t> </a:t>
            </a:r>
            <a:r>
              <a:rPr lang="sk-SK" dirty="0" err="1" smtClean="0"/>
              <a:t>waste</a:t>
            </a:r>
            <a:r>
              <a:rPr lang="sk-SK" dirty="0" smtClean="0"/>
              <a:t> </a:t>
            </a:r>
            <a:r>
              <a:rPr lang="sk-SK" dirty="0" err="1" smtClean="0"/>
              <a:t>disposal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Transferred</a:t>
            </a:r>
            <a:endParaRPr lang="sk-SK" dirty="0" smtClean="0"/>
          </a:p>
          <a:p>
            <a:pPr lvl="1"/>
            <a:r>
              <a:rPr lang="sk-SK" dirty="0" err="1"/>
              <a:t>Education</a:t>
            </a:r>
            <a:r>
              <a:rPr lang="sk-SK" dirty="0"/>
              <a:t>: </a:t>
            </a:r>
            <a:r>
              <a:rPr lang="sk-SK" dirty="0" err="1"/>
              <a:t>Primary</a:t>
            </a:r>
            <a:r>
              <a:rPr lang="sk-SK" dirty="0"/>
              <a:t> </a:t>
            </a:r>
            <a:r>
              <a:rPr lang="sk-SK" dirty="0" err="1"/>
              <a:t>schools</a:t>
            </a:r>
            <a:r>
              <a:rPr lang="sk-SK" dirty="0"/>
              <a:t> (</a:t>
            </a:r>
            <a:r>
              <a:rPr lang="sk-SK" dirty="0" err="1"/>
              <a:t>municipalities</a:t>
            </a:r>
            <a:r>
              <a:rPr lang="sk-SK" dirty="0"/>
              <a:t>), </a:t>
            </a:r>
            <a:r>
              <a:rPr lang="sk-SK" dirty="0" err="1"/>
              <a:t>secondary</a:t>
            </a:r>
            <a:r>
              <a:rPr lang="sk-SK" dirty="0"/>
              <a:t> </a:t>
            </a:r>
            <a:r>
              <a:rPr lang="sk-SK" dirty="0" err="1"/>
              <a:t>schools</a:t>
            </a:r>
            <a:r>
              <a:rPr lang="sk-SK" dirty="0"/>
              <a:t> (</a:t>
            </a:r>
            <a:r>
              <a:rPr lang="sk-SK" dirty="0" err="1"/>
              <a:t>HTUs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Health</a:t>
            </a:r>
            <a:r>
              <a:rPr lang="sk-SK" dirty="0"/>
              <a:t> </a:t>
            </a:r>
            <a:r>
              <a:rPr lang="sk-SK" dirty="0" err="1"/>
              <a:t>care</a:t>
            </a:r>
            <a:r>
              <a:rPr lang="sk-SK" dirty="0"/>
              <a:t>: </a:t>
            </a:r>
            <a:r>
              <a:rPr lang="sk-SK" dirty="0" err="1"/>
              <a:t>Regional</a:t>
            </a:r>
            <a:r>
              <a:rPr lang="sk-SK" dirty="0"/>
              <a:t> </a:t>
            </a:r>
            <a:r>
              <a:rPr lang="sk-SK" dirty="0" err="1"/>
              <a:t>hospitals</a:t>
            </a:r>
            <a:r>
              <a:rPr lang="sk-SK" dirty="0"/>
              <a:t>, </a:t>
            </a:r>
            <a:r>
              <a:rPr lang="sk-SK" dirty="0" err="1"/>
              <a:t>polyclinics</a:t>
            </a:r>
            <a:r>
              <a:rPr lang="sk-SK" dirty="0"/>
              <a:t>, </a:t>
            </a:r>
            <a:r>
              <a:rPr lang="sk-SK" dirty="0" err="1"/>
              <a:t>health</a:t>
            </a:r>
            <a:r>
              <a:rPr lang="sk-SK" dirty="0"/>
              <a:t> </a:t>
            </a:r>
            <a:r>
              <a:rPr lang="sk-SK" dirty="0" err="1"/>
              <a:t>centers</a:t>
            </a:r>
            <a:r>
              <a:rPr lang="sk-SK" dirty="0"/>
              <a:t> (</a:t>
            </a:r>
            <a:r>
              <a:rPr lang="sk-SK" dirty="0" err="1"/>
              <a:t>HTUs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Construction</a:t>
            </a:r>
            <a:r>
              <a:rPr lang="sk-SK" dirty="0"/>
              <a:t> </a:t>
            </a:r>
            <a:r>
              <a:rPr lang="sk-SK" dirty="0" err="1"/>
              <a:t>permits</a:t>
            </a:r>
            <a:r>
              <a:rPr lang="sk-SK" dirty="0"/>
              <a:t> (</a:t>
            </a:r>
            <a:r>
              <a:rPr lang="sk-SK" dirty="0" err="1"/>
              <a:t>municipalities</a:t>
            </a:r>
            <a:r>
              <a:rPr lang="sk-SK" dirty="0"/>
              <a:t>)</a:t>
            </a:r>
          </a:p>
          <a:p>
            <a:pPr lvl="1"/>
            <a:r>
              <a:rPr lang="sk-SK" dirty="0" err="1"/>
              <a:t>Citizens</a:t>
            </a:r>
            <a:r>
              <a:rPr lang="sk-SK" dirty="0"/>
              <a:t>´ </a:t>
            </a:r>
            <a:r>
              <a:rPr lang="sk-SK" dirty="0" err="1"/>
              <a:t>registration</a:t>
            </a:r>
            <a:r>
              <a:rPr lang="sk-SK" dirty="0"/>
              <a:t> </a:t>
            </a:r>
            <a:r>
              <a:rPr lang="sk-SK" dirty="0" err="1"/>
              <a:t>offices</a:t>
            </a:r>
            <a:r>
              <a:rPr lang="sk-SK" dirty="0"/>
              <a:t> (</a:t>
            </a:r>
            <a:r>
              <a:rPr lang="sk-SK" dirty="0" err="1"/>
              <a:t>municipalities</a:t>
            </a:r>
            <a:r>
              <a:rPr lang="sk-SK" dirty="0"/>
              <a:t>), </a:t>
            </a:r>
            <a:r>
              <a:rPr lang="sk-SK" dirty="0" err="1"/>
              <a:t>etc</a:t>
            </a:r>
            <a:r>
              <a:rPr lang="sk-SK" dirty="0" smtClean="0"/>
              <a:t>.</a:t>
            </a:r>
            <a:endParaRPr lang="sk-SK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37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Revenues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482156"/>
              </p:ext>
            </p:extLst>
          </p:nvPr>
        </p:nvGraphicFramePr>
        <p:xfrm>
          <a:off x="395536" y="1397000"/>
          <a:ext cx="8352928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2016224"/>
                <a:gridCol w="1800200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(EUR </a:t>
                      </a:r>
                      <a:r>
                        <a:rPr lang="sk-SK" sz="1600" dirty="0" err="1" smtClean="0"/>
                        <a:t>million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(%)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1,954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48%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Share</a:t>
                      </a:r>
                      <a:r>
                        <a:rPr lang="sk-SK" sz="1600" dirty="0" smtClean="0"/>
                        <a:t> on </a:t>
                      </a:r>
                      <a:r>
                        <a:rPr lang="sk-SK" sz="1600" dirty="0" err="1" smtClean="0"/>
                        <a:t>personal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income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tax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revenues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1,442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36%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Real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estate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taxes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327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8%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Other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local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taxes</a:t>
                      </a:r>
                      <a:r>
                        <a:rPr lang="sk-SK" sz="1600" baseline="0" dirty="0" smtClean="0"/>
                        <a:t> and </a:t>
                      </a:r>
                      <a:r>
                        <a:rPr lang="sk-SK" sz="1600" baseline="0" dirty="0" err="1" smtClean="0"/>
                        <a:t>fees</a:t>
                      </a:r>
                      <a:r>
                        <a:rPr lang="sk-SK" sz="1600" baseline="0" dirty="0" smtClean="0"/>
                        <a:t> (</a:t>
                      </a:r>
                      <a:r>
                        <a:rPr lang="sk-SK" sz="1600" baseline="0" dirty="0" err="1" smtClean="0"/>
                        <a:t>e.g</a:t>
                      </a:r>
                      <a:r>
                        <a:rPr lang="sk-SK" sz="1600" baseline="0" dirty="0" smtClean="0"/>
                        <a:t>. </a:t>
                      </a:r>
                      <a:r>
                        <a:rPr lang="sk-SK" sz="1600" baseline="0" dirty="0" err="1" smtClean="0"/>
                        <a:t>tax</a:t>
                      </a:r>
                      <a:r>
                        <a:rPr lang="sk-SK" sz="1600" baseline="0" dirty="0" smtClean="0"/>
                        <a:t> on </a:t>
                      </a:r>
                      <a:r>
                        <a:rPr lang="sk-SK" sz="1600" baseline="0" dirty="0" err="1" smtClean="0"/>
                        <a:t>dogs</a:t>
                      </a:r>
                      <a:r>
                        <a:rPr lang="sk-SK" sz="1600" baseline="0" dirty="0" smtClean="0"/>
                        <a:t>, </a:t>
                      </a:r>
                      <a:r>
                        <a:rPr lang="sk-SK" sz="1600" baseline="0" dirty="0" err="1" smtClean="0"/>
                        <a:t>fees</a:t>
                      </a:r>
                      <a:r>
                        <a:rPr lang="sk-SK" sz="1600" baseline="0" dirty="0" smtClean="0"/>
                        <a:t> </a:t>
                      </a:r>
                      <a:r>
                        <a:rPr lang="sk-SK" sz="1600" baseline="0" dirty="0" err="1" smtClean="0"/>
                        <a:t>for</a:t>
                      </a:r>
                      <a:r>
                        <a:rPr lang="sk-SK" sz="1600" baseline="0" dirty="0" smtClean="0"/>
                        <a:t> </a:t>
                      </a:r>
                      <a:r>
                        <a:rPr lang="sk-SK" sz="1600" baseline="0" dirty="0" err="1" smtClean="0"/>
                        <a:t>waste</a:t>
                      </a:r>
                      <a:r>
                        <a:rPr lang="sk-SK" sz="1600" baseline="0" dirty="0" smtClean="0"/>
                        <a:t> </a:t>
                      </a:r>
                      <a:r>
                        <a:rPr lang="sk-SK" sz="1600" baseline="0" dirty="0" err="1" smtClean="0"/>
                        <a:t>disposal</a:t>
                      </a:r>
                      <a:r>
                        <a:rPr lang="sk-SK" sz="1600" baseline="0" dirty="0" smtClean="0"/>
                        <a:t>, </a:t>
                      </a:r>
                      <a:r>
                        <a:rPr lang="sk-SK" sz="1600" baseline="0" dirty="0" err="1" smtClean="0"/>
                        <a:t>etc</a:t>
                      </a:r>
                      <a:r>
                        <a:rPr lang="sk-SK" sz="1600" baseline="0" dirty="0" smtClean="0"/>
                        <a:t>.)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185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5%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Non-tax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573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14%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Business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activities</a:t>
                      </a:r>
                      <a:r>
                        <a:rPr lang="sk-SK" sz="1600" dirty="0" smtClean="0"/>
                        <a:t>, rent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156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4%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Administrative</a:t>
                      </a:r>
                      <a:r>
                        <a:rPr lang="sk-SK" sz="1600" dirty="0" smtClean="0"/>
                        <a:t> and </a:t>
                      </a:r>
                      <a:r>
                        <a:rPr lang="sk-SK" sz="1600" dirty="0" err="1" smtClean="0"/>
                        <a:t>other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fees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253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6%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Sale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capital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err="1" smtClean="0"/>
                        <a:t>land</a:t>
                      </a:r>
                      <a:r>
                        <a:rPr lang="sk-SK" sz="1600" dirty="0" smtClean="0"/>
                        <a:t>, </a:t>
                      </a:r>
                      <a:r>
                        <a:rPr lang="sk-SK" sz="1600" dirty="0" err="1" smtClean="0"/>
                        <a:t>buildings</a:t>
                      </a:r>
                      <a:r>
                        <a:rPr lang="sk-SK" sz="1600" dirty="0" smtClean="0"/>
                        <a:t>, </a:t>
                      </a:r>
                      <a:r>
                        <a:rPr lang="sk-SK" sz="1600" dirty="0" err="1" smtClean="0"/>
                        <a:t>etc</a:t>
                      </a:r>
                      <a:r>
                        <a:rPr lang="sk-SK" sz="1600" dirty="0" smtClean="0"/>
                        <a:t>.)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80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Other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err="1" smtClean="0"/>
                        <a:t>e.g</a:t>
                      </a:r>
                      <a:r>
                        <a:rPr lang="sk-SK" sz="1600" dirty="0" smtClean="0"/>
                        <a:t>. </a:t>
                      </a:r>
                      <a:r>
                        <a:rPr lang="sk-SK" sz="1600" dirty="0" err="1" smtClean="0"/>
                        <a:t>interest</a:t>
                      </a:r>
                      <a:r>
                        <a:rPr lang="sk-SK" sz="1600" dirty="0" smtClean="0"/>
                        <a:t> on </a:t>
                      </a:r>
                      <a:r>
                        <a:rPr lang="sk-SK" sz="1600" dirty="0" err="1" smtClean="0"/>
                        <a:t>deposits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84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Grants</a:t>
                      </a:r>
                      <a:r>
                        <a:rPr lang="sk-SK" sz="1600" b="1" dirty="0" smtClean="0"/>
                        <a:t> and </a:t>
                      </a:r>
                      <a:r>
                        <a:rPr lang="sk-SK" sz="1600" b="1" dirty="0" err="1" smtClean="0"/>
                        <a:t>transfers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1,177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29%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Other</a:t>
                      </a:r>
                      <a:r>
                        <a:rPr lang="sk-SK" sz="1600" b="1" dirty="0" smtClean="0"/>
                        <a:t> (</a:t>
                      </a:r>
                      <a:r>
                        <a:rPr lang="sk-SK" sz="1600" b="1" dirty="0" err="1" smtClean="0"/>
                        <a:t>transfers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from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previous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years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loans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etc</a:t>
                      </a:r>
                      <a:r>
                        <a:rPr lang="sk-SK" sz="1600" b="1" dirty="0" smtClean="0"/>
                        <a:t>.)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340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8%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Total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4,044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100%</a:t>
                      </a:r>
                      <a:endParaRPr lang="en-US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395536" y="6429776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572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Revenues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</a:t>
            </a:r>
            <a:r>
              <a:rPr lang="sk-SK" b="1" dirty="0" err="1" smtClean="0"/>
              <a:t>municipalities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1338979"/>
              </p:ext>
            </p:extLst>
          </p:nvPr>
        </p:nvGraphicFramePr>
        <p:xfrm>
          <a:off x="395536" y="1397000"/>
          <a:ext cx="8352928" cy="461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2016224"/>
                <a:gridCol w="1800200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(EUR </a:t>
                      </a:r>
                      <a:r>
                        <a:rPr lang="sk-SK" sz="1600" dirty="0" err="1" smtClean="0"/>
                        <a:t>million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(%)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1,954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48%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Non-tax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573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14%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Grants</a:t>
                      </a:r>
                      <a:r>
                        <a:rPr lang="sk-SK" sz="1600" b="1" dirty="0" smtClean="0"/>
                        <a:t> and </a:t>
                      </a:r>
                      <a:r>
                        <a:rPr lang="sk-SK" sz="1600" b="1" dirty="0" err="1" smtClean="0"/>
                        <a:t>transfers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1,177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29%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baseline="0" dirty="0" err="1" smtClean="0"/>
                        <a:t>p</a:t>
                      </a:r>
                      <a:r>
                        <a:rPr lang="sk-SK" sz="1600" b="0" dirty="0" err="1" smtClean="0"/>
                        <a:t>rimary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baseline="0" dirty="0" err="1" smtClean="0"/>
                        <a:t>schools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679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17%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baseline="0" dirty="0" smtClean="0"/>
                        <a:t> to (</a:t>
                      </a:r>
                      <a:r>
                        <a:rPr lang="sk-SK" sz="1600" b="0" baseline="0" dirty="0" err="1" smtClean="0"/>
                        <a:t>c</a:t>
                      </a:r>
                      <a:r>
                        <a:rPr lang="sk-SK" sz="1600" b="0" dirty="0" err="1" smtClean="0"/>
                        <a:t>o</a:t>
                      </a:r>
                      <a:r>
                        <a:rPr lang="sk-SK" sz="1600" b="0" dirty="0" smtClean="0"/>
                        <a:t>)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Eurofunds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projects</a:t>
                      </a:r>
                      <a:r>
                        <a:rPr lang="sk-SK" sz="1600" b="0" dirty="0" smtClean="0"/>
                        <a:t> (</a:t>
                      </a:r>
                      <a:r>
                        <a:rPr lang="sk-SK" sz="1600" b="0" dirty="0" err="1" smtClean="0"/>
                        <a:t>Environment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baseline="0" dirty="0" smtClean="0"/>
                        <a:t>+ </a:t>
                      </a:r>
                      <a:r>
                        <a:rPr lang="sk-SK" sz="1600" b="0" baseline="0" dirty="0" err="1" smtClean="0"/>
                        <a:t>Regional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baseline="0" dirty="0" err="1" smtClean="0"/>
                        <a:t>development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dirty="0" smtClean="0"/>
                        <a:t>+ </a:t>
                      </a:r>
                      <a:r>
                        <a:rPr lang="sk-SK" sz="1600" b="0" dirty="0" err="1" smtClean="0"/>
                        <a:t>Business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+ </a:t>
                      </a:r>
                      <a:r>
                        <a:rPr lang="sk-SK" sz="1600" b="0" dirty="0" err="1" smtClean="0"/>
                        <a:t>Education</a:t>
                      </a:r>
                      <a:r>
                        <a:rPr lang="sk-SK" sz="1600" b="0" baseline="0" dirty="0" smtClean="0"/>
                        <a:t>)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344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dirty="0" smtClean="0"/>
                        <a:t>(=183+116+29+16)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9%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social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policies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54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1%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Other</a:t>
                      </a:r>
                      <a:r>
                        <a:rPr lang="sk-SK" sz="1600" b="0" dirty="0" smtClean="0"/>
                        <a:t>  (</a:t>
                      </a:r>
                      <a:r>
                        <a:rPr lang="sk-SK" sz="1600" b="0" dirty="0" err="1" smtClean="0"/>
                        <a:t>Environment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, </a:t>
                      </a:r>
                      <a:r>
                        <a:rPr lang="sk-SK" sz="1600" b="0" dirty="0" err="1" smtClean="0"/>
                        <a:t>Subsidy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flats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restitution</a:t>
                      </a:r>
                      <a:r>
                        <a:rPr lang="sk-SK" sz="1600" b="0" dirty="0" smtClean="0"/>
                        <a:t>,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Registry</a:t>
                      </a:r>
                      <a:r>
                        <a:rPr lang="sk-SK" sz="1600" b="0" dirty="0" smtClean="0"/>
                        <a:t> and </a:t>
                      </a:r>
                      <a:r>
                        <a:rPr lang="sk-SK" sz="1600" b="0" dirty="0" err="1" smtClean="0"/>
                        <a:t>other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offices</a:t>
                      </a:r>
                      <a:r>
                        <a:rPr lang="sk-SK" sz="1600" b="0" dirty="0" smtClean="0"/>
                        <a:t>, </a:t>
                      </a:r>
                      <a:r>
                        <a:rPr lang="sk-SK" sz="1600" b="0" dirty="0" err="1" smtClean="0"/>
                        <a:t>etc</a:t>
                      </a:r>
                      <a:r>
                        <a:rPr lang="sk-SK" sz="1600" b="0" dirty="0" smtClean="0"/>
                        <a:t>.)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100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2%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Other</a:t>
                      </a:r>
                      <a:r>
                        <a:rPr lang="sk-SK" sz="1600" b="1" dirty="0" smtClean="0"/>
                        <a:t> (</a:t>
                      </a:r>
                      <a:r>
                        <a:rPr lang="sk-SK" sz="1600" b="1" dirty="0" err="1" smtClean="0"/>
                        <a:t>transfers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from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previous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years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loans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etc</a:t>
                      </a:r>
                      <a:r>
                        <a:rPr lang="sk-SK" sz="1600" b="1" dirty="0" smtClean="0"/>
                        <a:t>.)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340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8%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Total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4,044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100%</a:t>
                      </a:r>
                      <a:endParaRPr lang="en-US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23311" y="6021288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1273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Revenues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8 </a:t>
            </a:r>
            <a:r>
              <a:rPr lang="sk-SK" b="1" dirty="0" err="1" smtClean="0"/>
              <a:t>HTUs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5363251"/>
              </p:ext>
            </p:extLst>
          </p:nvPr>
        </p:nvGraphicFramePr>
        <p:xfrm>
          <a:off x="395536" y="1397000"/>
          <a:ext cx="8352928" cy="4866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2016224"/>
                <a:gridCol w="1800200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(EUR </a:t>
                      </a:r>
                      <a:r>
                        <a:rPr lang="sk-SK" sz="1600" dirty="0" err="1" smtClean="0"/>
                        <a:t>million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(%)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625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50%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Share</a:t>
                      </a:r>
                      <a:r>
                        <a:rPr lang="sk-SK" sz="1600" dirty="0" smtClean="0"/>
                        <a:t> on </a:t>
                      </a:r>
                      <a:r>
                        <a:rPr lang="sk-SK" sz="1600" dirty="0" err="1" smtClean="0"/>
                        <a:t>personal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income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tax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revenues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614 </a:t>
                      </a:r>
                    </a:p>
                    <a:p>
                      <a:pPr algn="ctr"/>
                      <a:r>
                        <a:rPr lang="sk-SK" sz="1600" dirty="0" smtClean="0"/>
                        <a:t>(</a:t>
                      </a:r>
                      <a:r>
                        <a:rPr lang="sk-SK" sz="1600" dirty="0" err="1" smtClean="0"/>
                        <a:t>up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from</a:t>
                      </a:r>
                      <a:r>
                        <a:rPr lang="sk-SK" sz="1600" dirty="0" smtClean="0"/>
                        <a:t> 426 in 2014)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49%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Tax</a:t>
                      </a:r>
                      <a:r>
                        <a:rPr lang="sk-SK" sz="1600" dirty="0" smtClean="0"/>
                        <a:t> on motor</a:t>
                      </a:r>
                      <a:r>
                        <a:rPr lang="sk-SK" sz="1600" baseline="0" dirty="0" smtClean="0"/>
                        <a:t> </a:t>
                      </a:r>
                      <a:r>
                        <a:rPr lang="sk-SK" sz="1600" baseline="0" dirty="0" err="1" smtClean="0"/>
                        <a:t>vehicles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12 </a:t>
                      </a:r>
                    </a:p>
                    <a:p>
                      <a:pPr algn="ctr"/>
                      <a:r>
                        <a:rPr lang="sk-SK" sz="1600" dirty="0" smtClean="0"/>
                        <a:t>(</a:t>
                      </a:r>
                      <a:r>
                        <a:rPr lang="sk-SK" sz="1600" dirty="0" err="1" smtClean="0"/>
                        <a:t>down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from</a:t>
                      </a:r>
                      <a:r>
                        <a:rPr lang="sk-SK" sz="1600" dirty="0" smtClean="0"/>
                        <a:t> 147)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1%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Non-tax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123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Business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activities</a:t>
                      </a:r>
                      <a:r>
                        <a:rPr lang="sk-SK" sz="1600" dirty="0" smtClean="0"/>
                        <a:t>, rent, </a:t>
                      </a:r>
                      <a:r>
                        <a:rPr lang="sk-SK" sz="1600" dirty="0" err="1" smtClean="0"/>
                        <a:t>interest</a:t>
                      </a:r>
                      <a:r>
                        <a:rPr lang="sk-SK" sz="1600" dirty="0" smtClean="0"/>
                        <a:t> on </a:t>
                      </a:r>
                      <a:r>
                        <a:rPr lang="sk-SK" sz="1600" dirty="0" err="1" smtClean="0"/>
                        <a:t>deposits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0.7%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Administrative</a:t>
                      </a:r>
                      <a:r>
                        <a:rPr lang="sk-SK" sz="1600" dirty="0" smtClean="0"/>
                        <a:t> and </a:t>
                      </a:r>
                      <a:r>
                        <a:rPr lang="sk-SK" sz="1600" dirty="0" err="1" smtClean="0"/>
                        <a:t>other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fees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80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6%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Sale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capital</a:t>
                      </a:r>
                      <a:r>
                        <a:rPr lang="sk-SK" sz="1600" dirty="0" smtClean="0"/>
                        <a:t> (</a:t>
                      </a:r>
                      <a:r>
                        <a:rPr lang="sk-SK" sz="1600" dirty="0" err="1" smtClean="0"/>
                        <a:t>land</a:t>
                      </a:r>
                      <a:r>
                        <a:rPr lang="sk-SK" sz="1600" dirty="0" smtClean="0"/>
                        <a:t>, </a:t>
                      </a:r>
                      <a:r>
                        <a:rPr lang="sk-SK" sz="1600" dirty="0" err="1" smtClean="0"/>
                        <a:t>buildings</a:t>
                      </a:r>
                      <a:r>
                        <a:rPr lang="sk-SK" sz="1600" dirty="0" smtClean="0"/>
                        <a:t>, </a:t>
                      </a:r>
                      <a:r>
                        <a:rPr lang="sk-SK" sz="1600" dirty="0" err="1" smtClean="0"/>
                        <a:t>etc</a:t>
                      </a:r>
                      <a:r>
                        <a:rPr lang="sk-SK" sz="1600" dirty="0" smtClean="0"/>
                        <a:t>.)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0.6%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dirty="0" smtClean="0"/>
                        <a:t>- </a:t>
                      </a:r>
                      <a:r>
                        <a:rPr lang="sk-SK" sz="1600" dirty="0" err="1" smtClean="0"/>
                        <a:t>Other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26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Grants</a:t>
                      </a:r>
                      <a:r>
                        <a:rPr lang="sk-SK" sz="1600" b="1" dirty="0" smtClean="0"/>
                        <a:t> and </a:t>
                      </a:r>
                      <a:r>
                        <a:rPr lang="sk-SK" sz="1600" b="1" dirty="0" err="1" smtClean="0"/>
                        <a:t>transfers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421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34%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Other</a:t>
                      </a:r>
                      <a:r>
                        <a:rPr lang="sk-SK" sz="1600" b="1" dirty="0" smtClean="0"/>
                        <a:t> (</a:t>
                      </a:r>
                      <a:r>
                        <a:rPr lang="sk-SK" sz="1600" b="1" dirty="0" err="1" smtClean="0"/>
                        <a:t>transfers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from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previous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years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loans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etc</a:t>
                      </a:r>
                      <a:r>
                        <a:rPr lang="sk-SK" sz="1600" b="1" dirty="0" smtClean="0"/>
                        <a:t>.)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85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7%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Total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1,254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100%</a:t>
                      </a:r>
                      <a:endParaRPr lang="en-US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395536" y="6265540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27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Revenues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8 </a:t>
            </a:r>
            <a:r>
              <a:rPr lang="sk-SK" b="1" dirty="0" err="1" smtClean="0"/>
              <a:t>HTUs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69648"/>
              </p:ext>
            </p:extLst>
          </p:nvPr>
        </p:nvGraphicFramePr>
        <p:xfrm>
          <a:off x="395536" y="1397000"/>
          <a:ext cx="8352928" cy="354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36504"/>
                <a:gridCol w="2016224"/>
                <a:gridCol w="1800200"/>
              </a:tblGrid>
              <a:tr h="370840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(EUR </a:t>
                      </a:r>
                      <a:r>
                        <a:rPr lang="sk-SK" sz="1600" dirty="0" err="1" smtClean="0"/>
                        <a:t>million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dirty="0" smtClean="0"/>
                        <a:t>2015 (%)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625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50%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Non-tax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revenues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123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Grants</a:t>
                      </a:r>
                      <a:r>
                        <a:rPr lang="sk-SK" sz="1600" b="1" dirty="0" smtClean="0"/>
                        <a:t> and </a:t>
                      </a:r>
                      <a:r>
                        <a:rPr lang="sk-SK" sz="1600" b="1" dirty="0" err="1" smtClean="0"/>
                        <a:t>transfers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421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34%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baseline="0" dirty="0" err="1" smtClean="0"/>
                        <a:t>secondary</a:t>
                      </a:r>
                      <a:r>
                        <a:rPr lang="sk-SK" sz="1600" b="0" baseline="0" dirty="0" smtClean="0"/>
                        <a:t> </a:t>
                      </a:r>
                      <a:r>
                        <a:rPr lang="sk-SK" sz="1600" b="0" baseline="0" dirty="0" err="1" smtClean="0"/>
                        <a:t>schools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412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33%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baseline="0" dirty="0" smtClean="0"/>
                        <a:t> to (</a:t>
                      </a:r>
                      <a:r>
                        <a:rPr lang="sk-SK" sz="1600" b="0" baseline="0" dirty="0" err="1" smtClean="0"/>
                        <a:t>c</a:t>
                      </a:r>
                      <a:r>
                        <a:rPr lang="sk-SK" sz="1600" b="0" dirty="0" err="1" smtClean="0"/>
                        <a:t>o</a:t>
                      </a:r>
                      <a:r>
                        <a:rPr lang="sk-SK" sz="1600" b="0" dirty="0" smtClean="0"/>
                        <a:t>)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Eurofunds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projects</a:t>
                      </a:r>
                      <a:r>
                        <a:rPr lang="sk-SK" sz="1600" b="0" dirty="0" smtClean="0"/>
                        <a:t> (</a:t>
                      </a:r>
                      <a:r>
                        <a:rPr lang="sk-SK" sz="1600" b="0" dirty="0" err="1" smtClean="0"/>
                        <a:t>Education</a:t>
                      </a:r>
                      <a:r>
                        <a:rPr lang="sk-SK" sz="1600" b="0" baseline="0" dirty="0" smtClean="0"/>
                        <a:t>)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7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0.6%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lvl="1"/>
                      <a:r>
                        <a:rPr lang="sk-SK" sz="1600" b="0" dirty="0" smtClean="0"/>
                        <a:t>- </a:t>
                      </a:r>
                      <a:r>
                        <a:rPr lang="sk-SK" sz="1600" b="0" dirty="0" err="1" smtClean="0"/>
                        <a:t>Subsidies</a:t>
                      </a:r>
                      <a:r>
                        <a:rPr lang="sk-SK" sz="1600" b="0" dirty="0" smtClean="0"/>
                        <a:t> to </a:t>
                      </a:r>
                      <a:r>
                        <a:rPr lang="sk-SK" sz="1600" b="0" dirty="0" err="1" smtClean="0"/>
                        <a:t>fund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emergency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repair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of</a:t>
                      </a:r>
                      <a:r>
                        <a:rPr lang="sk-SK" sz="1600" b="0" dirty="0" smtClean="0"/>
                        <a:t> </a:t>
                      </a:r>
                      <a:r>
                        <a:rPr lang="sk-SK" sz="1600" b="0" dirty="0" err="1" smtClean="0"/>
                        <a:t>schools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3</a:t>
                      </a:r>
                      <a:endParaRPr lang="en-US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0" dirty="0" smtClean="0"/>
                        <a:t>0.2%</a:t>
                      </a:r>
                      <a:endParaRPr lang="en-US" sz="1600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Other</a:t>
                      </a:r>
                      <a:r>
                        <a:rPr lang="sk-SK" sz="1600" b="1" dirty="0" smtClean="0"/>
                        <a:t> (</a:t>
                      </a:r>
                      <a:r>
                        <a:rPr lang="sk-SK" sz="1600" b="1" dirty="0" err="1" smtClean="0"/>
                        <a:t>transfers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from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previous</a:t>
                      </a:r>
                      <a:r>
                        <a:rPr lang="sk-SK" sz="1600" b="1" dirty="0" smtClean="0"/>
                        <a:t> </a:t>
                      </a:r>
                      <a:r>
                        <a:rPr lang="sk-SK" sz="1600" b="1" dirty="0" err="1" smtClean="0"/>
                        <a:t>years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loans</a:t>
                      </a:r>
                      <a:r>
                        <a:rPr lang="sk-SK" sz="1600" b="1" dirty="0" smtClean="0"/>
                        <a:t>, </a:t>
                      </a:r>
                      <a:r>
                        <a:rPr lang="sk-SK" sz="1600" b="1" dirty="0" err="1" smtClean="0"/>
                        <a:t>etc</a:t>
                      </a:r>
                      <a:r>
                        <a:rPr lang="sk-SK" sz="1600" b="1" dirty="0" smtClean="0"/>
                        <a:t>.)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85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7%</a:t>
                      </a:r>
                      <a:endParaRPr lang="en-US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b="1" dirty="0" err="1" smtClean="0"/>
                        <a:t>Total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1,254</a:t>
                      </a:r>
                      <a:endParaRPr lang="en-US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sz="1600" b="1" dirty="0" smtClean="0"/>
                        <a:t>100%</a:t>
                      </a:r>
                      <a:endParaRPr lang="en-US" sz="16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425690" y="5013176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balance</a:t>
            </a:r>
            <a:endParaRPr lang="en-US" b="1" dirty="0"/>
          </a:p>
        </p:txBody>
      </p:sp>
      <p:graphicFrame>
        <p:nvGraphicFramePr>
          <p:cNvPr id="3" name="Graf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6353430"/>
              </p:ext>
            </p:extLst>
          </p:nvPr>
        </p:nvGraphicFramePr>
        <p:xfrm>
          <a:off x="395536" y="1426368"/>
          <a:ext cx="8280920" cy="48391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395536" y="6265540"/>
            <a:ext cx="36343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err="1" smtClean="0"/>
              <a:t>Source</a:t>
            </a:r>
            <a:r>
              <a:rPr lang="sk-SK" dirty="0" smtClean="0"/>
              <a:t>: </a:t>
            </a:r>
            <a:r>
              <a:rPr lang="sk-SK" dirty="0" err="1" smtClean="0"/>
              <a:t>Ministry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SR</a:t>
            </a:r>
            <a:endParaRPr lang="en-US" dirty="0"/>
          </a:p>
        </p:txBody>
      </p:sp>
      <p:sp>
        <p:nvSpPr>
          <p:cNvPr id="5" name="BlokTextu 4"/>
          <p:cNvSpPr txBox="1"/>
          <p:nvPr/>
        </p:nvSpPr>
        <p:spPr>
          <a:xfrm>
            <a:off x="5220072" y="3861048"/>
            <a:ext cx="10390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err="1" smtClean="0">
                <a:solidFill>
                  <a:srgbClr val="FF0000"/>
                </a:solidFill>
              </a:rPr>
              <a:t>Elections</a:t>
            </a:r>
            <a:endParaRPr lang="en-US" b="1" dirty="0">
              <a:solidFill>
                <a:srgbClr val="FF0000"/>
              </a:solidFill>
            </a:endParaRPr>
          </a:p>
        </p:txBody>
      </p:sp>
      <p:cxnSp>
        <p:nvCxnSpPr>
          <p:cNvPr id="7" name="Rovná spojovacia šípka 6"/>
          <p:cNvCxnSpPr/>
          <p:nvPr/>
        </p:nvCxnSpPr>
        <p:spPr>
          <a:xfrm flipV="1">
            <a:off x="6156176" y="2924944"/>
            <a:ext cx="648072" cy="1008112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Rovná spojovacia šípka 9"/>
          <p:cNvCxnSpPr/>
          <p:nvPr/>
        </p:nvCxnSpPr>
        <p:spPr>
          <a:xfrm flipV="1">
            <a:off x="5940152" y="2636912"/>
            <a:ext cx="432048" cy="1224136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Rovná spojovacia šípka 11"/>
          <p:cNvCxnSpPr/>
          <p:nvPr/>
        </p:nvCxnSpPr>
        <p:spPr>
          <a:xfrm flipH="1" flipV="1">
            <a:off x="3203848" y="3068960"/>
            <a:ext cx="2016224" cy="79208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Rovná spojovacia šípka 13"/>
          <p:cNvCxnSpPr>
            <a:stCxn id="5" idx="1"/>
          </p:cNvCxnSpPr>
          <p:nvPr/>
        </p:nvCxnSpPr>
        <p:spPr>
          <a:xfrm flipH="1" flipV="1">
            <a:off x="2555776" y="3284984"/>
            <a:ext cx="2664296" cy="76073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BlokTextu 18"/>
          <p:cNvSpPr txBox="1"/>
          <p:nvPr/>
        </p:nvSpPr>
        <p:spPr>
          <a:xfrm>
            <a:off x="395536" y="1196752"/>
            <a:ext cx="10246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sz="1400" dirty="0" smtClean="0"/>
              <a:t>EUR </a:t>
            </a:r>
            <a:r>
              <a:rPr lang="sk-SK" sz="1400" dirty="0" err="1" smtClean="0"/>
              <a:t>million</a:t>
            </a:r>
            <a:endParaRPr lang="en-US" sz="1400" dirty="0"/>
          </a:p>
        </p:txBody>
      </p:sp>
      <p:cxnSp>
        <p:nvCxnSpPr>
          <p:cNvPr id="8" name="Rovná spojovacia šípka 7"/>
          <p:cNvCxnSpPr/>
          <p:nvPr/>
        </p:nvCxnSpPr>
        <p:spPr>
          <a:xfrm flipH="1">
            <a:off x="6228185" y="1916832"/>
            <a:ext cx="252027" cy="25096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BlokTextu 10"/>
          <p:cNvSpPr txBox="1"/>
          <p:nvPr/>
        </p:nvSpPr>
        <p:spPr>
          <a:xfrm>
            <a:off x="5652120" y="1547500"/>
            <a:ext cx="2042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err="1" smtClean="0">
                <a:solidFill>
                  <a:srgbClr val="FF0000"/>
                </a:solidFill>
              </a:rPr>
              <a:t>Fiscal</a:t>
            </a:r>
            <a:r>
              <a:rPr lang="sk-SK" b="1" dirty="0" smtClean="0">
                <a:solidFill>
                  <a:srgbClr val="FF0000"/>
                </a:solidFill>
              </a:rPr>
              <a:t> </a:t>
            </a:r>
            <a:r>
              <a:rPr lang="sk-SK" b="1" dirty="0" err="1" smtClean="0">
                <a:solidFill>
                  <a:srgbClr val="FF0000"/>
                </a:solidFill>
              </a:rPr>
              <a:t>consolidation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6" name="BlokTextu 15"/>
          <p:cNvSpPr txBox="1"/>
          <p:nvPr/>
        </p:nvSpPr>
        <p:spPr>
          <a:xfrm>
            <a:off x="3887924" y="4797152"/>
            <a:ext cx="4567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b="1" dirty="0" err="1"/>
              <a:t>Debt</a:t>
            </a:r>
            <a:r>
              <a:rPr lang="sk-SK" b="1" dirty="0"/>
              <a:t> </a:t>
            </a:r>
            <a:r>
              <a:rPr lang="sk-SK" b="1" dirty="0" err="1"/>
              <a:t>of</a:t>
            </a:r>
            <a:r>
              <a:rPr lang="sk-SK" b="1" dirty="0"/>
              <a:t> </a:t>
            </a:r>
            <a:r>
              <a:rPr lang="sk-SK" b="1" dirty="0" err="1"/>
              <a:t>municipalities</a:t>
            </a:r>
            <a:r>
              <a:rPr lang="sk-SK" b="1" dirty="0"/>
              <a:t>: 3% </a:t>
            </a:r>
            <a:r>
              <a:rPr lang="sk-SK" b="1" dirty="0" err="1"/>
              <a:t>of</a:t>
            </a:r>
            <a:r>
              <a:rPr lang="sk-SK" b="1" dirty="0"/>
              <a:t> </a:t>
            </a:r>
            <a:r>
              <a:rPr lang="sk-SK" b="1" dirty="0" err="1"/>
              <a:t>total</a:t>
            </a:r>
            <a:r>
              <a:rPr lang="sk-SK" b="1" dirty="0"/>
              <a:t> </a:t>
            </a:r>
            <a:r>
              <a:rPr lang="sk-SK" b="1" dirty="0" err="1"/>
              <a:t>public</a:t>
            </a:r>
            <a:r>
              <a:rPr lang="sk-SK" b="1" dirty="0"/>
              <a:t> </a:t>
            </a:r>
            <a:r>
              <a:rPr lang="sk-SK" b="1" dirty="0" err="1"/>
              <a:t>debt</a:t>
            </a:r>
            <a:endParaRPr lang="sk-SK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39747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Division</a:t>
            </a:r>
            <a:r>
              <a:rPr lang="sk-SK" b="1" dirty="0" smtClean="0"/>
              <a:t> </a:t>
            </a:r>
            <a:r>
              <a:rPr lang="sk-SK" b="1" dirty="0" err="1" smtClean="0"/>
              <a:t>of</a:t>
            </a:r>
            <a:r>
              <a:rPr lang="sk-SK" b="1" dirty="0" smtClean="0"/>
              <a:t> PIT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err="1" smtClean="0"/>
              <a:t>Municipalities</a:t>
            </a:r>
            <a:r>
              <a:rPr lang="sk-SK" dirty="0" smtClean="0"/>
              <a:t>‘ </a:t>
            </a:r>
            <a:r>
              <a:rPr lang="sk-SK" dirty="0" err="1" smtClean="0"/>
              <a:t>share</a:t>
            </a:r>
            <a:r>
              <a:rPr lang="sk-SK" dirty="0" smtClean="0"/>
              <a:t> on </a:t>
            </a:r>
            <a:r>
              <a:rPr lang="sk-SK" dirty="0" err="1" smtClean="0"/>
              <a:t>personal</a:t>
            </a:r>
            <a:r>
              <a:rPr lang="sk-SK" dirty="0" smtClean="0"/>
              <a:t> </a:t>
            </a:r>
            <a:r>
              <a:rPr lang="sk-SK" dirty="0" err="1" smtClean="0"/>
              <a:t>income</a:t>
            </a:r>
            <a:r>
              <a:rPr lang="sk-SK" dirty="0" smtClean="0"/>
              <a:t> </a:t>
            </a:r>
            <a:r>
              <a:rPr lang="sk-SK" dirty="0" err="1" smtClean="0"/>
              <a:t>tax</a:t>
            </a:r>
            <a:r>
              <a:rPr lang="sk-SK" dirty="0" smtClean="0"/>
              <a:t> </a:t>
            </a:r>
            <a:r>
              <a:rPr lang="sk-SK" dirty="0" err="1" smtClean="0"/>
              <a:t>revenues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2011: 70.3%</a:t>
            </a:r>
          </a:p>
          <a:p>
            <a:pPr lvl="1"/>
            <a:r>
              <a:rPr lang="sk-SK" dirty="0" smtClean="0"/>
              <a:t>2012: 65.4% (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consolidation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2013: 65.4%</a:t>
            </a:r>
          </a:p>
          <a:p>
            <a:pPr lvl="1"/>
            <a:r>
              <a:rPr lang="sk-SK" dirty="0" smtClean="0"/>
              <a:t>2014: 67.0%</a:t>
            </a:r>
          </a:p>
          <a:p>
            <a:pPr lvl="1"/>
            <a:r>
              <a:rPr lang="sk-SK" dirty="0" smtClean="0"/>
              <a:t>2015: 68.5% (EUR1.44 </a:t>
            </a:r>
            <a:r>
              <a:rPr lang="sk-SK" dirty="0" err="1" smtClean="0"/>
              <a:t>billion</a:t>
            </a:r>
            <a:r>
              <a:rPr lang="sk-SK" dirty="0" smtClean="0"/>
              <a:t>)</a:t>
            </a:r>
          </a:p>
          <a:p>
            <a:pPr lvl="1"/>
            <a:r>
              <a:rPr lang="sk-SK" dirty="0" smtClean="0"/>
              <a:t>2016: 70.3% (EUR1.54 </a:t>
            </a:r>
            <a:r>
              <a:rPr lang="sk-SK" dirty="0" err="1" smtClean="0"/>
              <a:t>billion</a:t>
            </a:r>
            <a:r>
              <a:rPr lang="sk-SK" dirty="0" smtClean="0"/>
              <a:t>)</a:t>
            </a:r>
          </a:p>
          <a:p>
            <a:r>
              <a:rPr lang="sk-SK" dirty="0" err="1" smtClean="0"/>
              <a:t>HTUs</a:t>
            </a:r>
            <a:r>
              <a:rPr lang="sk-SK" dirty="0" smtClean="0"/>
              <a:t>‘ </a:t>
            </a:r>
            <a:r>
              <a:rPr lang="sk-SK" dirty="0" err="1"/>
              <a:t>share</a:t>
            </a:r>
            <a:r>
              <a:rPr lang="sk-SK" dirty="0"/>
              <a:t> on </a:t>
            </a:r>
            <a:r>
              <a:rPr lang="sk-SK" dirty="0" err="1"/>
              <a:t>personal</a:t>
            </a:r>
            <a:r>
              <a:rPr lang="sk-SK" dirty="0"/>
              <a:t> </a:t>
            </a:r>
            <a:r>
              <a:rPr lang="sk-SK" dirty="0" err="1"/>
              <a:t>income</a:t>
            </a:r>
            <a:r>
              <a:rPr lang="sk-SK" dirty="0"/>
              <a:t> </a:t>
            </a:r>
            <a:r>
              <a:rPr lang="sk-SK" dirty="0" err="1"/>
              <a:t>tax</a:t>
            </a:r>
            <a:r>
              <a:rPr lang="sk-SK" dirty="0"/>
              <a:t> </a:t>
            </a:r>
            <a:r>
              <a:rPr lang="sk-SK" dirty="0" err="1"/>
              <a:t>revenues</a:t>
            </a:r>
            <a:r>
              <a:rPr lang="sk-SK" dirty="0"/>
              <a:t>:</a:t>
            </a:r>
          </a:p>
          <a:p>
            <a:pPr lvl="1"/>
            <a:r>
              <a:rPr lang="sk-SK" dirty="0" err="1" smtClean="0"/>
              <a:t>Until</a:t>
            </a:r>
            <a:r>
              <a:rPr lang="sk-SK" dirty="0" smtClean="0"/>
              <a:t> 2014</a:t>
            </a:r>
            <a:r>
              <a:rPr lang="sk-SK" dirty="0"/>
              <a:t>: </a:t>
            </a:r>
            <a:r>
              <a:rPr lang="sk-SK" dirty="0" smtClean="0"/>
              <a:t>21.9</a:t>
            </a:r>
            <a:r>
              <a:rPr lang="sk-SK" dirty="0"/>
              <a:t>%</a:t>
            </a:r>
          </a:p>
          <a:p>
            <a:pPr lvl="1"/>
            <a:r>
              <a:rPr lang="sk-SK" dirty="0"/>
              <a:t>2015: </a:t>
            </a:r>
            <a:r>
              <a:rPr lang="sk-SK" dirty="0" smtClean="0"/>
              <a:t>29.2</a:t>
            </a:r>
            <a:r>
              <a:rPr lang="sk-SK" dirty="0"/>
              <a:t>% (</a:t>
            </a:r>
            <a:r>
              <a:rPr lang="sk-SK" dirty="0" err="1"/>
              <a:t>compensation</a:t>
            </a:r>
            <a:r>
              <a:rPr lang="sk-SK" dirty="0"/>
              <a:t> </a:t>
            </a:r>
            <a:r>
              <a:rPr lang="sk-SK" dirty="0" err="1"/>
              <a:t>for</a:t>
            </a:r>
            <a:r>
              <a:rPr lang="sk-SK" dirty="0"/>
              <a:t> </a:t>
            </a:r>
            <a:r>
              <a:rPr lang="sk-SK" dirty="0" err="1"/>
              <a:t>diverting</a:t>
            </a:r>
            <a:r>
              <a:rPr lang="sk-SK" dirty="0"/>
              <a:t> </a:t>
            </a:r>
            <a:r>
              <a:rPr lang="sk-SK" dirty="0" err="1"/>
              <a:t>revenues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tax</a:t>
            </a:r>
            <a:r>
              <a:rPr lang="sk-SK" dirty="0"/>
              <a:t> on motor </a:t>
            </a:r>
            <a:r>
              <a:rPr lang="sk-SK" dirty="0" err="1"/>
              <a:t>vehicles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smtClean="0"/>
              <a:t>HTU </a:t>
            </a:r>
            <a:r>
              <a:rPr lang="sk-SK" dirty="0"/>
              <a:t>to state </a:t>
            </a:r>
            <a:r>
              <a:rPr lang="sk-SK" dirty="0" err="1"/>
              <a:t>budget</a:t>
            </a:r>
            <a:r>
              <a:rPr lang="sk-SK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917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Computing</a:t>
            </a:r>
            <a:r>
              <a:rPr lang="sk-SK" b="1" dirty="0" smtClean="0"/>
              <a:t> </a:t>
            </a:r>
            <a:r>
              <a:rPr lang="sk-SK" b="1" dirty="0" smtClean="0"/>
              <a:t>PIT </a:t>
            </a:r>
            <a:r>
              <a:rPr lang="sk-SK" b="1" dirty="0" err="1" smtClean="0"/>
              <a:t>revenues</a:t>
            </a:r>
            <a:endParaRPr lang="en-US" b="1" dirty="0"/>
          </a:p>
        </p:txBody>
      </p:sp>
      <p:graphicFrame>
        <p:nvGraphicFramePr>
          <p:cNvPr id="5" name="Tabuľ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077105"/>
              </p:ext>
            </p:extLst>
          </p:nvPr>
        </p:nvGraphicFramePr>
        <p:xfrm>
          <a:off x="539552" y="1397000"/>
          <a:ext cx="7992888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60440"/>
                <a:gridCol w="4032448"/>
              </a:tblGrid>
              <a:tr h="370840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Criteria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Share</a:t>
                      </a:r>
                      <a:r>
                        <a:rPr lang="sk-SK" sz="1600" dirty="0" smtClean="0"/>
                        <a:t> on </a:t>
                      </a:r>
                      <a:r>
                        <a:rPr lang="sk-SK" sz="1600" dirty="0" err="1" smtClean="0"/>
                        <a:t>total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revenues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sk-SK" sz="1600" dirty="0" err="1" smtClean="0"/>
                        <a:t>Municipalities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23% (57% </a:t>
                      </a:r>
                      <a:r>
                        <a:rPr lang="sk-SK" sz="1600" dirty="0" err="1" smtClean="0"/>
                        <a:t>is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adjusted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for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the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munic</a:t>
                      </a:r>
                      <a:r>
                        <a:rPr lang="sk-SK" sz="1600" dirty="0" smtClean="0"/>
                        <a:t>. </a:t>
                      </a:r>
                      <a:r>
                        <a:rPr lang="sk-SK" sz="1600" dirty="0" err="1" smtClean="0"/>
                        <a:t>altitude</a:t>
                      </a:r>
                      <a:r>
                        <a:rPr lang="sk-SK" sz="1600" dirty="0" smtClean="0"/>
                        <a:t>)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adjusted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for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the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size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32%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pupils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40%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the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age</a:t>
                      </a:r>
                      <a:r>
                        <a:rPr lang="sk-SK" sz="1600" dirty="0" smtClean="0"/>
                        <a:t> 62+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5%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sk-SK" sz="1600" dirty="0" err="1" smtClean="0"/>
                        <a:t>HTUs</a:t>
                      </a:r>
                      <a:endParaRPr lang="en-US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smtClean="0"/>
                        <a:t>15%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the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age</a:t>
                      </a:r>
                      <a:r>
                        <a:rPr lang="sk-SK" sz="1600" dirty="0" smtClean="0"/>
                        <a:t> 15-18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smtClean="0"/>
                        <a:t>15%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Number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citizens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the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age</a:t>
                      </a:r>
                      <a:r>
                        <a:rPr lang="sk-SK" sz="1600" dirty="0" smtClean="0"/>
                        <a:t> 62+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smtClean="0"/>
                        <a:t>32%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Population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density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sk-SK" sz="1600" dirty="0" smtClean="0"/>
                        <a:t>9%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Length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of</a:t>
                      </a:r>
                      <a:r>
                        <a:rPr lang="sk-SK" sz="1600" dirty="0" smtClean="0"/>
                        <a:t> 2nd and 3rd </a:t>
                      </a:r>
                      <a:r>
                        <a:rPr lang="sk-SK" sz="1600" dirty="0" err="1" smtClean="0"/>
                        <a:t>class</a:t>
                      </a:r>
                      <a:r>
                        <a:rPr lang="sk-SK" sz="1600" dirty="0" smtClean="0"/>
                        <a:t> </a:t>
                      </a:r>
                      <a:r>
                        <a:rPr lang="sk-SK" sz="1600" dirty="0" err="1" smtClean="0"/>
                        <a:t>roads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20%</a:t>
                      </a:r>
                      <a:endParaRPr lang="en-US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600" dirty="0" err="1" smtClean="0"/>
                        <a:t>Surface</a:t>
                      </a:r>
                      <a:r>
                        <a:rPr lang="sk-SK" sz="1600" baseline="0" dirty="0" smtClean="0"/>
                        <a:t> </a:t>
                      </a:r>
                      <a:r>
                        <a:rPr lang="sk-SK" sz="1600" baseline="0" dirty="0" err="1" smtClean="0"/>
                        <a:t>area</a:t>
                      </a:r>
                      <a:endParaRPr lang="en-US" sz="16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sk-SK" sz="1600" dirty="0" smtClean="0"/>
                        <a:t>9%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BlokTextu 5"/>
          <p:cNvSpPr txBox="1"/>
          <p:nvPr/>
        </p:nvSpPr>
        <p:spPr>
          <a:xfrm>
            <a:off x="683568" y="6237312"/>
            <a:ext cx="53020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... plus </a:t>
            </a:r>
            <a:r>
              <a:rPr lang="sk-SK" dirty="0" err="1" smtClean="0"/>
              <a:t>special</a:t>
            </a:r>
            <a:r>
              <a:rPr lang="sk-SK" dirty="0" smtClean="0"/>
              <a:t> </a:t>
            </a:r>
            <a:r>
              <a:rPr lang="sk-SK" dirty="0" err="1" smtClean="0"/>
              <a:t>coeficients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HTUs</a:t>
            </a:r>
            <a:r>
              <a:rPr lang="sk-SK" dirty="0" smtClean="0"/>
              <a:t> and </a:t>
            </a:r>
            <a:r>
              <a:rPr lang="sk-SK" dirty="0" err="1" smtClean="0"/>
              <a:t>school</a:t>
            </a:r>
            <a:r>
              <a:rPr lang="sk-SK" dirty="0" smtClean="0"/>
              <a:t> </a:t>
            </a:r>
            <a:r>
              <a:rPr lang="sk-SK" dirty="0" err="1" smtClean="0"/>
              <a:t>facilities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23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Further</a:t>
            </a:r>
            <a:r>
              <a:rPr lang="sk-SK" b="1" dirty="0" smtClean="0"/>
              <a:t> </a:t>
            </a:r>
            <a:r>
              <a:rPr lang="sk-SK" b="1" dirty="0" err="1" smtClean="0"/>
              <a:t>reforms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Reducing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?</a:t>
            </a:r>
          </a:p>
          <a:p>
            <a:pPr lvl="1"/>
            <a:r>
              <a:rPr lang="sk-SK" dirty="0" smtClean="0"/>
              <a:t>Slovakia: 2926 </a:t>
            </a:r>
            <a:r>
              <a:rPr lang="sk-SK" dirty="0" err="1" smtClean="0"/>
              <a:t>municipalities</a:t>
            </a:r>
            <a:r>
              <a:rPr lang="sk-SK" dirty="0" smtClean="0"/>
              <a:t> (</a:t>
            </a:r>
            <a:r>
              <a:rPr lang="sk-SK" dirty="0" err="1" smtClean="0"/>
              <a:t>including</a:t>
            </a:r>
            <a:r>
              <a:rPr lang="sk-SK" dirty="0" smtClean="0"/>
              <a:t> 17 </a:t>
            </a:r>
            <a:r>
              <a:rPr lang="sk-SK" dirty="0" err="1" smtClean="0"/>
              <a:t>districts</a:t>
            </a:r>
            <a:r>
              <a:rPr lang="sk-SK" dirty="0" smtClean="0"/>
              <a:t> in Bratislava and 22 </a:t>
            </a:r>
            <a:r>
              <a:rPr lang="sk-SK" dirty="0" err="1" smtClean="0"/>
              <a:t>districts</a:t>
            </a:r>
            <a:r>
              <a:rPr lang="sk-SK" dirty="0" smtClean="0"/>
              <a:t> in Košice)</a:t>
            </a:r>
          </a:p>
          <a:p>
            <a:pPr lvl="2"/>
            <a:r>
              <a:rPr lang="sk-SK" dirty="0" err="1" smtClean="0"/>
              <a:t>Two</a:t>
            </a:r>
            <a:r>
              <a:rPr lang="sk-SK" dirty="0" smtClean="0"/>
              <a:t> </a:t>
            </a:r>
            <a:r>
              <a:rPr lang="sk-SK" dirty="0" err="1" smtClean="0"/>
              <a:t>thirds</a:t>
            </a:r>
            <a:r>
              <a:rPr lang="sk-SK" dirty="0" smtClean="0"/>
              <a:t> </a:t>
            </a:r>
            <a:r>
              <a:rPr lang="sk-SK" dirty="0" err="1" smtClean="0"/>
              <a:t>below</a:t>
            </a:r>
            <a:r>
              <a:rPr lang="sk-SK" dirty="0" smtClean="0"/>
              <a:t> 1000 </a:t>
            </a:r>
            <a:r>
              <a:rPr lang="sk-SK" dirty="0" err="1" smtClean="0"/>
              <a:t>citizens</a:t>
            </a:r>
            <a:endParaRPr lang="sk-SK" dirty="0" smtClean="0"/>
          </a:p>
          <a:p>
            <a:pPr lvl="1"/>
            <a:r>
              <a:rPr lang="sk-SK" dirty="0" err="1" smtClean="0"/>
              <a:t>Finland</a:t>
            </a:r>
            <a:r>
              <a:rPr lang="sk-SK" dirty="0"/>
              <a:t>: 320 </a:t>
            </a:r>
            <a:r>
              <a:rPr lang="sk-SK" dirty="0" err="1"/>
              <a:t>municipalities</a:t>
            </a:r>
            <a:r>
              <a:rPr lang="sk-SK" dirty="0"/>
              <a:t>, </a:t>
            </a:r>
            <a:r>
              <a:rPr lang="sk-SK" dirty="0" err="1"/>
              <a:t>plan</a:t>
            </a:r>
            <a:r>
              <a:rPr lang="sk-SK" dirty="0"/>
              <a:t> to </a:t>
            </a:r>
            <a:r>
              <a:rPr lang="sk-SK" dirty="0" err="1"/>
              <a:t>decrease</a:t>
            </a:r>
            <a:r>
              <a:rPr lang="sk-SK" dirty="0"/>
              <a:t> </a:t>
            </a:r>
            <a:r>
              <a:rPr lang="sk-SK" dirty="0" err="1"/>
              <a:t>to</a:t>
            </a:r>
            <a:r>
              <a:rPr lang="sk-SK" dirty="0"/>
              <a:t> 100 (just </a:t>
            </a:r>
            <a:r>
              <a:rPr lang="sk-SK" dirty="0" err="1"/>
              <a:t>like</a:t>
            </a:r>
            <a:r>
              <a:rPr lang="sk-SK" dirty="0"/>
              <a:t> in </a:t>
            </a:r>
            <a:r>
              <a:rPr lang="sk-SK" dirty="0" err="1"/>
              <a:t>Denmark</a:t>
            </a:r>
            <a:r>
              <a:rPr lang="sk-SK" dirty="0"/>
              <a:t>)</a:t>
            </a:r>
          </a:p>
          <a:p>
            <a:r>
              <a:rPr lang="sk-SK" dirty="0" smtClean="0"/>
              <a:t>In/</a:t>
            </a:r>
            <a:r>
              <a:rPr lang="sk-SK" dirty="0" err="1" smtClean="0"/>
              <a:t>de-creasing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tax-collection</a:t>
            </a:r>
            <a:r>
              <a:rPr lang="sk-SK" dirty="0" smtClean="0"/>
              <a:t> </a:t>
            </a:r>
            <a:r>
              <a:rPr lang="sk-SK" dirty="0" err="1" smtClean="0"/>
              <a:t>independence</a:t>
            </a:r>
            <a:r>
              <a:rPr lang="sk-SK" dirty="0" smtClean="0"/>
              <a:t>?</a:t>
            </a:r>
          </a:p>
          <a:p>
            <a:pPr lvl="1"/>
            <a:r>
              <a:rPr lang="sk-SK" dirty="0" smtClean="0"/>
              <a:t>2015: </a:t>
            </a:r>
            <a:r>
              <a:rPr lang="sk-SK" dirty="0" err="1" smtClean="0"/>
              <a:t>Diverting</a:t>
            </a:r>
            <a:r>
              <a:rPr lang="sk-SK" dirty="0" smtClean="0"/>
              <a:t> </a:t>
            </a:r>
            <a:r>
              <a:rPr lang="sk-SK" dirty="0" err="1"/>
              <a:t>revenues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/>
              <a:t>tax</a:t>
            </a:r>
            <a:r>
              <a:rPr lang="sk-SK" dirty="0"/>
              <a:t> on motor </a:t>
            </a:r>
            <a:r>
              <a:rPr lang="sk-SK" dirty="0" err="1"/>
              <a:t>vehicles</a:t>
            </a:r>
            <a:r>
              <a:rPr lang="sk-SK" dirty="0"/>
              <a:t> </a:t>
            </a:r>
            <a:r>
              <a:rPr lang="sk-SK" dirty="0" err="1"/>
              <a:t>from</a:t>
            </a:r>
            <a:r>
              <a:rPr lang="sk-SK" dirty="0"/>
              <a:t> </a:t>
            </a:r>
            <a:r>
              <a:rPr lang="sk-SK" dirty="0" err="1" smtClean="0"/>
              <a:t>HTUs</a:t>
            </a:r>
            <a:r>
              <a:rPr lang="sk-SK" dirty="0" smtClean="0"/>
              <a:t> to </a:t>
            </a:r>
            <a:r>
              <a:rPr lang="sk-SK" dirty="0"/>
              <a:t>state </a:t>
            </a:r>
            <a:r>
              <a:rPr lang="sk-SK" dirty="0" err="1"/>
              <a:t>budget</a:t>
            </a:r>
            <a:endParaRPr lang="sk-SK" dirty="0" smtClean="0"/>
          </a:p>
          <a:p>
            <a:pPr lvl="1"/>
            <a:r>
              <a:rPr lang="sk-SK" dirty="0" smtClean="0"/>
              <a:t>December 2015: </a:t>
            </a:r>
            <a:r>
              <a:rPr lang="sk-SK" dirty="0" err="1" smtClean="0"/>
              <a:t>Introduction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limits</a:t>
            </a:r>
            <a:r>
              <a:rPr lang="sk-SK" dirty="0" smtClean="0"/>
              <a:t> on </a:t>
            </a:r>
            <a:r>
              <a:rPr lang="sk-SK" dirty="0" err="1" smtClean="0"/>
              <a:t>taxes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agricultural</a:t>
            </a:r>
            <a:r>
              <a:rPr lang="sk-SK" dirty="0" smtClean="0"/>
              <a:t> (1.25%) and </a:t>
            </a:r>
            <a:r>
              <a:rPr lang="sk-SK" dirty="0" err="1" smtClean="0"/>
              <a:t>forest</a:t>
            </a:r>
            <a:r>
              <a:rPr lang="sk-SK" dirty="0" smtClean="0"/>
              <a:t> (2.5%) </a:t>
            </a:r>
            <a:r>
              <a:rPr lang="sk-SK" dirty="0" err="1" smtClean="0"/>
              <a:t>land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866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Transparency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smtClean="0"/>
              <a:t>2000: </a:t>
            </a:r>
            <a:r>
              <a:rPr lang="sk-SK" dirty="0" err="1" smtClean="0"/>
              <a:t>Freedom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r>
              <a:rPr lang="sk-SK" dirty="0" err="1" smtClean="0"/>
              <a:t>Act</a:t>
            </a:r>
            <a:endParaRPr lang="sk-SK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smtClean="0"/>
              <a:t>2011: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r>
              <a:rPr lang="sk-SK" dirty="0" smtClean="0"/>
              <a:t>, </a:t>
            </a:r>
            <a:r>
              <a:rPr lang="sk-SK" dirty="0" err="1" smtClean="0"/>
              <a:t>invoices</a:t>
            </a:r>
            <a:r>
              <a:rPr lang="sk-SK" dirty="0" smtClean="0"/>
              <a:t> and </a:t>
            </a:r>
            <a:r>
              <a:rPr lang="sk-SK" dirty="0" err="1" smtClean="0"/>
              <a:t>orders</a:t>
            </a:r>
            <a:r>
              <a:rPr lang="sk-SK" dirty="0" smtClean="0"/>
              <a:t> </a:t>
            </a:r>
            <a:r>
              <a:rPr lang="sk-SK" dirty="0" err="1" smtClean="0"/>
              <a:t>have</a:t>
            </a:r>
            <a:r>
              <a:rPr lang="sk-SK" dirty="0" smtClean="0"/>
              <a:t> </a:t>
            </a:r>
            <a:r>
              <a:rPr lang="sk-SK" dirty="0" smtClean="0"/>
              <a:t>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published</a:t>
            </a:r>
            <a:r>
              <a:rPr lang="sk-SK" dirty="0" smtClean="0"/>
              <a:t> on internet, </a:t>
            </a:r>
            <a:r>
              <a:rPr lang="sk-SK" dirty="0" err="1" smtClean="0"/>
              <a:t>otherwise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r>
              <a:rPr lang="sk-SK" dirty="0" smtClean="0"/>
              <a:t> are </a:t>
            </a:r>
            <a:r>
              <a:rPr lang="sk-SK" dirty="0" err="1" smtClean="0"/>
              <a:t>not</a:t>
            </a:r>
            <a:r>
              <a:rPr lang="sk-SK" dirty="0" smtClean="0"/>
              <a:t> </a:t>
            </a:r>
            <a:r>
              <a:rPr lang="sk-SK" dirty="0" err="1" smtClean="0"/>
              <a:t>valid</a:t>
            </a:r>
            <a:endParaRPr lang="sk-SK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dirty="0" smtClean="0"/>
              <a:t>„</a:t>
            </a: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/>
              <a:t>municipality</a:t>
            </a:r>
            <a:r>
              <a:rPr lang="sk-SK" dirty="0"/>
              <a:t>“ </a:t>
            </a:r>
            <a:r>
              <a:rPr lang="sk-SK" dirty="0" err="1" smtClean="0"/>
              <a:t>project</a:t>
            </a:r>
            <a:r>
              <a:rPr lang="sk-SK" dirty="0" smtClean="0"/>
              <a:t> </a:t>
            </a:r>
            <a:r>
              <a:rPr lang="sk-SK" dirty="0" err="1" smtClean="0"/>
              <a:t>run</a:t>
            </a:r>
            <a:r>
              <a:rPr lang="sk-SK" dirty="0" smtClean="0"/>
              <a:t> by </a:t>
            </a:r>
            <a:r>
              <a:rPr lang="sk-SK" dirty="0" err="1" smtClean="0"/>
              <a:t>Transparency</a:t>
            </a:r>
            <a:r>
              <a:rPr lang="sk-SK" dirty="0" smtClean="0"/>
              <a:t> </a:t>
            </a:r>
            <a:r>
              <a:rPr lang="sk-SK" dirty="0" err="1" smtClean="0"/>
              <a:t>International</a:t>
            </a:r>
            <a:r>
              <a:rPr lang="sk-SK" dirty="0" smtClean="0"/>
              <a:t> Slovakia </a:t>
            </a:r>
            <a:r>
              <a:rPr lang="sk-SK" dirty="0" err="1" smtClean="0"/>
              <a:t>monitors</a:t>
            </a:r>
            <a:r>
              <a:rPr lang="sk-SK" dirty="0" smtClean="0"/>
              <a:t> </a:t>
            </a:r>
            <a:r>
              <a:rPr lang="sk-SK" dirty="0" err="1" smtClean="0"/>
              <a:t>above-the-law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: </a:t>
            </a:r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 rating </a:t>
            </a:r>
            <a:r>
              <a:rPr lang="sk-SK" dirty="0" err="1" smtClean="0"/>
              <a:t>for</a:t>
            </a:r>
            <a:r>
              <a:rPr lang="sk-SK" dirty="0" smtClean="0"/>
              <a:t> 100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a set </a:t>
            </a:r>
            <a:r>
              <a:rPr lang="sk-SK" dirty="0" err="1" smtClean="0"/>
              <a:t>of</a:t>
            </a:r>
            <a:r>
              <a:rPr lang="sk-SK" dirty="0" smtClean="0"/>
              <a:t> 102 </a:t>
            </a:r>
            <a:r>
              <a:rPr lang="sk-SK" dirty="0" err="1" smtClean="0"/>
              <a:t>indicators</a:t>
            </a:r>
            <a:r>
              <a:rPr lang="sk-SK" dirty="0" smtClean="0"/>
              <a:t> </a:t>
            </a:r>
            <a:r>
              <a:rPr lang="sk-SK" dirty="0" err="1" smtClean="0"/>
              <a:t>grouped</a:t>
            </a:r>
            <a:r>
              <a:rPr lang="sk-SK" dirty="0" smtClean="0"/>
              <a:t> in </a:t>
            </a:r>
            <a:r>
              <a:rPr lang="sk-SK" dirty="0" err="1" smtClean="0"/>
              <a:t>following</a:t>
            </a:r>
            <a:r>
              <a:rPr lang="sk-SK" dirty="0" smtClean="0"/>
              <a:t> </a:t>
            </a:r>
            <a:r>
              <a:rPr lang="sk-SK" dirty="0" err="1" smtClean="0"/>
              <a:t>areas</a:t>
            </a:r>
            <a:r>
              <a:rPr lang="sk-SK" dirty="0" smtClean="0"/>
              <a:t>:</a:t>
            </a:r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smtClean="0"/>
              <a:t>Access to </a:t>
            </a:r>
            <a:r>
              <a:rPr lang="sk-SK" dirty="0" err="1" smtClean="0"/>
              <a:t>information</a:t>
            </a:r>
            <a:r>
              <a:rPr lang="sk-SK" dirty="0" smtClean="0"/>
              <a:t> (</a:t>
            </a:r>
            <a:r>
              <a:rPr lang="sk-SK" dirty="0" err="1" smtClean="0"/>
              <a:t>documents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city </a:t>
            </a:r>
            <a:r>
              <a:rPr lang="sk-SK" dirty="0" err="1" smtClean="0"/>
              <a:t>board</a:t>
            </a:r>
            <a:r>
              <a:rPr lang="sk-SK" dirty="0" smtClean="0"/>
              <a:t> </a:t>
            </a:r>
            <a:r>
              <a:rPr lang="sk-SK" dirty="0" err="1" smtClean="0"/>
              <a:t>meetings</a:t>
            </a:r>
            <a:r>
              <a:rPr lang="sk-SK" dirty="0" smtClean="0"/>
              <a:t>, </a:t>
            </a:r>
            <a:r>
              <a:rPr lang="sk-SK" dirty="0" err="1" smtClean="0"/>
              <a:t>information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</a:t>
            </a:r>
            <a:r>
              <a:rPr lang="sk-SK" dirty="0" err="1" smtClean="0"/>
              <a:t>board</a:t>
            </a:r>
            <a:r>
              <a:rPr lang="sk-SK" dirty="0" smtClean="0"/>
              <a:t> </a:t>
            </a:r>
            <a:r>
              <a:rPr lang="sk-SK" dirty="0" err="1" smtClean="0"/>
              <a:t>members</a:t>
            </a:r>
            <a:r>
              <a:rPr lang="sk-SK" dirty="0" smtClean="0"/>
              <a:t>, </a:t>
            </a:r>
            <a:r>
              <a:rPr lang="sk-SK" dirty="0" err="1" smtClean="0"/>
              <a:t>evidence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dogs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.)</a:t>
            </a:r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participation</a:t>
            </a:r>
            <a:r>
              <a:rPr lang="sk-SK" dirty="0" smtClean="0"/>
              <a:t> in </a:t>
            </a:r>
            <a:r>
              <a:rPr lang="sk-SK" dirty="0" err="1" smtClean="0"/>
              <a:t>decision</a:t>
            </a:r>
            <a:r>
              <a:rPr lang="sk-SK" dirty="0" smtClean="0"/>
              <a:t> </a:t>
            </a:r>
            <a:r>
              <a:rPr lang="sk-SK" dirty="0" err="1" smtClean="0"/>
              <a:t>making</a:t>
            </a:r>
            <a:endParaRPr lang="sk-SK" dirty="0" smtClean="0"/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procurement</a:t>
            </a:r>
            <a:r>
              <a:rPr lang="sk-SK" dirty="0" smtClean="0"/>
              <a:t>; </a:t>
            </a:r>
            <a:r>
              <a:rPr lang="sk-SK" dirty="0" err="1" smtClean="0"/>
              <a:t>Sale</a:t>
            </a:r>
            <a:r>
              <a:rPr lang="sk-SK" dirty="0" smtClean="0"/>
              <a:t> and rent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property</a:t>
            </a:r>
            <a:endParaRPr lang="sk-SK" dirty="0" smtClean="0"/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Budget</a:t>
            </a:r>
            <a:r>
              <a:rPr lang="sk-SK" dirty="0" smtClean="0"/>
              <a:t>; </a:t>
            </a:r>
            <a:r>
              <a:rPr lang="sk-SK" dirty="0" err="1" smtClean="0"/>
              <a:t>Grants</a:t>
            </a:r>
            <a:r>
              <a:rPr lang="sk-SK" dirty="0" smtClean="0"/>
              <a:t> &amp; </a:t>
            </a:r>
            <a:r>
              <a:rPr lang="sk-SK" dirty="0" err="1" smtClean="0"/>
              <a:t>Subsidies</a:t>
            </a:r>
            <a:r>
              <a:rPr lang="sk-SK" dirty="0" smtClean="0"/>
              <a:t>; </a:t>
            </a:r>
            <a:r>
              <a:rPr lang="sk-SK" dirty="0" err="1" smtClean="0"/>
              <a:t>Flats</a:t>
            </a:r>
            <a:r>
              <a:rPr lang="sk-SK" dirty="0" smtClean="0"/>
              <a:t> &amp; </a:t>
            </a:r>
            <a:r>
              <a:rPr lang="sk-SK" dirty="0" err="1" smtClean="0"/>
              <a:t>Social</a:t>
            </a:r>
            <a:r>
              <a:rPr lang="sk-SK" dirty="0" smtClean="0"/>
              <a:t> </a:t>
            </a:r>
            <a:r>
              <a:rPr lang="sk-SK" dirty="0" err="1" smtClean="0"/>
              <a:t>facilities</a:t>
            </a:r>
            <a:endParaRPr lang="sk-SK" dirty="0" smtClean="0"/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Human</a:t>
            </a:r>
            <a:r>
              <a:rPr lang="sk-SK" dirty="0" smtClean="0"/>
              <a:t> </a:t>
            </a:r>
            <a:r>
              <a:rPr lang="sk-SK" dirty="0" err="1" smtClean="0"/>
              <a:t>resource</a:t>
            </a:r>
            <a:r>
              <a:rPr lang="sk-SK" dirty="0" smtClean="0"/>
              <a:t> </a:t>
            </a:r>
            <a:r>
              <a:rPr lang="sk-SK" dirty="0" err="1" smtClean="0"/>
              <a:t>management</a:t>
            </a:r>
            <a:endParaRPr lang="sk-SK" dirty="0" smtClean="0"/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Ethics</a:t>
            </a:r>
            <a:r>
              <a:rPr lang="sk-SK" dirty="0" smtClean="0"/>
              <a:t> &amp; </a:t>
            </a:r>
            <a:r>
              <a:rPr lang="sk-SK" dirty="0" err="1" smtClean="0"/>
              <a:t>Conflicts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interests</a:t>
            </a:r>
            <a:r>
              <a:rPr lang="sk-SK" dirty="0" smtClean="0"/>
              <a:t> (</a:t>
            </a:r>
            <a:r>
              <a:rPr lang="sk-SK" dirty="0" err="1" smtClean="0"/>
              <a:t>incl</a:t>
            </a:r>
            <a:r>
              <a:rPr lang="sk-SK" dirty="0" smtClean="0"/>
              <a:t>. </a:t>
            </a:r>
            <a:r>
              <a:rPr lang="sk-SK" dirty="0" err="1" smtClean="0"/>
              <a:t>accessibility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property</a:t>
            </a:r>
            <a:r>
              <a:rPr lang="sk-SK" dirty="0" smtClean="0"/>
              <a:t> </a:t>
            </a:r>
            <a:r>
              <a:rPr lang="sk-SK" dirty="0" err="1" smtClean="0"/>
              <a:t>declarations</a:t>
            </a:r>
            <a:r>
              <a:rPr lang="sk-SK" dirty="0" smtClean="0"/>
              <a:t>)</a:t>
            </a:r>
          </a:p>
          <a:p>
            <a:pPr marL="1200150" lvl="3" indent="-342900">
              <a:buFont typeface="Arial" panose="020B0604020202020204" pitchFamily="34" charset="0"/>
              <a:buChar char="•"/>
            </a:pPr>
            <a:r>
              <a:rPr lang="sk-SK" dirty="0" err="1" smtClean="0"/>
              <a:t>Land</a:t>
            </a:r>
            <a:r>
              <a:rPr lang="sk-SK" dirty="0" smtClean="0"/>
              <a:t> </a:t>
            </a:r>
            <a:r>
              <a:rPr lang="sk-SK" dirty="0" err="1" smtClean="0"/>
              <a:t>planning</a:t>
            </a:r>
            <a:r>
              <a:rPr lang="sk-SK" dirty="0" smtClean="0"/>
              <a:t> &amp; </a:t>
            </a:r>
            <a:r>
              <a:rPr lang="sk-SK" dirty="0" err="1" smtClean="0"/>
              <a:t>Construction</a:t>
            </a:r>
            <a:r>
              <a:rPr lang="sk-SK" dirty="0" smtClean="0"/>
              <a:t> </a:t>
            </a:r>
            <a:r>
              <a:rPr lang="sk-SK" dirty="0" err="1" smtClean="0"/>
              <a:t>authority</a:t>
            </a:r>
            <a:r>
              <a:rPr lang="sk-SK" dirty="0" smtClean="0"/>
              <a:t>; </a:t>
            </a:r>
            <a:r>
              <a:rPr lang="sk-SK" dirty="0" err="1" smtClean="0"/>
              <a:t>Firms</a:t>
            </a:r>
            <a:r>
              <a:rPr lang="sk-SK" dirty="0" smtClean="0"/>
              <a:t> </a:t>
            </a:r>
            <a:r>
              <a:rPr lang="sk-SK" dirty="0" err="1" smtClean="0"/>
              <a:t>co-owned</a:t>
            </a:r>
            <a:r>
              <a:rPr lang="sk-SK" dirty="0" smtClean="0"/>
              <a:t> by </a:t>
            </a:r>
            <a:r>
              <a:rPr lang="sk-SK" dirty="0" err="1" smtClean="0"/>
              <a:t>municipality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65141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transparency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1"/>
            <a:ext cx="8003232" cy="4493096"/>
          </a:xfrm>
        </p:spPr>
        <p:txBody>
          <a:bodyPr>
            <a:normAutofit/>
          </a:bodyPr>
          <a:lstStyle/>
          <a:p>
            <a:r>
              <a:rPr lang="sk-SK" dirty="0" smtClean="0"/>
              <a:t>INEKO </a:t>
            </a:r>
            <a:r>
              <a:rPr lang="sk-SK" dirty="0" err="1" smtClean="0"/>
              <a:t>portal</a:t>
            </a:r>
            <a:r>
              <a:rPr lang="sk-SK" dirty="0" smtClean="0"/>
              <a:t>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r>
              <a:rPr lang="sk-SK" dirty="0" smtClean="0"/>
              <a:t> and </a:t>
            </a:r>
            <a:r>
              <a:rPr lang="sk-SK" dirty="0" err="1" smtClean="0"/>
              <a:t>HTUs</a:t>
            </a:r>
            <a:r>
              <a:rPr lang="sk-SK" dirty="0" smtClean="0"/>
              <a:t> (to </a:t>
            </a:r>
            <a:r>
              <a:rPr lang="sk-SK" dirty="0" err="1" smtClean="0"/>
              <a:t>be</a:t>
            </a:r>
            <a:r>
              <a:rPr lang="sk-SK" dirty="0" smtClean="0"/>
              <a:t> </a:t>
            </a:r>
            <a:r>
              <a:rPr lang="sk-SK" dirty="0" err="1" smtClean="0"/>
              <a:t>transferred</a:t>
            </a:r>
            <a:r>
              <a:rPr lang="sk-SK" dirty="0" smtClean="0"/>
              <a:t> </a:t>
            </a:r>
            <a:r>
              <a:rPr lang="sk-SK" dirty="0" err="1" smtClean="0"/>
              <a:t>to</a:t>
            </a:r>
            <a:r>
              <a:rPr lang="sk-SK" dirty="0" smtClean="0"/>
              <a:t> </a:t>
            </a:r>
            <a:r>
              <a:rPr lang="sk-SK" dirty="0" err="1" smtClean="0"/>
              <a:t>Moldova</a:t>
            </a:r>
            <a:r>
              <a:rPr lang="sk-SK" dirty="0" smtClean="0"/>
              <a:t>): </a:t>
            </a:r>
            <a:r>
              <a:rPr lang="en-US" dirty="0" smtClean="0">
                <a:hlinkClick r:id="rId2"/>
              </a:rPr>
              <a:t>http</a:t>
            </a:r>
            <a:r>
              <a:rPr lang="en-US" dirty="0">
                <a:hlinkClick r:id="rId2"/>
              </a:rPr>
              <a:t>://www.obce.ineko.sk</a:t>
            </a:r>
            <a:r>
              <a:rPr lang="en-US" dirty="0" smtClean="0">
                <a:hlinkClick r:id="rId2"/>
              </a:rPr>
              <a:t>/</a:t>
            </a:r>
            <a:r>
              <a:rPr lang="sk-SK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273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Problems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dirty="0" err="1" smtClean="0"/>
              <a:t>Weak</a:t>
            </a:r>
            <a:r>
              <a:rPr lang="sk-SK" dirty="0" smtClean="0"/>
              <a:t> </a:t>
            </a:r>
            <a:r>
              <a:rPr lang="sk-SK" dirty="0" err="1" smtClean="0"/>
              <a:t>control</a:t>
            </a:r>
            <a:r>
              <a:rPr lang="sk-SK" dirty="0" smtClean="0"/>
              <a:t> &amp; </a:t>
            </a:r>
            <a:r>
              <a:rPr lang="sk-SK" dirty="0" err="1" smtClean="0"/>
              <a:t>violation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law</a:t>
            </a:r>
            <a:r>
              <a:rPr lang="sk-SK" dirty="0" smtClean="0"/>
              <a:t> </a:t>
            </a:r>
          </a:p>
          <a:p>
            <a:pPr lvl="1"/>
            <a:r>
              <a:rPr lang="sk-SK" dirty="0" err="1" smtClean="0"/>
              <a:t>Unpublished</a:t>
            </a:r>
            <a:r>
              <a:rPr lang="sk-SK" dirty="0" smtClean="0"/>
              <a:t> </a:t>
            </a:r>
            <a:r>
              <a:rPr lang="sk-SK" dirty="0" err="1" smtClean="0"/>
              <a:t>contracts</a:t>
            </a:r>
            <a:r>
              <a:rPr lang="sk-SK" dirty="0" smtClean="0"/>
              <a:t> (</a:t>
            </a:r>
            <a:r>
              <a:rPr lang="sk-SK" dirty="0" err="1" smtClean="0"/>
              <a:t>especially</a:t>
            </a:r>
            <a:r>
              <a:rPr lang="sk-SK" dirty="0" smtClean="0"/>
              <a:t> </a:t>
            </a:r>
            <a:r>
              <a:rPr lang="sk-SK" dirty="0"/>
              <a:t>in </a:t>
            </a:r>
            <a:r>
              <a:rPr lang="sk-SK" dirty="0" err="1"/>
              <a:t>small</a:t>
            </a:r>
            <a:r>
              <a:rPr lang="sk-SK" dirty="0"/>
              <a:t> </a:t>
            </a:r>
            <a:r>
              <a:rPr lang="sk-SK" dirty="0" err="1" smtClean="0"/>
              <a:t>villages</a:t>
            </a:r>
            <a:r>
              <a:rPr lang="sk-SK" dirty="0" smtClean="0"/>
              <a:t>)</a:t>
            </a:r>
            <a:endParaRPr lang="sk-SK" dirty="0"/>
          </a:p>
          <a:p>
            <a:pPr lvl="1"/>
            <a:r>
              <a:rPr lang="sk-SK" dirty="0" smtClean="0"/>
              <a:t>5%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mayors</a:t>
            </a:r>
            <a:r>
              <a:rPr lang="sk-SK" dirty="0" smtClean="0"/>
              <a:t> </a:t>
            </a:r>
            <a:r>
              <a:rPr lang="sk-SK" dirty="0" err="1" smtClean="0"/>
              <a:t>active</a:t>
            </a:r>
            <a:r>
              <a:rPr lang="sk-SK" dirty="0" smtClean="0"/>
              <a:t> in </a:t>
            </a:r>
            <a:r>
              <a:rPr lang="sk-SK" dirty="0" err="1" smtClean="0"/>
              <a:t>business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</a:p>
          <a:p>
            <a:r>
              <a:rPr lang="sk-SK" dirty="0" err="1" smtClean="0"/>
              <a:t>Low</a:t>
            </a:r>
            <a:r>
              <a:rPr lang="sk-SK" dirty="0" smtClean="0"/>
              <a:t> </a:t>
            </a:r>
            <a:r>
              <a:rPr lang="sk-SK" dirty="0" err="1" smtClean="0"/>
              <a:t>above-the-law</a:t>
            </a:r>
            <a:r>
              <a:rPr lang="sk-SK" dirty="0" smtClean="0"/>
              <a:t> </a:t>
            </a:r>
            <a:r>
              <a:rPr lang="sk-SK" dirty="0" err="1" smtClean="0"/>
              <a:t>transparency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Average</a:t>
            </a:r>
            <a:r>
              <a:rPr lang="sk-SK" dirty="0" smtClean="0"/>
              <a:t> „</a:t>
            </a:r>
            <a:r>
              <a:rPr lang="sk-SK" dirty="0" err="1" smtClean="0"/>
              <a:t>Open</a:t>
            </a:r>
            <a:r>
              <a:rPr lang="sk-SK" dirty="0" smtClean="0"/>
              <a:t> </a:t>
            </a:r>
            <a:r>
              <a:rPr lang="sk-SK" dirty="0" err="1" smtClean="0"/>
              <a:t>municipality</a:t>
            </a:r>
            <a:r>
              <a:rPr lang="sk-SK" dirty="0" smtClean="0"/>
              <a:t>“ rating in 2014: </a:t>
            </a:r>
            <a:r>
              <a:rPr lang="sk-SK" dirty="0"/>
              <a:t>47 </a:t>
            </a:r>
            <a:r>
              <a:rPr lang="sk-SK" dirty="0" err="1"/>
              <a:t>points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100;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best</a:t>
            </a:r>
            <a:r>
              <a:rPr lang="sk-SK" dirty="0"/>
              <a:t> city: 72; </a:t>
            </a:r>
            <a:r>
              <a:rPr lang="sk-SK" dirty="0" err="1"/>
              <a:t>the</a:t>
            </a:r>
            <a:r>
              <a:rPr lang="sk-SK" dirty="0"/>
              <a:t> </a:t>
            </a:r>
            <a:r>
              <a:rPr lang="sk-SK" dirty="0" err="1"/>
              <a:t>worst</a:t>
            </a:r>
            <a:r>
              <a:rPr lang="sk-SK" dirty="0"/>
              <a:t>: 23</a:t>
            </a:r>
          </a:p>
          <a:p>
            <a:pPr lvl="1"/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worst</a:t>
            </a:r>
            <a:r>
              <a:rPr lang="sk-SK" dirty="0" smtClean="0"/>
              <a:t> </a:t>
            </a:r>
            <a:r>
              <a:rPr lang="sk-SK" dirty="0" err="1" smtClean="0"/>
              <a:t>results</a:t>
            </a:r>
            <a:r>
              <a:rPr lang="sk-SK" dirty="0" smtClean="0"/>
              <a:t> in </a:t>
            </a:r>
            <a:r>
              <a:rPr lang="sk-SK" dirty="0" err="1" smtClean="0"/>
              <a:t>sale</a:t>
            </a:r>
            <a:r>
              <a:rPr lang="sk-SK" dirty="0" smtClean="0"/>
              <a:t> and rent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property</a:t>
            </a:r>
            <a:endParaRPr lang="sk-SK" dirty="0"/>
          </a:p>
          <a:p>
            <a:pPr lvl="1"/>
            <a:r>
              <a:rPr lang="sk-SK" dirty="0" smtClean="0"/>
              <a:t>Minimum </a:t>
            </a:r>
            <a:r>
              <a:rPr lang="sk-SK" dirty="0" err="1" smtClean="0"/>
              <a:t>accessibility</a:t>
            </a:r>
            <a:r>
              <a:rPr lang="sk-SK" dirty="0" smtClean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u="sng" dirty="0" err="1"/>
              <a:t>property</a:t>
            </a:r>
            <a:r>
              <a:rPr lang="sk-SK" u="sng" dirty="0"/>
              <a:t> </a:t>
            </a:r>
            <a:r>
              <a:rPr lang="sk-SK" u="sng" dirty="0" err="1" smtClean="0"/>
              <a:t>declarations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both</a:t>
            </a:r>
            <a:r>
              <a:rPr lang="sk-SK" dirty="0" smtClean="0"/>
              <a:t> </a:t>
            </a:r>
            <a:r>
              <a:rPr lang="sk-SK" dirty="0" err="1" smtClean="0"/>
              <a:t>mayors</a:t>
            </a:r>
            <a:r>
              <a:rPr lang="sk-SK" dirty="0" smtClean="0"/>
              <a:t> and </a:t>
            </a:r>
            <a:r>
              <a:rPr lang="sk-SK" dirty="0" err="1" smtClean="0"/>
              <a:t>deputies</a:t>
            </a:r>
            <a:endParaRPr lang="sk-SK" dirty="0" smtClean="0"/>
          </a:p>
          <a:p>
            <a:r>
              <a:rPr lang="sk-SK" dirty="0" err="1" smtClean="0"/>
              <a:t>Hidden</a:t>
            </a:r>
            <a:r>
              <a:rPr lang="sk-SK" dirty="0" smtClean="0"/>
              <a:t> </a:t>
            </a:r>
            <a:r>
              <a:rPr lang="sk-SK" dirty="0" err="1" smtClean="0"/>
              <a:t>debts</a:t>
            </a:r>
            <a:r>
              <a:rPr lang="sk-SK" dirty="0" smtClean="0"/>
              <a:t>: PPP </a:t>
            </a:r>
            <a:r>
              <a:rPr lang="sk-SK" dirty="0" err="1" smtClean="0"/>
              <a:t>projects</a:t>
            </a:r>
            <a:r>
              <a:rPr lang="sk-SK" dirty="0" smtClean="0"/>
              <a:t>, </a:t>
            </a:r>
            <a:r>
              <a:rPr lang="sk-SK" dirty="0" err="1" smtClean="0"/>
              <a:t>subsidiaries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4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Project in </a:t>
            </a:r>
            <a:r>
              <a:rPr lang="sk-SK" b="1" dirty="0" err="1" smtClean="0"/>
              <a:t>Moldova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Title</a:t>
            </a:r>
            <a:r>
              <a:rPr lang="sk-SK" dirty="0" smtClean="0"/>
              <a:t>: </a:t>
            </a:r>
            <a:r>
              <a:rPr lang="sk-SK" dirty="0" err="1" smtClean="0"/>
              <a:t>Improving</a:t>
            </a:r>
            <a:r>
              <a:rPr lang="sk-SK" dirty="0" smtClean="0"/>
              <a:t> </a:t>
            </a:r>
            <a:r>
              <a:rPr lang="sk-SK" dirty="0" err="1"/>
              <a:t>Oversight</a:t>
            </a:r>
            <a:r>
              <a:rPr lang="sk-SK" dirty="0"/>
              <a:t> </a:t>
            </a:r>
            <a:r>
              <a:rPr lang="sk-SK" dirty="0" err="1"/>
              <a:t>of</a:t>
            </a:r>
            <a:r>
              <a:rPr lang="sk-SK" dirty="0"/>
              <a:t> </a:t>
            </a:r>
            <a:r>
              <a:rPr lang="sk-SK" dirty="0" err="1"/>
              <a:t>Local</a:t>
            </a:r>
            <a:r>
              <a:rPr lang="sk-SK" dirty="0"/>
              <a:t> </a:t>
            </a:r>
            <a:r>
              <a:rPr lang="sk-SK" dirty="0" err="1"/>
              <a:t>Governments</a:t>
            </a:r>
            <a:r>
              <a:rPr lang="sk-SK" dirty="0"/>
              <a:t> in </a:t>
            </a:r>
            <a:r>
              <a:rPr lang="sk-SK" dirty="0" err="1" smtClean="0"/>
              <a:t>Moldova</a:t>
            </a:r>
            <a:endParaRPr lang="sk-SK" dirty="0" smtClean="0"/>
          </a:p>
          <a:p>
            <a:r>
              <a:rPr lang="sk-SK" dirty="0" err="1" smtClean="0"/>
              <a:t>Supported</a:t>
            </a:r>
            <a:r>
              <a:rPr lang="sk-SK" dirty="0" smtClean="0"/>
              <a:t> by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National</a:t>
            </a:r>
            <a:r>
              <a:rPr lang="sk-SK" dirty="0" smtClean="0"/>
              <a:t> </a:t>
            </a:r>
            <a:r>
              <a:rPr lang="sk-SK" dirty="0" err="1" smtClean="0"/>
              <a:t>Endowment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Democracy</a:t>
            </a:r>
            <a:r>
              <a:rPr lang="sk-SK" dirty="0" smtClean="0"/>
              <a:t> (NED)</a:t>
            </a:r>
          </a:p>
          <a:p>
            <a:r>
              <a:rPr lang="sk-SK" dirty="0" err="1" smtClean="0"/>
              <a:t>Timeframe</a:t>
            </a:r>
            <a:r>
              <a:rPr lang="sk-SK" dirty="0" smtClean="0"/>
              <a:t>: </a:t>
            </a:r>
            <a:r>
              <a:rPr lang="sk-SK" dirty="0" err="1" smtClean="0"/>
              <a:t>May</a:t>
            </a:r>
            <a:r>
              <a:rPr lang="sk-SK" dirty="0" smtClean="0"/>
              <a:t> 2015 – </a:t>
            </a:r>
            <a:r>
              <a:rPr lang="sk-SK" dirty="0" err="1" smtClean="0"/>
              <a:t>January</a:t>
            </a:r>
            <a:r>
              <a:rPr lang="sk-SK" dirty="0" smtClean="0"/>
              <a:t> 2016</a:t>
            </a:r>
          </a:p>
          <a:p>
            <a:r>
              <a:rPr lang="sk-SK" dirty="0" err="1" smtClean="0"/>
              <a:t>Partners</a:t>
            </a:r>
            <a:r>
              <a:rPr lang="sk-SK" dirty="0" smtClean="0"/>
              <a:t>: INEKO &amp; IDIS</a:t>
            </a:r>
          </a:p>
          <a:p>
            <a:r>
              <a:rPr lang="sk-SK" dirty="0" err="1" smtClean="0"/>
              <a:t>Goal</a:t>
            </a:r>
            <a:r>
              <a:rPr lang="sk-SK" dirty="0" smtClean="0"/>
              <a:t>: To </a:t>
            </a:r>
            <a:r>
              <a:rPr lang="sk-SK" dirty="0" err="1" smtClean="0"/>
              <a:t>increase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accountability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local</a:t>
            </a:r>
            <a:r>
              <a:rPr lang="sk-SK" dirty="0" smtClean="0"/>
              <a:t> </a:t>
            </a:r>
            <a:r>
              <a:rPr lang="sk-SK" dirty="0" err="1" smtClean="0"/>
              <a:t>governments</a:t>
            </a:r>
            <a:r>
              <a:rPr lang="sk-SK" dirty="0" smtClean="0"/>
              <a:t> in 50 </a:t>
            </a:r>
            <a:r>
              <a:rPr lang="sk-SK" dirty="0" err="1" smtClean="0"/>
              <a:t>municipalities</a:t>
            </a:r>
            <a:r>
              <a:rPr lang="sk-SK" dirty="0" smtClean="0"/>
              <a:t> in </a:t>
            </a:r>
            <a:r>
              <a:rPr lang="sk-SK" dirty="0" err="1" smtClean="0"/>
              <a:t>Moldova</a:t>
            </a:r>
            <a:endParaRPr lang="sk-SK" dirty="0" smtClean="0"/>
          </a:p>
          <a:p>
            <a:r>
              <a:rPr lang="sk-SK" dirty="0" err="1" smtClean="0"/>
              <a:t>Tools</a:t>
            </a:r>
            <a:r>
              <a:rPr lang="sk-SK" dirty="0" smtClean="0"/>
              <a:t>: </a:t>
            </a:r>
          </a:p>
          <a:p>
            <a:pPr lvl="1"/>
            <a:r>
              <a:rPr lang="sk-SK" dirty="0" smtClean="0"/>
              <a:t>Transfer </a:t>
            </a:r>
            <a:r>
              <a:rPr lang="sk-SK" dirty="0" err="1" smtClean="0"/>
              <a:t>of</a:t>
            </a:r>
            <a:r>
              <a:rPr lang="sk-SK" dirty="0" smtClean="0"/>
              <a:t> INEKO </a:t>
            </a:r>
            <a:r>
              <a:rPr lang="sk-SK" dirty="0" err="1" smtClean="0"/>
              <a:t>knowledge</a:t>
            </a:r>
            <a:r>
              <a:rPr lang="sk-SK" dirty="0" smtClean="0"/>
              <a:t> on </a:t>
            </a:r>
            <a:r>
              <a:rPr lang="sk-SK" dirty="0" err="1" smtClean="0"/>
              <a:t>computing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health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municipalities</a:t>
            </a:r>
            <a:endParaRPr lang="sk-SK" dirty="0" smtClean="0"/>
          </a:p>
          <a:p>
            <a:pPr lvl="1"/>
            <a:r>
              <a:rPr lang="sk-SK" dirty="0" err="1" smtClean="0"/>
              <a:t>Creating</a:t>
            </a:r>
            <a:r>
              <a:rPr lang="sk-SK" dirty="0" smtClean="0"/>
              <a:t> a </a:t>
            </a:r>
            <a:r>
              <a:rPr lang="sk-SK" dirty="0" err="1" smtClean="0"/>
              <a:t>portal</a:t>
            </a:r>
            <a:r>
              <a:rPr lang="sk-SK" dirty="0" smtClean="0"/>
              <a:t>/</a:t>
            </a:r>
            <a:r>
              <a:rPr lang="sk-SK" dirty="0" err="1" smtClean="0"/>
              <a:t>dataset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financial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at</a:t>
            </a:r>
            <a:r>
              <a:rPr lang="sk-SK" dirty="0" smtClean="0"/>
              <a:t> </a:t>
            </a:r>
            <a:r>
              <a:rPr lang="sk-SK" dirty="0" err="1" smtClean="0"/>
              <a:t>least</a:t>
            </a:r>
            <a:r>
              <a:rPr lang="sk-SK" dirty="0" smtClean="0"/>
              <a:t> 50 </a:t>
            </a:r>
            <a:r>
              <a:rPr lang="sk-SK" dirty="0" err="1" smtClean="0"/>
              <a:t>Moldovan</a:t>
            </a:r>
            <a:r>
              <a:rPr lang="sk-SK" dirty="0" smtClean="0"/>
              <a:t> </a:t>
            </a:r>
            <a:r>
              <a:rPr lang="sk-SK" dirty="0" err="1" smtClean="0"/>
              <a:t>biggest</a:t>
            </a:r>
            <a:r>
              <a:rPr lang="sk-SK" dirty="0" smtClean="0"/>
              <a:t> </a:t>
            </a:r>
            <a:r>
              <a:rPr lang="sk-SK" dirty="0" err="1" smtClean="0"/>
              <a:t>cities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337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Activities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sk-SK" dirty="0" err="1" smtClean="0"/>
              <a:t>May</a:t>
            </a:r>
            <a:r>
              <a:rPr lang="sk-SK" dirty="0" smtClean="0"/>
              <a:t> 2015: </a:t>
            </a:r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sk-SK" sz="2500" dirty="0" err="1"/>
              <a:t>Opening</a:t>
            </a:r>
            <a:r>
              <a:rPr lang="sk-SK" sz="2500" dirty="0"/>
              <a:t> </a:t>
            </a:r>
            <a:r>
              <a:rPr lang="sk-SK" sz="2500" dirty="0" err="1"/>
              <a:t>seminar</a:t>
            </a:r>
            <a:endParaRPr lang="sk-SK" sz="2500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sz="3200" dirty="0"/>
              <a:t>May – June 2015: </a:t>
            </a:r>
            <a:endParaRPr lang="sk-SK" sz="3200" dirty="0" smtClean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en-GB" dirty="0" smtClean="0"/>
              <a:t>Data identification</a:t>
            </a:r>
            <a:endParaRPr lang="sk-SK" dirty="0" smtClean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en-GB" dirty="0"/>
              <a:t>Creating a methodology for assessing the financial health of local governments in Moldova</a:t>
            </a:r>
            <a:endParaRPr lang="en-US" dirty="0"/>
          </a:p>
          <a:p>
            <a:r>
              <a:rPr lang="en-GB" dirty="0"/>
              <a:t>July – September 2015: </a:t>
            </a:r>
            <a:endParaRPr lang="sk-SK" dirty="0" smtClean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en-GB" dirty="0" smtClean="0"/>
              <a:t>Data collection and processing</a:t>
            </a:r>
            <a:endParaRPr lang="sk-SK" dirty="0" smtClean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sk-SK" dirty="0" smtClean="0"/>
              <a:t>C</a:t>
            </a:r>
            <a:r>
              <a:rPr lang="en-GB" dirty="0" err="1" smtClean="0"/>
              <a:t>reating</a:t>
            </a:r>
            <a:r>
              <a:rPr lang="en-GB" dirty="0" smtClean="0"/>
              <a:t> </a:t>
            </a:r>
            <a:r>
              <a:rPr lang="en-GB" dirty="0"/>
              <a:t>the </a:t>
            </a:r>
            <a:r>
              <a:rPr lang="sk-SK" dirty="0" err="1" smtClean="0"/>
              <a:t>dataset</a:t>
            </a:r>
            <a:r>
              <a:rPr lang="sk-SK" dirty="0" smtClean="0"/>
              <a:t>/</a:t>
            </a:r>
            <a:r>
              <a:rPr lang="en-GB" dirty="0" smtClean="0"/>
              <a:t>portal</a:t>
            </a:r>
            <a:endParaRPr lang="sk-SK" dirty="0" smtClean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sz="3200" dirty="0"/>
              <a:t>November 2015 – January 2016: </a:t>
            </a:r>
            <a:endParaRPr lang="sk-SK" sz="3200" dirty="0" smtClean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en-GB" dirty="0"/>
              <a:t>Analysis of the financial health of the biggest towns and municipalities of </a:t>
            </a:r>
            <a:r>
              <a:rPr lang="en-GB" dirty="0" smtClean="0"/>
              <a:t>Moldova</a:t>
            </a:r>
            <a:endParaRPr lang="sk-SK" dirty="0"/>
          </a:p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en-GB" sz="3200" dirty="0"/>
              <a:t>January 2016: </a:t>
            </a:r>
            <a:endParaRPr lang="sk-SK" sz="3200" dirty="0"/>
          </a:p>
          <a:p>
            <a:pPr marL="742950" lvl="2" indent="-342900">
              <a:buFont typeface="Calibri" panose="020F0502020204030204" pitchFamily="34" charset="0"/>
              <a:buChar char="‒"/>
            </a:pPr>
            <a:r>
              <a:rPr lang="en-GB" dirty="0" smtClean="0"/>
              <a:t>Seminar </a:t>
            </a:r>
            <a:r>
              <a:rPr lang="en-GB" dirty="0"/>
              <a:t>and press conference in </a:t>
            </a:r>
            <a:r>
              <a:rPr lang="en-GB" i="1" dirty="0" err="1" smtClean="0"/>
              <a:t>Chișinău</a:t>
            </a:r>
            <a:r>
              <a:rPr lang="sk-SK" i="1" dirty="0" smtClean="0"/>
              <a:t>; </a:t>
            </a:r>
            <a:r>
              <a:rPr lang="sk-SK" dirty="0" err="1" smtClean="0"/>
              <a:t>pr</a:t>
            </a:r>
            <a:r>
              <a:rPr lang="en-GB" dirty="0" err="1" smtClean="0"/>
              <a:t>oject</a:t>
            </a:r>
            <a:r>
              <a:rPr lang="en-GB" dirty="0" smtClean="0"/>
              <a:t> </a:t>
            </a:r>
            <a:r>
              <a:rPr lang="en-GB" dirty="0"/>
              <a:t>conclusion</a:t>
            </a:r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2983840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INEKO </a:t>
            </a:r>
            <a:r>
              <a:rPr lang="sk-SK" b="1" dirty="0" err="1" smtClean="0"/>
              <a:t>portal</a:t>
            </a:r>
            <a:endParaRPr lang="en-US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6"/>
            <a:ext cx="5679527" cy="5062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755575" y="1700808"/>
            <a:ext cx="14054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smtClean="0"/>
              <a:t>Main </a:t>
            </a:r>
            <a:r>
              <a:rPr lang="sk-SK" sz="2000" dirty="0" err="1" smtClean="0"/>
              <a:t>page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450196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INEKO </a:t>
            </a:r>
            <a:r>
              <a:rPr lang="sk-SK" b="1" dirty="0" err="1" smtClean="0"/>
              <a:t>portal</a:t>
            </a:r>
            <a:endParaRPr lang="en-US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556792"/>
            <a:ext cx="620807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467545" y="1700808"/>
            <a:ext cx="16934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err="1" smtClean="0"/>
              <a:t>Profiles</a:t>
            </a:r>
            <a:r>
              <a:rPr lang="sk-SK" sz="2000" dirty="0" smtClean="0"/>
              <a:t> </a:t>
            </a:r>
            <a:r>
              <a:rPr lang="sk-SK" sz="2000" dirty="0" err="1" smtClean="0"/>
              <a:t>of</a:t>
            </a:r>
            <a:r>
              <a:rPr lang="sk-SK" sz="2000" dirty="0" smtClean="0"/>
              <a:t> </a:t>
            </a:r>
            <a:r>
              <a:rPr lang="sk-SK" sz="2000" dirty="0" err="1" smtClean="0"/>
              <a:t>municipalities</a:t>
            </a:r>
            <a:r>
              <a:rPr lang="sk-SK" sz="2000" dirty="0" smtClean="0"/>
              <a:t> and </a:t>
            </a:r>
            <a:r>
              <a:rPr lang="sk-SK" sz="2000" dirty="0" err="1" smtClean="0"/>
              <a:t>HTUs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21330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/>
              <a:t>INEKO </a:t>
            </a:r>
            <a:r>
              <a:rPr lang="sk-SK" b="1" dirty="0" err="1"/>
              <a:t>portal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6752391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BlokTextu 3"/>
          <p:cNvSpPr txBox="1"/>
          <p:nvPr/>
        </p:nvSpPr>
        <p:spPr>
          <a:xfrm>
            <a:off x="395537" y="1556792"/>
            <a:ext cx="1440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000" dirty="0" err="1" smtClean="0"/>
              <a:t>Financial</a:t>
            </a:r>
            <a:r>
              <a:rPr lang="sk-SK" sz="2000" dirty="0" smtClean="0"/>
              <a:t> </a:t>
            </a:r>
            <a:r>
              <a:rPr lang="sk-SK" sz="2000" dirty="0" err="1" smtClean="0"/>
              <a:t>health</a:t>
            </a:r>
            <a:r>
              <a:rPr lang="sk-SK" sz="2000" dirty="0" smtClean="0"/>
              <a:t> </a:t>
            </a:r>
            <a:r>
              <a:rPr lang="sk-SK" sz="2000" dirty="0" err="1" smtClean="0"/>
              <a:t>rankings</a:t>
            </a:r>
            <a:r>
              <a:rPr lang="sk-SK" sz="2000" dirty="0" smtClean="0"/>
              <a:t>: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76100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Financial</a:t>
            </a:r>
            <a:r>
              <a:rPr lang="sk-SK" b="1" dirty="0" smtClean="0"/>
              <a:t> </a:t>
            </a:r>
            <a:r>
              <a:rPr lang="sk-SK" b="1" dirty="0" err="1" smtClean="0"/>
              <a:t>health</a:t>
            </a:r>
            <a:r>
              <a:rPr lang="sk-SK" b="1" dirty="0" smtClean="0"/>
              <a:t> </a:t>
            </a:r>
            <a:r>
              <a:rPr lang="sk-SK" b="1" dirty="0" err="1" smtClean="0"/>
              <a:t>indicators</a:t>
            </a:r>
            <a:endParaRPr lang="en-US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0558972"/>
              </p:ext>
            </p:extLst>
          </p:nvPr>
        </p:nvGraphicFramePr>
        <p:xfrm>
          <a:off x="467544" y="1397000"/>
          <a:ext cx="820891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29829"/>
                <a:gridCol w="1479083"/>
              </a:tblGrid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Indicators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entering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final</a:t>
                      </a:r>
                      <a:r>
                        <a:rPr lang="sk-SK" dirty="0" smtClean="0"/>
                        <a:t> rating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err="1" smtClean="0"/>
                        <a:t>Weight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Overall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Debt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service</a:t>
                      </a:r>
                      <a:r>
                        <a:rPr lang="sk-SK" dirty="0" smtClean="0"/>
                        <a:t> (</a:t>
                      </a:r>
                      <a:r>
                        <a:rPr lang="sk-SK" dirty="0" err="1" smtClean="0"/>
                        <a:t>interest</a:t>
                      </a:r>
                      <a:r>
                        <a:rPr lang="sk-SK" dirty="0" smtClean="0"/>
                        <a:t> plus </a:t>
                      </a:r>
                      <a:r>
                        <a:rPr lang="sk-SK" dirty="0" err="1" smtClean="0"/>
                        <a:t>principle</a:t>
                      </a:r>
                      <a:r>
                        <a:rPr lang="sk-SK" dirty="0" smtClean="0"/>
                        <a:t>)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account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balance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and </a:t>
                      </a:r>
                      <a:r>
                        <a:rPr lang="sk-SK" dirty="0" err="1" smtClean="0"/>
                        <a:t>capital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Liabilities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overdue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at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least</a:t>
                      </a:r>
                      <a:r>
                        <a:rPr lang="sk-SK" dirty="0" smtClean="0"/>
                        <a:t> 60 </a:t>
                      </a:r>
                      <a:r>
                        <a:rPr lang="sk-SK" dirty="0" err="1" smtClean="0"/>
                        <a:t>days</a:t>
                      </a:r>
                      <a:r>
                        <a:rPr lang="sk-SK" dirty="0" smtClean="0"/>
                        <a:t> over </a:t>
                      </a:r>
                      <a:r>
                        <a:rPr lang="sk-SK" dirty="0" err="1" smtClean="0"/>
                        <a:t>current</a:t>
                      </a:r>
                      <a:r>
                        <a:rPr lang="sk-SK" dirty="0" smtClean="0"/>
                        <a:t> </a:t>
                      </a:r>
                      <a:r>
                        <a:rPr lang="sk-SK" dirty="0" err="1" smtClean="0"/>
                        <a:t>revenues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sk-SK" dirty="0" err="1" smtClean="0"/>
                        <a:t>Immediate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liquidity</a:t>
                      </a:r>
                      <a:r>
                        <a:rPr lang="sk-SK" baseline="0" dirty="0" smtClean="0"/>
                        <a:t> on </a:t>
                      </a:r>
                      <a:r>
                        <a:rPr lang="sk-SK" baseline="0" dirty="0" err="1" smtClean="0"/>
                        <a:t>financial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accounts</a:t>
                      </a:r>
                      <a:r>
                        <a:rPr lang="sk-SK" baseline="0" dirty="0" smtClean="0"/>
                        <a:t> over </a:t>
                      </a:r>
                      <a:r>
                        <a:rPr lang="sk-SK" baseline="0" dirty="0" err="1" smtClean="0"/>
                        <a:t>short-term</a:t>
                      </a:r>
                      <a:r>
                        <a:rPr lang="sk-SK" baseline="0" dirty="0" smtClean="0"/>
                        <a:t> </a:t>
                      </a:r>
                      <a:r>
                        <a:rPr lang="sk-SK" baseline="0" dirty="0" err="1" smtClean="0"/>
                        <a:t>liabilities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sk-SK" dirty="0" smtClean="0"/>
                        <a:t>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BlokTextu 4"/>
          <p:cNvSpPr txBox="1"/>
          <p:nvPr/>
        </p:nvSpPr>
        <p:spPr>
          <a:xfrm>
            <a:off x="827584" y="4005064"/>
            <a:ext cx="7632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All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transformed</a:t>
            </a:r>
            <a:r>
              <a:rPr lang="sk-SK" dirty="0" smtClean="0"/>
              <a:t> to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sk-SK" dirty="0" err="1" smtClean="0"/>
              <a:t>scale</a:t>
            </a:r>
            <a:r>
              <a:rPr lang="sk-SK" dirty="0" smtClean="0"/>
              <a:t> {0, 6}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Overall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 </a:t>
            </a:r>
            <a:r>
              <a:rPr lang="sk-SK" dirty="0" err="1" smtClean="0"/>
              <a:t>is</a:t>
            </a:r>
            <a:r>
              <a:rPr lang="sk-SK" dirty="0" smtClean="0"/>
              <a:t>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</a:t>
            </a:r>
            <a:endParaRPr lang="sk-SK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sk-SK" dirty="0" err="1" smtClean="0"/>
              <a:t>Other</a:t>
            </a:r>
            <a:r>
              <a:rPr lang="sk-SK" dirty="0" smtClean="0"/>
              <a:t> </a:t>
            </a:r>
            <a:r>
              <a:rPr lang="sk-SK" dirty="0" err="1" smtClean="0"/>
              <a:t>four</a:t>
            </a:r>
            <a:r>
              <a:rPr lang="sk-SK" dirty="0" smtClean="0"/>
              <a:t> </a:t>
            </a:r>
            <a:r>
              <a:rPr lang="sk-SK" dirty="0" err="1" smtClean="0"/>
              <a:t>indicators</a:t>
            </a:r>
            <a:r>
              <a:rPr lang="sk-SK" dirty="0" smtClean="0"/>
              <a:t> are </a:t>
            </a:r>
            <a:r>
              <a:rPr lang="sk-SK" dirty="0" err="1" smtClean="0"/>
              <a:t>computed</a:t>
            </a:r>
            <a:r>
              <a:rPr lang="sk-SK" dirty="0" smtClean="0"/>
              <a:t> </a:t>
            </a:r>
            <a:r>
              <a:rPr lang="sk-SK" dirty="0" err="1" smtClean="0"/>
              <a:t>based</a:t>
            </a:r>
            <a:r>
              <a:rPr lang="sk-SK" dirty="0" smtClean="0"/>
              <a:t> on </a:t>
            </a:r>
            <a:r>
              <a:rPr lang="sk-SK" dirty="0" err="1" smtClean="0"/>
              <a:t>data</a:t>
            </a:r>
            <a:r>
              <a:rPr lang="sk-SK" dirty="0" smtClean="0"/>
              <a:t> </a:t>
            </a:r>
            <a:r>
              <a:rPr lang="sk-SK" dirty="0" err="1" smtClean="0"/>
              <a:t>from</a:t>
            </a:r>
            <a:r>
              <a:rPr lang="sk-SK" dirty="0" smtClean="0"/>
              <a:t> </a:t>
            </a:r>
            <a:r>
              <a:rPr lang="sk-SK" dirty="0" err="1" smtClean="0"/>
              <a:t>the</a:t>
            </a:r>
            <a:r>
              <a:rPr lang="sk-SK" dirty="0" smtClean="0"/>
              <a:t> 4 most </a:t>
            </a:r>
            <a:r>
              <a:rPr lang="sk-SK" dirty="0" err="1" smtClean="0"/>
              <a:t>recent</a:t>
            </a:r>
            <a:r>
              <a:rPr lang="sk-SK" dirty="0" smtClean="0"/>
              <a:t> </a:t>
            </a:r>
            <a:r>
              <a:rPr lang="sk-SK" dirty="0" err="1" smtClean="0"/>
              <a:t>years</a:t>
            </a:r>
            <a:r>
              <a:rPr lang="sk-SK" dirty="0" smtClean="0"/>
              <a:t> </a:t>
            </a:r>
            <a:r>
              <a:rPr lang="sk-SK" dirty="0" err="1" smtClean="0"/>
              <a:t>with</a:t>
            </a:r>
            <a:r>
              <a:rPr lang="sk-SK" dirty="0" smtClean="0"/>
              <a:t> </a:t>
            </a:r>
            <a:r>
              <a:rPr lang="sk-SK" dirty="0" err="1" smtClean="0"/>
              <a:t>following</a:t>
            </a:r>
            <a:r>
              <a:rPr lang="sk-SK" dirty="0" smtClean="0"/>
              <a:t> </a:t>
            </a:r>
            <a:r>
              <a:rPr lang="sk-SK" dirty="0" err="1" smtClean="0"/>
              <a:t>weights</a:t>
            </a:r>
            <a:r>
              <a:rPr lang="sk-SK" dirty="0" smtClean="0"/>
              <a:t>: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t: 4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3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t-2: 2</a:t>
            </a:r>
          </a:p>
          <a:p>
            <a:pPr marL="742950" lvl="1" indent="-285750">
              <a:buFont typeface="Calibri" panose="020F0502020204030204" pitchFamily="34" charset="0"/>
              <a:buChar char="‒"/>
            </a:pPr>
            <a:r>
              <a:rPr lang="sk-SK" dirty="0" err="1" smtClean="0"/>
              <a:t>Year</a:t>
            </a:r>
            <a:r>
              <a:rPr lang="sk-SK" dirty="0" smtClean="0"/>
              <a:t> t-1: 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142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Underlying</a:t>
            </a:r>
            <a:r>
              <a:rPr lang="sk-SK" b="1" dirty="0" smtClean="0"/>
              <a:t> </a:t>
            </a:r>
            <a:r>
              <a:rPr lang="sk-SK" b="1" dirty="0" err="1" smtClean="0"/>
              <a:t>data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4525963"/>
          </a:xfrm>
        </p:spPr>
        <p:txBody>
          <a:bodyPr>
            <a:normAutofit fontScale="55000" lnSpcReduction="2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Current </a:t>
            </a:r>
            <a:r>
              <a:rPr lang="en-US" dirty="0"/>
              <a:t>account </a:t>
            </a:r>
            <a:r>
              <a:rPr lang="en-US" dirty="0" smtClean="0"/>
              <a:t>expenditure</a:t>
            </a:r>
            <a:r>
              <a:rPr lang="sk-SK" dirty="0" smtClean="0"/>
              <a:t>s</a:t>
            </a:r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revenues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Capital </a:t>
            </a:r>
            <a:r>
              <a:rPr lang="en-US" dirty="0"/>
              <a:t>account </a:t>
            </a:r>
            <a:r>
              <a:rPr lang="en-US" dirty="0" smtClean="0"/>
              <a:t>expenditures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principal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Debt </a:t>
            </a:r>
            <a:r>
              <a:rPr lang="en-US" dirty="0"/>
              <a:t>service </a:t>
            </a:r>
            <a:r>
              <a:rPr lang="en-US" dirty="0" smtClean="0"/>
              <a:t>– interest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Long-term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Bank loans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Loans </a:t>
            </a:r>
            <a:r>
              <a:rPr lang="en-US" dirty="0"/>
              <a:t>from </a:t>
            </a:r>
            <a:r>
              <a:rPr lang="sk-SK" dirty="0" err="1" smtClean="0"/>
              <a:t>the</a:t>
            </a:r>
            <a:r>
              <a:rPr lang="sk-SK" dirty="0" smtClean="0"/>
              <a:t> </a:t>
            </a:r>
            <a:r>
              <a:rPr lang="en-US" dirty="0" smtClean="0"/>
              <a:t>state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Overdue liabilities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Liabilities </a:t>
            </a:r>
            <a:r>
              <a:rPr lang="en-US" dirty="0"/>
              <a:t>overdue at least 60 </a:t>
            </a:r>
            <a:r>
              <a:rPr lang="en-US" dirty="0" smtClean="0"/>
              <a:t>days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Short-term receivables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en-US" dirty="0" smtClean="0"/>
              <a:t>Financial </a:t>
            </a:r>
            <a:r>
              <a:rPr lang="en-US" dirty="0"/>
              <a:t>assets (e.g. cash, bank deposits</a:t>
            </a:r>
            <a:r>
              <a:rPr lang="en-US" dirty="0" smtClean="0"/>
              <a:t>)</a:t>
            </a:r>
            <a:endParaRPr lang="sk-SK" dirty="0" smtClean="0"/>
          </a:p>
          <a:p>
            <a:pPr marL="514350" indent="-514350">
              <a:buAutoNum type="arabicPeriod"/>
            </a:pPr>
            <a:r>
              <a:rPr lang="sk-SK" dirty="0" err="1" smtClean="0"/>
              <a:t>Number</a:t>
            </a:r>
            <a:r>
              <a:rPr lang="sk-SK" dirty="0" smtClean="0"/>
              <a:t> </a:t>
            </a:r>
            <a:r>
              <a:rPr lang="sk-SK" dirty="0" err="1" smtClean="0"/>
              <a:t>of</a:t>
            </a:r>
            <a:r>
              <a:rPr lang="sk-SK" dirty="0" smtClean="0"/>
              <a:t> </a:t>
            </a:r>
            <a:r>
              <a:rPr lang="sk-SK" dirty="0" err="1" smtClean="0"/>
              <a:t>citizens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595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916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3100" dirty="0">
                <a:hlinkClick r:id="rId2"/>
              </a:rPr>
              <a:t>http://ineko.sk</a:t>
            </a:r>
            <a:r>
              <a:rPr lang="sk-SK" sz="3100" dirty="0" smtClean="0">
                <a:hlinkClick r:id="rId2"/>
              </a:rPr>
              <a:t>/</a:t>
            </a:r>
            <a:r>
              <a:rPr lang="sk-SK" sz="3100" dirty="0" smtClean="0"/>
              <a:t>; </a:t>
            </a:r>
            <a:r>
              <a:rPr lang="en-US" sz="3100" dirty="0">
                <a:hlinkClick r:id="rId3"/>
              </a:rPr>
              <a:t>http://www.obce.ineko.sk/</a:t>
            </a:r>
            <a:r>
              <a:rPr lang="sk-SK" sz="3100" dirty="0" smtClean="0"/>
              <a:t> </a:t>
            </a:r>
            <a:endParaRPr lang="en-US" sz="3100" dirty="0"/>
          </a:p>
        </p:txBody>
      </p:sp>
    </p:spTree>
    <p:extLst>
      <p:ext uri="{BB962C8B-B14F-4D97-AF65-F5344CB8AC3E}">
        <p14:creationId xmlns:p14="http://schemas.microsoft.com/office/powerpoint/2010/main" val="8630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1519</TotalTime>
  <Words>1637</Words>
  <Application>Microsoft Office PowerPoint</Application>
  <PresentationFormat>Prezentácia na obrazovke (4:3)</PresentationFormat>
  <Paragraphs>330</Paragraphs>
  <Slides>24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24</vt:i4>
      </vt:variant>
    </vt:vector>
  </HeadingPairs>
  <TitlesOfParts>
    <vt:vector size="25" baseType="lpstr">
      <vt:lpstr>Motív Office</vt:lpstr>
      <vt:lpstr>Fiscal decentralization and transparency of municipalities in Slovakia</vt:lpstr>
      <vt:lpstr>Government expenditure</vt:lpstr>
      <vt:lpstr>Funding of local governments</vt:lpstr>
      <vt:lpstr>Financing principles</vt:lpstr>
      <vt:lpstr>Competencies</vt:lpstr>
      <vt:lpstr>Revenues of municipalities</vt:lpstr>
      <vt:lpstr>Revenues of municipalities</vt:lpstr>
      <vt:lpstr>Revenues of 8 HTUs</vt:lpstr>
      <vt:lpstr>Revenues of 8 HTUs</vt:lpstr>
      <vt:lpstr>Financial balance</vt:lpstr>
      <vt:lpstr>Division of PIT</vt:lpstr>
      <vt:lpstr>Computing PIT revenues</vt:lpstr>
      <vt:lpstr>Further reforms?</vt:lpstr>
      <vt:lpstr>Transparency</vt:lpstr>
      <vt:lpstr>Financial transparency</vt:lpstr>
      <vt:lpstr>Problems</vt:lpstr>
      <vt:lpstr>Project in Moldova</vt:lpstr>
      <vt:lpstr>Activities</vt:lpstr>
      <vt:lpstr>INEKO portal</vt:lpstr>
      <vt:lpstr>INEKO portal</vt:lpstr>
      <vt:lpstr>INEKO portal</vt:lpstr>
      <vt:lpstr>Financial health indicators</vt:lpstr>
      <vt:lpstr>Underlying data</vt:lpstr>
      <vt:lpstr>Thank you for your attention! http://ineko.sk/; http://www.obce.ineko.sk/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Decentralization and transparency of municipalities in Slovakia</dc:title>
  <dc:creator>Peter Golias</dc:creator>
  <cp:lastModifiedBy>Peter Golias</cp:lastModifiedBy>
  <cp:revision>132</cp:revision>
  <dcterms:created xsi:type="dcterms:W3CDTF">2015-05-13T10:07:18Z</dcterms:created>
  <dcterms:modified xsi:type="dcterms:W3CDTF">2015-05-25T12:15:10Z</dcterms:modified>
</cp:coreProperties>
</file>