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00" r:id="rId1"/>
  </p:sldMasterIdLst>
  <p:notesMasterIdLst>
    <p:notesMasterId r:id="rId24"/>
  </p:notesMasterIdLst>
  <p:sldIdLst>
    <p:sldId id="256" r:id="rId2"/>
    <p:sldId id="276" r:id="rId3"/>
    <p:sldId id="280" r:id="rId4"/>
    <p:sldId id="284" r:id="rId5"/>
    <p:sldId id="282" r:id="rId6"/>
    <p:sldId id="294" r:id="rId7"/>
    <p:sldId id="285" r:id="rId8"/>
    <p:sldId id="287" r:id="rId9"/>
    <p:sldId id="281" r:id="rId10"/>
    <p:sldId id="297" r:id="rId11"/>
    <p:sldId id="293" r:id="rId12"/>
    <p:sldId id="298" r:id="rId13"/>
    <p:sldId id="299" r:id="rId14"/>
    <p:sldId id="296" r:id="rId15"/>
    <p:sldId id="283" r:id="rId16"/>
    <p:sldId id="295" r:id="rId17"/>
    <p:sldId id="300" r:id="rId18"/>
    <p:sldId id="289" r:id="rId19"/>
    <p:sldId id="290" r:id="rId20"/>
    <p:sldId id="291" r:id="rId21"/>
    <p:sldId id="292" r:id="rId22"/>
    <p:sldId id="263" r:id="rId23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60" autoAdjust="0"/>
  </p:normalViewPr>
  <p:slideViewPr>
    <p:cSldViewPr>
      <p:cViewPr>
        <p:scale>
          <a:sx n="66" d="100"/>
          <a:sy n="66" d="100"/>
        </p:scale>
        <p:origin x="-1284" y="-9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1601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Dusan\AppData\Local\Temp\DB_COFOG_web2_20140220-1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DZ%20(Dusan)\ZDRAVOTNICTVO\2015\Zadlzenost_nemocnic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style val="10"/>
  <c:chart>
    <c:title>
      <c:tx>
        <c:rich>
          <a:bodyPr/>
          <a:lstStyle/>
          <a:p>
            <a:pPr>
              <a:defRPr/>
            </a:pPr>
            <a:r>
              <a:rPr lang="sk-SK" sz="1900" dirty="0"/>
              <a:t>Podiel z celkových verejných výdavkov</a:t>
            </a:r>
            <a:r>
              <a:rPr lang="sk-SK" b="0" dirty="0"/>
              <a:t>; rozpočet 2014</a:t>
            </a:r>
          </a:p>
        </c:rich>
      </c:tx>
      <c:layout>
        <c:manualLayout>
          <c:xMode val="edge"/>
          <c:yMode val="edge"/>
          <c:x val="9.9365603537593772E-2"/>
          <c:y val="4.132231404958684E-2"/>
        </c:manualLayout>
      </c:layout>
    </c:title>
    <c:plotArea>
      <c:layout/>
      <c:pieChart>
        <c:varyColors val="1"/>
        <c:ser>
          <c:idx val="0"/>
          <c:order val="0"/>
          <c:dLbls>
            <c:dLbl>
              <c:idx val="6"/>
              <c:spPr/>
              <c:txPr>
                <a:bodyPr/>
                <a:lstStyle/>
                <a:p>
                  <a:pPr>
                    <a:defRPr sz="1250" b="1"/>
                  </a:pPr>
                  <a:endParaRPr lang="sk-SK"/>
                </a:p>
              </c:txPr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50"/>
                </a:pPr>
                <a:endParaRPr lang="sk-SK"/>
              </a:p>
            </c:txPr>
            <c:showCatName val="1"/>
            <c:showPercent val="1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Hárok1!$D$3:$D$12</c:f>
              <c:strCache>
                <c:ptCount val="10"/>
                <c:pt idx="0">
                  <c:v>Všeob. verejné služby</c:v>
                </c:pt>
                <c:pt idx="1">
                  <c:v>Obrana</c:v>
                </c:pt>
                <c:pt idx="2">
                  <c:v>Polícia</c:v>
                </c:pt>
                <c:pt idx="3">
                  <c:v>Ekonomická oblasť</c:v>
                </c:pt>
                <c:pt idx="4">
                  <c:v>Životné prostredie</c:v>
                </c:pt>
                <c:pt idx="5">
                  <c:v>Bývanie</c:v>
                </c:pt>
                <c:pt idx="6">
                  <c:v>Zdravotníctvo</c:v>
                </c:pt>
                <c:pt idx="7">
                  <c:v>Kultúra a náboženstvo</c:v>
                </c:pt>
                <c:pt idx="8">
                  <c:v>Vzdelávanie</c:v>
                </c:pt>
                <c:pt idx="9">
                  <c:v>Sociálne zabezpečenie</c:v>
                </c:pt>
              </c:strCache>
            </c:strRef>
          </c:cat>
          <c:val>
            <c:numRef>
              <c:f>Hárok1!$E$3:$E$12</c:f>
              <c:numCache>
                <c:formatCode>General</c:formatCode>
                <c:ptCount val="10"/>
                <c:pt idx="0">
                  <c:v>12.2</c:v>
                </c:pt>
                <c:pt idx="1">
                  <c:v>2.6</c:v>
                </c:pt>
                <c:pt idx="2">
                  <c:v>5.4</c:v>
                </c:pt>
                <c:pt idx="3">
                  <c:v>9.5</c:v>
                </c:pt>
                <c:pt idx="4">
                  <c:v>1.1000000000000001</c:v>
                </c:pt>
                <c:pt idx="5">
                  <c:v>1.6</c:v>
                </c:pt>
                <c:pt idx="6">
                  <c:v>15.2</c:v>
                </c:pt>
                <c:pt idx="7">
                  <c:v>2.7</c:v>
                </c:pt>
                <c:pt idx="8">
                  <c:v>10.6</c:v>
                </c:pt>
                <c:pt idx="9">
                  <c:v>39.200000000000003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/>
          <a:lstStyle/>
          <a:p>
            <a:pPr>
              <a:defRPr sz="1600"/>
            </a:pPr>
            <a:r>
              <a:rPr lang="sk-SK" sz="1900" b="1" dirty="0">
                <a:latin typeface="+mn-lt"/>
              </a:rPr>
              <a:t>Stav záväzkov po lehote splatnosti (istina) v zdravotníctve ku koncu </a:t>
            </a:r>
            <a:r>
              <a:rPr lang="sk-SK" sz="1900" b="1" dirty="0" smtClean="0">
                <a:latin typeface="+mn-lt"/>
              </a:rPr>
              <a:t>roka</a:t>
            </a:r>
            <a:r>
              <a:rPr lang="sk-SK" sz="1700" b="0" i="1" dirty="0" smtClean="0">
                <a:latin typeface="+mn-lt"/>
              </a:rPr>
              <a:t> (v mil. EUR)</a:t>
            </a:r>
            <a:endParaRPr lang="sk-SK" sz="1700" b="0" i="1" dirty="0">
              <a:latin typeface="+mn-lt"/>
            </a:endParaRPr>
          </a:p>
        </c:rich>
      </c:tx>
      <c:layout/>
    </c:title>
    <c:plotArea>
      <c:layout>
        <c:manualLayout>
          <c:layoutTarget val="inner"/>
          <c:xMode val="edge"/>
          <c:yMode val="edge"/>
          <c:x val="6.3821109594116091E-2"/>
          <c:y val="0.14440074975906578"/>
          <c:w val="0.91719304702264737"/>
          <c:h val="0.75850910631417956"/>
        </c:manualLayout>
      </c:layout>
      <c:barChart>
        <c:barDir val="col"/>
        <c:grouping val="clustered"/>
        <c:ser>
          <c:idx val="0"/>
          <c:order val="0"/>
          <c:dLbls>
            <c:dLbl>
              <c:idx val="1"/>
              <c:layout>
                <c:manualLayout>
                  <c:x val="-1.7259857621124109E-3"/>
                  <c:y val="-3.4567773541810586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/>
                </a:pPr>
                <a:endParaRPr lang="sk-SK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trendline>
            <c:spPr>
              <a:ln w="25400">
                <a:solidFill>
                  <a:srgbClr val="FF0000"/>
                </a:solidFill>
              </a:ln>
            </c:spPr>
            <c:trendlineType val="linear"/>
          </c:trendline>
          <c:cat>
            <c:numRef>
              <c:f>[Zadlzenost_nemocnic.xls]Hárok1!$D$4:$G$4</c:f>
              <c:numCache>
                <c:formatCode>General</c:formatCode>
                <c:ptCount val="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</c:numCache>
            </c:numRef>
          </c:cat>
          <c:val>
            <c:numRef>
              <c:f>[Zadlzenost_nemocnic.xls]Hárok1!$D$10:$G$10</c:f>
              <c:numCache>
                <c:formatCode>0.0</c:formatCode>
                <c:ptCount val="4"/>
                <c:pt idx="0">
                  <c:v>159.96</c:v>
                </c:pt>
                <c:pt idx="1">
                  <c:v>224.57</c:v>
                </c:pt>
                <c:pt idx="2">
                  <c:v>337.04</c:v>
                </c:pt>
                <c:pt idx="3">
                  <c:v>430.53</c:v>
                </c:pt>
              </c:numCache>
            </c:numRef>
          </c:val>
        </c:ser>
        <c:dLbls/>
        <c:axId val="52620672"/>
        <c:axId val="63509632"/>
      </c:barChart>
      <c:catAx>
        <c:axId val="52620672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sk-SK"/>
          </a:p>
        </c:txPr>
        <c:crossAx val="63509632"/>
        <c:crosses val="autoZero"/>
        <c:auto val="1"/>
        <c:lblAlgn val="ctr"/>
        <c:lblOffset val="100"/>
      </c:catAx>
      <c:valAx>
        <c:axId val="63509632"/>
        <c:scaling>
          <c:orientation val="minMax"/>
        </c:scaling>
        <c:axPos val="l"/>
        <c:majorGridlines/>
        <c:numFmt formatCode="0" sourceLinked="0"/>
        <c:majorTickMark val="none"/>
        <c:tickLblPos val="nextTo"/>
        <c:txPr>
          <a:bodyPr/>
          <a:lstStyle/>
          <a:p>
            <a:pPr>
              <a:defRPr sz="1100"/>
            </a:pPr>
            <a:endParaRPr lang="sk-SK"/>
          </a:p>
        </c:txPr>
        <c:crossAx val="52620672"/>
        <c:crosses val="autoZero"/>
        <c:crossBetween val="between"/>
        <c:majorUnit val="100"/>
      </c:valAx>
      <c:spPr>
        <a:ln>
          <a:solidFill>
            <a:srgbClr val="2DA2BF"/>
          </a:solidFill>
        </a:ln>
      </c:spPr>
    </c:plotArea>
    <c:plotVisOnly val="1"/>
    <c:dispBlanksAs val="gap"/>
  </c:chart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0.52991</cdr:x>
      <cdr:y>0.69273</cdr:y>
    </cdr:from>
    <cdr:to>
      <cdr:x>0.70059</cdr:x>
      <cdr:y>0.81405</cdr:y>
    </cdr:to>
    <cdr:sp macro="" textlink="">
      <cdr:nvSpPr>
        <cdr:cNvPr id="2" name="Ovál 1"/>
        <cdr:cNvSpPr/>
      </cdr:nvSpPr>
      <cdr:spPr>
        <a:xfrm xmlns:a="http://schemas.openxmlformats.org/drawingml/2006/main">
          <a:off x="4429126" y="3643322"/>
          <a:ext cx="1426537" cy="638082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sk-SK" b="1" cap="none" spc="0">
            <a:ln w="18000">
              <a:solidFill>
                <a:schemeClr val="accent2">
                  <a:satMod val="140000"/>
                </a:schemeClr>
              </a:solidFill>
              <a:prstDash val="solid"/>
              <a:miter lim="800000"/>
            </a:ln>
            <a:noFill/>
            <a:effectLst>
              <a:outerShdw blurRad="25500" dist="23000" dir="7020000" algn="tl">
                <a:srgbClr val="000000">
                  <a:alpha val="50000"/>
                </a:srgb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0.01709</cdr:x>
      <cdr:y>0.93722</cdr:y>
    </cdr:from>
    <cdr:to>
      <cdr:x>0.16239</cdr:x>
      <cdr:y>0.97797</cdr:y>
    </cdr:to>
    <cdr:sp macro="" textlink="">
      <cdr:nvSpPr>
        <cdr:cNvPr id="3" name="BlokTextu 2"/>
        <cdr:cNvSpPr txBox="1"/>
      </cdr:nvSpPr>
      <cdr:spPr>
        <a:xfrm xmlns:a="http://schemas.openxmlformats.org/drawingml/2006/main">
          <a:off x="142846" y="4929206"/>
          <a:ext cx="1214446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sk-SK" i="1" dirty="0" smtClean="0"/>
            <a:t>Zdroj: MF SR</a:t>
          </a:r>
          <a:endParaRPr lang="sk-SK" i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0.95833</cdr:y>
    </cdr:from>
    <cdr:to>
      <cdr:x>0.16505</cdr:x>
      <cdr:y>1</cdr:y>
    </cdr:to>
    <cdr:sp macro="" textlink="">
      <cdr:nvSpPr>
        <cdr:cNvPr id="3" name="BlokTextu 2"/>
        <cdr:cNvSpPr txBox="1"/>
      </cdr:nvSpPr>
      <cdr:spPr>
        <a:xfrm xmlns:a="http://schemas.openxmlformats.org/drawingml/2006/main">
          <a:off x="0" y="4929206"/>
          <a:ext cx="1214446" cy="21431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sk-SK" i="1" dirty="0" smtClean="0"/>
            <a:t>Zdroj: MZ SR</a:t>
          </a:r>
          <a:endParaRPr lang="sk-SK" i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BDB308-4F25-4539-9466-E1093354BC26}" type="datetimeFigureOut">
              <a:rPr lang="sk-SK" smtClean="0"/>
              <a:pPr/>
              <a:t>18. 5. 2015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B1E70D-2E06-4DA8-83BE-6C9B2346C79C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42237738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1E70D-2E06-4DA8-83BE-6C9B2346C79C}" type="slidenum">
              <a:rPr lang="sk-SK" smtClean="0"/>
              <a:pPr/>
              <a:t>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9157211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1E70D-2E06-4DA8-83BE-6C9B2346C79C}" type="slidenum">
              <a:rPr lang="sk-SK" smtClean="0"/>
              <a:pPr/>
              <a:t>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916783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1E70D-2E06-4DA8-83BE-6C9B2346C79C}" type="slidenum">
              <a:rPr lang="sk-SK" smtClean="0"/>
              <a:pPr/>
              <a:t>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1995422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1E70D-2E06-4DA8-83BE-6C9B2346C79C}" type="slidenum">
              <a:rPr lang="sk-SK" smtClean="0"/>
              <a:pPr/>
              <a:t>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2020521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1E70D-2E06-4DA8-83BE-6C9B2346C79C}" type="slidenum">
              <a:rPr lang="sk-SK" smtClean="0"/>
              <a:pPr/>
              <a:t>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9787866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1E70D-2E06-4DA8-83BE-6C9B2346C79C}" type="slidenum">
              <a:rPr lang="sk-SK" smtClean="0"/>
              <a:pPr/>
              <a:t>10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9828266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1E70D-2E06-4DA8-83BE-6C9B2346C79C}" type="slidenum">
              <a:rPr lang="sk-SK" smtClean="0"/>
              <a:pPr/>
              <a:t>11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6135499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1E70D-2E06-4DA8-83BE-6C9B2346C79C}" type="slidenum">
              <a:rPr lang="sk-SK" smtClean="0"/>
              <a:pPr/>
              <a:t>12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9640921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1E70D-2E06-4DA8-83BE-6C9B2346C79C}" type="slidenum">
              <a:rPr lang="sk-SK" smtClean="0"/>
              <a:pPr/>
              <a:t>13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431403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1E70D-2E06-4DA8-83BE-6C9B2346C79C}" type="slidenum">
              <a:rPr lang="sk-SK" smtClean="0"/>
              <a:pPr/>
              <a:t>14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4049291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1E70D-2E06-4DA8-83BE-6C9B2346C79C}" type="slidenum">
              <a:rPr lang="sk-SK" smtClean="0"/>
              <a:pPr/>
              <a:t>15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2091472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1E70D-2E06-4DA8-83BE-6C9B2346C79C}" type="slidenum">
              <a:rPr lang="sk-SK" smtClean="0"/>
              <a:pPr/>
              <a:t>16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7569709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1E70D-2E06-4DA8-83BE-6C9B2346C79C}" type="slidenum">
              <a:rPr lang="sk-SK" smtClean="0"/>
              <a:pPr/>
              <a:t>17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1576758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1E70D-2E06-4DA8-83BE-6C9B2346C79C}" type="slidenum">
              <a:rPr lang="sk-SK" smtClean="0"/>
              <a:pPr/>
              <a:t>18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4761671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1E70D-2E06-4DA8-83BE-6C9B2346C79C}" type="slidenum">
              <a:rPr lang="sk-SK" smtClean="0"/>
              <a:pPr/>
              <a:t>19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7467824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1E70D-2E06-4DA8-83BE-6C9B2346C79C}" type="slidenum">
              <a:rPr lang="sk-SK" smtClean="0"/>
              <a:pPr/>
              <a:t>20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585731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1E70D-2E06-4DA8-83BE-6C9B2346C79C}" type="slidenum">
              <a:rPr lang="sk-SK" smtClean="0"/>
              <a:pPr/>
              <a:t>21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1215940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28" name="Zástupný symbol dátumu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D7E0207-AE9A-46A7-B550-B5633B539F19}" type="datetime1">
              <a:rPr lang="sk-SK" smtClean="0"/>
              <a:pPr/>
              <a:t>18. 5. 2015</a:t>
            </a:fld>
            <a:endParaRPr lang="sk-SK"/>
          </a:p>
        </p:txBody>
      </p:sp>
      <p:sp>
        <p:nvSpPr>
          <p:cNvPr id="17" name="Zástupný symbol päty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sk-SK"/>
          </a:p>
        </p:txBody>
      </p:sp>
      <p:sp>
        <p:nvSpPr>
          <p:cNvPr id="10" name="Obdĺžni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ĺžni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ĺžni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ĺžni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ovná spojnic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ovná spojnic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Rovná spojnic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Rovná spojnic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Rovná spojnic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Rovná spojnic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ĺžni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čísla snímky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8" name="Zástupný symbol obsah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2FA9554-558C-4DFC-B3CF-9BA4F2EB2DC6}" type="datetime1">
              <a:rPr lang="sk-SK" smtClean="0"/>
              <a:pPr/>
              <a:t>18. 5. 2015</a:t>
            </a:fld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0" name="Zástupný symbol päty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FF0CD2C-2C8E-4864-82E1-41DD15567C0B}" type="datetime1">
              <a:rPr lang="sk-SK" smtClean="0"/>
              <a:pPr/>
              <a:t>18. 5. 2015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sk-SK"/>
          </a:p>
        </p:txBody>
      </p:sp>
      <p:sp>
        <p:nvSpPr>
          <p:cNvPr id="9" name="Obdĺžni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ĺžni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ĺžni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ĺžni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ovná spojnic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ovná spojnic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Rovná spojnic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Rovná spojnic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Rovná spojnic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ĺžni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Rovná spojnic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6C62E-DB96-4CA3-8F7B-4B4F1C2C69EE}" type="datetime1">
              <a:rPr lang="sk-SK" smtClean="0"/>
              <a:pPr/>
              <a:t>18. 5. 2015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9" name="Zástupný symbol obsah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1" name="Zástupný symbol obsah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E20A1-8959-4550-834E-3482238E92CA}" type="datetime1">
              <a:rPr lang="sk-SK" smtClean="0"/>
              <a:pPr/>
              <a:t>18. 5. 2015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1" name="Zástupný symbol obsah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3" name="Zástupný symbol obsah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2" name="Zástupný symbol textu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14" name="Zástupný symbol textu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6" name="Zástupný symbol dátumu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C0DCE02-C6CB-4881-9E61-972A427089FD}" type="datetime1">
              <a:rPr lang="sk-SK" smtClean="0"/>
              <a:pPr/>
              <a:t>18. 5. 2015</a:t>
            </a:fld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63E52-4491-4B16-91C4-281022C1E0E7}" type="datetime1">
              <a:rPr lang="sk-SK" smtClean="0"/>
              <a:pPr/>
              <a:t>18. 5. 2015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vná spojnic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8" name="Rovná spojnic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ovná spojnic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Rovná spojnic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ĺžni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ovná spojnic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obsah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21" name="Zástupný symbol dátumu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ADAB89B-0C74-43E8-82BF-5570A91EEB64}" type="datetime1">
              <a:rPr lang="sk-SK" smtClean="0"/>
              <a:pPr/>
              <a:t>18. 5. 2015</a:t>
            </a:fld>
            <a:endParaRPr lang="sk-SK"/>
          </a:p>
        </p:txBody>
      </p:sp>
      <p:sp>
        <p:nvSpPr>
          <p:cNvPr id="22" name="Zástupný symbol čísla snímky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3" name="Zástupný symbol päty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vná spojnic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10" name="Rovná spojnic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ĺžni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ovná spojnic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Rovná spojnic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Rovná spojnic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dátumu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9292BF5-69FD-4C79-B398-786C7EAEAFB0}" type="datetime1">
              <a:rPr lang="sk-SK" smtClean="0"/>
              <a:pPr/>
              <a:t>18. 5. 2015</a:t>
            </a:fld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1" name="Zástupný symbol päty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D4560-FEDC-496A-9066-0F84EC59F3BB}" type="datetime1">
              <a:rPr lang="sk-SK" smtClean="0"/>
              <a:pPr/>
              <a:t>18. 5. 2015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3F937-4906-41FE-8828-D9BDE648511C}" type="datetime1">
              <a:rPr lang="sk-SK" smtClean="0"/>
              <a:pPr/>
              <a:t>18. 5. 2015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vná spojnic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nadpisu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3" name="Zástupný symbol textu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4" name="Zástupný symbol dátumu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91E2240-AFB8-4133-B5D7-FE808B840566}" type="datetime1">
              <a:rPr lang="sk-SK" smtClean="0"/>
              <a:pPr/>
              <a:t>18. 5. 2015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sk-SK"/>
          </a:p>
        </p:txBody>
      </p:sp>
      <p:sp>
        <p:nvSpPr>
          <p:cNvPr id="7" name="Rovná spojnic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ovná spojnic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ĺžni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ovná spojnic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čísla snímky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785A4DA-B61D-439F-8E59-029CAD7B4958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rfoster.com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rfoster.com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dicare.gov/hospitalcompare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c.cz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atuservicio.uy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emocnice.ineko.sk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emocnice.ineko.sk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emocnice.ineko.sk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57158" y="1142984"/>
            <a:ext cx="8027890" cy="2128838"/>
          </a:xfrm>
        </p:spPr>
        <p:txBody>
          <a:bodyPr>
            <a:normAutofit/>
          </a:bodyPr>
          <a:lstStyle/>
          <a:p>
            <a:pPr algn="r"/>
            <a:r>
              <a:rPr lang="sk-SK" sz="4400" dirty="0" smtClean="0"/>
              <a:t>Transparentnosť a verejná kontrola</a:t>
            </a:r>
            <a:br>
              <a:rPr lang="sk-SK" sz="4400" dirty="0" smtClean="0"/>
            </a:br>
            <a:r>
              <a:rPr lang="sk-SK" sz="4400" dirty="0" smtClean="0"/>
              <a:t>v zdravotníctve</a:t>
            </a:r>
            <a:endParaRPr lang="sk-SK" sz="48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71472" y="4357694"/>
            <a:ext cx="7854696" cy="1752600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sk-SK" sz="2200" dirty="0" smtClean="0"/>
              <a:t>Dušan Zachar</a:t>
            </a:r>
          </a:p>
          <a:p>
            <a:pPr algn="r"/>
            <a:r>
              <a:rPr lang="sk-SK" sz="2200" dirty="0" smtClean="0"/>
              <a:t>analytik INEKO</a:t>
            </a:r>
          </a:p>
          <a:p>
            <a:pPr algn="r"/>
            <a:endParaRPr lang="sk-SK" dirty="0" smtClean="0"/>
          </a:p>
          <a:p>
            <a:pPr algn="r"/>
            <a:r>
              <a:rPr lang="sk-SK" sz="2200" b="0" i="1" dirty="0" smtClean="0"/>
              <a:t>Seminár Moderné zdravotníctvo</a:t>
            </a:r>
          </a:p>
          <a:p>
            <a:pPr algn="r"/>
            <a:r>
              <a:rPr lang="sk-SK" sz="2200" b="0" i="1" dirty="0" err="1" smtClean="0"/>
              <a:t>FNsP</a:t>
            </a:r>
            <a:r>
              <a:rPr lang="sk-SK" sz="2200" b="0" i="1" dirty="0" smtClean="0"/>
              <a:t> Milosrdní bratia, Bratislava, 17. 5. 2015</a:t>
            </a:r>
          </a:p>
          <a:p>
            <a:pPr algn="r"/>
            <a:endParaRPr lang="sk-SK" sz="2400" i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čísla snímky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2</a:t>
            </a:fld>
            <a:endParaRPr lang="sk-SK"/>
          </a:p>
        </p:txBody>
      </p:sp>
      <p:pic>
        <p:nvPicPr>
          <p:cNvPr id="1026" name="Picture 2" descr="http://upload.wikimedia.org/wikipedia/commons/9/98/Information_magnifier_ico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142984"/>
            <a:ext cx="6000792" cy="5334038"/>
          </a:xfrm>
          <a:prstGeom prst="rect">
            <a:avLst/>
          </a:prstGeom>
          <a:noFill/>
        </p:spPr>
      </p:pic>
      <p:sp>
        <p:nvSpPr>
          <p:cNvPr id="4" name="BlokTextu 3"/>
          <p:cNvSpPr txBox="1"/>
          <p:nvPr/>
        </p:nvSpPr>
        <p:spPr>
          <a:xfrm>
            <a:off x="899592" y="260648"/>
            <a:ext cx="6815680" cy="785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4400" b="1" dirty="0" smtClean="0">
                <a:latin typeface="Constantia" pitchFamily="18" charset="0"/>
              </a:rPr>
              <a:t>PREČO je to dôležité ?</a:t>
            </a:r>
            <a:endParaRPr lang="sk-SK" sz="4400" b="1" dirty="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4348" y="285728"/>
            <a:ext cx="7467600" cy="939784"/>
          </a:xfrm>
        </p:spPr>
        <p:txBody>
          <a:bodyPr anchor="ctr">
            <a:normAutofit/>
          </a:bodyPr>
          <a:lstStyle/>
          <a:p>
            <a:pPr algn="ctr"/>
            <a:r>
              <a:rPr lang="sk-SK" sz="4400" dirty="0" smtClean="0">
                <a:latin typeface="Constantia" pitchFamily="18" charset="0"/>
              </a:rPr>
              <a:t>Lebo:</a:t>
            </a:r>
            <a:endParaRPr lang="sk-SK" sz="4400" dirty="0">
              <a:latin typeface="Constantia" pitchFamily="18" charset="0"/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E785A4DA-B61D-439F-8E59-029CAD7B4958}" type="slidenum">
              <a:rPr lang="sk-SK" smtClean="0"/>
              <a:pPr/>
              <a:t>3</a:t>
            </a:fld>
            <a:endParaRPr lang="sk-SK" dirty="0"/>
          </a:p>
        </p:txBody>
      </p:sp>
      <p:graphicFrame>
        <p:nvGraphicFramePr>
          <p:cNvPr id="8" name="Zástupný symbol obsahu 7"/>
          <p:cNvGraphicFramePr>
            <a:graphicFrameLocks noGrp="1"/>
          </p:cNvGraphicFramePr>
          <p:nvPr>
            <p:ph sz="quarter" idx="1"/>
          </p:nvPr>
        </p:nvGraphicFramePr>
        <p:xfrm>
          <a:off x="285750" y="1214438"/>
          <a:ext cx="8358188" cy="52593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6200000">
            <a:off x="-2376510" y="2124068"/>
            <a:ext cx="7467600" cy="2000264"/>
          </a:xfrm>
        </p:spPr>
        <p:txBody>
          <a:bodyPr vert="vert" anchor="ctr">
            <a:normAutofit/>
          </a:bodyPr>
          <a:lstStyle/>
          <a:p>
            <a:pPr algn="ctr"/>
            <a:r>
              <a:rPr lang="sk-SK" sz="4400" dirty="0" smtClean="0">
                <a:latin typeface="Constantia" pitchFamily="18" charset="0"/>
              </a:rPr>
              <a:t>Lebo:</a:t>
            </a:r>
            <a:endParaRPr lang="sk-SK" sz="4400" dirty="0">
              <a:latin typeface="Constantia" pitchFamily="18" charset="0"/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E785A4DA-B61D-439F-8E59-029CAD7B4958}" type="slidenum">
              <a:rPr lang="sk-SK" smtClean="0"/>
              <a:pPr/>
              <a:t>4</a:t>
            </a:fld>
            <a:endParaRPr lang="sk-SK" dirty="0"/>
          </a:p>
        </p:txBody>
      </p:sp>
      <p:pic>
        <p:nvPicPr>
          <p:cNvPr id="6" name="Zástupný symbol obsahu 5" descr="blocek_2014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2285985" y="142852"/>
            <a:ext cx="5286412" cy="6572296"/>
          </a:xfrm>
        </p:spPr>
      </p:pic>
      <p:sp>
        <p:nvSpPr>
          <p:cNvPr id="9" name="Ovál 8"/>
          <p:cNvSpPr/>
          <p:nvPr/>
        </p:nvSpPr>
        <p:spPr>
          <a:xfrm>
            <a:off x="6643702" y="1500175"/>
            <a:ext cx="714380" cy="19527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4348" y="285728"/>
            <a:ext cx="7467600" cy="939784"/>
          </a:xfrm>
        </p:spPr>
        <p:txBody>
          <a:bodyPr anchor="ctr">
            <a:normAutofit/>
          </a:bodyPr>
          <a:lstStyle/>
          <a:p>
            <a:pPr algn="ctr"/>
            <a:r>
              <a:rPr lang="sk-SK" sz="4400" dirty="0" smtClean="0">
                <a:latin typeface="Constantia" pitchFamily="18" charset="0"/>
              </a:rPr>
              <a:t>Lebo:</a:t>
            </a:r>
            <a:endParaRPr lang="sk-SK" sz="4400" dirty="0">
              <a:latin typeface="Constantia" pitchFamily="18" charset="0"/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E785A4DA-B61D-439F-8E59-029CAD7B4958}" type="slidenum">
              <a:rPr lang="sk-SK" smtClean="0"/>
              <a:pPr/>
              <a:t>5</a:t>
            </a:fld>
            <a:endParaRPr lang="sk-SK" dirty="0"/>
          </a:p>
        </p:txBody>
      </p:sp>
      <p:graphicFrame>
        <p:nvGraphicFramePr>
          <p:cNvPr id="8" name="Zástupný symbol obsahu 7"/>
          <p:cNvGraphicFramePr>
            <a:graphicFrameLocks noGrp="1"/>
          </p:cNvGraphicFramePr>
          <p:nvPr>
            <p:ph sz="quarter" idx="1"/>
          </p:nvPr>
        </p:nvGraphicFramePr>
        <p:xfrm>
          <a:off x="571472" y="1214438"/>
          <a:ext cx="7358114" cy="51435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93104"/>
            <a:ext cx="8280920" cy="939784"/>
          </a:xfrm>
        </p:spPr>
        <p:txBody>
          <a:bodyPr anchor="ctr">
            <a:normAutofit fontScale="90000"/>
          </a:bodyPr>
          <a:lstStyle/>
          <a:p>
            <a:pPr lvl="0" algn="ctr">
              <a:spcBef>
                <a:spcPts val="0"/>
              </a:spcBef>
            </a:pPr>
            <a:r>
              <a:rPr lang="sk-SK" sz="4400" cap="none" dirty="0">
                <a:solidFill>
                  <a:prstClr val="black"/>
                </a:solidFill>
                <a:latin typeface="Constantia" pitchFamily="18" charset="0"/>
                <a:ea typeface="+mn-ea"/>
                <a:cs typeface="+mn-cs"/>
              </a:rPr>
              <a:t>Lebo </a:t>
            </a:r>
            <a:r>
              <a:rPr lang="sk-SK" sz="4400" cap="none" dirty="0" smtClean="0">
                <a:solidFill>
                  <a:prstClr val="black"/>
                </a:solidFill>
                <a:latin typeface="Constantia" pitchFamily="18" charset="0"/>
                <a:ea typeface="+mn-ea"/>
                <a:cs typeface="+mn-cs"/>
              </a:rPr>
              <a:t>v zdravotníctve sa často bašuje</a:t>
            </a:r>
            <a:endParaRPr lang="sk-SK" sz="4400" b="1" cap="none" dirty="0">
              <a:solidFill>
                <a:prstClr val="black"/>
              </a:solidFill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E785A4DA-B61D-439F-8E59-029CAD7B4958}" type="slidenum">
              <a:rPr lang="sk-SK" smtClean="0"/>
              <a:pPr/>
              <a:t>6</a:t>
            </a:fld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457200" y="1225512"/>
            <a:ext cx="7467600" cy="5248440"/>
          </a:xfrm>
        </p:spPr>
        <p:txBody>
          <a:bodyPr/>
          <a:lstStyle/>
          <a:p>
            <a:r>
              <a:rPr lang="sk-SK" dirty="0"/>
              <a:t>a</a:t>
            </a:r>
            <a:r>
              <a:rPr lang="sk-SK" dirty="0" smtClean="0"/>
              <a:t>ž v dvoch tretinách </a:t>
            </a:r>
            <a:r>
              <a:rPr lang="pt-BR" dirty="0"/>
              <a:t>objemu tendrov nemocníc sa </a:t>
            </a:r>
            <a:r>
              <a:rPr lang="pt-BR" dirty="0" smtClean="0"/>
              <a:t>nesúťaž</a:t>
            </a:r>
            <a:r>
              <a:rPr lang="sk-SK" dirty="0" smtClean="0"/>
              <a:t>í (je v nich predložená len jedna ponuka)</a:t>
            </a:r>
          </a:p>
          <a:p>
            <a:pPr marL="0" indent="0">
              <a:buNone/>
            </a:pPr>
            <a:endParaRPr lang="sk-SK" dirty="0" smtClean="0"/>
          </a:p>
          <a:p>
            <a:r>
              <a:rPr lang="sk-SK" dirty="0" smtClean="0"/>
              <a:t>jedna </a:t>
            </a:r>
            <a:r>
              <a:rPr lang="sk-SK" dirty="0"/>
              <a:t>ponuka v tendri prináša </a:t>
            </a:r>
            <a:r>
              <a:rPr lang="sk-SK" dirty="0" smtClean="0"/>
              <a:t>v priemere nárast </a:t>
            </a:r>
            <a:r>
              <a:rPr lang="sk-SK" dirty="0"/>
              <a:t>ceny, viac ponúk </a:t>
            </a:r>
            <a:r>
              <a:rPr lang="sk-SK" dirty="0" smtClean="0"/>
              <a:t>generuje pokles ceny</a:t>
            </a:r>
          </a:p>
          <a:p>
            <a:endParaRPr lang="sk-SK" dirty="0"/>
          </a:p>
          <a:p>
            <a:r>
              <a:rPr lang="sk-SK" dirty="0" smtClean="0"/>
              <a:t>ak </a:t>
            </a:r>
            <a:r>
              <a:rPr lang="sk-SK" dirty="0"/>
              <a:t>by vo všetkých </a:t>
            </a:r>
            <a:r>
              <a:rPr lang="sk-SK" dirty="0" err="1"/>
              <a:t>jednoponukových</a:t>
            </a:r>
            <a:r>
              <a:rPr lang="sk-SK" dirty="0"/>
              <a:t> tendroch nemocníc súťažili </a:t>
            </a:r>
            <a:r>
              <a:rPr lang="sk-SK" dirty="0" smtClean="0"/>
              <a:t>dvaja a viac uchádzačov, </a:t>
            </a:r>
            <a:r>
              <a:rPr lang="sk-SK" dirty="0"/>
              <a:t>výsledné ceny </a:t>
            </a:r>
            <a:r>
              <a:rPr lang="sk-SK" dirty="0" smtClean="0"/>
              <a:t>týchto tendrov by </a:t>
            </a:r>
            <a:r>
              <a:rPr lang="sk-SK" dirty="0"/>
              <a:t>v dôsledku súťaže mohli klesnúť </a:t>
            </a:r>
            <a:r>
              <a:rPr lang="sk-SK" dirty="0" smtClean="0"/>
              <a:t>a </a:t>
            </a:r>
            <a:r>
              <a:rPr lang="sk-SK" b="1" dirty="0" smtClean="0"/>
              <a:t>nemocnice ušetriť od 19 do 36 mil. </a:t>
            </a:r>
            <a:r>
              <a:rPr lang="sk-SK" b="1" dirty="0"/>
              <a:t>EUR </a:t>
            </a:r>
            <a:r>
              <a:rPr lang="sk-SK" b="1" dirty="0" smtClean="0"/>
              <a:t>ročne</a:t>
            </a:r>
          </a:p>
          <a:p>
            <a:pPr marL="0" indent="0">
              <a:buNone/>
            </a:pPr>
            <a:endParaRPr lang="sk-SK" b="1" dirty="0" smtClean="0"/>
          </a:p>
        </p:txBody>
      </p:sp>
      <p:sp>
        <p:nvSpPr>
          <p:cNvPr id="9" name="BlokTextu 1"/>
          <p:cNvSpPr txBox="1"/>
          <p:nvPr/>
        </p:nvSpPr>
        <p:spPr>
          <a:xfrm>
            <a:off x="4644008" y="6040928"/>
            <a:ext cx="3311290" cy="433024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1600" i="1" dirty="0" smtClean="0"/>
              <a:t>Zistenia z analýz INEKO a TIS</a:t>
            </a:r>
            <a:endParaRPr lang="sk-SK" sz="1600" i="1" dirty="0"/>
          </a:p>
        </p:txBody>
      </p:sp>
    </p:spTree>
    <p:extLst>
      <p:ext uri="{BB962C8B-B14F-4D97-AF65-F5344CB8AC3E}">
        <p14:creationId xmlns:p14="http://schemas.microsoft.com/office/powerpoint/2010/main" xmlns="" val="8602606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čísla snímky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7</a:t>
            </a:fld>
            <a:endParaRPr lang="sk-SK"/>
          </a:p>
        </p:txBody>
      </p:sp>
      <p:sp>
        <p:nvSpPr>
          <p:cNvPr id="4" name="BlokTextu 3"/>
          <p:cNvSpPr txBox="1"/>
          <p:nvPr/>
        </p:nvSpPr>
        <p:spPr>
          <a:xfrm>
            <a:off x="368920" y="113481"/>
            <a:ext cx="806489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4400" dirty="0" smtClean="0">
                <a:latin typeface="Constantia" pitchFamily="18" charset="0"/>
              </a:rPr>
              <a:t>Lebo zdravotná starostlivosť nie je jednoduchý produkt</a:t>
            </a:r>
            <a:endParaRPr lang="sk-SK" sz="4400" b="1" dirty="0">
              <a:latin typeface="Constantia" pitchFamily="18" charset="0"/>
            </a:endParaRPr>
          </a:p>
        </p:txBody>
      </p:sp>
      <p:pic>
        <p:nvPicPr>
          <p:cNvPr id="1030" name="Picture 6" descr="File:NCI Visuals Food Hot Do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576" y="2719752"/>
            <a:ext cx="4505730" cy="3001943"/>
          </a:xfrm>
          <a:prstGeom prst="rect">
            <a:avLst/>
          </a:prstGeom>
          <a:noFill/>
        </p:spPr>
      </p:pic>
      <p:pic>
        <p:nvPicPr>
          <p:cNvPr id="1032" name="Picture 8" descr="http://www.zmrzlinaurubinu.cz/wp-content/uploads/2012/06/zmrzlin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128" y="1700808"/>
            <a:ext cx="1400175" cy="47053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čísla snímky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5A4DA-B61D-439F-8E59-029CAD7B4958}" type="slidenum">
              <a:rPr lang="sk-SK" smtClean="0"/>
              <a:pPr/>
              <a:t>8</a:t>
            </a:fld>
            <a:endParaRPr lang="sk-SK"/>
          </a:p>
        </p:txBody>
      </p:sp>
      <p:sp>
        <p:nvSpPr>
          <p:cNvPr id="4" name="BlokTextu 3"/>
          <p:cNvSpPr txBox="1"/>
          <p:nvPr/>
        </p:nvSpPr>
        <p:spPr>
          <a:xfrm>
            <a:off x="394575" y="476672"/>
            <a:ext cx="80094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4400" dirty="0" smtClean="0">
                <a:latin typeface="Constantia" pitchFamily="18" charset="0"/>
              </a:rPr>
              <a:t>... </a:t>
            </a:r>
            <a:r>
              <a:rPr lang="sk-SK" sz="4400" dirty="0">
                <a:latin typeface="Constantia" pitchFamily="18" charset="0"/>
              </a:rPr>
              <a:t>a</a:t>
            </a:r>
            <a:r>
              <a:rPr lang="sk-SK" sz="4400" dirty="0" smtClean="0">
                <a:latin typeface="Constantia" pitchFamily="18" charset="0"/>
              </a:rPr>
              <a:t>le zložitý produkt (služba)</a:t>
            </a:r>
            <a:endParaRPr lang="sk-SK" sz="4400" b="1" dirty="0">
              <a:latin typeface="Constantia" pitchFamily="18" charset="0"/>
            </a:endParaRPr>
          </a:p>
        </p:txBody>
      </p:sp>
      <p:pic>
        <p:nvPicPr>
          <p:cNvPr id="41988" name="Picture 4" descr="http://www.slovenskypacient.sk/wp-content/uploads/2015/03/custom/files/users/20/Robot_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4128" y="1880828"/>
            <a:ext cx="2679922" cy="3600400"/>
          </a:xfrm>
          <a:prstGeom prst="rect">
            <a:avLst/>
          </a:prstGeom>
          <a:noFill/>
        </p:spPr>
      </p:pic>
      <p:sp>
        <p:nvSpPr>
          <p:cNvPr id="8" name="BlokTextu 7"/>
          <p:cNvSpPr txBox="1"/>
          <p:nvPr/>
        </p:nvSpPr>
        <p:spPr>
          <a:xfrm>
            <a:off x="428596" y="6286520"/>
            <a:ext cx="34290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100" i="1" dirty="0" err="1" smtClean="0"/>
              <a:t>Foto</a:t>
            </a:r>
            <a:r>
              <a:rPr lang="sk-SK" sz="1100" i="1" dirty="0" smtClean="0"/>
              <a:t>: O. </a:t>
            </a:r>
            <a:r>
              <a:rPr lang="sk-SK" sz="1100" i="1" dirty="0" err="1" smtClean="0"/>
              <a:t>Ondráš</a:t>
            </a:r>
            <a:r>
              <a:rPr lang="sk-SK" sz="1100" i="1" dirty="0" smtClean="0"/>
              <a:t>, </a:t>
            </a:r>
            <a:r>
              <a:rPr lang="sk-SK" sz="1100" i="1" dirty="0" err="1" smtClean="0"/>
              <a:t>FNsP</a:t>
            </a:r>
            <a:r>
              <a:rPr lang="sk-SK" sz="1100" i="1" dirty="0" smtClean="0"/>
              <a:t> </a:t>
            </a:r>
            <a:r>
              <a:rPr lang="sk-SK" sz="1100" i="1" dirty="0" err="1" smtClean="0"/>
              <a:t>F.D.Roosevelta</a:t>
            </a:r>
            <a:r>
              <a:rPr lang="sk-SK" sz="1100" i="1" dirty="0" smtClean="0"/>
              <a:t>, </a:t>
            </a:r>
            <a:r>
              <a:rPr lang="sk-SK" sz="1100" i="1" dirty="0" err="1" smtClean="0"/>
              <a:t>B.Bystrica</a:t>
            </a:r>
            <a:endParaRPr lang="sk-SK" sz="1100" i="1" dirty="0"/>
          </a:p>
        </p:txBody>
      </p:sp>
      <p:pic>
        <p:nvPicPr>
          <p:cNvPr id="1026" name="Picture 2" descr=" V Banskej Bystrici operuje robo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4575" y="1880828"/>
            <a:ext cx="5245614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pPr algn="ctr"/>
            <a:r>
              <a:rPr lang="sk-SK" sz="4400" dirty="0" smtClean="0">
                <a:latin typeface="Constantia" pitchFamily="18" charset="0"/>
              </a:rPr>
              <a:t>Zdravotná starostlivosť je veľmi zložitý produkt</a:t>
            </a:r>
            <a:endParaRPr lang="sk-SK" sz="4400" dirty="0">
              <a:latin typeface="Constantia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285720" y="1988840"/>
            <a:ext cx="8358246" cy="4485112"/>
          </a:xfrm>
        </p:spPr>
        <p:txBody>
          <a:bodyPr>
            <a:noAutofit/>
          </a:bodyPr>
          <a:lstStyle/>
          <a:p>
            <a:pPr>
              <a:spcBef>
                <a:spcPts val="900"/>
              </a:spcBef>
            </a:pPr>
            <a:r>
              <a:rPr lang="sk-SK" b="1" dirty="0" smtClean="0">
                <a:solidFill>
                  <a:srgbClr val="00B0F0"/>
                </a:solidFill>
              </a:rPr>
              <a:t>vysoká informačná asymetria</a:t>
            </a:r>
          </a:p>
          <a:p>
            <a:pPr lvl="1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sk-SK" sz="2200" dirty="0" smtClean="0">
                <a:cs typeface="Arial"/>
              </a:rPr>
              <a:t>cenový mechanizmus zlyháva</a:t>
            </a:r>
          </a:p>
          <a:p>
            <a:pPr lvl="1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sk-SK" sz="2200" dirty="0" smtClean="0"/>
              <a:t>ponuka a dopyt sa nestretávajú v rovnovážnom bode</a:t>
            </a:r>
          </a:p>
          <a:p>
            <a:pPr lvl="1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sk-SK" sz="2200" dirty="0"/>
              <a:t>d</a:t>
            </a:r>
            <a:r>
              <a:rPr lang="sk-SK" sz="2200" dirty="0" smtClean="0"/>
              <a:t>opyt a ponuka sa snažia približovať živelne – neformálne platby, čakanie, znižovanie kvality a dostupnosti ZS</a:t>
            </a:r>
          </a:p>
          <a:p>
            <a:pPr lvl="1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sk-SK" sz="2200" dirty="0" smtClean="0">
                <a:cs typeface="Arial"/>
              </a:rPr>
              <a:t>vysoké riziko neefektívneho používania obmedzených zdrojov, t.j. plytvanie, resp. nevyužívanie potenciálu</a:t>
            </a:r>
          </a:p>
          <a:p>
            <a:pPr lvl="1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sk-SK" sz="2200" dirty="0" smtClean="0">
                <a:cs typeface="Arial"/>
              </a:rPr>
              <a:t>riziko morálneho hazardu</a:t>
            </a: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E785A4DA-B61D-439F-8E59-029CAD7B4958}" type="slidenum">
              <a:rPr lang="sk-SK" smtClean="0"/>
              <a:pPr/>
              <a:t>9</a:t>
            </a:fld>
            <a:endParaRPr lang="sk-SK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467600" cy="1301006"/>
          </a:xfrm>
        </p:spPr>
        <p:txBody>
          <a:bodyPr anchor="ctr">
            <a:normAutofit/>
          </a:bodyPr>
          <a:lstStyle/>
          <a:p>
            <a:pPr algn="ctr"/>
            <a:r>
              <a:rPr lang="sk-SK" sz="4400" dirty="0" smtClean="0">
                <a:latin typeface="Constantia" pitchFamily="18" charset="0"/>
              </a:rPr>
              <a:t>Neefektívnosť</a:t>
            </a:r>
            <a:endParaRPr lang="sk-SK" sz="4400" dirty="0">
              <a:latin typeface="Constantia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285720" y="1340768"/>
            <a:ext cx="8358246" cy="5133184"/>
          </a:xfrm>
        </p:spPr>
        <p:txBody>
          <a:bodyPr>
            <a:noAutofit/>
          </a:bodyPr>
          <a:lstStyle/>
          <a:p>
            <a:pPr marL="365760" lvl="1" indent="0">
              <a:spcBef>
                <a:spcPts val="900"/>
              </a:spcBef>
              <a:buNone/>
            </a:pPr>
            <a:r>
              <a:rPr lang="sk-SK" sz="3200" b="1" dirty="0" smtClean="0">
                <a:solidFill>
                  <a:srgbClr val="00B0F0"/>
                </a:solidFill>
                <a:cs typeface="Arial"/>
              </a:rPr>
              <a:t>Neefektívne </a:t>
            </a:r>
            <a:r>
              <a:rPr lang="sk-SK" sz="3200" b="1" dirty="0">
                <a:solidFill>
                  <a:srgbClr val="00B0F0"/>
                </a:solidFill>
                <a:cs typeface="Arial"/>
              </a:rPr>
              <a:t>alokovanie zdrojov v zdravotníctve je neetické – spôsobuje horšie zdravie a niekedy </a:t>
            </a:r>
            <a:r>
              <a:rPr lang="sk-SK" sz="3200" b="1" dirty="0" smtClean="0">
                <a:solidFill>
                  <a:srgbClr val="00B0F0"/>
                </a:solidFill>
                <a:cs typeface="Arial"/>
              </a:rPr>
              <a:t>aj </a:t>
            </a:r>
            <a:r>
              <a:rPr lang="sk-SK" sz="3200" b="1" dirty="0">
                <a:solidFill>
                  <a:srgbClr val="FF0000"/>
                </a:solidFill>
                <a:cs typeface="Arial"/>
              </a:rPr>
              <a:t>smrť ľudí </a:t>
            </a:r>
            <a:r>
              <a:rPr lang="sk-SK" sz="3200" b="1" dirty="0" smtClean="0">
                <a:solidFill>
                  <a:srgbClr val="00B0F0"/>
                </a:solidFill>
                <a:cs typeface="Arial"/>
              </a:rPr>
              <a:t>!</a:t>
            </a:r>
          </a:p>
          <a:p>
            <a:pPr marL="365760" lvl="1" indent="0" algn="ctr">
              <a:spcBef>
                <a:spcPts val="900"/>
              </a:spcBef>
              <a:buNone/>
            </a:pPr>
            <a:endParaRPr lang="sk-SK" sz="3200" b="1" dirty="0">
              <a:solidFill>
                <a:srgbClr val="00B0F0"/>
              </a:solidFill>
              <a:cs typeface="Arial"/>
            </a:endParaRPr>
          </a:p>
          <a:p>
            <a:pPr marL="365760" lvl="1" indent="0">
              <a:spcBef>
                <a:spcPts val="900"/>
              </a:spcBef>
              <a:buNone/>
            </a:pPr>
            <a:endParaRPr lang="sk-SK" sz="3200" dirty="0">
              <a:solidFill>
                <a:srgbClr val="00B0F0"/>
              </a:solidFill>
              <a:cs typeface="Arial"/>
            </a:endParaRPr>
          </a:p>
          <a:p>
            <a:pPr>
              <a:spcBef>
                <a:spcPts val="900"/>
              </a:spcBef>
            </a:pPr>
            <a:endParaRPr lang="sk-SK" sz="2100" dirty="0" smtClean="0">
              <a:cs typeface="Arial"/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E785A4DA-B61D-439F-8E59-029CAD7B4958}" type="slidenum">
              <a:rPr lang="sk-SK" smtClean="0"/>
              <a:pPr/>
              <a:t>10</a:t>
            </a:fld>
            <a:endParaRPr lang="sk-SK" dirty="0"/>
          </a:p>
        </p:txBody>
      </p:sp>
      <p:pic>
        <p:nvPicPr>
          <p:cNvPr id="5" name="Picture 2" descr="health transparenc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648" y="3476884"/>
            <a:ext cx="5976664" cy="3024336"/>
          </a:xfrm>
          <a:prstGeom prst="rect">
            <a:avLst/>
          </a:prstGeom>
          <a:noFill/>
        </p:spPr>
      </p:pic>
      <p:sp>
        <p:nvSpPr>
          <p:cNvPr id="7" name="Obdĺžnik 6"/>
          <p:cNvSpPr/>
          <p:nvPr/>
        </p:nvSpPr>
        <p:spPr>
          <a:xfrm>
            <a:off x="6238883" y="6196953"/>
            <a:ext cx="11256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sk-SK" sz="1200" i="1" dirty="0">
                <a:solidFill>
                  <a:schemeClr val="bg1"/>
                </a:solidFill>
              </a:rPr>
              <a:t>CityBeat.com</a:t>
            </a:r>
          </a:p>
        </p:txBody>
      </p:sp>
    </p:spTree>
    <p:extLst>
      <p:ext uri="{BB962C8B-B14F-4D97-AF65-F5344CB8AC3E}">
        <p14:creationId xmlns:p14="http://schemas.microsoft.com/office/powerpoint/2010/main" xmlns="" val="8058452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sk-SK" sz="4400" dirty="0" smtClean="0">
                <a:latin typeface="Constantia" pitchFamily="18" charset="0"/>
              </a:rPr>
              <a:t>Cieľ</a:t>
            </a:r>
            <a:endParaRPr lang="sk-SK" sz="4400" dirty="0">
              <a:latin typeface="Constantia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285720" y="1124744"/>
            <a:ext cx="8358246" cy="5349208"/>
          </a:xfrm>
        </p:spPr>
        <p:txBody>
          <a:bodyPr>
            <a:noAutofit/>
          </a:bodyPr>
          <a:lstStyle/>
          <a:p>
            <a:pPr marL="0" indent="0" algn="ctr">
              <a:spcBef>
                <a:spcPts val="900"/>
              </a:spcBef>
              <a:buNone/>
            </a:pPr>
            <a:endParaRPr lang="sk-SK" sz="4400" b="1" dirty="0" smtClean="0"/>
          </a:p>
          <a:p>
            <a:pPr marL="0" indent="0" algn="ctr">
              <a:spcBef>
                <a:spcPts val="900"/>
              </a:spcBef>
              <a:buNone/>
            </a:pPr>
            <a:r>
              <a:rPr lang="sk-SK" sz="4400" b="1" dirty="0" smtClean="0"/>
              <a:t>Pri obmedzených zdrojoch získať </a:t>
            </a:r>
            <a:r>
              <a:rPr lang="sk-SK" sz="4400" b="1" dirty="0"/>
              <a:t>za jednotku </a:t>
            </a:r>
            <a:r>
              <a:rPr lang="sk-SK" sz="4400" b="1" dirty="0" smtClean="0"/>
              <a:t>vstupu čo najviac zdravia pre čo najviac ľudí. </a:t>
            </a:r>
          </a:p>
          <a:p>
            <a:pPr>
              <a:spcBef>
                <a:spcPts val="900"/>
              </a:spcBef>
            </a:pPr>
            <a:endParaRPr lang="sk-SK" b="1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>
              <a:spcBef>
                <a:spcPts val="900"/>
              </a:spcBef>
              <a:buNone/>
            </a:pPr>
            <a:r>
              <a:rPr lang="sk-SK" b="1" dirty="0" smtClean="0">
                <a:solidFill>
                  <a:schemeClr val="bg2">
                    <a:lumMod val="50000"/>
                  </a:schemeClr>
                </a:solidFill>
              </a:rPr>
              <a:t>	</a:t>
            </a:r>
            <a:endParaRPr lang="sk-SK" dirty="0">
              <a:cs typeface="Arial"/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E785A4DA-B61D-439F-8E59-029CAD7B4958}" type="slidenum">
              <a:rPr lang="sk-SK" smtClean="0"/>
              <a:pPr/>
              <a:t>11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20373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sk-SK" sz="4400" dirty="0" smtClean="0">
                <a:latin typeface="Constantia" pitchFamily="18" charset="0"/>
              </a:rPr>
              <a:t>Ako tomu dopomôcť</a:t>
            </a:r>
            <a:endParaRPr lang="sk-SK" sz="4400" dirty="0">
              <a:latin typeface="Constantia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285720" y="1556792"/>
            <a:ext cx="8358246" cy="4917160"/>
          </a:xfrm>
        </p:spPr>
        <p:txBody>
          <a:bodyPr>
            <a:noAutofit/>
          </a:bodyPr>
          <a:lstStyle/>
          <a:p>
            <a:pPr>
              <a:spcBef>
                <a:spcPts val="900"/>
              </a:spcBef>
            </a:pPr>
            <a:r>
              <a:rPr lang="sk-SK" b="1" dirty="0" smtClean="0">
                <a:solidFill>
                  <a:srgbClr val="00B0F0"/>
                </a:solidFill>
              </a:rPr>
              <a:t>vyššia transparentnosť v zdravotníctve</a:t>
            </a:r>
          </a:p>
          <a:p>
            <a:pPr lvl="1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sk-SK" sz="2400" dirty="0"/>
              <a:t>informovaná verejnosť </a:t>
            </a:r>
            <a:r>
              <a:rPr lang="sk-SK" sz="2400" dirty="0" smtClean="0"/>
              <a:t>(pacienti, poskytovatelia, poisťovne, politici) </a:t>
            </a:r>
          </a:p>
          <a:p>
            <a:pPr marL="731520" lvl="2" indent="0">
              <a:spcBef>
                <a:spcPts val="900"/>
              </a:spcBef>
              <a:buNone/>
            </a:pPr>
            <a:r>
              <a:rPr lang="sk-SK" sz="2400" dirty="0" smtClean="0">
                <a:cs typeface="Arial"/>
              </a:rPr>
              <a:t>→ </a:t>
            </a:r>
            <a:r>
              <a:rPr lang="sk-SK" sz="2400" dirty="0">
                <a:cs typeface="Arial"/>
              </a:rPr>
              <a:t>kvalifikovanejší výber </a:t>
            </a:r>
            <a:r>
              <a:rPr lang="sk-SK" sz="2400" dirty="0" smtClean="0">
                <a:cs typeface="Arial"/>
              </a:rPr>
              <a:t>poskytovateľov, poisťovní, zamestnancov; kvalitnejšie verejné politiky</a:t>
            </a:r>
          </a:p>
          <a:p>
            <a:pPr marL="731520" lvl="2" indent="0">
              <a:spcBef>
                <a:spcPts val="900"/>
              </a:spcBef>
              <a:buNone/>
            </a:pPr>
            <a:r>
              <a:rPr lang="sk-SK" sz="2400" dirty="0" smtClean="0">
                <a:cs typeface="Arial"/>
              </a:rPr>
              <a:t>→ spravodlivejšie </a:t>
            </a:r>
            <a:r>
              <a:rPr lang="sk-SK" sz="2400" dirty="0" err="1" smtClean="0">
                <a:cs typeface="Arial"/>
              </a:rPr>
              <a:t>zazmluvňovanie</a:t>
            </a:r>
            <a:r>
              <a:rPr lang="sk-SK" sz="2400" dirty="0" smtClean="0">
                <a:cs typeface="Arial"/>
              </a:rPr>
              <a:t>, odmeňovanie</a:t>
            </a:r>
          </a:p>
          <a:p>
            <a:pPr marL="731520" lvl="2" indent="0">
              <a:spcBef>
                <a:spcPts val="900"/>
              </a:spcBef>
              <a:buNone/>
            </a:pPr>
            <a:r>
              <a:rPr lang="sk-SK" sz="2400" dirty="0" smtClean="0">
                <a:cs typeface="Arial"/>
              </a:rPr>
              <a:t>→ lepšie porovnávanie a väčší verejný tlak </a:t>
            </a:r>
            <a:r>
              <a:rPr lang="sk-SK" sz="2400" dirty="0">
                <a:cs typeface="Arial"/>
              </a:rPr>
              <a:t>na poskytovateľov zvyšovať kvalitu a </a:t>
            </a:r>
            <a:r>
              <a:rPr lang="sk-SK" sz="2400" dirty="0" smtClean="0">
                <a:cs typeface="Arial"/>
              </a:rPr>
              <a:t>efektívnosť</a:t>
            </a:r>
          </a:p>
          <a:p>
            <a:pPr marL="731520" lvl="2" indent="0">
              <a:spcBef>
                <a:spcPts val="900"/>
              </a:spcBef>
              <a:buNone/>
            </a:pPr>
            <a:r>
              <a:rPr lang="sk-SK" sz="2400" dirty="0" smtClean="0">
                <a:cs typeface="Arial"/>
              </a:rPr>
              <a:t>→ väčšia súťaž </a:t>
            </a:r>
          </a:p>
          <a:p>
            <a:pPr marL="731520" lvl="2" indent="0">
              <a:spcBef>
                <a:spcPts val="900"/>
              </a:spcBef>
              <a:buNone/>
            </a:pPr>
            <a:r>
              <a:rPr lang="sk-SK" sz="2400" dirty="0" smtClean="0">
                <a:cs typeface="Arial"/>
              </a:rPr>
              <a:t>→ účinnejšia verejná kontrola</a:t>
            </a:r>
            <a:endParaRPr lang="sk-SK" sz="2400" dirty="0"/>
          </a:p>
          <a:p>
            <a:pPr lvl="1">
              <a:spcBef>
                <a:spcPts val="900"/>
              </a:spcBef>
              <a:buFont typeface="Wingdings" panose="05000000000000000000" pitchFamily="2" charset="2"/>
              <a:buChar char="Ø"/>
            </a:pPr>
            <a:endParaRPr lang="sk-SK" sz="2200" dirty="0" smtClean="0">
              <a:cs typeface="Arial"/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E785A4DA-B61D-439F-8E59-029CAD7B4958}" type="slidenum">
              <a:rPr lang="sk-SK" smtClean="0"/>
              <a:pPr/>
              <a:t>12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15185842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1043608" y="690026"/>
            <a:ext cx="6912768" cy="5565232"/>
          </a:xfrm>
        </p:spPr>
        <p:txBody>
          <a:bodyPr>
            <a:noAutofit/>
          </a:bodyPr>
          <a:lstStyle/>
          <a:p>
            <a:pPr marL="365760" lvl="1" indent="0">
              <a:spcBef>
                <a:spcPts val="900"/>
              </a:spcBef>
              <a:buNone/>
            </a:pPr>
            <a:r>
              <a:rPr lang="sk-SK" sz="3200" b="1" dirty="0" smtClean="0">
                <a:solidFill>
                  <a:schemeClr val="bg2">
                    <a:lumMod val="50000"/>
                  </a:schemeClr>
                </a:solidFill>
              </a:rPr>
              <a:t>Zvyšovanie </a:t>
            </a:r>
            <a:r>
              <a:rPr lang="sk-SK" sz="3200" b="1" dirty="0">
                <a:solidFill>
                  <a:schemeClr val="bg2">
                    <a:lumMod val="50000"/>
                  </a:schemeClr>
                </a:solidFill>
              </a:rPr>
              <a:t>transparentnosti </a:t>
            </a:r>
            <a:r>
              <a:rPr lang="sk-SK" sz="3200" b="1" dirty="0" smtClean="0">
                <a:solidFill>
                  <a:schemeClr val="bg2">
                    <a:lumMod val="50000"/>
                  </a:schemeClr>
                </a:solidFill>
              </a:rPr>
              <a:t>zverejňovaním a porovnávaním relevantných </a:t>
            </a:r>
            <a:r>
              <a:rPr lang="sk-SK" sz="3200" b="1" dirty="0">
                <a:solidFill>
                  <a:schemeClr val="bg2">
                    <a:lumMod val="50000"/>
                  </a:schemeClr>
                </a:solidFill>
              </a:rPr>
              <a:t>informácií o </a:t>
            </a:r>
            <a:r>
              <a:rPr lang="sk-SK" sz="3200" b="1" dirty="0" smtClean="0">
                <a:solidFill>
                  <a:schemeClr val="bg2">
                    <a:lumMod val="50000"/>
                  </a:schemeClr>
                </a:solidFill>
              </a:rPr>
              <a:t>cenách, kvalite </a:t>
            </a:r>
            <a:r>
              <a:rPr lang="sk-SK" sz="3200" b="1" dirty="0">
                <a:solidFill>
                  <a:schemeClr val="bg2">
                    <a:lumMod val="50000"/>
                  </a:schemeClr>
                </a:solidFill>
              </a:rPr>
              <a:t>a </a:t>
            </a:r>
            <a:r>
              <a:rPr lang="sk-SK" sz="3200" b="1" dirty="0" smtClean="0">
                <a:solidFill>
                  <a:schemeClr val="bg2">
                    <a:lumMod val="50000"/>
                  </a:schemeClr>
                </a:solidFill>
              </a:rPr>
              <a:t>efektívnosti poskytovanej zdravotnej starostlivosti je jedným </a:t>
            </a:r>
            <a:r>
              <a:rPr lang="sk-SK" sz="3200" b="1" dirty="0">
                <a:solidFill>
                  <a:schemeClr val="bg2">
                    <a:lumMod val="50000"/>
                  </a:schemeClr>
                </a:solidFill>
              </a:rPr>
              <a:t>z </a:t>
            </a:r>
            <a:r>
              <a:rPr lang="sk-SK" sz="3200" b="1" dirty="0" smtClean="0">
                <a:solidFill>
                  <a:schemeClr val="bg2">
                    <a:lumMod val="50000"/>
                  </a:schemeClr>
                </a:solidFill>
              </a:rPr>
              <a:t>kľúčových predpokladov </a:t>
            </a:r>
            <a:r>
              <a:rPr lang="sk-SK" sz="3200" b="1" dirty="0">
                <a:solidFill>
                  <a:schemeClr val="bg2">
                    <a:lumMod val="50000"/>
                  </a:schemeClr>
                </a:solidFill>
              </a:rPr>
              <a:t>na to, aby </a:t>
            </a:r>
            <a:r>
              <a:rPr lang="sk-SK" sz="3200" b="1" dirty="0" smtClean="0">
                <a:solidFill>
                  <a:schemeClr val="bg2">
                    <a:lumMod val="50000"/>
                  </a:schemeClr>
                </a:solidFill>
              </a:rPr>
              <a:t>mohli pacienti dostávať </a:t>
            </a:r>
            <a:r>
              <a:rPr lang="sk-SK" sz="3200" b="1" dirty="0">
                <a:solidFill>
                  <a:schemeClr val="bg2">
                    <a:lumMod val="50000"/>
                  </a:schemeClr>
                </a:solidFill>
              </a:rPr>
              <a:t>najlepšiu starostlivosť za najlepšiu </a:t>
            </a:r>
            <a:r>
              <a:rPr lang="sk-SK" sz="3200" b="1" dirty="0" smtClean="0">
                <a:solidFill>
                  <a:schemeClr val="bg2">
                    <a:lumMod val="50000"/>
                  </a:schemeClr>
                </a:solidFill>
              </a:rPr>
              <a:t>cenu</a:t>
            </a:r>
            <a:r>
              <a:rPr lang="sk-SK" sz="3200" b="1" dirty="0">
                <a:solidFill>
                  <a:schemeClr val="bg2">
                    <a:lumMod val="50000"/>
                  </a:schemeClr>
                </a:solidFill>
              </a:rPr>
              <a:t>.</a:t>
            </a:r>
          </a:p>
          <a:p>
            <a:pPr lvl="1">
              <a:spcBef>
                <a:spcPts val="900"/>
              </a:spcBef>
              <a:buFont typeface="Wingdings" panose="05000000000000000000" pitchFamily="2" charset="2"/>
              <a:buChar char="Ø"/>
            </a:pPr>
            <a:endParaRPr lang="sk-SK" sz="2200" dirty="0" smtClean="0">
              <a:cs typeface="Arial"/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E785A4DA-B61D-439F-8E59-029CAD7B4958}" type="slidenum">
              <a:rPr lang="sk-SK" smtClean="0"/>
              <a:pPr/>
              <a:t>13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2502889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2677" y="-1"/>
            <a:ext cx="7467600" cy="886245"/>
          </a:xfrm>
        </p:spPr>
        <p:txBody>
          <a:bodyPr anchor="ctr">
            <a:normAutofit/>
          </a:bodyPr>
          <a:lstStyle/>
          <a:p>
            <a:pPr algn="ctr"/>
            <a:r>
              <a:rPr lang="sk-SK" sz="4000" dirty="0">
                <a:latin typeface="Constantia" pitchFamily="18" charset="0"/>
                <a:hlinkClick r:id="rId3"/>
              </a:rPr>
              <a:t>www.drfoster.com</a:t>
            </a:r>
            <a:r>
              <a:rPr lang="sk-SK" sz="4000" dirty="0">
                <a:latin typeface="Constantia" pitchFamily="18" charset="0"/>
              </a:rPr>
              <a:t> (UK)</a:t>
            </a: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E785A4DA-B61D-439F-8E59-029CAD7B4958}" type="slidenum">
              <a:rPr lang="sk-SK" smtClean="0"/>
              <a:pPr/>
              <a:t>14</a:t>
            </a:fld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„</a:t>
            </a:r>
            <a:r>
              <a:rPr lang="en-US" dirty="0" smtClean="0"/>
              <a:t>The </a:t>
            </a:r>
            <a:r>
              <a:rPr lang="en-US" dirty="0"/>
              <a:t>2001 Hospital Guide was the first time that information had been published on how well or badly a hospital was performing in England. </a:t>
            </a:r>
            <a:r>
              <a:rPr lang="en-US" b="1" dirty="0">
                <a:solidFill>
                  <a:srgbClr val="00B0F0"/>
                </a:solidFill>
              </a:rPr>
              <a:t>Publishing this data and making it public was a revolutionary idea that started a massive cultural shift towards greater openness and transparency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/>
              <a:t>in the English health system, and has been widely credited with </a:t>
            </a:r>
            <a:r>
              <a:rPr lang="en-US" b="1" dirty="0">
                <a:solidFill>
                  <a:srgbClr val="00B0F0"/>
                </a:solidFill>
              </a:rPr>
              <a:t>helping to raise standards of care</a:t>
            </a:r>
            <a:r>
              <a:rPr lang="en-US" dirty="0" smtClean="0"/>
              <a:t>.</a:t>
            </a:r>
            <a:r>
              <a:rPr lang="sk-SK" dirty="0" smtClean="0"/>
              <a:t>“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42880515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2677" y="-1"/>
            <a:ext cx="7467600" cy="886245"/>
          </a:xfrm>
        </p:spPr>
        <p:txBody>
          <a:bodyPr anchor="ctr">
            <a:normAutofit/>
          </a:bodyPr>
          <a:lstStyle/>
          <a:p>
            <a:pPr algn="ctr"/>
            <a:r>
              <a:rPr lang="sk-SK" sz="4000" dirty="0" smtClean="0">
                <a:latin typeface="Constantia" pitchFamily="18" charset="0"/>
                <a:hlinkClick r:id="rId3"/>
              </a:rPr>
              <a:t>www.drfoster.com</a:t>
            </a:r>
            <a:r>
              <a:rPr lang="sk-SK" sz="4000" dirty="0" smtClean="0">
                <a:latin typeface="Constantia" pitchFamily="18" charset="0"/>
              </a:rPr>
              <a:t> (UK)</a:t>
            </a:r>
            <a:endParaRPr lang="sk-SK" sz="4000" dirty="0">
              <a:latin typeface="Constantia" pitchFamily="18" charset="0"/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E785A4DA-B61D-439F-8E59-029CAD7B4958}" type="slidenum">
              <a:rPr lang="sk-SK" smtClean="0"/>
              <a:pPr/>
              <a:t>15</a:t>
            </a:fld>
            <a:endParaRPr lang="sk-SK" dirty="0"/>
          </a:p>
        </p:txBody>
      </p:sp>
      <p:pic>
        <p:nvPicPr>
          <p:cNvPr id="7" name="Zástupný symbol obsahu 6" descr="Výrez obrazovky"/>
          <p:cNvPicPr>
            <a:picLocks noGrp="1" noChangeAspect="1"/>
          </p:cNvPicPr>
          <p:nvPr>
            <p:ph sz="quarter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9" y="980728"/>
            <a:ext cx="7992887" cy="5544616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0"/>
            <a:ext cx="8631112" cy="1095570"/>
          </a:xfrm>
        </p:spPr>
        <p:txBody>
          <a:bodyPr anchor="ctr">
            <a:normAutofit/>
          </a:bodyPr>
          <a:lstStyle/>
          <a:p>
            <a:pPr algn="ctr"/>
            <a:r>
              <a:rPr lang="sk-SK" sz="3300" dirty="0" smtClean="0">
                <a:latin typeface="Constantia" pitchFamily="18" charset="0"/>
                <a:hlinkClick r:id="rId3"/>
              </a:rPr>
              <a:t>www.medicare.gov/hospitalcompare</a:t>
            </a:r>
            <a:r>
              <a:rPr lang="sk-SK" sz="3300" dirty="0" smtClean="0">
                <a:latin typeface="Constantia" pitchFamily="18" charset="0"/>
              </a:rPr>
              <a:t> (USA)</a:t>
            </a:r>
            <a:endParaRPr lang="sk-SK" sz="3300" dirty="0">
              <a:latin typeface="Constantia" pitchFamily="18" charset="0"/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E785A4DA-B61D-439F-8E59-029CAD7B4958}" type="slidenum">
              <a:rPr lang="sk-SK" smtClean="0"/>
              <a:pPr/>
              <a:t>16</a:t>
            </a:fld>
            <a:endParaRPr lang="sk-SK" dirty="0"/>
          </a:p>
        </p:txBody>
      </p:sp>
      <p:pic>
        <p:nvPicPr>
          <p:cNvPr id="5" name="Zástupný symbol obsahu 4" descr="Výrez obrazovky"/>
          <p:cNvPicPr>
            <a:picLocks noGrp="1" noChangeAspect="1"/>
          </p:cNvPicPr>
          <p:nvPr>
            <p:ph sz="quarter"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72" r="2649"/>
          <a:stretch/>
        </p:blipFill>
        <p:spPr>
          <a:xfrm>
            <a:off x="611560" y="1095569"/>
            <a:ext cx="7416824" cy="5743841"/>
          </a:xfrm>
        </p:spPr>
      </p:pic>
    </p:spTree>
    <p:extLst>
      <p:ext uri="{BB962C8B-B14F-4D97-AF65-F5344CB8AC3E}">
        <p14:creationId xmlns:p14="http://schemas.microsoft.com/office/powerpoint/2010/main" xmlns="" val="23699531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5" y="-1"/>
            <a:ext cx="7444701" cy="764705"/>
          </a:xfrm>
        </p:spPr>
        <p:txBody>
          <a:bodyPr anchor="ctr">
            <a:normAutofit/>
          </a:bodyPr>
          <a:lstStyle/>
          <a:p>
            <a:pPr algn="ctr"/>
            <a:r>
              <a:rPr lang="sk-SK" sz="4000" dirty="0" smtClean="0">
                <a:latin typeface="Constantia" pitchFamily="18" charset="0"/>
                <a:hlinkClick r:id="rId3"/>
              </a:rPr>
              <a:t>www.nrc.cz</a:t>
            </a:r>
            <a:r>
              <a:rPr lang="sk-SK" sz="4000" dirty="0" smtClean="0">
                <a:latin typeface="Constantia" pitchFamily="18" charset="0"/>
              </a:rPr>
              <a:t> (ČR)</a:t>
            </a:r>
            <a:endParaRPr lang="sk-SK" sz="4000" dirty="0">
              <a:latin typeface="Constantia" pitchFamily="18" charset="0"/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E785A4DA-B61D-439F-8E59-029CAD7B4958}" type="slidenum">
              <a:rPr lang="sk-SK" smtClean="0"/>
              <a:pPr/>
              <a:t>17</a:t>
            </a:fld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323528" y="764704"/>
            <a:ext cx="7805488" cy="5709248"/>
          </a:xfrm>
        </p:spPr>
        <p:txBody>
          <a:bodyPr/>
          <a:lstStyle/>
          <a:p>
            <a:pPr marL="0" indent="0" algn="ctr">
              <a:buNone/>
            </a:pPr>
            <a:r>
              <a:rPr lang="sk-SK" sz="2200" dirty="0" err="1" smtClean="0"/>
              <a:t>Registr</a:t>
            </a:r>
            <a:r>
              <a:rPr lang="sk-SK" sz="2200" dirty="0" smtClean="0"/>
              <a:t> </a:t>
            </a:r>
            <a:r>
              <a:rPr lang="sk-SK" sz="2200" dirty="0"/>
              <a:t>Národní </a:t>
            </a:r>
            <a:r>
              <a:rPr lang="sk-SK" sz="2200" dirty="0" smtClean="0"/>
              <a:t>sady </a:t>
            </a:r>
            <a:r>
              <a:rPr lang="sk-SK" sz="2200" dirty="0" err="1"/>
              <a:t>ukazatelů</a:t>
            </a:r>
            <a:r>
              <a:rPr lang="sk-SK" sz="2200" dirty="0"/>
              <a:t> </a:t>
            </a:r>
            <a:r>
              <a:rPr lang="sk-SK" sz="2200" dirty="0" err="1"/>
              <a:t>zdravotních</a:t>
            </a:r>
            <a:r>
              <a:rPr lang="sk-SK" sz="2200" dirty="0"/>
              <a:t> </a:t>
            </a:r>
            <a:r>
              <a:rPr lang="sk-SK" sz="2200" dirty="0" err="1" smtClean="0"/>
              <a:t>služeb</a:t>
            </a:r>
            <a:endParaRPr lang="sk-SK" sz="2200" dirty="0" smtClean="0"/>
          </a:p>
          <a:p>
            <a:pPr marL="0" indent="0" algn="ctr">
              <a:buNone/>
            </a:pPr>
            <a:endParaRPr lang="sk-SK" dirty="0"/>
          </a:p>
        </p:txBody>
      </p:sp>
      <p:pic>
        <p:nvPicPr>
          <p:cNvPr id="6" name="Obrázok 5" descr="Výrez obrazovk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3252" y="1268760"/>
            <a:ext cx="8515364" cy="5413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15230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2677" y="-1"/>
            <a:ext cx="7467600" cy="886245"/>
          </a:xfrm>
        </p:spPr>
        <p:txBody>
          <a:bodyPr anchor="ctr">
            <a:noAutofit/>
          </a:bodyPr>
          <a:lstStyle/>
          <a:p>
            <a:pPr algn="ctr"/>
            <a:r>
              <a:rPr lang="sk-SK" sz="3800" dirty="0" smtClean="0">
                <a:latin typeface="Constantia" pitchFamily="18" charset="0"/>
                <a:hlinkClick r:id="rId3"/>
              </a:rPr>
              <a:t>http</a:t>
            </a:r>
            <a:r>
              <a:rPr lang="sk-SK" sz="3800" dirty="0">
                <a:latin typeface="Constantia" pitchFamily="18" charset="0"/>
                <a:hlinkClick r:id="rId3"/>
              </a:rPr>
              <a:t>://atuservicio.uy</a:t>
            </a:r>
            <a:r>
              <a:rPr lang="sk-SK" sz="3800" dirty="0" smtClean="0">
                <a:latin typeface="Constantia" pitchFamily="18" charset="0"/>
                <a:hlinkClick r:id="rId3"/>
              </a:rPr>
              <a:t>/</a:t>
            </a:r>
            <a:r>
              <a:rPr lang="sk-SK" sz="3800" dirty="0" smtClean="0">
                <a:latin typeface="Constantia" pitchFamily="18" charset="0"/>
              </a:rPr>
              <a:t> (Uruguaj)</a:t>
            </a:r>
            <a:endParaRPr lang="sk-SK" sz="3800" dirty="0">
              <a:latin typeface="Constantia" pitchFamily="18" charset="0"/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E785A4DA-B61D-439F-8E59-029CAD7B4958}" type="slidenum">
              <a:rPr lang="sk-SK" smtClean="0"/>
              <a:pPr/>
              <a:t>18</a:t>
            </a:fld>
            <a:endParaRPr lang="sk-SK" dirty="0"/>
          </a:p>
        </p:txBody>
      </p:sp>
      <p:pic>
        <p:nvPicPr>
          <p:cNvPr id="5" name="Zástupný symbol obsahu 4" descr="Výrez obrazovky"/>
          <p:cNvPicPr>
            <a:picLocks noGrp="1" noChangeAspect="1"/>
          </p:cNvPicPr>
          <p:nvPr>
            <p:ph sz="quarter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6233" y="1196752"/>
            <a:ext cx="8150418" cy="4320480"/>
          </a:xfrm>
        </p:spPr>
      </p:pic>
    </p:spTree>
    <p:extLst>
      <p:ext uri="{BB962C8B-B14F-4D97-AF65-F5344CB8AC3E}">
        <p14:creationId xmlns:p14="http://schemas.microsoft.com/office/powerpoint/2010/main" xmlns="" val="12722830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2677" y="-1"/>
            <a:ext cx="7467600" cy="886245"/>
          </a:xfrm>
        </p:spPr>
        <p:txBody>
          <a:bodyPr anchor="ctr">
            <a:normAutofit/>
          </a:bodyPr>
          <a:lstStyle/>
          <a:p>
            <a:pPr algn="ctr"/>
            <a:r>
              <a:rPr lang="sk-SK" sz="4000" dirty="0" smtClean="0">
                <a:latin typeface="Constantia" pitchFamily="18" charset="0"/>
                <a:hlinkClick r:id="rId3"/>
              </a:rPr>
              <a:t>www.nemocnice.ineko.sk</a:t>
            </a:r>
            <a:r>
              <a:rPr lang="sk-SK" sz="4000" dirty="0" smtClean="0">
                <a:latin typeface="Constantia" pitchFamily="18" charset="0"/>
              </a:rPr>
              <a:t> (SR)</a:t>
            </a:r>
            <a:endParaRPr lang="sk-SK" sz="4000" dirty="0">
              <a:latin typeface="Constantia" pitchFamily="18" charset="0"/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E785A4DA-B61D-439F-8E59-029CAD7B4958}" type="slidenum">
              <a:rPr lang="sk-SK" smtClean="0"/>
              <a:pPr/>
              <a:t>19</a:t>
            </a:fld>
            <a:endParaRPr lang="sk-SK" dirty="0"/>
          </a:p>
        </p:txBody>
      </p:sp>
      <p:pic>
        <p:nvPicPr>
          <p:cNvPr id="8" name="Zástupný symbol obsahu 7" descr="Výrez obrazovky"/>
          <p:cNvPicPr>
            <a:picLocks noGrp="1" noChangeAspect="1"/>
          </p:cNvPicPr>
          <p:nvPr>
            <p:ph sz="quarter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442202"/>
            <a:ext cx="8631112" cy="4122927"/>
          </a:xfrm>
        </p:spPr>
      </p:pic>
    </p:spTree>
    <p:extLst>
      <p:ext uri="{BB962C8B-B14F-4D97-AF65-F5344CB8AC3E}">
        <p14:creationId xmlns:p14="http://schemas.microsoft.com/office/powerpoint/2010/main" xmlns="" val="10182472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2677" y="-1"/>
            <a:ext cx="7467600" cy="886245"/>
          </a:xfrm>
        </p:spPr>
        <p:txBody>
          <a:bodyPr anchor="ctr">
            <a:normAutofit/>
          </a:bodyPr>
          <a:lstStyle/>
          <a:p>
            <a:pPr algn="ctr"/>
            <a:r>
              <a:rPr lang="sk-SK" sz="4000" dirty="0" smtClean="0">
                <a:latin typeface="Constantia" pitchFamily="18" charset="0"/>
                <a:hlinkClick r:id="rId3"/>
              </a:rPr>
              <a:t>www.nemocnice.ineko.sk</a:t>
            </a:r>
            <a:r>
              <a:rPr lang="sk-SK" sz="4000" dirty="0" smtClean="0">
                <a:latin typeface="Constantia" pitchFamily="18" charset="0"/>
              </a:rPr>
              <a:t> (SR)</a:t>
            </a:r>
            <a:endParaRPr lang="sk-SK" sz="4000" dirty="0">
              <a:latin typeface="Constantia" pitchFamily="18" charset="0"/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E785A4DA-B61D-439F-8E59-029CAD7B4958}" type="slidenum">
              <a:rPr lang="sk-SK" smtClean="0"/>
              <a:pPr/>
              <a:t>20</a:t>
            </a:fld>
            <a:endParaRPr lang="sk-SK" dirty="0"/>
          </a:p>
        </p:txBody>
      </p:sp>
      <p:pic>
        <p:nvPicPr>
          <p:cNvPr id="6" name="Zástupný symbol obsahu 5" descr="Výrez obrazovky"/>
          <p:cNvPicPr>
            <a:picLocks noGrp="1" noChangeAspect="1"/>
          </p:cNvPicPr>
          <p:nvPr>
            <p:ph sz="quarter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582" y="933439"/>
            <a:ext cx="8605034" cy="4775004"/>
          </a:xfrm>
        </p:spPr>
      </p:pic>
    </p:spTree>
    <p:extLst>
      <p:ext uri="{BB962C8B-B14F-4D97-AF65-F5344CB8AC3E}">
        <p14:creationId xmlns:p14="http://schemas.microsoft.com/office/powerpoint/2010/main" xmlns="" val="25048140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2677" y="-1"/>
            <a:ext cx="7467600" cy="886245"/>
          </a:xfrm>
        </p:spPr>
        <p:txBody>
          <a:bodyPr anchor="ctr">
            <a:normAutofit/>
          </a:bodyPr>
          <a:lstStyle/>
          <a:p>
            <a:pPr algn="ctr"/>
            <a:r>
              <a:rPr lang="sk-SK" sz="4000" dirty="0" smtClean="0">
                <a:latin typeface="Constantia" pitchFamily="18" charset="0"/>
                <a:hlinkClick r:id="rId3"/>
              </a:rPr>
              <a:t>www.nemocnice.ineko.sk</a:t>
            </a:r>
            <a:r>
              <a:rPr lang="sk-SK" sz="4000" dirty="0" smtClean="0">
                <a:latin typeface="Constantia" pitchFamily="18" charset="0"/>
              </a:rPr>
              <a:t> (SR)</a:t>
            </a:r>
            <a:endParaRPr lang="sk-SK" sz="4000" dirty="0">
              <a:latin typeface="Constantia" pitchFamily="18" charset="0"/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E785A4DA-B61D-439F-8E59-029CAD7B4958}" type="slidenum">
              <a:rPr lang="sk-SK" smtClean="0"/>
              <a:pPr/>
              <a:t>21</a:t>
            </a:fld>
            <a:endParaRPr lang="sk-SK" dirty="0"/>
          </a:p>
        </p:txBody>
      </p:sp>
      <p:pic>
        <p:nvPicPr>
          <p:cNvPr id="7" name="Zástupný symbol obsahu 6" descr="Výrez obrazovky"/>
          <p:cNvPicPr>
            <a:picLocks noGrp="1" noChangeAspect="1"/>
          </p:cNvPicPr>
          <p:nvPr>
            <p:ph sz="quarter"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8836"/>
          <a:stretch/>
        </p:blipFill>
        <p:spPr>
          <a:xfrm>
            <a:off x="1115616" y="1124744"/>
            <a:ext cx="6880424" cy="2043281"/>
          </a:xfrm>
        </p:spPr>
      </p:pic>
      <p:pic>
        <p:nvPicPr>
          <p:cNvPr id="8" name="Obrázok 7" descr="Výrez obrazovk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4175663"/>
            <a:ext cx="6880424" cy="1558387"/>
          </a:xfrm>
          <a:prstGeom prst="rect">
            <a:avLst/>
          </a:prstGeom>
        </p:spPr>
      </p:pic>
      <p:sp>
        <p:nvSpPr>
          <p:cNvPr id="11" name="Usmiata tvár 10"/>
          <p:cNvSpPr/>
          <p:nvPr/>
        </p:nvSpPr>
        <p:spPr>
          <a:xfrm>
            <a:off x="251519" y="1916832"/>
            <a:ext cx="720081" cy="7200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2" name="Usmiata tvár 11"/>
          <p:cNvSpPr/>
          <p:nvPr/>
        </p:nvSpPr>
        <p:spPr>
          <a:xfrm>
            <a:off x="251518" y="4594816"/>
            <a:ext cx="720081" cy="72008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3" name="Ovál 12"/>
          <p:cNvSpPr/>
          <p:nvPr/>
        </p:nvSpPr>
        <p:spPr>
          <a:xfrm>
            <a:off x="6372200" y="1052736"/>
            <a:ext cx="16238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 w="28575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2283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704088"/>
            <a:ext cx="8715436" cy="3082102"/>
          </a:xfrm>
        </p:spPr>
        <p:txBody>
          <a:bodyPr anchor="ctr">
            <a:normAutofit/>
          </a:bodyPr>
          <a:lstStyle/>
          <a:p>
            <a:pPr algn="ctr"/>
            <a:r>
              <a:rPr lang="sk-SK" sz="4400" cap="none" dirty="0" smtClean="0">
                <a:solidFill>
                  <a:srgbClr val="04617B"/>
                </a:solidFill>
                <a:latin typeface="Calibri"/>
              </a:rPr>
              <a:t>Ďakujem za vašu pozornosť !</a:t>
            </a:r>
            <a:r>
              <a:rPr lang="sk-SK" cap="none" dirty="0" smtClean="0">
                <a:solidFill>
                  <a:srgbClr val="04617B"/>
                </a:solidFill>
                <a:latin typeface="Calibri"/>
              </a:rPr>
              <a:t/>
            </a:r>
            <a:br>
              <a:rPr lang="sk-SK" cap="none" dirty="0" smtClean="0">
                <a:solidFill>
                  <a:srgbClr val="04617B"/>
                </a:solidFill>
                <a:latin typeface="Calibri"/>
              </a:rPr>
            </a:br>
            <a:r>
              <a:rPr lang="sk-SK" sz="2000" cap="none" dirty="0" smtClean="0">
                <a:solidFill>
                  <a:srgbClr val="04617B"/>
                </a:solidFill>
                <a:latin typeface="Calibri"/>
              </a:rPr>
              <a:t/>
            </a:r>
            <a:br>
              <a:rPr lang="sk-SK" sz="2000" cap="none" dirty="0" smtClean="0">
                <a:solidFill>
                  <a:srgbClr val="04617B"/>
                </a:solidFill>
                <a:latin typeface="Calibri"/>
              </a:rPr>
            </a:br>
            <a:r>
              <a:rPr lang="sk-SK" cap="none" dirty="0" err="1" smtClean="0">
                <a:solidFill>
                  <a:srgbClr val="04617B"/>
                </a:solidFill>
                <a:latin typeface="Calibri"/>
              </a:rPr>
              <a:t>zachar</a:t>
            </a:r>
            <a:r>
              <a:rPr lang="sk-SK" cap="none" dirty="0" smtClean="0">
                <a:solidFill>
                  <a:srgbClr val="04617B"/>
                </a:solidFill>
                <a:latin typeface="Calibri"/>
              </a:rPr>
              <a:t>(</a:t>
            </a:r>
            <a:r>
              <a:rPr lang="sk-SK" cap="none" dirty="0" err="1" smtClean="0">
                <a:solidFill>
                  <a:srgbClr val="04617B"/>
                </a:solidFill>
                <a:latin typeface="Calibri"/>
              </a:rPr>
              <a:t>at</a:t>
            </a:r>
            <a:r>
              <a:rPr lang="sk-SK" cap="none" dirty="0" smtClean="0">
                <a:solidFill>
                  <a:srgbClr val="04617B"/>
                </a:solidFill>
                <a:latin typeface="Calibri"/>
              </a:rPr>
              <a:t>)</a:t>
            </a:r>
            <a:r>
              <a:rPr lang="sk-SK" cap="none" smtClean="0">
                <a:solidFill>
                  <a:srgbClr val="04617B"/>
                </a:solidFill>
                <a:latin typeface="Calibri"/>
              </a:rPr>
              <a:t>ineko.sk</a:t>
            </a:r>
            <a:r>
              <a:rPr lang="sk-SK" sz="3200" cap="none" dirty="0" smtClean="0">
                <a:solidFill>
                  <a:srgbClr val="04617B"/>
                </a:solidFill>
                <a:latin typeface="Calibri"/>
              </a:rPr>
              <a:t>  </a:t>
            </a:r>
            <a:r>
              <a:rPr lang="sk-SK" sz="3400" cap="none" dirty="0" smtClean="0">
                <a:solidFill>
                  <a:srgbClr val="04617B"/>
                </a:solidFill>
                <a:latin typeface="Calibri"/>
              </a:rPr>
              <a:t>I </a:t>
            </a:r>
            <a:r>
              <a:rPr lang="sk-SK" sz="3200" cap="none" dirty="0" smtClean="0">
                <a:solidFill>
                  <a:srgbClr val="04617B"/>
                </a:solidFill>
                <a:latin typeface="Calibri"/>
              </a:rPr>
              <a:t> </a:t>
            </a:r>
            <a:r>
              <a:rPr lang="sk-SK" cap="none" dirty="0" err="1" smtClean="0">
                <a:solidFill>
                  <a:srgbClr val="04617B"/>
                </a:solidFill>
                <a:latin typeface="Calibri"/>
              </a:rPr>
              <a:t>www.ineko.sk</a:t>
            </a:r>
            <a:r>
              <a:rPr lang="sk-SK" sz="3200" cap="none" dirty="0" smtClean="0">
                <a:solidFill>
                  <a:srgbClr val="04617B"/>
                </a:solidFill>
                <a:latin typeface="Calibri"/>
              </a:rPr>
              <a:t>  </a:t>
            </a:r>
            <a:r>
              <a:rPr lang="sk-SK" sz="3400" cap="none" dirty="0" err="1" smtClean="0">
                <a:solidFill>
                  <a:srgbClr val="04617B"/>
                </a:solidFill>
                <a:latin typeface="Calibri"/>
              </a:rPr>
              <a:t>I</a:t>
            </a:r>
            <a:r>
              <a:rPr lang="sk-SK" sz="3400" cap="none" dirty="0" smtClean="0">
                <a:solidFill>
                  <a:srgbClr val="04617B"/>
                </a:solidFill>
                <a:latin typeface="Calibri"/>
              </a:rPr>
              <a:t> </a:t>
            </a:r>
            <a:r>
              <a:rPr lang="sk-SK" sz="3200" cap="none" dirty="0" smtClean="0">
                <a:solidFill>
                  <a:srgbClr val="04617B"/>
                </a:solidFill>
                <a:latin typeface="Calibri"/>
              </a:rPr>
              <a:t> </a:t>
            </a:r>
            <a:r>
              <a:rPr lang="sk-SK" cap="none" dirty="0" err="1" smtClean="0">
                <a:solidFill>
                  <a:srgbClr val="04617B"/>
                </a:solidFill>
                <a:latin typeface="Calibri"/>
              </a:rPr>
              <a:t>www.i-health.sk</a:t>
            </a:r>
            <a:endParaRPr lang="sk-SK" sz="3000" dirty="0" smtClean="0">
              <a:latin typeface="Constantia" pitchFamily="18" charset="0"/>
            </a:endParaRPr>
          </a:p>
        </p:txBody>
      </p:sp>
      <p:pic>
        <p:nvPicPr>
          <p:cNvPr id="5" name="Zástupný symbol obsahu 4" descr="Obrazok-meranie kvality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428860" y="3429000"/>
            <a:ext cx="4048125" cy="2686050"/>
          </a:xfrm>
        </p:spPr>
      </p:pic>
      <p:sp>
        <p:nvSpPr>
          <p:cNvPr id="4" name="Zástupný symbol čísla snímky 3"/>
          <p:cNvSpPr>
            <a:spLocks noGrp="1"/>
          </p:cNvSpPr>
          <p:nvPr>
            <p:ph type="sldNum" sz="quarter" idx="15"/>
          </p:nvPr>
        </p:nvSpPr>
        <p:spPr/>
        <p:txBody>
          <a:bodyPr>
            <a:normAutofit/>
          </a:bodyPr>
          <a:lstStyle/>
          <a:p>
            <a:fld id="{E785A4DA-B61D-439F-8E59-029CAD7B4958}" type="slidenum">
              <a:rPr lang="sk-SK" smtClean="0"/>
              <a:pPr/>
              <a:t>22</a:t>
            </a:fld>
            <a:endParaRPr lang="sk-SK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áda">
  <a:themeElements>
    <a:clrScheme name="Hal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Arkáda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áda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2244</TotalTime>
  <Words>462</Words>
  <Application>Microsoft Office PowerPoint</Application>
  <PresentationFormat>Prezentácia na obrazovke (4:3)</PresentationFormat>
  <Paragraphs>100</Paragraphs>
  <Slides>22</Slides>
  <Notes>17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22</vt:i4>
      </vt:variant>
    </vt:vector>
  </HeadingPairs>
  <TitlesOfParts>
    <vt:vector size="23" baseType="lpstr">
      <vt:lpstr>Arkáda</vt:lpstr>
      <vt:lpstr>Transparentnosť a verejná kontrola v zdravotníctve</vt:lpstr>
      <vt:lpstr>Snímka 2</vt:lpstr>
      <vt:lpstr>Lebo:</vt:lpstr>
      <vt:lpstr>Lebo:</vt:lpstr>
      <vt:lpstr>Lebo:</vt:lpstr>
      <vt:lpstr>Lebo v zdravotníctve sa často bašuje</vt:lpstr>
      <vt:lpstr>Snímka 7</vt:lpstr>
      <vt:lpstr>Snímka 8</vt:lpstr>
      <vt:lpstr>Zdravotná starostlivosť je veľmi zložitý produkt</vt:lpstr>
      <vt:lpstr>Neefektívnosť</vt:lpstr>
      <vt:lpstr>Cieľ</vt:lpstr>
      <vt:lpstr>Ako tomu dopomôcť</vt:lpstr>
      <vt:lpstr>Snímka 13</vt:lpstr>
      <vt:lpstr>www.drfoster.com (UK)</vt:lpstr>
      <vt:lpstr>www.drfoster.com (UK)</vt:lpstr>
      <vt:lpstr>www.medicare.gov/hospitalcompare (USA)</vt:lpstr>
      <vt:lpstr>www.nrc.cz (ČR)</vt:lpstr>
      <vt:lpstr>http://atuservicio.uy/ (Uruguaj)</vt:lpstr>
      <vt:lpstr>www.nemocnice.ineko.sk (SR)</vt:lpstr>
      <vt:lpstr>www.nemocnice.ineko.sk (SR)</vt:lpstr>
      <vt:lpstr>www.nemocnice.ineko.sk (SR)</vt:lpstr>
      <vt:lpstr>Ďakujem za vašu pozornosť !  zachar(at)ineko.sk  I  www.ineko.sk  I  www.i-health.sk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Snímka 1</dc:title>
  <dc:creator>Dusan</dc:creator>
  <cp:lastModifiedBy>Dusan</cp:lastModifiedBy>
  <cp:revision>169</cp:revision>
  <dcterms:created xsi:type="dcterms:W3CDTF">2014-05-22T15:04:56Z</dcterms:created>
  <dcterms:modified xsi:type="dcterms:W3CDTF">2015-05-18T10:18:20Z</dcterms:modified>
</cp:coreProperties>
</file>