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1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International\2015\Webinar_May_PG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Moje%20dokumenty\Projekty\International\2015\Webinar_May_PG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Moje%20dokumenty\Projekty\International\2015\Webinar_May_PG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C:\Moje%20dokumenty\Projekty\International\2015\Webinar_May_PG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5\Webinar_May_PG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Hárok1!$A$11</c:f>
              <c:strCache>
                <c:ptCount val="1"/>
                <c:pt idx="0">
                  <c:v>Public finance balance</c:v>
                </c:pt>
              </c:strCache>
            </c:strRef>
          </c:tx>
          <c:invertIfNegative val="0"/>
          <c:cat>
            <c:strRef>
              <c:f>Hárok1!$B$2:$L$2</c:f>
              <c:strCache>
                <c:ptCount val="11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 (f)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</c:strCache>
            </c:strRef>
          </c:cat>
          <c:val>
            <c:numRef>
              <c:f>Hárok1!$B$11:$L$11</c:f>
              <c:numCache>
                <c:formatCode>General</c:formatCode>
                <c:ptCount val="11"/>
                <c:pt idx="0">
                  <c:v>-2.4</c:v>
                </c:pt>
                <c:pt idx="1">
                  <c:v>-7.9</c:v>
                </c:pt>
                <c:pt idx="2">
                  <c:v>-7.5</c:v>
                </c:pt>
                <c:pt idx="3">
                  <c:v>-4.0999999999999996</c:v>
                </c:pt>
                <c:pt idx="4">
                  <c:v>-4.22</c:v>
                </c:pt>
                <c:pt idx="5">
                  <c:v>-2.63</c:v>
                </c:pt>
                <c:pt idx="6">
                  <c:v>-2.87</c:v>
                </c:pt>
                <c:pt idx="7">
                  <c:v>-2.5499999999999998</c:v>
                </c:pt>
                <c:pt idx="8">
                  <c:v>-1.93</c:v>
                </c:pt>
                <c:pt idx="9">
                  <c:v>-0.88</c:v>
                </c:pt>
                <c:pt idx="10">
                  <c:v>-0.53</c:v>
                </c:pt>
              </c:numCache>
            </c:numRef>
          </c:val>
        </c:ser>
        <c:ser>
          <c:idx val="2"/>
          <c:order val="1"/>
          <c:tx>
            <c:strRef>
              <c:f>Hárok1!$A$18</c:f>
              <c:strCache>
                <c:ptCount val="1"/>
                <c:pt idx="0">
                  <c:v>Structural balance (CBR SR)</c:v>
                </c:pt>
              </c:strCache>
            </c:strRef>
          </c:tx>
          <c:invertIfNegative val="0"/>
          <c:val>
            <c:numRef>
              <c:f>Hárok1!$B$18:$L$18</c:f>
              <c:numCache>
                <c:formatCode>General</c:formatCode>
                <c:ptCount val="11"/>
                <c:pt idx="0">
                  <c:v>-2.9</c:v>
                </c:pt>
                <c:pt idx="1">
                  <c:v>-7.6</c:v>
                </c:pt>
                <c:pt idx="2">
                  <c:v>-7.2</c:v>
                </c:pt>
                <c:pt idx="3">
                  <c:v>-5</c:v>
                </c:pt>
                <c:pt idx="4">
                  <c:v>-4.4000000000000004</c:v>
                </c:pt>
                <c:pt idx="5">
                  <c:v>-2.1</c:v>
                </c:pt>
                <c:pt idx="6">
                  <c:v>-3</c:v>
                </c:pt>
                <c:pt idx="7">
                  <c:v>-2.4</c:v>
                </c:pt>
                <c:pt idx="8">
                  <c:v>-1.5</c:v>
                </c:pt>
                <c:pt idx="9">
                  <c:v>-0.4</c:v>
                </c:pt>
              </c:numCache>
            </c:numRef>
          </c:val>
        </c:ser>
        <c:ser>
          <c:idx val="1"/>
          <c:order val="2"/>
          <c:tx>
            <c:strRef>
              <c:f>Hárok1!$A$14</c:f>
              <c:strCache>
                <c:ptCount val="1"/>
                <c:pt idx="0">
                  <c:v>Structural balance (MF SR)</c:v>
                </c:pt>
              </c:strCache>
            </c:strRef>
          </c:tx>
          <c:invertIfNegative val="0"/>
          <c:val>
            <c:numRef>
              <c:f>Hárok1!$B$14:$L$14</c:f>
              <c:numCache>
                <c:formatCode>General</c:formatCode>
                <c:ptCount val="11"/>
                <c:pt idx="2">
                  <c:v>-6.7</c:v>
                </c:pt>
                <c:pt idx="3" formatCode="0.0">
                  <c:v>-4</c:v>
                </c:pt>
                <c:pt idx="4">
                  <c:v>-3.4</c:v>
                </c:pt>
                <c:pt idx="5">
                  <c:v>-1.5</c:v>
                </c:pt>
                <c:pt idx="6">
                  <c:v>-2.1</c:v>
                </c:pt>
                <c:pt idx="7">
                  <c:v>-1.6</c:v>
                </c:pt>
                <c:pt idx="8">
                  <c:v>-1.2</c:v>
                </c:pt>
                <c:pt idx="9">
                  <c:v>-0.5</c:v>
                </c:pt>
                <c:pt idx="10">
                  <c:v>-0.5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6414848"/>
        <c:axId val="116983296"/>
      </c:barChart>
      <c:catAx>
        <c:axId val="86414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crossAx val="116983296"/>
        <c:crosses val="autoZero"/>
        <c:auto val="1"/>
        <c:lblAlgn val="ctr"/>
        <c:lblOffset val="100"/>
        <c:noMultiLvlLbl val="0"/>
      </c:catAx>
      <c:valAx>
        <c:axId val="1169832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641484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Hárok1!$A$15</c:f>
              <c:strCache>
                <c:ptCount val="1"/>
                <c:pt idx="0">
                  <c:v>Consolidation effort (EC)</c:v>
                </c:pt>
              </c:strCache>
            </c:strRef>
          </c:tx>
          <c:invertIfNegative val="0"/>
          <c:cat>
            <c:strRef>
              <c:f>Hárok1!$B$2:$L$2</c:f>
              <c:strCache>
                <c:ptCount val="11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 (f)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</c:strCache>
            </c:strRef>
          </c:cat>
          <c:val>
            <c:numRef>
              <c:f>Hárok1!$B$15:$L$15</c:f>
              <c:numCache>
                <c:formatCode>General</c:formatCode>
                <c:ptCount val="11"/>
                <c:pt idx="2">
                  <c:v>0.7</c:v>
                </c:pt>
                <c:pt idx="3">
                  <c:v>3.1</c:v>
                </c:pt>
                <c:pt idx="4">
                  <c:v>0.6</c:v>
                </c:pt>
                <c:pt idx="5">
                  <c:v>2</c:v>
                </c:pt>
                <c:pt idx="6">
                  <c:v>-0.6</c:v>
                </c:pt>
                <c:pt idx="7">
                  <c:v>0.4</c:v>
                </c:pt>
                <c:pt idx="8">
                  <c:v>0.4</c:v>
                </c:pt>
                <c:pt idx="9">
                  <c:v>0.7</c:v>
                </c:pt>
                <c:pt idx="10">
                  <c:v>0</c:v>
                </c:pt>
              </c:numCache>
            </c:numRef>
          </c:val>
        </c:ser>
        <c:ser>
          <c:idx val="1"/>
          <c:order val="1"/>
          <c:tx>
            <c:strRef>
              <c:f>Hárok1!$A$19</c:f>
              <c:strCache>
                <c:ptCount val="1"/>
                <c:pt idx="0">
                  <c:v>Consolidation effort (CBR SR)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val>
            <c:numRef>
              <c:f>Hárok1!$B$19:$L$19</c:f>
              <c:numCache>
                <c:formatCode>General</c:formatCode>
                <c:ptCount val="11"/>
                <c:pt idx="0">
                  <c:v>0.5</c:v>
                </c:pt>
                <c:pt idx="1">
                  <c:v>-5.5</c:v>
                </c:pt>
                <c:pt idx="2">
                  <c:v>0.4</c:v>
                </c:pt>
                <c:pt idx="3">
                  <c:v>2.6</c:v>
                </c:pt>
                <c:pt idx="4">
                  <c:v>0.2</c:v>
                </c:pt>
                <c:pt idx="5">
                  <c:v>2.4</c:v>
                </c:pt>
                <c:pt idx="6">
                  <c:v>-0.9</c:v>
                </c:pt>
                <c:pt idx="7">
                  <c:v>0.6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148480"/>
        <c:axId val="6150016"/>
      </c:barChart>
      <c:catAx>
        <c:axId val="6148480"/>
        <c:scaling>
          <c:orientation val="minMax"/>
        </c:scaling>
        <c:delete val="0"/>
        <c:axPos val="b"/>
        <c:majorTickMark val="out"/>
        <c:minorTickMark val="none"/>
        <c:tickLblPos val="nextTo"/>
        <c:crossAx val="6150016"/>
        <c:crosses val="autoZero"/>
        <c:auto val="1"/>
        <c:lblAlgn val="ctr"/>
        <c:lblOffset val="100"/>
        <c:noMultiLvlLbl val="0"/>
      </c:catAx>
      <c:valAx>
        <c:axId val="6150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14848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Hárok1!$A$6</c:f>
              <c:strCache>
                <c:ptCount val="1"/>
                <c:pt idx="0">
                  <c:v>Gross public debt less EFSF, ESM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numFmt formatCode="#,##0.0" sourceLinked="0"/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Hárok1!$B$2:$L$2</c:f>
              <c:strCache>
                <c:ptCount val="11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 (f)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</c:strCache>
            </c:strRef>
          </c:cat>
          <c:val>
            <c:numRef>
              <c:f>Hárok1!$B$6:$L$6</c:f>
              <c:numCache>
                <c:formatCode>General</c:formatCode>
                <c:ptCount val="11"/>
                <c:pt idx="0">
                  <c:v>28.2</c:v>
                </c:pt>
                <c:pt idx="1">
                  <c:v>36</c:v>
                </c:pt>
                <c:pt idx="2">
                  <c:v>41.1</c:v>
                </c:pt>
                <c:pt idx="3">
                  <c:v>43.3</c:v>
                </c:pt>
                <c:pt idx="4">
                  <c:v>50</c:v>
                </c:pt>
                <c:pt idx="5">
                  <c:v>51.300000000000004</c:v>
                </c:pt>
                <c:pt idx="6">
                  <c:v>50</c:v>
                </c:pt>
                <c:pt idx="7">
                  <c:v>49.9</c:v>
                </c:pt>
                <c:pt idx="8">
                  <c:v>49.5</c:v>
                </c:pt>
                <c:pt idx="9">
                  <c:v>48.699999999999996</c:v>
                </c:pt>
                <c:pt idx="10">
                  <c:v>47.4</c:v>
                </c:pt>
              </c:numCache>
            </c:numRef>
          </c:val>
        </c:ser>
        <c:ser>
          <c:idx val="1"/>
          <c:order val="1"/>
          <c:tx>
            <c:strRef>
              <c:f>Hárok1!$A$5</c:f>
              <c:strCache>
                <c:ptCount val="1"/>
                <c:pt idx="0">
                  <c:v>Gross public debt due to EFSF and ESM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cat>
            <c:strRef>
              <c:f>Hárok1!$B$2:$L$2</c:f>
              <c:strCache>
                <c:ptCount val="11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 (f)</c:v>
                </c:pt>
                <c:pt idx="8">
                  <c:v>2016 (f)</c:v>
                </c:pt>
                <c:pt idx="9">
                  <c:v>2017 (f)</c:v>
                </c:pt>
                <c:pt idx="10">
                  <c:v>2018 (f)</c:v>
                </c:pt>
              </c:strCache>
            </c:strRef>
          </c:cat>
          <c:val>
            <c:numRef>
              <c:f>Hárok1!$B$5:$L$5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0.2</c:v>
                </c:pt>
                <c:pt idx="4">
                  <c:v>2.1</c:v>
                </c:pt>
                <c:pt idx="5">
                  <c:v>3.3</c:v>
                </c:pt>
                <c:pt idx="6">
                  <c:v>3.6</c:v>
                </c:pt>
                <c:pt idx="7">
                  <c:v>3.5</c:v>
                </c:pt>
                <c:pt idx="8">
                  <c:v>3.3</c:v>
                </c:pt>
                <c:pt idx="9">
                  <c:v>3.2</c:v>
                </c:pt>
                <c:pt idx="10">
                  <c:v>2.9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6188032"/>
        <c:axId val="6198016"/>
      </c:barChart>
      <c:lineChart>
        <c:grouping val="standard"/>
        <c:varyColors val="0"/>
        <c:ser>
          <c:idx val="2"/>
          <c:order val="2"/>
          <c:tx>
            <c:strRef>
              <c:f>Hárok1!$A$7</c:f>
              <c:strCache>
                <c:ptCount val="1"/>
                <c:pt idx="0">
                  <c:v>Net public debt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dLbls>
            <c:spPr>
              <a:ln>
                <a:noFill/>
              </a:ln>
            </c:spPr>
            <c:txPr>
              <a:bodyPr anchor="b" anchorCtr="0"/>
              <a:lstStyle/>
              <a:p>
                <a:pPr>
                  <a:defRPr b="1">
                    <a:solidFill>
                      <a:srgbClr val="C00000"/>
                    </a:solidFill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Hárok1!$B$7:$L$7</c:f>
              <c:numCache>
                <c:formatCode>General</c:formatCode>
                <c:ptCount val="11"/>
                <c:pt idx="2">
                  <c:v>39.1</c:v>
                </c:pt>
                <c:pt idx="3">
                  <c:v>42.2</c:v>
                </c:pt>
                <c:pt idx="4">
                  <c:v>46.8</c:v>
                </c:pt>
                <c:pt idx="5">
                  <c:v>48.2</c:v>
                </c:pt>
                <c:pt idx="6">
                  <c:v>50.2</c:v>
                </c:pt>
                <c:pt idx="7">
                  <c:v>49.8</c:v>
                </c:pt>
                <c:pt idx="8">
                  <c:v>49.3</c:v>
                </c:pt>
                <c:pt idx="9">
                  <c:v>48.1</c:v>
                </c:pt>
                <c:pt idx="10">
                  <c:v>46.4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Hárok1!$A$4</c:f>
              <c:strCache>
                <c:ptCount val="1"/>
                <c:pt idx="0">
                  <c:v>Total gross public debt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b="1">
                    <a:solidFill>
                      <a:srgbClr val="FF0000"/>
                    </a:solidFill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Hárok1!$B$4:$L$4</c:f>
              <c:numCache>
                <c:formatCode>General</c:formatCode>
                <c:ptCount val="11"/>
                <c:pt idx="0">
                  <c:v>28.2</c:v>
                </c:pt>
                <c:pt idx="1">
                  <c:v>36</c:v>
                </c:pt>
                <c:pt idx="2">
                  <c:v>41.1</c:v>
                </c:pt>
                <c:pt idx="3">
                  <c:v>43.5</c:v>
                </c:pt>
                <c:pt idx="4">
                  <c:v>52.1</c:v>
                </c:pt>
                <c:pt idx="5">
                  <c:v>54.6</c:v>
                </c:pt>
                <c:pt idx="6">
                  <c:v>53.6</c:v>
                </c:pt>
                <c:pt idx="7">
                  <c:v>53.4</c:v>
                </c:pt>
                <c:pt idx="8">
                  <c:v>52.8</c:v>
                </c:pt>
                <c:pt idx="9">
                  <c:v>51.9</c:v>
                </c:pt>
                <c:pt idx="10">
                  <c:v>50.3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205440"/>
        <c:axId val="6199552"/>
      </c:lineChart>
      <c:catAx>
        <c:axId val="6188032"/>
        <c:scaling>
          <c:orientation val="minMax"/>
        </c:scaling>
        <c:delete val="0"/>
        <c:axPos val="b"/>
        <c:majorTickMark val="out"/>
        <c:minorTickMark val="none"/>
        <c:tickLblPos val="nextTo"/>
        <c:crossAx val="6198016"/>
        <c:crosses val="autoZero"/>
        <c:auto val="1"/>
        <c:lblAlgn val="ctr"/>
        <c:lblOffset val="100"/>
        <c:noMultiLvlLbl val="0"/>
      </c:catAx>
      <c:valAx>
        <c:axId val="61980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188032"/>
        <c:crosses val="autoZero"/>
        <c:crossBetween val="between"/>
        <c:majorUnit val="5"/>
      </c:valAx>
      <c:valAx>
        <c:axId val="6199552"/>
        <c:scaling>
          <c:orientation val="minMax"/>
          <c:max val="60"/>
          <c:min val="0"/>
        </c:scaling>
        <c:delete val="0"/>
        <c:axPos val="r"/>
        <c:numFmt formatCode="General" sourceLinked="1"/>
        <c:majorTickMark val="out"/>
        <c:minorTickMark val="none"/>
        <c:tickLblPos val="nextTo"/>
        <c:crossAx val="6205440"/>
        <c:crosses val="max"/>
        <c:crossBetween val="between"/>
        <c:majorUnit val="5"/>
      </c:valAx>
      <c:catAx>
        <c:axId val="6205440"/>
        <c:scaling>
          <c:orientation val="minMax"/>
        </c:scaling>
        <c:delete val="1"/>
        <c:axPos val="b"/>
        <c:majorTickMark val="out"/>
        <c:minorTickMark val="none"/>
        <c:tickLblPos val="nextTo"/>
        <c:crossAx val="6199552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Hárok1!$A$30</c:f>
              <c:strCache>
                <c:ptCount val="1"/>
                <c:pt idx="0">
                  <c:v>Indicator of long-term sustainability (GAP)</c:v>
                </c:pt>
              </c:strCache>
            </c:strRef>
          </c:tx>
          <c:invertIfNegative val="0"/>
          <c:cat>
            <c:numRef>
              <c:f>Hárok1!$E$29:$J$29</c:f>
              <c:numCache>
                <c:formatCode>General</c:formatCode>
                <c:ptCount val="6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</c:numCache>
            </c:numRef>
          </c:cat>
          <c:val>
            <c:numRef>
              <c:f>Hárok1!$E$30:$J$30</c:f>
              <c:numCache>
                <c:formatCode>General</c:formatCode>
                <c:ptCount val="6"/>
                <c:pt idx="0">
                  <c:v>9.5</c:v>
                </c:pt>
                <c:pt idx="1">
                  <c:v>9.1999999999999993</c:v>
                </c:pt>
                <c:pt idx="2">
                  <c:v>7</c:v>
                </c:pt>
                <c:pt idx="3">
                  <c:v>4</c:v>
                </c:pt>
                <c:pt idx="4">
                  <c:v>1.9</c:v>
                </c:pt>
                <c:pt idx="5">
                  <c:v>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2555136"/>
        <c:axId val="92556672"/>
      </c:barChart>
      <c:catAx>
        <c:axId val="92555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2556672"/>
        <c:crosses val="autoZero"/>
        <c:auto val="1"/>
        <c:lblAlgn val="ctr"/>
        <c:lblOffset val="100"/>
        <c:noMultiLvlLbl val="0"/>
      </c:catAx>
      <c:valAx>
        <c:axId val="925566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255513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Hárok1!$A$32</c:f>
              <c:strCache>
                <c:ptCount val="1"/>
                <c:pt idx="0">
                  <c:v>Efficiency in VAT collection (%)</c:v>
                </c:pt>
              </c:strCache>
            </c:strRef>
          </c:tx>
          <c:invertIfNegative val="0"/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Hárok1!$D$29:$J$29</c:f>
              <c:numCache>
                <c:formatCode>General</c:formatCode>
                <c:ptCount val="7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</c:numCache>
            </c:numRef>
          </c:cat>
          <c:val>
            <c:numRef>
              <c:f>Hárok1!$D$32:$J$32</c:f>
              <c:numCache>
                <c:formatCode>General</c:formatCode>
                <c:ptCount val="7"/>
                <c:pt idx="0">
                  <c:v>62.8</c:v>
                </c:pt>
                <c:pt idx="1">
                  <c:v>55.7</c:v>
                </c:pt>
                <c:pt idx="2">
                  <c:v>54.5</c:v>
                </c:pt>
                <c:pt idx="3">
                  <c:v>54.7</c:v>
                </c:pt>
                <c:pt idx="4">
                  <c:v>51.1</c:v>
                </c:pt>
                <c:pt idx="5">
                  <c:v>55.7</c:v>
                </c:pt>
              </c:numCache>
            </c:numRef>
          </c:val>
        </c:ser>
        <c:ser>
          <c:idx val="1"/>
          <c:order val="1"/>
          <c:tx>
            <c:strRef>
              <c:f>Hárok1!$A$34</c:f>
              <c:strCache>
                <c:ptCount val="1"/>
                <c:pt idx="0">
                  <c:v>VAT Gap (%)</c:v>
                </c:pt>
              </c:strCache>
            </c:strRef>
          </c:tx>
          <c:invertIfNegative val="0"/>
          <c:dLbls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Hárok1!$D$29:$J$29</c:f>
              <c:numCache>
                <c:formatCode>General</c:formatCode>
                <c:ptCount val="7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</c:numCache>
            </c:numRef>
          </c:cat>
          <c:val>
            <c:numRef>
              <c:f>Hárok1!$D$34:$J$34</c:f>
              <c:numCache>
                <c:formatCode>General</c:formatCode>
                <c:ptCount val="7"/>
                <c:pt idx="0">
                  <c:v>30.5</c:v>
                </c:pt>
                <c:pt idx="1">
                  <c:v>35.9</c:v>
                </c:pt>
                <c:pt idx="2">
                  <c:v>35.200000000000003</c:v>
                </c:pt>
                <c:pt idx="3">
                  <c:v>37.1</c:v>
                </c:pt>
                <c:pt idx="4">
                  <c:v>40</c:v>
                </c:pt>
                <c:pt idx="5">
                  <c:v>37.200000000000003</c:v>
                </c:pt>
                <c:pt idx="6" formatCode="0.0">
                  <c:v>31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20455552"/>
        <c:axId val="120457088"/>
      </c:barChart>
      <c:catAx>
        <c:axId val="120455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20457088"/>
        <c:crosses val="autoZero"/>
        <c:auto val="1"/>
        <c:lblAlgn val="ctr"/>
        <c:lblOffset val="100"/>
        <c:noMultiLvlLbl val="0"/>
      </c:catAx>
      <c:valAx>
        <c:axId val="1204570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0455552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0.52557</cdr:x>
      <cdr:y>0.35652</cdr:y>
    </cdr:from>
    <cdr:to>
      <cdr:x>0.56406</cdr:x>
      <cdr:y>0.4488</cdr:y>
    </cdr:to>
    <cdr:cxnSp macro="">
      <cdr:nvCxnSpPr>
        <cdr:cNvPr id="3" name="Rovná spojovacia šípka 2"/>
        <cdr:cNvCxnSpPr/>
      </cdr:nvCxnSpPr>
      <cdr:spPr>
        <a:xfrm xmlns:a="http://schemas.openxmlformats.org/drawingml/2006/main">
          <a:off x="3456384" y="1633067"/>
          <a:ext cx="253096" cy="422721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0.80677</cdr:x>
      <cdr:y>0.05647</cdr:y>
    </cdr:from>
    <cdr:to>
      <cdr:x>0.89271</cdr:x>
      <cdr:y>0.23093</cdr:y>
    </cdr:to>
    <cdr:sp macro="" textlink="">
      <cdr:nvSpPr>
        <cdr:cNvPr id="4" name="Ovál 3"/>
        <cdr:cNvSpPr/>
      </cdr:nvSpPr>
      <cdr:spPr>
        <a:xfrm xmlns:a="http://schemas.openxmlformats.org/drawingml/2006/main">
          <a:off x="4918075" y="212725"/>
          <a:ext cx="523875" cy="65722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0.82197</cdr:x>
      <cdr:y>0.23346</cdr:y>
    </cdr:from>
    <cdr:to>
      <cdr:x>0.83958</cdr:x>
      <cdr:y>0.28656</cdr:y>
    </cdr:to>
    <cdr:cxnSp macro="">
      <cdr:nvCxnSpPr>
        <cdr:cNvPr id="5" name="Rovná spojovacia šípka 4"/>
        <cdr:cNvCxnSpPr>
          <a:endCxn xmlns:a="http://schemas.openxmlformats.org/drawingml/2006/main" id="6" idx="0"/>
        </cdr:cNvCxnSpPr>
      </cdr:nvCxnSpPr>
      <cdr:spPr>
        <a:xfrm xmlns:a="http://schemas.openxmlformats.org/drawingml/2006/main" flipH="1">
          <a:off x="5405603" y="1069394"/>
          <a:ext cx="115805" cy="243232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0.66753</cdr:x>
      <cdr:y>0.28656</cdr:y>
    </cdr:from>
    <cdr:to>
      <cdr:x>0.97641</cdr:x>
      <cdr:y>0.34703</cdr:y>
    </cdr:to>
    <cdr:sp macro="" textlink="">
      <cdr:nvSpPr>
        <cdr:cNvPr id="6" name="BlokTextu 3"/>
        <cdr:cNvSpPr txBox="1"/>
      </cdr:nvSpPr>
      <cdr:spPr>
        <a:xfrm xmlns:a="http://schemas.openxmlformats.org/drawingml/2006/main">
          <a:off x="4389940" y="1312626"/>
          <a:ext cx="2031325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200" b="1" dirty="0" err="1">
              <a:solidFill>
                <a:srgbClr val="FF0000"/>
              </a:solidFill>
            </a:rPr>
            <a:t>Structurally</a:t>
          </a:r>
          <a:r>
            <a:rPr lang="sk-SK" sz="1200" b="1" dirty="0">
              <a:solidFill>
                <a:srgbClr val="FF0000"/>
              </a:solidFill>
            </a:rPr>
            <a:t> </a:t>
          </a:r>
          <a:r>
            <a:rPr lang="sk-SK" sz="1200" b="1" dirty="0" err="1">
              <a:solidFill>
                <a:srgbClr val="FF0000"/>
              </a:solidFill>
            </a:rPr>
            <a:t>balanced</a:t>
          </a:r>
          <a:r>
            <a:rPr lang="sk-SK" sz="1200" b="1" dirty="0">
              <a:solidFill>
                <a:srgbClr val="FF0000"/>
              </a:solidFill>
            </a:rPr>
            <a:t> </a:t>
          </a:r>
          <a:r>
            <a:rPr lang="sk-SK" sz="1200" b="1" dirty="0" err="1">
              <a:solidFill>
                <a:srgbClr val="FF0000"/>
              </a:solidFill>
            </a:rPr>
            <a:t>budget</a:t>
          </a:r>
          <a:endParaRPr lang="en-US" sz="1200" b="1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0.30677</cdr:x>
      <cdr:y>0.38517</cdr:y>
    </cdr:from>
    <cdr:to>
      <cdr:x>0.39271</cdr:x>
      <cdr:y>0.55963</cdr:y>
    </cdr:to>
    <cdr:sp macro="" textlink="">
      <cdr:nvSpPr>
        <cdr:cNvPr id="8" name="Ovál 7"/>
        <cdr:cNvSpPr/>
      </cdr:nvSpPr>
      <cdr:spPr>
        <a:xfrm xmlns:a="http://schemas.openxmlformats.org/drawingml/2006/main">
          <a:off x="1870075" y="1450975"/>
          <a:ext cx="523875" cy="65722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0.34974</cdr:x>
      <cdr:y>0.55963</cdr:y>
    </cdr:from>
    <cdr:to>
      <cdr:x>0.38646</cdr:x>
      <cdr:y>0.6456</cdr:y>
    </cdr:to>
    <cdr:cxnSp macro="">
      <cdr:nvCxnSpPr>
        <cdr:cNvPr id="9" name="Rovná spojovacia šípka 8"/>
        <cdr:cNvCxnSpPr>
          <a:stCxn xmlns:a="http://schemas.openxmlformats.org/drawingml/2006/main" id="8" idx="4"/>
        </cdr:cNvCxnSpPr>
      </cdr:nvCxnSpPr>
      <cdr:spPr>
        <a:xfrm xmlns:a="http://schemas.openxmlformats.org/drawingml/2006/main">
          <a:off x="2300028" y="2563459"/>
          <a:ext cx="241485" cy="393797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0.44219</cdr:x>
      <cdr:y>0.35652</cdr:y>
    </cdr:from>
    <cdr:to>
      <cdr:x>0.50368</cdr:x>
      <cdr:y>0.64096</cdr:y>
    </cdr:to>
    <cdr:cxnSp macro="">
      <cdr:nvCxnSpPr>
        <cdr:cNvPr id="10" name="Rovná spojovacia šípka 9"/>
        <cdr:cNvCxnSpPr/>
      </cdr:nvCxnSpPr>
      <cdr:spPr>
        <a:xfrm xmlns:a="http://schemas.openxmlformats.org/drawingml/2006/main" flipH="1">
          <a:off x="2908016" y="1633067"/>
          <a:ext cx="404352" cy="1302935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0.32019</cdr:x>
      <cdr:y>0.63548</cdr:y>
    </cdr:from>
    <cdr:to>
      <cdr:x>0.98007</cdr:x>
      <cdr:y>0.69595</cdr:y>
    </cdr:to>
    <cdr:sp macro="" textlink="">
      <cdr:nvSpPr>
        <cdr:cNvPr id="12" name="BlokTextu 3"/>
        <cdr:cNvSpPr txBox="1"/>
      </cdr:nvSpPr>
      <cdr:spPr>
        <a:xfrm xmlns:a="http://schemas.openxmlformats.org/drawingml/2006/main">
          <a:off x="2105695" y="2910900"/>
          <a:ext cx="4339650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200" b="1" dirty="0" err="1">
              <a:solidFill>
                <a:srgbClr val="FF0000"/>
              </a:solidFill>
            </a:rPr>
            <a:t>Two</a:t>
          </a:r>
          <a:r>
            <a:rPr lang="sk-SK" sz="1200" b="1" dirty="0">
              <a:solidFill>
                <a:srgbClr val="FF0000"/>
              </a:solidFill>
            </a:rPr>
            <a:t> major</a:t>
          </a:r>
          <a:r>
            <a:rPr lang="sk-SK" sz="1200" b="1" baseline="0" dirty="0">
              <a:solidFill>
                <a:srgbClr val="FF0000"/>
              </a:solidFill>
            </a:rPr>
            <a:t> </a:t>
          </a:r>
          <a:r>
            <a:rPr lang="sk-SK" sz="1200" b="1" baseline="0" dirty="0" err="1">
              <a:solidFill>
                <a:srgbClr val="FF0000"/>
              </a:solidFill>
            </a:rPr>
            <a:t>consolidations</a:t>
          </a:r>
          <a:r>
            <a:rPr lang="sk-SK" sz="1200" b="1" baseline="0" dirty="0">
              <a:solidFill>
                <a:srgbClr val="FF0000"/>
              </a:solidFill>
            </a:rPr>
            <a:t>: 2011 (</a:t>
          </a:r>
          <a:r>
            <a:rPr lang="sk-SK" sz="1200" b="1" baseline="0" dirty="0" err="1">
              <a:solidFill>
                <a:srgbClr val="FF0000"/>
              </a:solidFill>
            </a:rPr>
            <a:t>Expenditures</a:t>
          </a:r>
          <a:r>
            <a:rPr lang="sk-SK" sz="1200" b="1" baseline="0" dirty="0">
              <a:solidFill>
                <a:srgbClr val="FF0000"/>
              </a:solidFill>
            </a:rPr>
            <a:t>), 2013 (</a:t>
          </a:r>
          <a:r>
            <a:rPr lang="sk-SK" sz="1200" b="1" baseline="0" dirty="0" err="1">
              <a:solidFill>
                <a:srgbClr val="FF0000"/>
              </a:solidFill>
            </a:rPr>
            <a:t>Revenues</a:t>
          </a:r>
          <a:r>
            <a:rPr lang="sk-SK" sz="1200" b="1" baseline="0" dirty="0">
              <a:solidFill>
                <a:srgbClr val="FF0000"/>
              </a:solidFill>
            </a:rPr>
            <a:t>)</a:t>
          </a:r>
          <a:endParaRPr lang="en-US" sz="1200" b="1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0.49896</cdr:x>
      <cdr:y>0.45828</cdr:y>
    </cdr:from>
    <cdr:to>
      <cdr:x>0.88633</cdr:x>
      <cdr:y>0.51875</cdr:y>
    </cdr:to>
    <cdr:sp macro="" textlink="">
      <cdr:nvSpPr>
        <cdr:cNvPr id="11" name="BlokTextu 3"/>
        <cdr:cNvSpPr txBox="1"/>
      </cdr:nvSpPr>
      <cdr:spPr>
        <a:xfrm xmlns:a="http://schemas.openxmlformats.org/drawingml/2006/main">
          <a:off x="3281357" y="2099212"/>
          <a:ext cx="2547492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non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200" b="1" dirty="0">
              <a:solidFill>
                <a:srgbClr val="FF0000"/>
              </a:solidFill>
            </a:rPr>
            <a:t>Deficit </a:t>
          </a:r>
          <a:r>
            <a:rPr lang="sk-SK" sz="1200" b="1" dirty="0" err="1">
              <a:solidFill>
                <a:srgbClr val="FF0000"/>
              </a:solidFill>
            </a:rPr>
            <a:t>under</a:t>
          </a:r>
          <a:r>
            <a:rPr lang="sk-SK" sz="1200" b="1" dirty="0">
              <a:solidFill>
                <a:srgbClr val="FF0000"/>
              </a:solidFill>
            </a:rPr>
            <a:t> 3% GDP - </a:t>
          </a:r>
          <a:r>
            <a:rPr lang="sk-SK" sz="1200" b="1" dirty="0" err="1">
              <a:solidFill>
                <a:srgbClr val="FF0000"/>
              </a:solidFill>
            </a:rPr>
            <a:t>Exit</a:t>
          </a:r>
          <a:r>
            <a:rPr lang="sk-SK" sz="1200" b="1" dirty="0">
              <a:solidFill>
                <a:srgbClr val="FF0000"/>
              </a:solidFill>
            </a:rPr>
            <a:t> </a:t>
          </a:r>
          <a:r>
            <a:rPr lang="sk-SK" sz="1200" b="1" dirty="0" err="1">
              <a:solidFill>
                <a:srgbClr val="FF0000"/>
              </a:solidFill>
            </a:rPr>
            <a:t>from</a:t>
          </a:r>
          <a:r>
            <a:rPr lang="sk-SK" sz="1200" b="1" dirty="0">
              <a:solidFill>
                <a:srgbClr val="FF0000"/>
              </a:solidFill>
            </a:rPr>
            <a:t> EDP</a:t>
          </a:r>
          <a:endParaRPr lang="en-US" sz="1200" b="1" dirty="0">
            <a:solidFill>
              <a:srgbClr val="FF0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0.2974</cdr:x>
      <cdr:y>0.05839</cdr:y>
    </cdr:from>
    <cdr:to>
      <cdr:x>0.38333</cdr:x>
      <cdr:y>0.23878</cdr:y>
    </cdr:to>
    <cdr:sp macro="" textlink="">
      <cdr:nvSpPr>
        <cdr:cNvPr id="2" name="Ovál 1"/>
        <cdr:cNvSpPr/>
      </cdr:nvSpPr>
      <cdr:spPr>
        <a:xfrm xmlns:a="http://schemas.openxmlformats.org/drawingml/2006/main">
          <a:off x="1812925" y="212725"/>
          <a:ext cx="523875" cy="65722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0.46927</cdr:x>
      <cdr:y>0.11852</cdr:y>
    </cdr:from>
    <cdr:to>
      <cdr:x>0.55521</cdr:x>
      <cdr:y>0.29891</cdr:y>
    </cdr:to>
    <cdr:sp macro="" textlink="">
      <cdr:nvSpPr>
        <cdr:cNvPr id="3" name="Ovál 2"/>
        <cdr:cNvSpPr/>
      </cdr:nvSpPr>
      <cdr:spPr>
        <a:xfrm xmlns:a="http://schemas.openxmlformats.org/drawingml/2006/main">
          <a:off x="2860675" y="431800"/>
          <a:ext cx="523875" cy="65722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en-US" sz="1100"/>
        </a:p>
      </cdr:txBody>
    </cdr:sp>
  </cdr:relSizeAnchor>
  <cdr:relSizeAnchor xmlns:cdr="http://schemas.openxmlformats.org/drawingml/2006/chartDrawing">
    <cdr:from>
      <cdr:x>0.39124</cdr:x>
      <cdr:y>0.03224</cdr:y>
    </cdr:from>
    <cdr:to>
      <cdr:x>0.98098</cdr:x>
      <cdr:y>0.0933</cdr:y>
    </cdr:to>
    <cdr:sp macro="" textlink="">
      <cdr:nvSpPr>
        <cdr:cNvPr id="4" name="BlokTextu 3"/>
        <cdr:cNvSpPr txBox="1"/>
      </cdr:nvSpPr>
      <cdr:spPr>
        <a:xfrm xmlns:a="http://schemas.openxmlformats.org/drawingml/2006/main">
          <a:off x="2961794" y="146257"/>
          <a:ext cx="4464496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wrap="square" rtlCol="0" anchor="t">
          <a:spAutoFit/>
        </a:bodyPr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200" b="1" dirty="0" err="1">
              <a:solidFill>
                <a:srgbClr val="FF0000"/>
              </a:solidFill>
            </a:rPr>
            <a:t>Two</a:t>
          </a:r>
          <a:r>
            <a:rPr lang="sk-SK" sz="1200" b="1" dirty="0">
              <a:solidFill>
                <a:srgbClr val="FF0000"/>
              </a:solidFill>
            </a:rPr>
            <a:t> major</a:t>
          </a:r>
          <a:r>
            <a:rPr lang="sk-SK" sz="1200" b="1" baseline="0" dirty="0">
              <a:solidFill>
                <a:srgbClr val="FF0000"/>
              </a:solidFill>
            </a:rPr>
            <a:t> </a:t>
          </a:r>
          <a:r>
            <a:rPr lang="sk-SK" sz="1200" b="1" baseline="0" dirty="0" err="1">
              <a:solidFill>
                <a:srgbClr val="FF0000"/>
              </a:solidFill>
            </a:rPr>
            <a:t>consolidations</a:t>
          </a:r>
          <a:r>
            <a:rPr lang="sk-SK" sz="1200" b="1" baseline="0" dirty="0">
              <a:solidFill>
                <a:srgbClr val="FF0000"/>
              </a:solidFill>
            </a:rPr>
            <a:t>: 2011 (</a:t>
          </a:r>
          <a:r>
            <a:rPr lang="sk-SK" sz="1200" b="1" baseline="0" dirty="0" err="1">
              <a:solidFill>
                <a:srgbClr val="FF0000"/>
              </a:solidFill>
            </a:rPr>
            <a:t>Expenditures</a:t>
          </a:r>
          <a:r>
            <a:rPr lang="sk-SK" sz="1200" b="1" baseline="0" dirty="0">
              <a:solidFill>
                <a:srgbClr val="FF0000"/>
              </a:solidFill>
            </a:rPr>
            <a:t>), 2013 (</a:t>
          </a:r>
          <a:r>
            <a:rPr lang="sk-SK" sz="1200" b="1" baseline="0" dirty="0" err="1">
              <a:solidFill>
                <a:srgbClr val="FF0000"/>
              </a:solidFill>
            </a:rPr>
            <a:t>Revenues</a:t>
          </a:r>
          <a:r>
            <a:rPr lang="sk-SK" sz="1200" b="1" baseline="0" dirty="0">
              <a:solidFill>
                <a:srgbClr val="FF0000"/>
              </a:solidFill>
            </a:rPr>
            <a:t>)</a:t>
          </a:r>
          <a:endParaRPr lang="en-US" sz="1200" b="1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0.27188</cdr:x>
      <cdr:y>0.44575</cdr:y>
    </cdr:from>
    <cdr:to>
      <cdr:x>0.45938</cdr:x>
      <cdr:y>0.59216</cdr:y>
    </cdr:to>
    <cdr:cxnSp macro="">
      <cdr:nvCxnSpPr>
        <cdr:cNvPr id="5" name="Rovná spojovacia šípka 4"/>
        <cdr:cNvCxnSpPr/>
      </cdr:nvCxnSpPr>
      <cdr:spPr>
        <a:xfrm xmlns:a="http://schemas.openxmlformats.org/drawingml/2006/main" flipH="1" flipV="1">
          <a:off x="1657350" y="1624014"/>
          <a:ext cx="1143000" cy="533400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0.45156</cdr:x>
      <cdr:y>0.44052</cdr:y>
    </cdr:from>
    <cdr:to>
      <cdr:x>0.53438</cdr:x>
      <cdr:y>0.55294</cdr:y>
    </cdr:to>
    <cdr:cxnSp macro="">
      <cdr:nvCxnSpPr>
        <cdr:cNvPr id="7" name="Rovná spojovacia šípka 6"/>
        <cdr:cNvCxnSpPr/>
      </cdr:nvCxnSpPr>
      <cdr:spPr>
        <a:xfrm xmlns:a="http://schemas.openxmlformats.org/drawingml/2006/main" flipH="1" flipV="1">
          <a:off x="2752725" y="1604964"/>
          <a:ext cx="504827" cy="409576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0.67656</cdr:x>
      <cdr:y>0.44575</cdr:y>
    </cdr:from>
    <cdr:to>
      <cdr:x>0.77188</cdr:x>
      <cdr:y>0.5634</cdr:y>
    </cdr:to>
    <cdr:cxnSp macro="">
      <cdr:nvCxnSpPr>
        <cdr:cNvPr id="11" name="Rovná spojovacia šípka 10"/>
        <cdr:cNvCxnSpPr/>
      </cdr:nvCxnSpPr>
      <cdr:spPr>
        <a:xfrm xmlns:a="http://schemas.openxmlformats.org/drawingml/2006/main" flipV="1">
          <a:off x="4124325" y="1624014"/>
          <a:ext cx="581025" cy="428626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0.49587</cdr:x>
      <cdr:y>0.57143</cdr:y>
    </cdr:from>
    <cdr:to>
      <cdr:x>0.61666</cdr:x>
      <cdr:y>0.77299</cdr:y>
    </cdr:to>
    <cdr:sp macro="" textlink="">
      <cdr:nvSpPr>
        <cdr:cNvPr id="6" name="BlokTextu 5"/>
        <cdr:cNvSpPr txBox="1"/>
      </cdr:nvSpPr>
      <cdr:spPr>
        <a:xfrm xmlns:a="http://schemas.openxmlformats.org/drawingml/2006/main">
          <a:off x="3753882" y="259228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200" b="1" dirty="0" err="1" smtClean="0">
              <a:solidFill>
                <a:srgbClr val="FF0000"/>
              </a:solidFill>
            </a:rPr>
            <a:t>Parliamentary</a:t>
          </a:r>
          <a:r>
            <a:rPr lang="sk-SK" sz="1200" b="1" dirty="0" smtClean="0">
              <a:solidFill>
                <a:srgbClr val="FF0000"/>
              </a:solidFill>
            </a:rPr>
            <a:t> </a:t>
          </a:r>
          <a:r>
            <a:rPr lang="sk-SK" sz="1200" b="1" dirty="0" err="1" smtClean="0">
              <a:solidFill>
                <a:srgbClr val="FF0000"/>
              </a:solidFill>
            </a:rPr>
            <a:t>elections</a:t>
          </a:r>
          <a:endParaRPr lang="en-US" sz="1200" b="1" dirty="0">
            <a:solidFill>
              <a:srgbClr val="FF0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0.09434</cdr:x>
      <cdr:y>0.03314</cdr:y>
    </cdr:from>
    <cdr:to>
      <cdr:x>0.33019</cdr:x>
      <cdr:y>0.09112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720080" y="144016"/>
          <a:ext cx="1800200" cy="2520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100" b="1" dirty="0" smtClean="0">
              <a:solidFill>
                <a:schemeClr val="tx2"/>
              </a:solidFill>
            </a:rPr>
            <a:t>55,4 </a:t>
          </a:r>
          <a:r>
            <a:rPr lang="sk-SK" sz="1100" b="1" dirty="0" err="1" smtClean="0">
              <a:solidFill>
                <a:schemeClr val="tx2"/>
              </a:solidFill>
            </a:rPr>
            <a:t>before</a:t>
          </a:r>
          <a:r>
            <a:rPr lang="sk-SK" sz="1100" b="1" dirty="0" smtClean="0">
              <a:solidFill>
                <a:schemeClr val="tx2"/>
              </a:solidFill>
            </a:rPr>
            <a:t> ESA 2010 </a:t>
          </a:r>
          <a:r>
            <a:rPr lang="sk-SK" sz="1100" b="1" dirty="0" err="1" smtClean="0">
              <a:solidFill>
                <a:schemeClr val="tx2"/>
              </a:solidFill>
            </a:rPr>
            <a:t>revision</a:t>
          </a:r>
          <a:endParaRPr lang="en-US" sz="1100" b="1" dirty="0">
            <a:solidFill>
              <a:schemeClr val="tx2"/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0.49216</cdr:x>
      <cdr:y>0.11876</cdr:y>
    </cdr:from>
    <cdr:to>
      <cdr:x>0.61429</cdr:x>
      <cdr:y>0.34552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3684805" y="47890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200" b="1" dirty="0" smtClean="0">
              <a:solidFill>
                <a:srgbClr val="0070C0"/>
              </a:solidFill>
            </a:rPr>
            <a:t>Deficit </a:t>
          </a:r>
          <a:r>
            <a:rPr lang="sk-SK" sz="1200" b="1" dirty="0" err="1" smtClean="0">
              <a:solidFill>
                <a:srgbClr val="0070C0"/>
              </a:solidFill>
            </a:rPr>
            <a:t>reduction</a:t>
          </a:r>
          <a:r>
            <a:rPr lang="sk-SK" sz="1200" b="1" dirty="0" smtClean="0">
              <a:solidFill>
                <a:srgbClr val="0070C0"/>
              </a:solidFill>
            </a:rPr>
            <a:t> (</a:t>
          </a:r>
          <a:r>
            <a:rPr lang="sk-SK" sz="1200" b="1" dirty="0" err="1" smtClean="0">
              <a:solidFill>
                <a:srgbClr val="0070C0"/>
              </a:solidFill>
            </a:rPr>
            <a:t>expenditures</a:t>
          </a:r>
          <a:r>
            <a:rPr lang="sk-SK" sz="1200" b="1" dirty="0" smtClean="0">
              <a:solidFill>
                <a:srgbClr val="0070C0"/>
              </a:solidFill>
            </a:rPr>
            <a:t>)</a:t>
          </a:r>
          <a:endParaRPr lang="en-US" sz="12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0.64414</cdr:x>
      <cdr:y>0.375</cdr:y>
    </cdr:from>
    <cdr:to>
      <cdr:x>0.76627</cdr:x>
      <cdr:y>0.60176</cdr:y>
    </cdr:to>
    <cdr:sp macro="" textlink="">
      <cdr:nvSpPr>
        <cdr:cNvPr id="3" name="BlokTextu 2"/>
        <cdr:cNvSpPr txBox="1"/>
      </cdr:nvSpPr>
      <cdr:spPr>
        <a:xfrm xmlns:a="http://schemas.openxmlformats.org/drawingml/2006/main">
          <a:off x="4822690" y="151216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200" b="1" dirty="0" err="1" smtClean="0">
              <a:solidFill>
                <a:srgbClr val="0070C0"/>
              </a:solidFill>
            </a:rPr>
            <a:t>Reform</a:t>
          </a:r>
          <a:r>
            <a:rPr lang="sk-SK" sz="1200" b="1" dirty="0" smtClean="0">
              <a:solidFill>
                <a:srgbClr val="0070C0"/>
              </a:solidFill>
            </a:rPr>
            <a:t> </a:t>
          </a:r>
          <a:r>
            <a:rPr lang="sk-SK" sz="1200" b="1" dirty="0" err="1" smtClean="0">
              <a:solidFill>
                <a:srgbClr val="0070C0"/>
              </a:solidFill>
            </a:rPr>
            <a:t>of</a:t>
          </a:r>
          <a:r>
            <a:rPr lang="sk-SK" sz="1200" b="1" dirty="0" smtClean="0">
              <a:solidFill>
                <a:srgbClr val="0070C0"/>
              </a:solidFill>
            </a:rPr>
            <a:t> </a:t>
          </a:r>
          <a:r>
            <a:rPr lang="sk-SK" sz="1200" b="1" dirty="0" err="1" smtClean="0">
              <a:solidFill>
                <a:srgbClr val="0070C0"/>
              </a:solidFill>
            </a:rPr>
            <a:t>the</a:t>
          </a:r>
          <a:r>
            <a:rPr lang="sk-SK" sz="1200" b="1" dirty="0" smtClean="0">
              <a:solidFill>
                <a:srgbClr val="0070C0"/>
              </a:solidFill>
            </a:rPr>
            <a:t> PAYG</a:t>
          </a:r>
          <a:endParaRPr lang="en-US" sz="12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0.72109</cdr:x>
      <cdr:y>0.51786</cdr:y>
    </cdr:from>
    <cdr:to>
      <cdr:x>0.98076</cdr:x>
      <cdr:y>0.76247</cdr:y>
    </cdr:to>
    <cdr:sp macro="" textlink="">
      <cdr:nvSpPr>
        <cdr:cNvPr id="4" name="BlokTextu 3"/>
        <cdr:cNvSpPr txBox="1"/>
      </cdr:nvSpPr>
      <cdr:spPr>
        <a:xfrm xmlns:a="http://schemas.openxmlformats.org/drawingml/2006/main">
          <a:off x="5398754" y="2088232"/>
          <a:ext cx="1944216" cy="9864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200" b="1" dirty="0" smtClean="0">
              <a:solidFill>
                <a:srgbClr val="0070C0"/>
              </a:solidFill>
            </a:rPr>
            <a:t>Deficit </a:t>
          </a:r>
          <a:r>
            <a:rPr lang="sk-SK" sz="1200" b="1" dirty="0" err="1" smtClean="0">
              <a:solidFill>
                <a:srgbClr val="0070C0"/>
              </a:solidFill>
            </a:rPr>
            <a:t>reduction</a:t>
          </a:r>
          <a:r>
            <a:rPr lang="sk-SK" sz="1200" b="1" dirty="0" smtClean="0">
              <a:solidFill>
                <a:srgbClr val="0070C0"/>
              </a:solidFill>
            </a:rPr>
            <a:t> (</a:t>
          </a:r>
          <a:r>
            <a:rPr lang="sk-SK" sz="1200" b="1" dirty="0" err="1" smtClean="0">
              <a:solidFill>
                <a:srgbClr val="0070C0"/>
              </a:solidFill>
            </a:rPr>
            <a:t>revenues</a:t>
          </a:r>
          <a:r>
            <a:rPr lang="sk-SK" sz="1200" b="1" dirty="0" smtClean="0">
              <a:solidFill>
                <a:srgbClr val="0070C0"/>
              </a:solidFill>
            </a:rPr>
            <a:t>)</a:t>
          </a:r>
          <a:endParaRPr lang="en-US" sz="1200" b="1" dirty="0">
            <a:solidFill>
              <a:srgbClr val="0070C0"/>
            </a:solidFill>
          </a:endParaRPr>
        </a:p>
      </cdr:txBody>
    </cdr:sp>
  </cdr:relSizeAnchor>
  <cdr:relSizeAnchor xmlns:cdr="http://schemas.openxmlformats.org/drawingml/2006/chartDrawing">
    <cdr:from>
      <cdr:x>0.58644</cdr:x>
      <cdr:y>0.42857</cdr:y>
    </cdr:from>
    <cdr:to>
      <cdr:x>0.64414</cdr:x>
      <cdr:y>0.5</cdr:y>
    </cdr:to>
    <cdr:cxnSp macro="">
      <cdr:nvCxnSpPr>
        <cdr:cNvPr id="5" name="Rovná spojovacia šípka 4"/>
        <cdr:cNvCxnSpPr/>
      </cdr:nvCxnSpPr>
      <cdr:spPr>
        <a:xfrm xmlns:a="http://schemas.openxmlformats.org/drawingml/2006/main" flipV="1">
          <a:off x="4390642" y="1728192"/>
          <a:ext cx="432000" cy="288032"/>
        </a:xfrm>
        <a:prstGeom xmlns:a="http://schemas.openxmlformats.org/drawingml/2006/main" prst="straightConnector1">
          <a:avLst/>
        </a:prstGeom>
        <a:ln xmlns:a="http://schemas.openxmlformats.org/drawingml/2006/main" w="15875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0.74032</cdr:x>
      <cdr:y>0.58929</cdr:y>
    </cdr:from>
    <cdr:to>
      <cdr:x>0.79802</cdr:x>
      <cdr:y>0.66071</cdr:y>
    </cdr:to>
    <cdr:cxnSp macro="">
      <cdr:nvCxnSpPr>
        <cdr:cNvPr id="6" name="Rovná spojovacia šípka 5"/>
        <cdr:cNvCxnSpPr/>
      </cdr:nvCxnSpPr>
      <cdr:spPr>
        <a:xfrm xmlns:a="http://schemas.openxmlformats.org/drawingml/2006/main" flipV="1">
          <a:off x="5542770" y="2376264"/>
          <a:ext cx="432000" cy="288032"/>
        </a:xfrm>
        <a:prstGeom xmlns:a="http://schemas.openxmlformats.org/drawingml/2006/main" prst="straightConnector1">
          <a:avLst/>
        </a:prstGeom>
        <a:ln xmlns:a="http://schemas.openxmlformats.org/drawingml/2006/main" w="15875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00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49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710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834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19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290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387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499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1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24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92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D0E37-239D-497F-8682-5E9E37AACD3E}" type="datetimeFigureOut">
              <a:rPr lang="en-US" smtClean="0"/>
              <a:t>5/5/2015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DABD2-AEE0-4943-B238-F5F04EB3CF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621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hra.ineko.sk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pPr algn="l"/>
            <a:r>
              <a:rPr lang="sk-SK" b="1" dirty="0" err="1" smtClean="0"/>
              <a:t>Public</a:t>
            </a:r>
            <a:r>
              <a:rPr lang="sk-SK" b="1" dirty="0" smtClean="0"/>
              <a:t> </a:t>
            </a:r>
            <a:r>
              <a:rPr lang="sk-SK" b="1" dirty="0" err="1" smtClean="0"/>
              <a:t>finance</a:t>
            </a:r>
            <a:r>
              <a:rPr lang="sk-SK" b="1" dirty="0" smtClean="0"/>
              <a:t> </a:t>
            </a:r>
            <a:r>
              <a:rPr lang="sk-SK" b="1" dirty="0" err="1" smtClean="0"/>
              <a:t>consolidation</a:t>
            </a:r>
            <a:r>
              <a:rPr lang="sk-SK" b="1" dirty="0" smtClean="0"/>
              <a:t> in Slovakia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149080"/>
            <a:ext cx="7056784" cy="148972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r>
              <a:rPr lang="sk-SK" dirty="0" smtClean="0">
                <a:solidFill>
                  <a:schemeClr val="tx1"/>
                </a:solidFill>
              </a:rPr>
              <a:t>, Slovakia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May</a:t>
            </a:r>
            <a:r>
              <a:rPr lang="sk-SK" dirty="0" smtClean="0">
                <a:solidFill>
                  <a:schemeClr val="tx1"/>
                </a:solidFill>
              </a:rPr>
              <a:t> 22, 2015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Webinar</a:t>
            </a:r>
            <a:r>
              <a:rPr lang="sk-SK" dirty="0" smtClean="0">
                <a:solidFill>
                  <a:schemeClr val="tx1"/>
                </a:solidFill>
              </a:rPr>
              <a:t> on </a:t>
            </a:r>
            <a:r>
              <a:rPr lang="sk-SK" dirty="0" err="1" smtClean="0">
                <a:solidFill>
                  <a:schemeClr val="tx1"/>
                </a:solidFill>
              </a:rPr>
              <a:t>Public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Finance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Consolidation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Obrázok 3" descr="Visegrad F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3240360" cy="1440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47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Most </a:t>
            </a:r>
            <a:r>
              <a:rPr lang="sk-SK" b="1" dirty="0" err="1" smtClean="0"/>
              <a:t>important</a:t>
            </a:r>
            <a:r>
              <a:rPr lang="sk-SK" b="1" dirty="0" smtClean="0"/>
              <a:t> </a:t>
            </a:r>
            <a:r>
              <a:rPr lang="sk-SK" b="1" dirty="0" err="1" smtClean="0"/>
              <a:t>problems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550316"/>
              </p:ext>
            </p:extLst>
          </p:nvPr>
        </p:nvGraphicFramePr>
        <p:xfrm>
          <a:off x="323528" y="1556792"/>
          <a:ext cx="8568952" cy="505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2196244"/>
                <a:gridCol w="2142238"/>
                <a:gridCol w="2142238"/>
              </a:tblGrid>
              <a:tr h="432048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Most </a:t>
                      </a:r>
                      <a:r>
                        <a:rPr lang="sk-SK" dirty="0" err="1" smtClean="0"/>
                        <a:t>important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issues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faced</a:t>
                      </a:r>
                      <a:r>
                        <a:rPr lang="sk-SK" dirty="0" smtClean="0"/>
                        <a:t> by </a:t>
                      </a:r>
                      <a:r>
                        <a:rPr lang="sk-SK" dirty="0" err="1" smtClean="0"/>
                        <a:t>the</a:t>
                      </a:r>
                      <a:r>
                        <a:rPr lang="sk-SK" dirty="0" smtClean="0"/>
                        <a:t> country (</a:t>
                      </a:r>
                      <a:r>
                        <a:rPr lang="sk-SK" dirty="0" err="1" smtClean="0"/>
                        <a:t>Eurobarometer</a:t>
                      </a:r>
                      <a:r>
                        <a:rPr lang="sk-SK" dirty="0" smtClean="0"/>
                        <a:t>, Nov-2014)</a:t>
                      </a:r>
                      <a:endParaRPr 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Czech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Republic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b="1" dirty="0" err="1" smtClean="0"/>
                        <a:t>Hungary</a:t>
                      </a:r>
                      <a:endParaRPr lang="en-US" sz="16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b="1" dirty="0" err="1" smtClean="0"/>
                        <a:t>Poland</a:t>
                      </a:r>
                      <a:endParaRPr lang="en-US" sz="16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b="1" dirty="0" smtClean="0"/>
                        <a:t>Slovakia</a:t>
                      </a:r>
                      <a:endParaRPr lang="en-US" sz="1600" b="1" dirty="0" smtClean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Unemployment</a:t>
                      </a:r>
                      <a:r>
                        <a:rPr lang="sk-SK" sz="1600" dirty="0" smtClean="0"/>
                        <a:t> (40%)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Unemployment</a:t>
                      </a:r>
                      <a:r>
                        <a:rPr lang="sk-SK" sz="1600" dirty="0" smtClean="0"/>
                        <a:t> (</a:t>
                      </a:r>
                      <a:r>
                        <a:rPr lang="sk-SK" sz="1600" dirty="0" smtClean="0"/>
                        <a:t>50%)</a:t>
                      </a:r>
                      <a:endParaRPr lang="sk-SK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Unemployment</a:t>
                      </a:r>
                      <a:r>
                        <a:rPr lang="sk-SK" sz="1600" dirty="0" smtClean="0"/>
                        <a:t> (54%)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Unemployment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smtClean="0"/>
                        <a:t>(57%)</a:t>
                      </a: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Government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debt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(27%)</a:t>
                      </a:r>
                      <a:endParaRPr lang="en-US" sz="1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Economic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situation</a:t>
                      </a:r>
                      <a:r>
                        <a:rPr lang="sk-SK" sz="1600" dirty="0" smtClean="0"/>
                        <a:t> (</a:t>
                      </a:r>
                      <a:r>
                        <a:rPr lang="sk-SK" sz="1600" dirty="0" smtClean="0"/>
                        <a:t>30%)</a:t>
                      </a:r>
                      <a:endParaRPr lang="sk-SK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Health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care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system</a:t>
                      </a:r>
                      <a:r>
                        <a:rPr lang="sk-SK" sz="1600" dirty="0" smtClean="0"/>
                        <a:t> (25%)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Economic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situation</a:t>
                      </a:r>
                      <a:r>
                        <a:rPr lang="sk-SK" sz="1600" dirty="0" smtClean="0"/>
                        <a:t> (31%)</a:t>
                      </a: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Rising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prices</a:t>
                      </a:r>
                      <a:r>
                        <a:rPr lang="sk-SK" sz="1600" dirty="0" smtClean="0"/>
                        <a:t>/</a:t>
                      </a:r>
                      <a:r>
                        <a:rPr lang="sk-SK" sz="1600" dirty="0" err="1" smtClean="0"/>
                        <a:t>Inflation</a:t>
                      </a:r>
                      <a:r>
                        <a:rPr lang="sk-SK" sz="1600" dirty="0" smtClean="0"/>
                        <a:t> (24%)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Health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care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system</a:t>
                      </a:r>
                      <a:r>
                        <a:rPr lang="sk-SK" sz="1600" dirty="0" smtClean="0"/>
                        <a:t> (</a:t>
                      </a:r>
                      <a:r>
                        <a:rPr lang="sk-SK" sz="1600" dirty="0" smtClean="0"/>
                        <a:t>21%)</a:t>
                      </a:r>
                      <a:endParaRPr lang="sk-SK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Rising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prices</a:t>
                      </a:r>
                      <a:r>
                        <a:rPr lang="sk-SK" sz="1600" dirty="0" smtClean="0"/>
                        <a:t>/</a:t>
                      </a:r>
                      <a:r>
                        <a:rPr lang="sk-SK" sz="1600" dirty="0" err="1" smtClean="0"/>
                        <a:t>Inflation</a:t>
                      </a:r>
                      <a:r>
                        <a:rPr lang="sk-SK" sz="1600" dirty="0" smtClean="0"/>
                        <a:t> (19%)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Health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care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system</a:t>
                      </a:r>
                      <a:r>
                        <a:rPr lang="sk-SK" sz="1600" dirty="0" smtClean="0"/>
                        <a:t> (23%)</a:t>
                      </a: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Economic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situation</a:t>
                      </a:r>
                      <a:r>
                        <a:rPr lang="sk-SK" sz="1600" dirty="0" smtClean="0"/>
                        <a:t> (20%)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Rising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prices</a:t>
                      </a:r>
                      <a:r>
                        <a:rPr lang="sk-SK" sz="1600" dirty="0" smtClean="0"/>
                        <a:t>/</a:t>
                      </a:r>
                      <a:r>
                        <a:rPr lang="sk-SK" sz="1600" dirty="0" err="1" smtClean="0"/>
                        <a:t>Inflation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smtClean="0"/>
                        <a:t>(</a:t>
                      </a:r>
                      <a:r>
                        <a:rPr lang="sk-SK" sz="1600" dirty="0" smtClean="0"/>
                        <a:t>20%)</a:t>
                      </a:r>
                      <a:endParaRPr lang="sk-SK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Pensions</a:t>
                      </a:r>
                      <a:r>
                        <a:rPr lang="sk-SK" sz="1600" dirty="0" smtClean="0"/>
                        <a:t> (19%)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err="1" smtClean="0"/>
                        <a:t>Rising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prices</a:t>
                      </a:r>
                      <a:r>
                        <a:rPr lang="sk-SK" sz="1600" dirty="0" smtClean="0"/>
                        <a:t>/</a:t>
                      </a:r>
                      <a:r>
                        <a:rPr lang="sk-SK" sz="1600" dirty="0" err="1" smtClean="0"/>
                        <a:t>Inflation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smtClean="0"/>
                        <a:t>(21%)</a:t>
                      </a: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Crime</a:t>
                      </a:r>
                      <a:r>
                        <a:rPr lang="sk-SK" sz="1600" dirty="0" smtClean="0"/>
                        <a:t> (20%)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Government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debt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(13%)</a:t>
                      </a:r>
                      <a:endParaRPr lang="en-US" sz="16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Economic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situation</a:t>
                      </a:r>
                      <a:r>
                        <a:rPr lang="sk-SK" sz="1600" dirty="0" smtClean="0"/>
                        <a:t> (17%)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Pensions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smtClean="0"/>
                        <a:t>(13%)</a:t>
                      </a:r>
                      <a:endParaRPr lang="en-US" sz="1600" dirty="0" smtClean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Pensions</a:t>
                      </a:r>
                      <a:r>
                        <a:rPr lang="sk-SK" sz="1600" dirty="0" smtClean="0"/>
                        <a:t> (17%)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Pensions</a:t>
                      </a:r>
                      <a:r>
                        <a:rPr lang="sk-SK" sz="1600" dirty="0" smtClean="0"/>
                        <a:t> (13%)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Government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debt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(11%)</a:t>
                      </a:r>
                      <a:endParaRPr lang="en-US" sz="16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Government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sk-SK" sz="1600" b="1" dirty="0" err="1" smtClean="0">
                          <a:solidFill>
                            <a:srgbClr val="FF0000"/>
                          </a:solidFill>
                        </a:rPr>
                        <a:t>debt</a:t>
                      </a:r>
                      <a:r>
                        <a:rPr lang="sk-SK" sz="1600" b="1" dirty="0" smtClean="0">
                          <a:solidFill>
                            <a:srgbClr val="FF0000"/>
                          </a:solidFill>
                        </a:rPr>
                        <a:t> (11%)</a:t>
                      </a:r>
                      <a:endParaRPr lang="en-US" sz="16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32048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Gross</a:t>
                      </a:r>
                      <a:r>
                        <a:rPr lang="sk-SK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sk-SK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public</a:t>
                      </a:r>
                      <a:r>
                        <a:rPr lang="sk-SK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sk-SK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debt</a:t>
                      </a:r>
                      <a:r>
                        <a:rPr lang="sk-SK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(% GDP, 2014, </a:t>
                      </a:r>
                      <a:r>
                        <a:rPr lang="sk-SK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Source</a:t>
                      </a:r>
                      <a:r>
                        <a:rPr lang="sk-SK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sk-SK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Eurostat</a:t>
                      </a:r>
                      <a:r>
                        <a:rPr lang="sk-SK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sk-SK" sz="1800" b="1" dirty="0" smtClean="0">
                          <a:solidFill>
                            <a:schemeClr val="tx1"/>
                          </a:solidFill>
                        </a:rPr>
                        <a:t>42.6</a:t>
                      </a:r>
                      <a:endParaRPr 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dirty="0" smtClean="0">
                          <a:solidFill>
                            <a:schemeClr val="tx1"/>
                          </a:solidFill>
                        </a:rPr>
                        <a:t>76.9</a:t>
                      </a: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smtClean="0">
                          <a:solidFill>
                            <a:schemeClr val="tx1"/>
                          </a:solidFill>
                        </a:rPr>
                        <a:t>50.1</a:t>
                      </a: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dirty="0" smtClean="0">
                          <a:solidFill>
                            <a:schemeClr val="tx1"/>
                          </a:solidFill>
                        </a:rPr>
                        <a:t>53.6</a:t>
                      </a: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035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Public</a:t>
            </a:r>
            <a:r>
              <a:rPr lang="sk-SK" b="1" dirty="0"/>
              <a:t> </a:t>
            </a:r>
            <a:r>
              <a:rPr lang="sk-SK" b="1" dirty="0" err="1"/>
              <a:t>finance</a:t>
            </a:r>
            <a:r>
              <a:rPr lang="sk-SK" b="1" dirty="0"/>
              <a:t> </a:t>
            </a:r>
            <a:r>
              <a:rPr lang="sk-SK" b="1" dirty="0" err="1"/>
              <a:t>balance</a:t>
            </a:r>
            <a:r>
              <a:rPr lang="sk-SK" b="1" dirty="0"/>
              <a:t> (% GDP)</a:t>
            </a:r>
            <a:endParaRPr lang="en-US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3689591"/>
              </p:ext>
            </p:extLst>
          </p:nvPr>
        </p:nvGraphicFramePr>
        <p:xfrm>
          <a:off x="1115616" y="1412776"/>
          <a:ext cx="6576393" cy="4580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757422" y="6093296"/>
            <a:ext cx="8284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Sources</a:t>
            </a:r>
            <a:r>
              <a:rPr lang="sk-SK" dirty="0" smtClean="0"/>
              <a:t>: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(MF SR), </a:t>
            </a:r>
            <a:r>
              <a:rPr lang="sk-SK" dirty="0" err="1" smtClean="0"/>
              <a:t>Council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Responsibility</a:t>
            </a:r>
            <a:r>
              <a:rPr lang="sk-SK" dirty="0" smtClean="0"/>
              <a:t> (CBR SR)</a:t>
            </a:r>
            <a:endParaRPr lang="en-US" dirty="0"/>
          </a:p>
        </p:txBody>
      </p:sp>
      <p:sp>
        <p:nvSpPr>
          <p:cNvPr id="5" name="Ovál 4"/>
          <p:cNvSpPr/>
          <p:nvPr/>
        </p:nvSpPr>
        <p:spPr>
          <a:xfrm>
            <a:off x="4211960" y="2279529"/>
            <a:ext cx="600271" cy="7663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6" name="Ovál 5"/>
          <p:cNvSpPr/>
          <p:nvPr/>
        </p:nvSpPr>
        <p:spPr>
          <a:xfrm>
            <a:off x="1907704" y="4653136"/>
            <a:ext cx="600271" cy="76631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100"/>
          </a:p>
        </p:txBody>
      </p:sp>
      <p:sp>
        <p:nvSpPr>
          <p:cNvPr id="7" name="BlokTextu 1"/>
          <p:cNvSpPr txBox="1"/>
          <p:nvPr/>
        </p:nvSpPr>
        <p:spPr>
          <a:xfrm>
            <a:off x="2843808" y="5161902"/>
            <a:ext cx="914447" cy="288059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sk-SK" sz="1200" b="1" dirty="0" err="1" smtClean="0">
                <a:solidFill>
                  <a:srgbClr val="FF0000"/>
                </a:solidFill>
              </a:rPr>
              <a:t>Entering</a:t>
            </a:r>
            <a:r>
              <a:rPr lang="sk-SK" sz="1200" b="1" dirty="0" smtClean="0">
                <a:solidFill>
                  <a:srgbClr val="FF0000"/>
                </a:solidFill>
              </a:rPr>
              <a:t> EDP</a:t>
            </a:r>
            <a:endParaRPr lang="en-US" sz="1200" b="1" dirty="0">
              <a:solidFill>
                <a:srgbClr val="FF0000"/>
              </a:solidFill>
            </a:endParaRPr>
          </a:p>
        </p:txBody>
      </p:sp>
      <p:cxnSp>
        <p:nvCxnSpPr>
          <p:cNvPr id="8" name="Rovná spojovacia šípka 7"/>
          <p:cNvCxnSpPr/>
          <p:nvPr/>
        </p:nvCxnSpPr>
        <p:spPr>
          <a:xfrm>
            <a:off x="2507975" y="4941532"/>
            <a:ext cx="226866" cy="36440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264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Consolidation</a:t>
            </a:r>
            <a:r>
              <a:rPr lang="sk-SK" b="1" dirty="0" smtClean="0"/>
              <a:t> </a:t>
            </a:r>
            <a:r>
              <a:rPr lang="sk-SK" b="1" dirty="0" err="1" smtClean="0"/>
              <a:t>effort</a:t>
            </a:r>
            <a:r>
              <a:rPr lang="sk-SK" b="1" dirty="0" smtClean="0"/>
              <a:t> (% GDP)</a:t>
            </a:r>
            <a:endParaRPr lang="en-US" b="1" dirty="0"/>
          </a:p>
        </p:txBody>
      </p:sp>
      <p:sp>
        <p:nvSpPr>
          <p:cNvPr id="4" name="BlokTextu 3"/>
          <p:cNvSpPr txBox="1"/>
          <p:nvPr/>
        </p:nvSpPr>
        <p:spPr>
          <a:xfrm>
            <a:off x="757422" y="6093296"/>
            <a:ext cx="8284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Sources</a:t>
            </a:r>
            <a:r>
              <a:rPr lang="sk-SK" dirty="0" smtClean="0"/>
              <a:t>: INEKO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European</a:t>
            </a:r>
            <a:r>
              <a:rPr lang="sk-SK" dirty="0" smtClean="0"/>
              <a:t> </a:t>
            </a:r>
            <a:r>
              <a:rPr lang="sk-SK" dirty="0" err="1" smtClean="0"/>
              <a:t>Commission</a:t>
            </a:r>
            <a:r>
              <a:rPr lang="sk-SK" dirty="0" smtClean="0"/>
              <a:t> (EC) and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Council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Responsibility</a:t>
            </a:r>
            <a:r>
              <a:rPr lang="sk-SK" dirty="0" smtClean="0"/>
              <a:t> (CBR SR)</a:t>
            </a:r>
            <a:endParaRPr lang="en-US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9106261"/>
              </p:ext>
            </p:extLst>
          </p:nvPr>
        </p:nvGraphicFramePr>
        <p:xfrm>
          <a:off x="746110" y="1484784"/>
          <a:ext cx="7570306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2419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Public</a:t>
            </a:r>
            <a:r>
              <a:rPr lang="sk-SK" b="1" dirty="0" smtClean="0"/>
              <a:t> </a:t>
            </a:r>
            <a:r>
              <a:rPr lang="sk-SK" b="1" dirty="0" err="1" smtClean="0"/>
              <a:t>debt</a:t>
            </a:r>
            <a:r>
              <a:rPr lang="sk-SK" b="1" dirty="0" smtClean="0"/>
              <a:t> (% GDP)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6800018"/>
              </p:ext>
            </p:extLst>
          </p:nvPr>
        </p:nvGraphicFramePr>
        <p:xfrm>
          <a:off x="683568" y="1484784"/>
          <a:ext cx="7632848" cy="4346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757422" y="6093296"/>
            <a:ext cx="8284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INEKO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(MF SR)</a:t>
            </a:r>
            <a:endParaRPr lang="en-US" dirty="0"/>
          </a:p>
        </p:txBody>
      </p:sp>
      <p:sp>
        <p:nvSpPr>
          <p:cNvPr id="5" name="Ovál 4"/>
          <p:cNvSpPr/>
          <p:nvPr/>
        </p:nvSpPr>
        <p:spPr>
          <a:xfrm>
            <a:off x="4283968" y="1556792"/>
            <a:ext cx="432048" cy="360040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Rovná spojovacia šípka 6"/>
          <p:cNvCxnSpPr/>
          <p:nvPr/>
        </p:nvCxnSpPr>
        <p:spPr>
          <a:xfrm flipH="1">
            <a:off x="3347864" y="1736812"/>
            <a:ext cx="936104" cy="0"/>
          </a:xfrm>
          <a:prstGeom prst="straightConnector1">
            <a:avLst/>
          </a:prstGeom>
          <a:ln w="15875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882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Long-term</a:t>
            </a:r>
            <a:r>
              <a:rPr lang="sk-SK" b="1" dirty="0" smtClean="0"/>
              <a:t> </a:t>
            </a:r>
            <a:r>
              <a:rPr lang="sk-SK" b="1" dirty="0" err="1" smtClean="0"/>
              <a:t>sustainability</a:t>
            </a:r>
            <a:r>
              <a:rPr lang="sk-SK" b="1" dirty="0" smtClean="0"/>
              <a:t> (% GDP)</a:t>
            </a:r>
            <a:endParaRPr lang="en-US" b="1" dirty="0"/>
          </a:p>
        </p:txBody>
      </p:sp>
      <p:sp>
        <p:nvSpPr>
          <p:cNvPr id="4" name="BlokTextu 3"/>
          <p:cNvSpPr txBox="1"/>
          <p:nvPr/>
        </p:nvSpPr>
        <p:spPr>
          <a:xfrm>
            <a:off x="757422" y="5778820"/>
            <a:ext cx="8284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INEKO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(MF SR) and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Council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Responsibility</a:t>
            </a:r>
            <a:r>
              <a:rPr lang="sk-SK" dirty="0" smtClean="0"/>
              <a:t> (CBR SR)</a:t>
            </a:r>
            <a:endParaRPr lang="en-US" dirty="0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7634920"/>
              </p:ext>
            </p:extLst>
          </p:nvPr>
        </p:nvGraphicFramePr>
        <p:xfrm>
          <a:off x="757422" y="1628800"/>
          <a:ext cx="7486986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9" name="Rovná spojovacia šípka 8"/>
          <p:cNvCxnSpPr/>
          <p:nvPr/>
        </p:nvCxnSpPr>
        <p:spPr>
          <a:xfrm flipV="1">
            <a:off x="3995960" y="2276872"/>
            <a:ext cx="432000" cy="288032"/>
          </a:xfrm>
          <a:prstGeom prst="straightConnector1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17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Reform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PAYG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Prolonging retirement age</a:t>
            </a:r>
            <a:endParaRPr lang="sk-SK" dirty="0" smtClean="0"/>
          </a:p>
          <a:p>
            <a:pPr lvl="1"/>
            <a:r>
              <a:rPr lang="sk-SK" dirty="0" smtClean="0"/>
              <a:t>2004: </a:t>
            </a:r>
            <a:r>
              <a:rPr lang="en-US" dirty="0" smtClean="0"/>
              <a:t>Gradually up to 62 years for both genders</a:t>
            </a:r>
            <a:endParaRPr lang="sk-SK" dirty="0" smtClean="0"/>
          </a:p>
          <a:p>
            <a:pPr lvl="1"/>
            <a:r>
              <a:rPr lang="sk-SK" dirty="0" err="1" smtClean="0"/>
              <a:t>Since</a:t>
            </a:r>
            <a:r>
              <a:rPr lang="sk-SK" dirty="0" smtClean="0"/>
              <a:t> </a:t>
            </a:r>
            <a:r>
              <a:rPr lang="en-US" dirty="0" smtClean="0"/>
              <a:t>2017</a:t>
            </a:r>
            <a:r>
              <a:rPr lang="sk-SK" dirty="0" smtClean="0"/>
              <a:t> r</a:t>
            </a:r>
            <a:r>
              <a:rPr lang="en-US" dirty="0" err="1" smtClean="0"/>
              <a:t>etirement</a:t>
            </a:r>
            <a:r>
              <a:rPr lang="en-US" dirty="0" smtClean="0"/>
              <a:t> age will be linked to life-expectancy</a:t>
            </a:r>
            <a:endParaRPr lang="sk-SK" dirty="0" smtClean="0"/>
          </a:p>
          <a:p>
            <a:r>
              <a:rPr lang="en-US" dirty="0" smtClean="0"/>
              <a:t>Indexing pensions:</a:t>
            </a:r>
            <a:endParaRPr lang="sk-SK" dirty="0" smtClean="0"/>
          </a:p>
          <a:p>
            <a:pPr lvl="1"/>
            <a:r>
              <a:rPr lang="sk-SK" dirty="0" err="1" smtClean="0"/>
              <a:t>Since</a:t>
            </a:r>
            <a:r>
              <a:rPr lang="sk-SK" dirty="0" smtClean="0"/>
              <a:t> </a:t>
            </a:r>
            <a:r>
              <a:rPr lang="en-US" dirty="0" smtClean="0"/>
              <a:t>2004: Automatic (average of wage growth and inflation)</a:t>
            </a:r>
          </a:p>
          <a:p>
            <a:pPr lvl="1"/>
            <a:r>
              <a:rPr lang="en-US" dirty="0" smtClean="0"/>
              <a:t>2012-1</a:t>
            </a:r>
            <a:r>
              <a:rPr lang="sk-SK" dirty="0" smtClean="0"/>
              <a:t>7</a:t>
            </a:r>
            <a:r>
              <a:rPr lang="en-US" dirty="0" smtClean="0"/>
              <a:t>: Increase by a fixed sum </a:t>
            </a:r>
            <a:r>
              <a:rPr lang="sk-SK" dirty="0" smtClean="0"/>
              <a:t>(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weighted</a:t>
            </a:r>
            <a:r>
              <a:rPr lang="sk-SK" dirty="0" smtClean="0"/>
              <a:t> </a:t>
            </a:r>
            <a:r>
              <a:rPr lang="sk-SK" dirty="0" err="1" smtClean="0"/>
              <a:t>average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wage</a:t>
            </a:r>
            <a:r>
              <a:rPr lang="sk-SK" dirty="0" smtClean="0"/>
              <a:t> </a:t>
            </a:r>
            <a:r>
              <a:rPr lang="sk-SK" dirty="0" err="1" smtClean="0"/>
              <a:t>growth</a:t>
            </a:r>
            <a:r>
              <a:rPr lang="sk-SK" dirty="0" smtClean="0"/>
              <a:t> and </a:t>
            </a:r>
            <a:r>
              <a:rPr lang="en-US" dirty="0" smtClean="0"/>
              <a:t>inflation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Since</a:t>
            </a:r>
            <a:r>
              <a:rPr lang="sk-SK" dirty="0" smtClean="0"/>
              <a:t> </a:t>
            </a:r>
            <a:r>
              <a:rPr lang="en-US" dirty="0" smtClean="0"/>
              <a:t>201</a:t>
            </a:r>
            <a:r>
              <a:rPr lang="sk-SK" dirty="0" smtClean="0"/>
              <a:t>8</a:t>
            </a:r>
            <a:r>
              <a:rPr lang="en-US" dirty="0" smtClean="0"/>
              <a:t>: Indexed purely by inflation for pensioners</a:t>
            </a:r>
            <a:r>
              <a:rPr lang="sk-SK" dirty="0" smtClean="0"/>
              <a:t>‘</a:t>
            </a:r>
            <a:r>
              <a:rPr lang="en-US" dirty="0" smtClean="0"/>
              <a:t> basket of goods</a:t>
            </a:r>
            <a:endParaRPr lang="sk-SK" dirty="0" smtClean="0"/>
          </a:p>
          <a:p>
            <a:r>
              <a:rPr lang="sk-SK" dirty="0" err="1" smtClean="0"/>
              <a:t>Result</a:t>
            </a:r>
            <a:r>
              <a:rPr lang="sk-SK" dirty="0" smtClean="0"/>
              <a:t>: </a:t>
            </a:r>
            <a:r>
              <a:rPr lang="sk-SK" dirty="0" err="1" smtClean="0"/>
              <a:t>Stabilization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pension</a:t>
            </a:r>
            <a:r>
              <a:rPr lang="sk-SK" dirty="0" smtClean="0"/>
              <a:t> </a:t>
            </a:r>
            <a:r>
              <a:rPr lang="sk-SK" dirty="0" err="1" smtClean="0"/>
              <a:t>system</a:t>
            </a:r>
            <a:r>
              <a:rPr lang="sk-SK" dirty="0" smtClean="0"/>
              <a:t> (</a:t>
            </a:r>
            <a:r>
              <a:rPr lang="sk-SK" dirty="0" err="1" smtClean="0"/>
              <a:t>halving</a:t>
            </a:r>
            <a:r>
              <a:rPr lang="sk-SK" dirty="0" smtClean="0"/>
              <a:t> </a:t>
            </a:r>
            <a:r>
              <a:rPr lang="sk-SK" dirty="0" err="1" smtClean="0"/>
              <a:t>long-term</a:t>
            </a:r>
            <a:r>
              <a:rPr lang="sk-SK" dirty="0" smtClean="0"/>
              <a:t> deficit)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56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Fully-funded</a:t>
            </a:r>
            <a:r>
              <a:rPr lang="sk-SK" b="1" dirty="0" smtClean="0"/>
              <a:t> </a:t>
            </a:r>
            <a:r>
              <a:rPr lang="sk-SK" b="1" dirty="0" err="1" smtClean="0"/>
              <a:t>pension</a:t>
            </a:r>
            <a:r>
              <a:rPr lang="sk-SK" b="1" dirty="0" smtClean="0"/>
              <a:t> </a:t>
            </a:r>
            <a:r>
              <a:rPr lang="sk-SK" b="1" dirty="0" err="1" smtClean="0"/>
              <a:t>pillar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 smtClean="0"/>
              <a:t>contribution</a:t>
            </a:r>
            <a:r>
              <a:rPr lang="sk-SK" dirty="0" smtClean="0"/>
              <a:t> rate:</a:t>
            </a:r>
          </a:p>
          <a:p>
            <a:pPr lvl="1"/>
            <a:r>
              <a:rPr lang="en-US" dirty="0" smtClean="0"/>
              <a:t>2012: </a:t>
            </a:r>
            <a:r>
              <a:rPr lang="sk-SK" dirty="0" smtClean="0"/>
              <a:t>T</a:t>
            </a:r>
            <a:r>
              <a:rPr lang="en-US" dirty="0" smtClean="0"/>
              <a:t>he rate was decreased </a:t>
            </a:r>
            <a:r>
              <a:rPr lang="sk-SK" dirty="0" err="1" smtClean="0"/>
              <a:t>from</a:t>
            </a:r>
            <a:r>
              <a:rPr lang="sk-SK" dirty="0" smtClean="0"/>
              <a:t> 9% </a:t>
            </a:r>
            <a:r>
              <a:rPr lang="en-US" dirty="0" smtClean="0"/>
              <a:t>to 4%</a:t>
            </a:r>
            <a:r>
              <a:rPr lang="sk-SK" dirty="0" smtClean="0"/>
              <a:t> (</a:t>
            </a:r>
            <a:r>
              <a:rPr lang="sk-SK" dirty="0" err="1" smtClean="0"/>
              <a:t>increasing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budget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 by </a:t>
            </a:r>
            <a:r>
              <a:rPr lang="sk-SK" dirty="0" err="1" smtClean="0"/>
              <a:t>around</a:t>
            </a:r>
            <a:r>
              <a:rPr lang="sk-SK" dirty="0" smtClean="0"/>
              <a:t> 0.6% </a:t>
            </a:r>
            <a:r>
              <a:rPr lang="sk-SK" dirty="0" err="1" smtClean="0"/>
              <a:t>of</a:t>
            </a:r>
            <a:r>
              <a:rPr lang="sk-SK" dirty="0" smtClean="0"/>
              <a:t> GDP </a:t>
            </a:r>
            <a:r>
              <a:rPr lang="sk-SK" dirty="0" err="1" smtClean="0"/>
              <a:t>annually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The</a:t>
            </a:r>
            <a:r>
              <a:rPr lang="sk-SK" dirty="0" smtClean="0"/>
              <a:t> rate </a:t>
            </a:r>
            <a:r>
              <a:rPr lang="en-US" dirty="0" smtClean="0"/>
              <a:t>is expected to grow up gradually to 6% by 2024</a:t>
            </a:r>
            <a:endParaRPr lang="sk-SK" dirty="0" smtClean="0"/>
          </a:p>
          <a:p>
            <a:r>
              <a:rPr lang="sk-SK" dirty="0" err="1" smtClean="0"/>
              <a:t>Re-opening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second</a:t>
            </a:r>
            <a:r>
              <a:rPr lang="sk-SK" dirty="0" smtClean="0"/>
              <a:t> </a:t>
            </a:r>
            <a:r>
              <a:rPr lang="sk-SK" dirty="0" err="1" smtClean="0"/>
              <a:t>pillar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In 2008, 2008/09, 2012/13, 2015</a:t>
            </a:r>
          </a:p>
          <a:p>
            <a:pPr lvl="1"/>
            <a:r>
              <a:rPr lang="sk-SK" dirty="0" err="1" smtClean="0"/>
              <a:t>Approximately</a:t>
            </a:r>
            <a:r>
              <a:rPr lang="sk-SK" dirty="0" smtClean="0"/>
              <a:t> 15% 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returned</a:t>
            </a:r>
            <a:r>
              <a:rPr lang="sk-SK" dirty="0" smtClean="0"/>
              <a:t> </a:t>
            </a:r>
            <a:r>
              <a:rPr lang="sk-SK" dirty="0" err="1" smtClean="0"/>
              <a:t>fully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PAYG</a:t>
            </a:r>
          </a:p>
          <a:p>
            <a:r>
              <a:rPr lang="sk-SK" dirty="0" err="1" smtClean="0"/>
              <a:t>Re-introduction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voluntary</a:t>
            </a:r>
            <a:r>
              <a:rPr lang="sk-SK" dirty="0" smtClean="0"/>
              <a:t> </a:t>
            </a:r>
            <a:r>
              <a:rPr lang="sk-SK" dirty="0" err="1" smtClean="0"/>
              <a:t>entry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young</a:t>
            </a:r>
            <a:r>
              <a:rPr lang="sk-SK" dirty="0" smtClean="0"/>
              <a:t> </a:t>
            </a:r>
            <a:r>
              <a:rPr lang="sk-SK" dirty="0" err="1" smtClean="0"/>
              <a:t>people</a:t>
            </a:r>
            <a:endParaRPr lang="sk-SK" dirty="0" smtClean="0"/>
          </a:p>
          <a:p>
            <a:pPr lvl="1"/>
            <a:r>
              <a:rPr lang="sk-SK" dirty="0" smtClean="0"/>
              <a:t>In 2008 and 2013</a:t>
            </a:r>
          </a:p>
          <a:p>
            <a:r>
              <a:rPr lang="sk-SK" dirty="0" err="1" smtClean="0"/>
              <a:t>Impacts</a:t>
            </a:r>
            <a:r>
              <a:rPr lang="sk-SK" dirty="0" smtClean="0"/>
              <a:t> on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balance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Positive</a:t>
            </a:r>
            <a:r>
              <a:rPr lang="sk-SK" dirty="0" smtClean="0"/>
              <a:t> or </a:t>
            </a:r>
            <a:r>
              <a:rPr lang="sk-SK" dirty="0" err="1" smtClean="0"/>
              <a:t>neutral</a:t>
            </a:r>
            <a:r>
              <a:rPr lang="sk-SK" dirty="0" smtClean="0"/>
              <a:t> </a:t>
            </a:r>
            <a:r>
              <a:rPr lang="sk-SK" dirty="0" err="1" smtClean="0"/>
              <a:t>until</a:t>
            </a:r>
            <a:r>
              <a:rPr lang="sk-SK" dirty="0" smtClean="0"/>
              <a:t> 2060, </a:t>
            </a:r>
            <a:r>
              <a:rPr lang="sk-SK" dirty="0" err="1" smtClean="0"/>
              <a:t>negative</a:t>
            </a:r>
            <a:r>
              <a:rPr lang="sk-SK" dirty="0" smtClean="0"/>
              <a:t> </a:t>
            </a:r>
            <a:r>
              <a:rPr lang="sk-SK" dirty="0" err="1" smtClean="0"/>
              <a:t>afterwards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6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Debt</a:t>
            </a:r>
            <a:r>
              <a:rPr lang="sk-SK" b="1" dirty="0" smtClean="0"/>
              <a:t> </a:t>
            </a:r>
            <a:r>
              <a:rPr lang="sk-SK" b="1" dirty="0" err="1" smtClean="0"/>
              <a:t>brake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2012: Constitutional Act on Budget Responsibility introducing the debt brakes and </a:t>
            </a:r>
            <a:r>
              <a:rPr lang="en-US" dirty="0" smtClean="0"/>
              <a:t>the </a:t>
            </a:r>
            <a:r>
              <a:rPr lang="en-US" dirty="0"/>
              <a:t>Council for Budget </a:t>
            </a:r>
            <a:r>
              <a:rPr lang="en-US" dirty="0" smtClean="0"/>
              <a:t>Responsibility</a:t>
            </a:r>
            <a:endParaRPr lang="sk-SK" dirty="0" smtClean="0"/>
          </a:p>
          <a:p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brake</a:t>
            </a:r>
            <a:r>
              <a:rPr lang="sk-SK" dirty="0" smtClean="0"/>
              <a:t> </a:t>
            </a:r>
            <a:r>
              <a:rPr lang="sk-SK" dirty="0" err="1" smtClean="0"/>
              <a:t>levels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50%: Minister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informs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Parliament</a:t>
            </a:r>
            <a:endParaRPr lang="sk-SK" dirty="0" smtClean="0"/>
          </a:p>
          <a:p>
            <a:pPr lvl="1"/>
            <a:r>
              <a:rPr lang="sk-SK" dirty="0" smtClean="0"/>
              <a:t>53%: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</a:t>
            </a:r>
            <a:r>
              <a:rPr lang="sk-SK" dirty="0" err="1" smtClean="0"/>
              <a:t>proposes</a:t>
            </a:r>
            <a:r>
              <a:rPr lang="sk-SK" dirty="0" smtClean="0"/>
              <a:t> </a:t>
            </a:r>
            <a:r>
              <a:rPr lang="sk-SK" dirty="0" err="1" smtClean="0"/>
              <a:t>measures</a:t>
            </a:r>
            <a:r>
              <a:rPr lang="sk-SK" dirty="0" smtClean="0"/>
              <a:t> to </a:t>
            </a:r>
            <a:r>
              <a:rPr lang="sk-SK" dirty="0" err="1" smtClean="0"/>
              <a:t>reduce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,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salaries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</a:t>
            </a:r>
            <a:r>
              <a:rPr lang="sk-SK" dirty="0" err="1" smtClean="0"/>
              <a:t>members</a:t>
            </a:r>
            <a:r>
              <a:rPr lang="sk-SK" dirty="0" smtClean="0"/>
              <a:t> are </a:t>
            </a:r>
            <a:r>
              <a:rPr lang="sk-SK" dirty="0" err="1" smtClean="0"/>
              <a:t>frozen</a:t>
            </a:r>
            <a:endParaRPr lang="sk-SK" dirty="0" smtClean="0"/>
          </a:p>
          <a:p>
            <a:pPr lvl="1"/>
            <a:r>
              <a:rPr lang="sk-SK" dirty="0" smtClean="0"/>
              <a:t>55%: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has to </a:t>
            </a:r>
            <a:r>
              <a:rPr lang="sk-SK" dirty="0" err="1" smtClean="0"/>
              <a:t>cut</a:t>
            </a:r>
            <a:r>
              <a:rPr lang="sk-SK" dirty="0" smtClean="0"/>
              <a:t> 3%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expenditure</a:t>
            </a:r>
            <a:r>
              <a:rPr lang="sk-SK" dirty="0" smtClean="0"/>
              <a:t> </a:t>
            </a:r>
            <a:r>
              <a:rPr lang="sk-SK" dirty="0" err="1" smtClean="0"/>
              <a:t>immediately</a:t>
            </a:r>
            <a:r>
              <a:rPr lang="sk-SK" dirty="0" smtClean="0"/>
              <a:t> and </a:t>
            </a:r>
            <a:r>
              <a:rPr lang="sk-SK" dirty="0" err="1" smtClean="0"/>
              <a:t>freeze</a:t>
            </a:r>
            <a:r>
              <a:rPr lang="sk-SK" dirty="0" smtClean="0"/>
              <a:t> </a:t>
            </a:r>
            <a:r>
              <a:rPr lang="sk-SK" dirty="0" err="1" smtClean="0"/>
              <a:t>expenditure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next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lvl="1"/>
            <a:r>
              <a:rPr lang="sk-SK" dirty="0" smtClean="0"/>
              <a:t>57%: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and </a:t>
            </a:r>
            <a:r>
              <a:rPr lang="sk-SK" dirty="0" err="1" smtClean="0"/>
              <a:t>municipalities</a:t>
            </a:r>
            <a:r>
              <a:rPr lang="sk-SK" dirty="0" smtClean="0"/>
              <a:t> </a:t>
            </a:r>
            <a:r>
              <a:rPr lang="sk-SK" dirty="0" err="1" smtClean="0"/>
              <a:t>have</a:t>
            </a:r>
            <a:r>
              <a:rPr lang="sk-SK" dirty="0" smtClean="0"/>
              <a:t> to </a:t>
            </a:r>
            <a:r>
              <a:rPr lang="sk-SK" dirty="0" err="1" smtClean="0"/>
              <a:t>propose</a:t>
            </a:r>
            <a:r>
              <a:rPr lang="sk-SK" dirty="0" smtClean="0"/>
              <a:t> </a:t>
            </a:r>
            <a:r>
              <a:rPr lang="sk-SK" dirty="0" err="1" smtClean="0"/>
              <a:t>balanced</a:t>
            </a:r>
            <a:r>
              <a:rPr lang="sk-SK" dirty="0" smtClean="0"/>
              <a:t> </a:t>
            </a:r>
            <a:r>
              <a:rPr lang="sk-SK" dirty="0" err="1" smtClean="0"/>
              <a:t>budgets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next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lvl="1"/>
            <a:r>
              <a:rPr lang="sk-SK" dirty="0" smtClean="0"/>
              <a:t>60%: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vote</a:t>
            </a:r>
            <a:r>
              <a:rPr lang="sk-SK" dirty="0" smtClean="0"/>
              <a:t> on </a:t>
            </a:r>
            <a:r>
              <a:rPr lang="sk-SK" dirty="0" err="1" smtClean="0"/>
              <a:t>government</a:t>
            </a:r>
            <a:r>
              <a:rPr lang="sk-SK" dirty="0" smtClean="0"/>
              <a:t> </a:t>
            </a:r>
            <a:r>
              <a:rPr lang="sk-SK" dirty="0" err="1" smtClean="0"/>
              <a:t>confidence</a:t>
            </a:r>
            <a:r>
              <a:rPr lang="sk-SK" dirty="0" smtClean="0"/>
              <a:t> in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Parliament</a:t>
            </a:r>
            <a:endParaRPr lang="sk-SK" dirty="0" smtClean="0"/>
          </a:p>
          <a:p>
            <a:r>
              <a:rPr lang="sk-SK" dirty="0" err="1" smtClean="0"/>
              <a:t>Transition</a:t>
            </a:r>
            <a:r>
              <a:rPr lang="sk-SK" dirty="0" smtClean="0"/>
              <a:t> </a:t>
            </a:r>
            <a:r>
              <a:rPr lang="sk-SK" dirty="0" err="1" smtClean="0"/>
              <a:t>period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2018 </a:t>
            </a:r>
            <a:r>
              <a:rPr lang="sk-SK" dirty="0" err="1" smtClean="0"/>
              <a:t>until</a:t>
            </a:r>
            <a:r>
              <a:rPr lang="sk-SK" dirty="0" smtClean="0"/>
              <a:t> 2027:</a:t>
            </a:r>
          </a:p>
          <a:p>
            <a:pPr lvl="1"/>
            <a:r>
              <a:rPr lang="sk-SK" dirty="0" err="1" smtClean="0"/>
              <a:t>Gradual</a:t>
            </a:r>
            <a:r>
              <a:rPr lang="sk-SK" dirty="0" smtClean="0"/>
              <a:t> </a:t>
            </a:r>
            <a:r>
              <a:rPr lang="sk-SK" dirty="0" err="1" smtClean="0"/>
              <a:t>decreasing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limits</a:t>
            </a:r>
            <a:r>
              <a:rPr lang="sk-SK" dirty="0" smtClean="0"/>
              <a:t> to </a:t>
            </a:r>
            <a:r>
              <a:rPr lang="sk-SK" dirty="0" err="1" smtClean="0"/>
              <a:t>final</a:t>
            </a:r>
            <a:r>
              <a:rPr lang="sk-SK" dirty="0" smtClean="0"/>
              <a:t> 40% to 50%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16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Hidden</a:t>
            </a:r>
            <a:r>
              <a:rPr lang="sk-SK" b="1" dirty="0" smtClean="0"/>
              <a:t> </a:t>
            </a:r>
            <a:r>
              <a:rPr lang="sk-SK" b="1" dirty="0" err="1" smtClean="0"/>
              <a:t>debts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PPP (</a:t>
            </a:r>
            <a:r>
              <a:rPr lang="sk-SK" dirty="0" err="1" smtClean="0"/>
              <a:t>highway</a:t>
            </a:r>
            <a:r>
              <a:rPr lang="sk-SK" dirty="0" smtClean="0"/>
              <a:t>): 2.7% </a:t>
            </a:r>
            <a:r>
              <a:rPr lang="sk-SK" dirty="0" err="1" smtClean="0"/>
              <a:t>of</a:t>
            </a:r>
            <a:r>
              <a:rPr lang="sk-SK" dirty="0" smtClean="0"/>
              <a:t> GDP</a:t>
            </a:r>
          </a:p>
          <a:p>
            <a:r>
              <a:rPr lang="sk-SK" dirty="0" err="1"/>
              <a:t>Conditioned</a:t>
            </a:r>
            <a:r>
              <a:rPr lang="sk-SK" dirty="0"/>
              <a:t> </a:t>
            </a:r>
            <a:r>
              <a:rPr lang="sk-SK" dirty="0" err="1"/>
              <a:t>liabilities</a:t>
            </a:r>
            <a:r>
              <a:rPr lang="sk-SK" dirty="0"/>
              <a:t> (</a:t>
            </a:r>
            <a:r>
              <a:rPr lang="sk-SK" dirty="0" err="1"/>
              <a:t>court</a:t>
            </a:r>
            <a:r>
              <a:rPr lang="sk-SK" dirty="0"/>
              <a:t> </a:t>
            </a:r>
            <a:r>
              <a:rPr lang="sk-SK" dirty="0" err="1"/>
              <a:t>processes</a:t>
            </a:r>
            <a:r>
              <a:rPr lang="sk-SK" dirty="0"/>
              <a:t>, </a:t>
            </a:r>
            <a:r>
              <a:rPr lang="sk-SK" dirty="0" err="1"/>
              <a:t>guarantees</a:t>
            </a:r>
            <a:r>
              <a:rPr lang="sk-SK" dirty="0"/>
              <a:t>): 16.4% </a:t>
            </a:r>
            <a:r>
              <a:rPr lang="sk-SK" dirty="0" err="1"/>
              <a:t>of</a:t>
            </a:r>
            <a:r>
              <a:rPr lang="sk-SK" dirty="0"/>
              <a:t> GDP </a:t>
            </a:r>
            <a:r>
              <a:rPr lang="sk-SK" dirty="0" err="1"/>
              <a:t>as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2013 (</a:t>
            </a:r>
            <a:r>
              <a:rPr lang="sk-SK" dirty="0" err="1"/>
              <a:t>out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which</a:t>
            </a:r>
            <a:r>
              <a:rPr lang="sk-SK" dirty="0"/>
              <a:t> 3.0% </a:t>
            </a:r>
            <a:r>
              <a:rPr lang="sk-SK" dirty="0" err="1"/>
              <a:t>of</a:t>
            </a:r>
            <a:r>
              <a:rPr lang="sk-SK" dirty="0"/>
              <a:t> GDP </a:t>
            </a:r>
            <a:r>
              <a:rPr lang="sk-SK" dirty="0" err="1"/>
              <a:t>is</a:t>
            </a:r>
            <a:r>
              <a:rPr lang="sk-SK" dirty="0"/>
              <a:t> EFSF)</a:t>
            </a:r>
          </a:p>
          <a:p>
            <a:r>
              <a:rPr lang="sk-SK" dirty="0" err="1" smtClean="0"/>
              <a:t>Off-balance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state and </a:t>
            </a:r>
            <a:r>
              <a:rPr lang="sk-SK" dirty="0" err="1" smtClean="0"/>
              <a:t>half-state</a:t>
            </a:r>
            <a:r>
              <a:rPr lang="sk-SK" dirty="0" smtClean="0"/>
              <a:t> </a:t>
            </a:r>
            <a:r>
              <a:rPr lang="sk-SK" dirty="0" err="1" smtClean="0"/>
              <a:t>firms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taken</a:t>
            </a:r>
            <a:r>
              <a:rPr lang="sk-SK" dirty="0" smtClean="0"/>
              <a:t> to </a:t>
            </a:r>
            <a:r>
              <a:rPr lang="sk-SK" dirty="0" err="1" smtClean="0"/>
              <a:t>pay</a:t>
            </a:r>
            <a:r>
              <a:rPr lang="sk-SK" dirty="0" smtClean="0"/>
              <a:t> </a:t>
            </a:r>
            <a:r>
              <a:rPr lang="sk-SK" dirty="0" err="1" smtClean="0"/>
              <a:t>superdividends</a:t>
            </a:r>
            <a:r>
              <a:rPr lang="sk-SK" dirty="0" smtClean="0"/>
              <a:t>, </a:t>
            </a:r>
            <a:r>
              <a:rPr lang="sk-SK" dirty="0" err="1" smtClean="0"/>
              <a:t>old</a:t>
            </a:r>
            <a:r>
              <a:rPr lang="sk-SK" dirty="0" smtClean="0"/>
              <a:t> </a:t>
            </a:r>
            <a:r>
              <a:rPr lang="sk-SK" dirty="0" err="1" smtClean="0"/>
              <a:t>debts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hospitals</a:t>
            </a:r>
            <a:r>
              <a:rPr lang="sk-SK" dirty="0" smtClean="0"/>
              <a:t> – 0.4% </a:t>
            </a:r>
            <a:r>
              <a:rPr lang="sk-SK" dirty="0" err="1" smtClean="0"/>
              <a:t>of</a:t>
            </a:r>
            <a:r>
              <a:rPr lang="sk-SK" dirty="0" smtClean="0"/>
              <a:t> GDP)</a:t>
            </a:r>
          </a:p>
        </p:txBody>
      </p:sp>
    </p:spTree>
    <p:extLst>
      <p:ext uri="{BB962C8B-B14F-4D97-AF65-F5344CB8AC3E}">
        <p14:creationId xmlns:p14="http://schemas.microsoft.com/office/powerpoint/2010/main" val="48496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Improved</a:t>
            </a:r>
            <a:r>
              <a:rPr lang="sk-SK" b="1" dirty="0" smtClean="0"/>
              <a:t> </a:t>
            </a:r>
            <a:r>
              <a:rPr lang="sk-SK" b="1" dirty="0" err="1" smtClean="0"/>
              <a:t>tax</a:t>
            </a:r>
            <a:r>
              <a:rPr lang="sk-SK" b="1" dirty="0" smtClean="0"/>
              <a:t> </a:t>
            </a:r>
            <a:r>
              <a:rPr lang="sk-SK" b="1" dirty="0" err="1" smtClean="0"/>
              <a:t>collection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544" y="1600201"/>
            <a:ext cx="3888432" cy="2908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dirty="0" err="1" smtClean="0"/>
              <a:t>Around</a:t>
            </a:r>
            <a:r>
              <a:rPr lang="sk-SK" dirty="0" smtClean="0"/>
              <a:t> 50 </a:t>
            </a:r>
            <a:r>
              <a:rPr lang="sk-SK" dirty="0" err="1" smtClean="0"/>
              <a:t>measures</a:t>
            </a:r>
            <a:r>
              <a:rPr lang="sk-SK" dirty="0" smtClean="0"/>
              <a:t> </a:t>
            </a:r>
            <a:r>
              <a:rPr lang="sk-SK" dirty="0" err="1" smtClean="0"/>
              <a:t>since</a:t>
            </a:r>
            <a:r>
              <a:rPr lang="sk-SK" dirty="0" smtClean="0"/>
              <a:t> 2012:</a:t>
            </a:r>
          </a:p>
          <a:p>
            <a:pPr lvl="1"/>
            <a:r>
              <a:rPr lang="sk-SK" sz="2600" dirty="0" smtClean="0"/>
              <a:t>D</a:t>
            </a:r>
            <a:r>
              <a:rPr lang="en-US" sz="2600" dirty="0" err="1" smtClean="0"/>
              <a:t>isclosing</a:t>
            </a:r>
            <a:r>
              <a:rPr lang="en-US" sz="2600" dirty="0" smtClean="0"/>
              <a:t> </a:t>
            </a:r>
            <a:r>
              <a:rPr lang="en-US" sz="2600" dirty="0"/>
              <a:t>fraud </a:t>
            </a:r>
            <a:r>
              <a:rPr lang="en-US" sz="2600" dirty="0" smtClean="0"/>
              <a:t>cases</a:t>
            </a:r>
            <a:endParaRPr lang="sk-SK" sz="2600" dirty="0"/>
          </a:p>
          <a:p>
            <a:pPr lvl="1"/>
            <a:r>
              <a:rPr lang="sk-SK" sz="2600" dirty="0" smtClean="0"/>
              <a:t>E</a:t>
            </a:r>
            <a:r>
              <a:rPr lang="en-US" sz="2600" dirty="0" err="1" smtClean="0"/>
              <a:t>lectronic</a:t>
            </a:r>
            <a:r>
              <a:rPr lang="en-US" sz="2600" dirty="0" smtClean="0"/>
              <a:t> </a:t>
            </a:r>
            <a:r>
              <a:rPr lang="en-US" sz="2600" dirty="0"/>
              <a:t>central evidence of </a:t>
            </a:r>
            <a:r>
              <a:rPr lang="en-US" sz="2600" dirty="0" smtClean="0"/>
              <a:t>invoices</a:t>
            </a:r>
            <a:r>
              <a:rPr lang="sk-SK" sz="2600" dirty="0" smtClean="0"/>
              <a:t> (</a:t>
            </a:r>
            <a:r>
              <a:rPr lang="sk-SK" sz="2600" dirty="0" err="1" smtClean="0"/>
              <a:t>cross</a:t>
            </a:r>
            <a:r>
              <a:rPr lang="sk-SK" sz="2600" dirty="0" smtClean="0"/>
              <a:t> </a:t>
            </a:r>
            <a:r>
              <a:rPr lang="sk-SK" sz="2600" dirty="0" err="1" smtClean="0"/>
              <a:t>controls</a:t>
            </a:r>
            <a:r>
              <a:rPr lang="sk-SK" sz="2600" dirty="0" smtClean="0"/>
              <a:t>)</a:t>
            </a:r>
            <a:endParaRPr lang="sk-SK" sz="2600" dirty="0"/>
          </a:p>
        </p:txBody>
      </p:sp>
      <p:sp>
        <p:nvSpPr>
          <p:cNvPr id="5" name="BlokTextu 4"/>
          <p:cNvSpPr txBox="1"/>
          <p:nvPr/>
        </p:nvSpPr>
        <p:spPr>
          <a:xfrm>
            <a:off x="467544" y="4365104"/>
            <a:ext cx="8064896" cy="2533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sk-SK" sz="2600" dirty="0" err="1"/>
              <a:t>Tax</a:t>
            </a:r>
            <a:r>
              <a:rPr lang="sk-SK" sz="2600" dirty="0"/>
              <a:t> </a:t>
            </a:r>
            <a:r>
              <a:rPr lang="sk-SK" sz="2600" dirty="0" err="1"/>
              <a:t>transparency</a:t>
            </a:r>
            <a:r>
              <a:rPr lang="sk-SK" sz="2600" dirty="0"/>
              <a:t>: </a:t>
            </a:r>
            <a:r>
              <a:rPr lang="sk-SK" sz="2600" dirty="0" err="1"/>
              <a:t>Publishing</a:t>
            </a:r>
            <a:r>
              <a:rPr lang="sk-SK" sz="2600" dirty="0"/>
              <a:t> </a:t>
            </a:r>
            <a:r>
              <a:rPr lang="sk-SK" sz="2600" dirty="0" err="1" smtClean="0"/>
              <a:t>taxes</a:t>
            </a:r>
            <a:r>
              <a:rPr lang="sk-SK" sz="2600" dirty="0" smtClean="0"/>
              <a:t> </a:t>
            </a:r>
            <a:r>
              <a:rPr lang="sk-SK" sz="2600" dirty="0" err="1" smtClean="0"/>
              <a:t>paid</a:t>
            </a:r>
            <a:r>
              <a:rPr lang="sk-SK" sz="2600" dirty="0" smtClean="0"/>
              <a:t> by </a:t>
            </a:r>
            <a:r>
              <a:rPr lang="sk-SK" sz="2600" dirty="0" err="1" smtClean="0"/>
              <a:t>firms</a:t>
            </a:r>
            <a:endParaRPr lang="sk-SK" sz="2600" dirty="0" smtClean="0"/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sk-SK" sz="2600" dirty="0" err="1" smtClean="0"/>
              <a:t>Extending</a:t>
            </a:r>
            <a:r>
              <a:rPr lang="sk-SK" sz="2600" dirty="0" smtClean="0"/>
              <a:t> „</a:t>
            </a:r>
            <a:r>
              <a:rPr lang="sk-SK" sz="2600" dirty="0" err="1" smtClean="0"/>
              <a:t>reverse</a:t>
            </a:r>
            <a:r>
              <a:rPr lang="sk-SK" sz="2600" dirty="0" smtClean="0"/>
              <a:t> </a:t>
            </a:r>
            <a:r>
              <a:rPr lang="sk-SK" sz="2600" dirty="0" err="1" smtClean="0"/>
              <a:t>charge</a:t>
            </a:r>
            <a:r>
              <a:rPr lang="sk-SK" sz="2600" dirty="0" smtClean="0"/>
              <a:t>“ (VAT </a:t>
            </a:r>
            <a:r>
              <a:rPr lang="sk-SK" sz="2600" dirty="0" err="1" smtClean="0"/>
              <a:t>paid</a:t>
            </a:r>
            <a:r>
              <a:rPr lang="sk-SK" sz="2600" dirty="0" smtClean="0"/>
              <a:t> by </a:t>
            </a:r>
            <a:r>
              <a:rPr lang="sk-SK" sz="2600" dirty="0" err="1" smtClean="0"/>
              <a:t>buyers</a:t>
            </a:r>
            <a:r>
              <a:rPr lang="sk-SK" sz="2600" dirty="0" smtClean="0"/>
              <a:t>)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sk-SK" sz="2600" dirty="0" err="1" smtClean="0"/>
              <a:t>Extended</a:t>
            </a:r>
            <a:r>
              <a:rPr lang="sk-SK" sz="2600" dirty="0" smtClean="0"/>
              <a:t> </a:t>
            </a:r>
            <a:r>
              <a:rPr lang="sk-SK" sz="2600" dirty="0" err="1" smtClean="0"/>
              <a:t>use</a:t>
            </a:r>
            <a:r>
              <a:rPr lang="sk-SK" sz="2600" dirty="0" smtClean="0"/>
              <a:t> </a:t>
            </a:r>
            <a:r>
              <a:rPr lang="sk-SK" sz="2600" dirty="0" err="1" smtClean="0"/>
              <a:t>of</a:t>
            </a:r>
            <a:r>
              <a:rPr lang="sk-SK" sz="2600" dirty="0" smtClean="0"/>
              <a:t> </a:t>
            </a:r>
            <a:r>
              <a:rPr lang="sk-SK" sz="2600" dirty="0" err="1" smtClean="0"/>
              <a:t>registration</a:t>
            </a:r>
            <a:r>
              <a:rPr lang="sk-SK" sz="2600" dirty="0" smtClean="0"/>
              <a:t> </a:t>
            </a:r>
            <a:r>
              <a:rPr lang="sk-SK" sz="2600" dirty="0" err="1" smtClean="0"/>
              <a:t>machines</a:t>
            </a:r>
            <a:r>
              <a:rPr lang="sk-SK" sz="2600" dirty="0" smtClean="0"/>
              <a:t> (</a:t>
            </a:r>
            <a:r>
              <a:rPr lang="sk-SK" sz="2600" dirty="0" err="1" smtClean="0"/>
              <a:t>hotels</a:t>
            </a:r>
            <a:r>
              <a:rPr lang="sk-SK" sz="2600" dirty="0" smtClean="0"/>
              <a:t>, </a:t>
            </a:r>
            <a:r>
              <a:rPr lang="sk-SK" sz="2600" dirty="0" err="1" smtClean="0"/>
              <a:t>physicians</a:t>
            </a:r>
            <a:r>
              <a:rPr lang="sk-SK" sz="2600" dirty="0" smtClean="0"/>
              <a:t>, taxi </a:t>
            </a:r>
            <a:r>
              <a:rPr lang="sk-SK" sz="2600" dirty="0" err="1" smtClean="0"/>
              <a:t>drivers</a:t>
            </a:r>
            <a:r>
              <a:rPr lang="sk-SK" sz="2600" dirty="0" smtClean="0"/>
              <a:t>, </a:t>
            </a:r>
            <a:r>
              <a:rPr lang="sk-SK" sz="2600" dirty="0" err="1" smtClean="0"/>
              <a:t>etc</a:t>
            </a:r>
            <a:r>
              <a:rPr lang="sk-SK" sz="2600" dirty="0" smtClean="0"/>
              <a:t>.)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sk-SK" sz="2600" dirty="0" err="1" smtClean="0"/>
              <a:t>Control</a:t>
            </a:r>
            <a:r>
              <a:rPr lang="sk-SK" sz="2600" dirty="0" smtClean="0"/>
              <a:t> </a:t>
            </a:r>
            <a:r>
              <a:rPr lang="sk-SK" sz="2600" dirty="0" err="1" smtClean="0"/>
              <a:t>of</a:t>
            </a:r>
            <a:r>
              <a:rPr lang="sk-SK" sz="2600" dirty="0" smtClean="0"/>
              <a:t> transfer </a:t>
            </a:r>
            <a:r>
              <a:rPr lang="sk-SK" sz="2600" dirty="0" err="1" smtClean="0"/>
              <a:t>prices</a:t>
            </a:r>
            <a:r>
              <a:rPr lang="sk-SK" sz="2600" dirty="0" smtClean="0"/>
              <a:t>, </a:t>
            </a:r>
            <a:r>
              <a:rPr lang="sk-SK" sz="2600" dirty="0" err="1" smtClean="0"/>
              <a:t>etc</a:t>
            </a:r>
            <a:r>
              <a:rPr lang="sk-SK" sz="2600" dirty="0" smtClean="0"/>
              <a:t>.</a:t>
            </a:r>
            <a:endParaRPr lang="sk-SK" sz="2600" dirty="0"/>
          </a:p>
          <a:p>
            <a:endParaRPr lang="en-US" sz="2600" dirty="0"/>
          </a:p>
        </p:txBody>
      </p:sp>
      <p:sp>
        <p:nvSpPr>
          <p:cNvPr id="6" name="BlokTextu 5"/>
          <p:cNvSpPr txBox="1"/>
          <p:nvPr/>
        </p:nvSpPr>
        <p:spPr>
          <a:xfrm>
            <a:off x="7308304" y="1484784"/>
            <a:ext cx="1526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MF SR</a:t>
            </a:r>
            <a:endParaRPr lang="en-US" dirty="0"/>
          </a:p>
        </p:txBody>
      </p:sp>
      <p:graphicFrame>
        <p:nvGraphicFramePr>
          <p:cNvPr id="9" name="Graf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9307126"/>
              </p:ext>
            </p:extLst>
          </p:nvPr>
        </p:nvGraphicFramePr>
        <p:xfrm>
          <a:off x="4355976" y="165456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7183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Other</a:t>
            </a:r>
            <a:r>
              <a:rPr lang="sk-SK" b="1" dirty="0" smtClean="0"/>
              <a:t> </a:t>
            </a:r>
            <a:r>
              <a:rPr lang="sk-SK" b="1" dirty="0" err="1" smtClean="0"/>
              <a:t>consolidation</a:t>
            </a:r>
            <a:r>
              <a:rPr lang="sk-SK" b="1" dirty="0" smtClean="0"/>
              <a:t> </a:t>
            </a:r>
            <a:r>
              <a:rPr lang="sk-SK" b="1" dirty="0" err="1" smtClean="0"/>
              <a:t>measures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2011:</a:t>
            </a:r>
          </a:p>
          <a:p>
            <a:pPr lvl="1"/>
            <a:r>
              <a:rPr lang="sk-SK" dirty="0" err="1" smtClean="0"/>
              <a:t>Expenditure</a:t>
            </a:r>
            <a:r>
              <a:rPr lang="sk-SK" dirty="0" smtClean="0"/>
              <a:t> </a:t>
            </a:r>
            <a:r>
              <a:rPr lang="sk-SK" dirty="0" err="1" smtClean="0"/>
              <a:t>cuts</a:t>
            </a:r>
            <a:r>
              <a:rPr lang="sk-SK" dirty="0" smtClean="0"/>
              <a:t> (</a:t>
            </a:r>
            <a:r>
              <a:rPr lang="sk-SK" dirty="0" err="1" smtClean="0"/>
              <a:t>wages</a:t>
            </a:r>
            <a:r>
              <a:rPr lang="sk-SK" dirty="0" smtClean="0"/>
              <a:t>, </a:t>
            </a:r>
            <a:r>
              <a:rPr lang="sk-SK" dirty="0" err="1" smtClean="0"/>
              <a:t>procurement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VAT </a:t>
            </a:r>
            <a:r>
              <a:rPr lang="sk-SK" dirty="0" err="1" smtClean="0"/>
              <a:t>up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19% to 20%</a:t>
            </a:r>
          </a:p>
          <a:p>
            <a:r>
              <a:rPr lang="sk-SK" dirty="0" smtClean="0"/>
              <a:t>2013:</a:t>
            </a:r>
          </a:p>
          <a:p>
            <a:pPr lvl="1"/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sk-SK" dirty="0" err="1" smtClean="0"/>
              <a:t>payroll-taxes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endParaRPr lang="sk-SK" dirty="0" smtClean="0"/>
          </a:p>
          <a:p>
            <a:pPr lvl="2"/>
            <a:r>
              <a:rPr lang="sk-SK" dirty="0" err="1" smtClean="0"/>
              <a:t>Re-introduction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higher</a:t>
            </a:r>
            <a:r>
              <a:rPr lang="sk-SK" dirty="0" smtClean="0"/>
              <a:t> 25% </a:t>
            </a:r>
            <a:r>
              <a:rPr lang="sk-SK" dirty="0" err="1" smtClean="0"/>
              <a:t>personal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rate</a:t>
            </a:r>
          </a:p>
          <a:p>
            <a:pPr lvl="2"/>
            <a:r>
              <a:rPr lang="sk-SK" dirty="0" err="1" smtClean="0"/>
              <a:t>Increase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maximum </a:t>
            </a:r>
            <a:r>
              <a:rPr lang="sk-SK" dirty="0" err="1" smtClean="0"/>
              <a:t>payroll-tax</a:t>
            </a:r>
            <a:r>
              <a:rPr lang="sk-SK" dirty="0" smtClean="0"/>
              <a:t> base</a:t>
            </a:r>
          </a:p>
          <a:p>
            <a:pPr lvl="2"/>
            <a:r>
              <a:rPr lang="sk-SK" dirty="0" err="1" smtClean="0"/>
              <a:t>Reduction</a:t>
            </a:r>
            <a:r>
              <a:rPr lang="sk-SK" dirty="0" smtClean="0"/>
              <a:t>/</a:t>
            </a:r>
            <a:r>
              <a:rPr lang="sk-SK" dirty="0" err="1" smtClean="0"/>
              <a:t>Elimination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deductible</a:t>
            </a:r>
            <a:r>
              <a:rPr lang="sk-SK" dirty="0" smtClean="0"/>
              <a:t> </a:t>
            </a:r>
          </a:p>
          <a:p>
            <a:pPr lvl="1"/>
            <a:r>
              <a:rPr lang="sk-SK" dirty="0" err="1" smtClean="0"/>
              <a:t>Corporate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up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19% to 23% (</a:t>
            </a:r>
            <a:r>
              <a:rPr lang="sk-SK" dirty="0" err="1" smtClean="0"/>
              <a:t>since</a:t>
            </a:r>
            <a:r>
              <a:rPr lang="sk-SK" dirty="0" smtClean="0"/>
              <a:t> 2013 </a:t>
            </a:r>
            <a:r>
              <a:rPr lang="sk-SK" dirty="0" err="1" smtClean="0"/>
              <a:t>decreased</a:t>
            </a:r>
            <a:r>
              <a:rPr lang="sk-SK" dirty="0" smtClean="0"/>
              <a:t> to 22%; new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licences</a:t>
            </a:r>
            <a:r>
              <a:rPr lang="sk-SK" dirty="0" smtClean="0"/>
              <a:t> )</a:t>
            </a:r>
          </a:p>
          <a:p>
            <a:pPr lvl="1"/>
            <a:r>
              <a:rPr lang="sk-SK" dirty="0" err="1" smtClean="0"/>
              <a:t>Special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levies</a:t>
            </a:r>
            <a:r>
              <a:rPr lang="sk-SK" dirty="0" smtClean="0"/>
              <a:t> on </a:t>
            </a:r>
            <a:r>
              <a:rPr lang="sk-SK" dirty="0" err="1" smtClean="0"/>
              <a:t>banks</a:t>
            </a:r>
            <a:r>
              <a:rPr lang="sk-SK" dirty="0" smtClean="0"/>
              <a:t> and </a:t>
            </a:r>
            <a:r>
              <a:rPr lang="sk-SK" dirty="0" err="1" smtClean="0"/>
              <a:t>regulated</a:t>
            </a:r>
            <a:r>
              <a:rPr lang="sk-SK" dirty="0" smtClean="0"/>
              <a:t> </a:t>
            </a:r>
            <a:r>
              <a:rPr lang="sk-SK" dirty="0" err="1" smtClean="0"/>
              <a:t>monopolies</a:t>
            </a:r>
            <a:endParaRPr lang="sk-SK" dirty="0" smtClean="0"/>
          </a:p>
          <a:p>
            <a:pPr lvl="1"/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sk-SK" dirty="0" err="1" smtClean="0"/>
              <a:t>payroll-taxes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self-employed</a:t>
            </a:r>
            <a:r>
              <a:rPr lang="sk-SK" dirty="0" smtClean="0"/>
              <a:t> and </a:t>
            </a:r>
            <a:r>
              <a:rPr lang="sk-SK" dirty="0" err="1" smtClean="0"/>
              <a:t>non-standard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endParaRPr lang="sk-SK" dirty="0" smtClean="0"/>
          </a:p>
          <a:p>
            <a:pPr lvl="1"/>
            <a:r>
              <a:rPr lang="sk-SK" dirty="0" err="1" smtClean="0"/>
              <a:t>Lower</a:t>
            </a:r>
            <a:r>
              <a:rPr lang="sk-SK" dirty="0" smtClean="0"/>
              <a:t> </a:t>
            </a:r>
            <a:r>
              <a:rPr lang="sk-SK" dirty="0" err="1" smtClean="0"/>
              <a:t>capital</a:t>
            </a:r>
            <a:r>
              <a:rPr lang="sk-SK" dirty="0" smtClean="0"/>
              <a:t> </a:t>
            </a:r>
            <a:r>
              <a:rPr lang="sk-SK" dirty="0" err="1" smtClean="0"/>
              <a:t>investment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71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Current</a:t>
            </a:r>
            <a:r>
              <a:rPr lang="sk-SK" b="1" dirty="0" smtClean="0"/>
              <a:t> </a:t>
            </a:r>
            <a:r>
              <a:rPr lang="sk-SK" b="1" dirty="0" err="1" smtClean="0"/>
              <a:t>challenges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care</a:t>
            </a:r>
            <a:r>
              <a:rPr lang="sk-SK" dirty="0" smtClean="0"/>
              <a:t> and </a:t>
            </a:r>
            <a:r>
              <a:rPr lang="sk-SK" dirty="0" err="1" smtClean="0"/>
              <a:t>long-term</a:t>
            </a:r>
            <a:r>
              <a:rPr lang="sk-SK" dirty="0" smtClean="0"/>
              <a:t> </a:t>
            </a:r>
            <a:r>
              <a:rPr lang="sk-SK" dirty="0" err="1" smtClean="0"/>
              <a:t>care</a:t>
            </a:r>
            <a:endParaRPr lang="sk-SK" dirty="0" smtClean="0"/>
          </a:p>
          <a:p>
            <a:r>
              <a:rPr lang="sk-SK" dirty="0" err="1" smtClean="0"/>
              <a:t>Pensions</a:t>
            </a:r>
            <a:r>
              <a:rPr lang="sk-SK" dirty="0" smtClean="0"/>
              <a:t> (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imminent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Eurofunds</a:t>
            </a:r>
            <a:r>
              <a:rPr lang="sk-SK" dirty="0" smtClean="0"/>
              <a:t> </a:t>
            </a:r>
            <a:r>
              <a:rPr lang="sk-SK" dirty="0" err="1" smtClean="0"/>
              <a:t>corrections</a:t>
            </a:r>
            <a:endParaRPr lang="sk-SK" dirty="0" smtClean="0"/>
          </a:p>
          <a:p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collection</a:t>
            </a:r>
            <a:r>
              <a:rPr lang="sk-SK" dirty="0" smtClean="0"/>
              <a:t> (</a:t>
            </a:r>
            <a:r>
              <a:rPr lang="sk-SK" dirty="0" err="1" smtClean="0"/>
              <a:t>real</a:t>
            </a:r>
            <a:r>
              <a:rPr lang="sk-SK" dirty="0" smtClean="0"/>
              <a:t> </a:t>
            </a:r>
            <a:r>
              <a:rPr lang="sk-SK" dirty="0" err="1" smtClean="0"/>
              <a:t>estate</a:t>
            </a:r>
            <a:r>
              <a:rPr lang="sk-SK" dirty="0" smtClean="0"/>
              <a:t>, </a:t>
            </a:r>
            <a:r>
              <a:rPr lang="sk-SK" dirty="0" err="1" smtClean="0"/>
              <a:t>deepening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need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stability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becoming</a:t>
            </a:r>
            <a:r>
              <a:rPr lang="sk-SK" dirty="0" smtClean="0"/>
              <a:t> </a:t>
            </a:r>
            <a:r>
              <a:rPr lang="sk-SK" dirty="0" err="1" smtClean="0"/>
              <a:t>less</a:t>
            </a:r>
            <a:r>
              <a:rPr lang="sk-SK" dirty="0" smtClean="0"/>
              <a:t> </a:t>
            </a:r>
            <a:r>
              <a:rPr lang="sk-SK" dirty="0" err="1" smtClean="0"/>
              <a:t>imminent</a:t>
            </a:r>
            <a:r>
              <a:rPr lang="sk-SK" dirty="0" smtClean="0"/>
              <a:t>.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highest</a:t>
            </a:r>
            <a:r>
              <a:rPr lang="sk-SK" dirty="0" smtClean="0"/>
              <a:t> </a:t>
            </a:r>
            <a:r>
              <a:rPr lang="sk-SK" dirty="0" err="1" smtClean="0"/>
              <a:t>priorities</a:t>
            </a:r>
            <a:r>
              <a:rPr lang="sk-SK" dirty="0" smtClean="0"/>
              <a:t> are:</a:t>
            </a:r>
          </a:p>
          <a:p>
            <a:pPr lvl="1"/>
            <a:r>
              <a:rPr lang="sk-SK" dirty="0" err="1" smtClean="0"/>
              <a:t>Unemployment</a:t>
            </a:r>
            <a:r>
              <a:rPr lang="sk-SK" dirty="0" smtClean="0"/>
              <a:t> (</a:t>
            </a:r>
            <a:r>
              <a:rPr lang="sk-SK" dirty="0" err="1" smtClean="0"/>
              <a:t>especially</a:t>
            </a:r>
            <a:r>
              <a:rPr lang="sk-SK" dirty="0" smtClean="0"/>
              <a:t> </a:t>
            </a:r>
            <a:r>
              <a:rPr lang="sk-SK" dirty="0" err="1" smtClean="0"/>
              <a:t>long-term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services</a:t>
            </a:r>
            <a:r>
              <a:rPr lang="sk-SK" dirty="0" smtClean="0"/>
              <a:t> (</a:t>
            </a:r>
            <a:r>
              <a:rPr lang="sk-SK" dirty="0" err="1" smtClean="0"/>
              <a:t>especially</a:t>
            </a:r>
            <a:r>
              <a:rPr lang="sk-SK" dirty="0" smtClean="0"/>
              <a:t> in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care</a:t>
            </a:r>
            <a:r>
              <a:rPr lang="sk-SK" dirty="0" smtClean="0"/>
              <a:t> and </a:t>
            </a:r>
            <a:r>
              <a:rPr lang="sk-SK" dirty="0" err="1" smtClean="0"/>
              <a:t>education</a:t>
            </a:r>
            <a:r>
              <a:rPr lang="sk-SK" dirty="0" smtClean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58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Lessons</a:t>
            </a:r>
            <a:r>
              <a:rPr lang="sk-SK" b="1" dirty="0" smtClean="0"/>
              <a:t> </a:t>
            </a:r>
            <a:r>
              <a:rPr lang="sk-SK" b="1" dirty="0" err="1" smtClean="0"/>
              <a:t>learned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brakes</a:t>
            </a:r>
            <a:r>
              <a:rPr lang="sk-SK" dirty="0" smtClean="0"/>
              <a:t> and </a:t>
            </a:r>
            <a:r>
              <a:rPr lang="sk-SK" dirty="0" err="1" smtClean="0"/>
              <a:t>external</a:t>
            </a:r>
            <a:r>
              <a:rPr lang="sk-SK" dirty="0" smtClean="0"/>
              <a:t> </a:t>
            </a:r>
            <a:r>
              <a:rPr lang="sk-SK" dirty="0" err="1" smtClean="0"/>
              <a:t>pressure</a:t>
            </a:r>
            <a:r>
              <a:rPr lang="sk-SK" dirty="0" smtClean="0"/>
              <a:t> (EC SGP, </a:t>
            </a:r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Compact</a:t>
            </a:r>
            <a:r>
              <a:rPr lang="sk-SK" dirty="0" smtClean="0"/>
              <a:t>, ESA 2010, </a:t>
            </a:r>
            <a:r>
              <a:rPr lang="sk-SK" dirty="0" err="1" smtClean="0"/>
              <a:t>Eurostat</a:t>
            </a:r>
            <a:r>
              <a:rPr lang="sk-SK" dirty="0" smtClean="0"/>
              <a:t> – </a:t>
            </a:r>
            <a:r>
              <a:rPr lang="sk-SK" dirty="0" err="1" smtClean="0"/>
              <a:t>disclosing</a:t>
            </a:r>
            <a:r>
              <a:rPr lang="sk-SK" dirty="0" smtClean="0"/>
              <a:t> </a:t>
            </a:r>
            <a:r>
              <a:rPr lang="sk-SK" dirty="0" err="1" smtClean="0"/>
              <a:t>hidden</a:t>
            </a:r>
            <a:r>
              <a:rPr lang="sk-SK" dirty="0" smtClean="0"/>
              <a:t> </a:t>
            </a:r>
            <a:r>
              <a:rPr lang="sk-SK" dirty="0" err="1" smtClean="0"/>
              <a:t>debts</a:t>
            </a:r>
            <a:r>
              <a:rPr lang="sk-SK" dirty="0" smtClean="0"/>
              <a:t>) </a:t>
            </a:r>
            <a:r>
              <a:rPr lang="sk-SK" dirty="0" err="1" smtClean="0"/>
              <a:t>work</a:t>
            </a:r>
            <a:r>
              <a:rPr lang="sk-SK" dirty="0" smtClean="0"/>
              <a:t> </a:t>
            </a:r>
            <a:r>
              <a:rPr lang="sk-SK" dirty="0" err="1" smtClean="0"/>
              <a:t>well</a:t>
            </a:r>
            <a:endParaRPr lang="sk-SK" dirty="0" smtClean="0"/>
          </a:p>
          <a:p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guarding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finances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crucial</a:t>
            </a:r>
            <a:endParaRPr lang="sk-SK" dirty="0" smtClean="0"/>
          </a:p>
          <a:p>
            <a:r>
              <a:rPr lang="sk-SK" dirty="0" err="1" smtClean="0"/>
              <a:t>Supportive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debate </a:t>
            </a:r>
            <a:r>
              <a:rPr lang="sk-SK" dirty="0" err="1" smtClean="0"/>
              <a:t>helps</a:t>
            </a:r>
            <a:r>
              <a:rPr lang="sk-SK" dirty="0" smtClean="0"/>
              <a:t> a </a:t>
            </a:r>
            <a:r>
              <a:rPr lang="sk-SK" dirty="0" err="1" smtClean="0"/>
              <a:t>lot</a:t>
            </a:r>
            <a:r>
              <a:rPr lang="sk-SK" dirty="0" smtClean="0"/>
              <a:t> (</a:t>
            </a:r>
            <a:r>
              <a:rPr lang="sk-SK" dirty="0" err="1" smtClean="0"/>
              <a:t>media</a:t>
            </a:r>
            <a:r>
              <a:rPr lang="sk-SK" dirty="0" smtClean="0"/>
              <a:t>, </a:t>
            </a:r>
            <a:r>
              <a:rPr lang="sk-SK" dirty="0" err="1" smtClean="0"/>
              <a:t>think-tanks</a:t>
            </a:r>
            <a:r>
              <a:rPr lang="sk-SK" dirty="0" smtClean="0"/>
              <a:t>, </a:t>
            </a:r>
            <a:r>
              <a:rPr lang="sk-SK" dirty="0" err="1" smtClean="0"/>
              <a:t>economic</a:t>
            </a:r>
            <a:r>
              <a:rPr lang="sk-SK" dirty="0" smtClean="0"/>
              <a:t> </a:t>
            </a:r>
            <a:r>
              <a:rPr lang="sk-SK" dirty="0" err="1" smtClean="0"/>
              <a:t>analysts</a:t>
            </a:r>
            <a:r>
              <a:rPr lang="sk-SK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39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INEKO </a:t>
            </a:r>
            <a:r>
              <a:rPr lang="sk-SK" b="1" dirty="0" err="1" smtClean="0"/>
              <a:t>computer</a:t>
            </a:r>
            <a:r>
              <a:rPr lang="sk-SK" b="1" dirty="0" smtClean="0"/>
              <a:t> game</a:t>
            </a:r>
            <a:endParaRPr lang="en-US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6168182" cy="4733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971600" y="6202827"/>
            <a:ext cx="2841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/>
              <a:t>: </a:t>
            </a:r>
            <a:r>
              <a:rPr lang="sk-SK" dirty="0">
                <a:hlinkClick r:id="rId3"/>
              </a:rPr>
              <a:t>http://hra.ineko.sk</a:t>
            </a:r>
            <a:r>
              <a:rPr lang="sk-SK" dirty="0" smtClean="0">
                <a:hlinkClick r:id="rId3"/>
              </a:rPr>
              <a:t>/</a:t>
            </a:r>
            <a:endParaRPr lang="en-US" dirty="0"/>
          </a:p>
        </p:txBody>
      </p:sp>
      <p:sp>
        <p:nvSpPr>
          <p:cNvPr id="5" name="BlokTextu 4"/>
          <p:cNvSpPr txBox="1"/>
          <p:nvPr/>
        </p:nvSpPr>
        <p:spPr>
          <a:xfrm>
            <a:off x="6876256" y="1700808"/>
            <a:ext cx="187220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000" dirty="0" err="1" smtClean="0"/>
              <a:t>Long-term</a:t>
            </a:r>
            <a:r>
              <a:rPr lang="sk-SK" sz="2000" dirty="0" smtClean="0"/>
              <a:t> </a:t>
            </a:r>
            <a:r>
              <a:rPr lang="sk-SK" sz="2000" dirty="0" err="1" smtClean="0"/>
              <a:t>public</a:t>
            </a:r>
            <a:r>
              <a:rPr lang="sk-SK" sz="2000" dirty="0" smtClean="0"/>
              <a:t> </a:t>
            </a:r>
            <a:r>
              <a:rPr lang="sk-SK" sz="2000" dirty="0" err="1" smtClean="0"/>
              <a:t>debt</a:t>
            </a:r>
            <a:r>
              <a:rPr lang="sk-SK" sz="2000" dirty="0" smtClean="0"/>
              <a:t> </a:t>
            </a:r>
            <a:r>
              <a:rPr lang="sk-SK" sz="2000" dirty="0" err="1" smtClean="0"/>
              <a:t>projections</a:t>
            </a:r>
            <a:endParaRPr lang="sk-SK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000" dirty="0" smtClean="0"/>
              <a:t>Over 200 </a:t>
            </a:r>
            <a:r>
              <a:rPr lang="sk-SK" sz="2000" dirty="0" err="1" smtClean="0"/>
              <a:t>consolidation</a:t>
            </a:r>
            <a:r>
              <a:rPr lang="sk-SK" sz="2000" dirty="0" smtClean="0"/>
              <a:t> </a:t>
            </a:r>
            <a:r>
              <a:rPr lang="sk-SK" sz="2000" dirty="0" err="1" smtClean="0"/>
              <a:t>measures</a:t>
            </a:r>
            <a:endParaRPr lang="sk-SK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000" dirty="0" err="1" smtClean="0"/>
              <a:t>Measuring</a:t>
            </a:r>
            <a:r>
              <a:rPr lang="sk-SK" sz="2000" dirty="0" smtClean="0"/>
              <a:t> </a:t>
            </a:r>
            <a:r>
              <a:rPr lang="sk-SK" sz="2000" dirty="0" err="1" smtClean="0"/>
              <a:t>political</a:t>
            </a:r>
            <a:r>
              <a:rPr lang="sk-SK" sz="2000" dirty="0" smtClean="0"/>
              <a:t> </a:t>
            </a:r>
            <a:r>
              <a:rPr lang="sk-SK" sz="2000" dirty="0" err="1" smtClean="0"/>
              <a:t>support</a:t>
            </a:r>
            <a:endParaRPr lang="sk-SK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000" dirty="0" err="1" smtClean="0"/>
              <a:t>Threat</a:t>
            </a:r>
            <a:r>
              <a:rPr lang="sk-SK" sz="2000" dirty="0" smtClean="0"/>
              <a:t> </a:t>
            </a:r>
            <a:r>
              <a:rPr lang="sk-SK" sz="2000" dirty="0" err="1" smtClean="0"/>
              <a:t>of</a:t>
            </a:r>
            <a:r>
              <a:rPr lang="sk-SK" sz="2000" dirty="0" smtClean="0"/>
              <a:t> </a:t>
            </a:r>
            <a:r>
              <a:rPr lang="sk-SK" sz="2000" dirty="0" err="1" smtClean="0"/>
              <a:t>bankruptcy</a:t>
            </a:r>
            <a:endParaRPr lang="sk-SK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000" dirty="0" err="1" smtClean="0"/>
              <a:t>Goal</a:t>
            </a:r>
            <a:r>
              <a:rPr lang="sk-SK" sz="2000" dirty="0" smtClean="0"/>
              <a:t>: To </a:t>
            </a:r>
            <a:r>
              <a:rPr lang="sk-SK" sz="2000" dirty="0" err="1" smtClean="0"/>
              <a:t>have</a:t>
            </a:r>
            <a:r>
              <a:rPr lang="sk-SK" sz="2000" dirty="0" smtClean="0"/>
              <a:t> </a:t>
            </a:r>
            <a:r>
              <a:rPr lang="sk-SK" sz="2000" dirty="0" err="1" smtClean="0"/>
              <a:t>the</a:t>
            </a:r>
            <a:r>
              <a:rPr lang="sk-SK" sz="2000" dirty="0" smtClean="0"/>
              <a:t> </a:t>
            </a:r>
            <a:r>
              <a:rPr lang="sk-SK" sz="2000" dirty="0" err="1" smtClean="0"/>
              <a:t>lowest</a:t>
            </a:r>
            <a:r>
              <a:rPr lang="sk-SK" sz="2000" dirty="0" smtClean="0"/>
              <a:t> </a:t>
            </a:r>
            <a:r>
              <a:rPr lang="sk-SK" sz="2000" dirty="0" err="1" smtClean="0"/>
              <a:t>debt</a:t>
            </a:r>
            <a:r>
              <a:rPr lang="sk-SK" sz="2000" dirty="0" smtClean="0"/>
              <a:t> by 2062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134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br>
              <a:rPr lang="sk-SK" b="1" dirty="0" smtClean="0"/>
            </a:br>
            <a:r>
              <a:rPr lang="sk-SK" sz="3600" dirty="0" smtClean="0">
                <a:hlinkClick r:id="rId2"/>
              </a:rPr>
              <a:t>http://www.ineko.sk/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11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986</Words>
  <Application>Microsoft Office PowerPoint</Application>
  <PresentationFormat>Prezentácia na obrazovke (4:3)</PresentationFormat>
  <Paragraphs>134</Paragraphs>
  <Slides>16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16</vt:i4>
      </vt:variant>
    </vt:vector>
  </HeadingPairs>
  <TitlesOfParts>
    <vt:vector size="17" baseType="lpstr">
      <vt:lpstr>Motív Office</vt:lpstr>
      <vt:lpstr>Public finance consolidation in Slovakia</vt:lpstr>
      <vt:lpstr>Most important problems</vt:lpstr>
      <vt:lpstr>Public finance balance (% GDP)</vt:lpstr>
      <vt:lpstr>Consolidation effort (% GDP)</vt:lpstr>
      <vt:lpstr>Public debt (% GDP)</vt:lpstr>
      <vt:lpstr>Long-term sustainability (% GDP)</vt:lpstr>
      <vt:lpstr>Reform of the PAYG</vt:lpstr>
      <vt:lpstr>Fully-funded pension pillar</vt:lpstr>
      <vt:lpstr>Debt brake</vt:lpstr>
      <vt:lpstr>Hidden debts</vt:lpstr>
      <vt:lpstr>Improved tax collection</vt:lpstr>
      <vt:lpstr>Other consolidation measures</vt:lpstr>
      <vt:lpstr>Current challenges</vt:lpstr>
      <vt:lpstr>Lessons learned</vt:lpstr>
      <vt:lpstr>INEKO computer game</vt:lpstr>
      <vt:lpstr>Thank you for your attention! http://www.ineko.sk/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Public finance consolidation in Slovakia</dc:title>
  <dc:creator>Peter Golias</dc:creator>
  <cp:lastModifiedBy>Peter Golias</cp:lastModifiedBy>
  <cp:revision>87</cp:revision>
  <dcterms:created xsi:type="dcterms:W3CDTF">2015-04-20T09:40:40Z</dcterms:created>
  <dcterms:modified xsi:type="dcterms:W3CDTF">2015-05-05T15:05:35Z</dcterms:modified>
</cp:coreProperties>
</file>