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58" r:id="rId4"/>
    <p:sldId id="265" r:id="rId5"/>
    <p:sldId id="260" r:id="rId6"/>
    <p:sldId id="257" r:id="rId7"/>
    <p:sldId id="261" r:id="rId8"/>
    <p:sldId id="263" r:id="rId9"/>
    <p:sldId id="262" r:id="rId10"/>
    <p:sldId id="264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4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 smtClean="0"/>
              <a:t>Upravte štýl predlohy podnadpisov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F2DD31-B220-4B0C-9AC3-01D0CD731B2A}" type="datetimeFigureOut">
              <a:rPr lang="en-US" smtClean="0"/>
              <a:pPr/>
              <a:t>3/25/2015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2C38E1-DA03-48D8-8DB9-B287A60344D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0763505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F2DD31-B220-4B0C-9AC3-01D0CD731B2A}" type="datetimeFigureOut">
              <a:rPr lang="en-US" smtClean="0"/>
              <a:pPr/>
              <a:t>3/25/2015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2C38E1-DA03-48D8-8DB9-B287A60344D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7164908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F2DD31-B220-4B0C-9AC3-01D0CD731B2A}" type="datetimeFigureOut">
              <a:rPr lang="en-US" smtClean="0"/>
              <a:pPr/>
              <a:t>3/25/2015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2C38E1-DA03-48D8-8DB9-B287A60344D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9688448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F2DD31-B220-4B0C-9AC3-01D0CD731B2A}" type="datetimeFigureOut">
              <a:rPr lang="en-US" smtClean="0"/>
              <a:pPr/>
              <a:t>3/25/2015</a:t>
            </a:fld>
            <a:endParaRPr lang="en-US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2C38E1-DA03-48D8-8DB9-B287A60344D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0958199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F2DD31-B220-4B0C-9AC3-01D0CD731B2A}" type="datetimeFigureOut">
              <a:rPr lang="en-US" smtClean="0"/>
              <a:pPr/>
              <a:t>3/25/2015</a:t>
            </a:fld>
            <a:endParaRPr lang="en-US"/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2C38E1-DA03-48D8-8DB9-B287A60344D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7493003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F2DD31-B220-4B0C-9AC3-01D0CD731B2A}" type="datetimeFigureOut">
              <a:rPr lang="en-US" smtClean="0"/>
              <a:pPr/>
              <a:t>3/25/2015</a:t>
            </a:fld>
            <a:endParaRPr lang="en-US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2C38E1-DA03-48D8-8DB9-B287A60344D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9967938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F2DD31-B220-4B0C-9AC3-01D0CD731B2A}" type="datetimeFigureOut">
              <a:rPr lang="en-US" smtClean="0"/>
              <a:pPr/>
              <a:t>3/25/2015</a:t>
            </a:fld>
            <a:endParaRPr lang="en-US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2C38E1-DA03-48D8-8DB9-B287A60344D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9489258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F2DD31-B220-4B0C-9AC3-01D0CD731B2A}" type="datetimeFigureOut">
              <a:rPr lang="en-US" smtClean="0"/>
              <a:pPr/>
              <a:t>3/25/2015</a:t>
            </a:fld>
            <a:endParaRPr lang="en-US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2C38E1-DA03-48D8-8DB9-B287A60344D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2237293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F2DD31-B220-4B0C-9AC3-01D0CD731B2A}" type="datetimeFigureOut">
              <a:rPr lang="en-US" smtClean="0"/>
              <a:pPr/>
              <a:t>3/25/2015</a:t>
            </a:fld>
            <a:endParaRPr lang="en-US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2C38E1-DA03-48D8-8DB9-B287A60344D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3367239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F2DD31-B220-4B0C-9AC3-01D0CD731B2A}" type="datetimeFigureOut">
              <a:rPr lang="en-US" smtClean="0"/>
              <a:pPr/>
              <a:t>3/25/2015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2C38E1-DA03-48D8-8DB9-B287A60344D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0644575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F2DD31-B220-4B0C-9AC3-01D0CD731B2A}" type="datetimeFigureOut">
              <a:rPr lang="en-US" smtClean="0"/>
              <a:pPr/>
              <a:t>3/25/2015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2C38E1-DA03-48D8-8DB9-B287A60344D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9887723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nadpis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2DD31-B220-4B0C-9AC3-01D0CD731B2A}" type="datetimeFigureOut">
              <a:rPr lang="en-US" smtClean="0"/>
              <a:pPr/>
              <a:t>3/25/2015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2C38E1-DA03-48D8-8DB9-B287A60344D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9335290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l"/>
            <a:r>
              <a:rPr lang="sk-SK" b="1" dirty="0" err="1" smtClean="0"/>
              <a:t>If</a:t>
            </a:r>
            <a:r>
              <a:rPr lang="sk-SK" b="1" dirty="0" smtClean="0"/>
              <a:t> </a:t>
            </a:r>
            <a:r>
              <a:rPr lang="sk-SK" b="1" dirty="0" err="1" smtClean="0"/>
              <a:t>the</a:t>
            </a:r>
            <a:r>
              <a:rPr lang="sk-SK" b="1" dirty="0" smtClean="0"/>
              <a:t> </a:t>
            </a:r>
            <a:r>
              <a:rPr lang="sk-SK" b="1" dirty="0" err="1" smtClean="0"/>
              <a:t>Eurozone</a:t>
            </a:r>
            <a:r>
              <a:rPr lang="sk-SK" b="1" dirty="0" smtClean="0"/>
              <a:t> </a:t>
            </a:r>
            <a:r>
              <a:rPr lang="sk-SK" b="1" dirty="0" err="1" smtClean="0"/>
              <a:t>fails</a:t>
            </a:r>
            <a:endParaRPr lang="en-US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971600" y="3886200"/>
            <a:ext cx="6800800" cy="1752600"/>
          </a:xfrm>
        </p:spPr>
        <p:txBody>
          <a:bodyPr>
            <a:normAutofit fontScale="70000" lnSpcReduction="20000"/>
          </a:bodyPr>
          <a:lstStyle/>
          <a:p>
            <a:pPr algn="r"/>
            <a:r>
              <a:rPr lang="en-US" dirty="0" smtClean="0">
                <a:solidFill>
                  <a:schemeClr val="tx1"/>
                </a:solidFill>
              </a:rPr>
              <a:t>Peter </a:t>
            </a:r>
            <a:r>
              <a:rPr lang="en-US" dirty="0" err="1" smtClean="0">
                <a:solidFill>
                  <a:schemeClr val="tx1"/>
                </a:solidFill>
              </a:rPr>
              <a:t>Golias</a:t>
            </a:r>
            <a:endParaRPr lang="en-US" dirty="0" smtClean="0">
              <a:solidFill>
                <a:schemeClr val="tx1"/>
              </a:solidFill>
            </a:endParaRPr>
          </a:p>
          <a:p>
            <a:pPr algn="r"/>
            <a:r>
              <a:rPr lang="en-US" dirty="0" smtClean="0">
                <a:solidFill>
                  <a:schemeClr val="tx1"/>
                </a:solidFill>
              </a:rPr>
              <a:t>INEKO Director, Slovakia</a:t>
            </a:r>
          </a:p>
          <a:p>
            <a:pPr algn="r"/>
            <a:r>
              <a:rPr lang="en-US" dirty="0" smtClean="0">
                <a:solidFill>
                  <a:schemeClr val="tx1"/>
                </a:solidFill>
              </a:rPr>
              <a:t>March 26</a:t>
            </a:r>
            <a:r>
              <a:rPr lang="en-US" baseline="30000" dirty="0" smtClean="0">
                <a:solidFill>
                  <a:schemeClr val="tx1"/>
                </a:solidFill>
              </a:rPr>
              <a:t>th</a:t>
            </a:r>
            <a:r>
              <a:rPr lang="sk-SK" dirty="0" smtClean="0">
                <a:solidFill>
                  <a:schemeClr val="tx1"/>
                </a:solidFill>
              </a:rPr>
              <a:t>,</a:t>
            </a:r>
            <a:r>
              <a:rPr lang="en-US" dirty="0" smtClean="0">
                <a:solidFill>
                  <a:schemeClr val="tx1"/>
                </a:solidFill>
              </a:rPr>
              <a:t> 2015</a:t>
            </a:r>
          </a:p>
          <a:p>
            <a:pPr algn="r"/>
            <a:r>
              <a:rPr lang="en-US" dirty="0" smtClean="0">
                <a:solidFill>
                  <a:schemeClr val="tx1"/>
                </a:solidFill>
              </a:rPr>
              <a:t>Workshop</a:t>
            </a:r>
            <a:r>
              <a:rPr lang="sk-SK" dirty="0" smtClean="0">
                <a:solidFill>
                  <a:schemeClr val="tx1"/>
                </a:solidFill>
              </a:rPr>
              <a:t> “</a:t>
            </a:r>
            <a:r>
              <a:rPr lang="en-US" dirty="0" smtClean="0">
                <a:solidFill>
                  <a:schemeClr val="tx1"/>
                </a:solidFill>
              </a:rPr>
              <a:t>If the Eurozone Fails: Scenarios for the Future</a:t>
            </a:r>
            <a:r>
              <a:rPr lang="sk-SK" dirty="0" smtClean="0">
                <a:solidFill>
                  <a:schemeClr val="tx1"/>
                </a:solidFill>
              </a:rPr>
              <a:t>“</a:t>
            </a:r>
            <a:endParaRPr lang="en-US" dirty="0" smtClean="0">
              <a:solidFill>
                <a:schemeClr val="tx1"/>
              </a:solidFill>
            </a:endParaRPr>
          </a:p>
          <a:p>
            <a:pPr algn="r"/>
            <a:r>
              <a:rPr lang="en-US" dirty="0" smtClean="0">
                <a:solidFill>
                  <a:schemeClr val="tx1"/>
                </a:solidFill>
              </a:rPr>
              <a:t>Sofia, Bulgaria</a:t>
            </a:r>
            <a:endParaRPr lang="en-US" dirty="0">
              <a:solidFill>
                <a:schemeClr val="tx1"/>
              </a:solidFill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422039" y="764704"/>
            <a:ext cx="2742630" cy="10820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Obrázok 4" descr="Visegrad Fund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552" y="352607"/>
            <a:ext cx="3240360" cy="144015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1378657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Key</a:t>
            </a:r>
            <a:r>
              <a:rPr lang="sk-SK" b="1" dirty="0" smtClean="0"/>
              <a:t> </a:t>
            </a:r>
            <a:r>
              <a:rPr lang="sk-SK" b="1" dirty="0" err="1" smtClean="0"/>
              <a:t>risks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sk-SK" dirty="0" err="1" smtClean="0"/>
              <a:t>Eroding</a:t>
            </a:r>
            <a:r>
              <a:rPr lang="sk-SK" dirty="0" smtClean="0"/>
              <a:t> trust to </a:t>
            </a:r>
            <a:r>
              <a:rPr lang="sk-SK" dirty="0" err="1" smtClean="0"/>
              <a:t>the</a:t>
            </a:r>
            <a:r>
              <a:rPr lang="sk-SK" dirty="0" smtClean="0"/>
              <a:t> EU</a:t>
            </a:r>
          </a:p>
          <a:p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20" y="2132856"/>
            <a:ext cx="8676456" cy="4392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656707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Key</a:t>
            </a:r>
            <a:r>
              <a:rPr lang="sk-SK" b="1" dirty="0" smtClean="0"/>
              <a:t> </a:t>
            </a:r>
            <a:r>
              <a:rPr lang="sk-SK" b="1" dirty="0" err="1" smtClean="0"/>
              <a:t>risks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Growing popularity of extremist anti-European, anti-immigrant and</a:t>
            </a:r>
            <a:r>
              <a:rPr lang="sk-SK" dirty="0" smtClean="0"/>
              <a:t>/or</a:t>
            </a:r>
            <a:r>
              <a:rPr lang="en-US" dirty="0" smtClean="0"/>
              <a:t> anti-austerity parties:</a:t>
            </a:r>
          </a:p>
          <a:p>
            <a:pPr lvl="1"/>
            <a:r>
              <a:rPr lang="en-US" dirty="0" smtClean="0"/>
              <a:t>National Front in France</a:t>
            </a:r>
          </a:p>
          <a:p>
            <a:pPr lvl="1"/>
            <a:r>
              <a:rPr lang="en-US" dirty="0" smtClean="0"/>
              <a:t>UK Independent Party in Great Britain</a:t>
            </a:r>
          </a:p>
          <a:p>
            <a:pPr lvl="1"/>
            <a:r>
              <a:rPr lang="en-US" dirty="0" err="1" smtClean="0"/>
              <a:t>Jobbik</a:t>
            </a:r>
            <a:r>
              <a:rPr lang="en-US" dirty="0" smtClean="0"/>
              <a:t> in Hungary</a:t>
            </a:r>
          </a:p>
          <a:p>
            <a:pPr lvl="1"/>
            <a:r>
              <a:rPr lang="en-US" dirty="0" smtClean="0"/>
              <a:t>People’s party in </a:t>
            </a:r>
            <a:r>
              <a:rPr lang="en-US" dirty="0" err="1" smtClean="0"/>
              <a:t>Danemark</a:t>
            </a:r>
            <a:endParaRPr lang="en-US" dirty="0" smtClean="0"/>
          </a:p>
          <a:p>
            <a:pPr lvl="1"/>
            <a:r>
              <a:rPr lang="en-US" dirty="0" err="1" smtClean="0"/>
              <a:t>Syriza</a:t>
            </a:r>
            <a:r>
              <a:rPr lang="en-US" dirty="0" smtClean="0"/>
              <a:t>, Golden Dawn in Greece </a:t>
            </a:r>
          </a:p>
          <a:p>
            <a:pPr lvl="1"/>
            <a:r>
              <a:rPr lang="en-US" dirty="0" smtClean="0"/>
              <a:t>Alternative for </a:t>
            </a:r>
            <a:r>
              <a:rPr lang="en-US" dirty="0" err="1" smtClean="0"/>
              <a:t>Deutchland</a:t>
            </a:r>
            <a:r>
              <a:rPr lang="en-US" dirty="0" smtClean="0"/>
              <a:t> in Germany</a:t>
            </a:r>
            <a:endParaRPr lang="sk-SK" dirty="0" smtClean="0"/>
          </a:p>
          <a:p>
            <a:pPr lvl="1"/>
            <a:r>
              <a:rPr lang="sk-SK" dirty="0" err="1" smtClean="0"/>
              <a:t>Freedom</a:t>
            </a:r>
            <a:r>
              <a:rPr lang="sk-SK" dirty="0" smtClean="0"/>
              <a:t> party in </a:t>
            </a:r>
            <a:r>
              <a:rPr lang="sk-SK" dirty="0" err="1" smtClean="0"/>
              <a:t>Netherlands</a:t>
            </a:r>
            <a:r>
              <a:rPr lang="sk-SK" dirty="0" smtClean="0"/>
              <a:t> and </a:t>
            </a:r>
            <a:r>
              <a:rPr lang="sk-SK" dirty="0" err="1" smtClean="0"/>
              <a:t>Austria</a:t>
            </a:r>
            <a:endParaRPr lang="en-US" dirty="0" smtClean="0"/>
          </a:p>
          <a:p>
            <a:pPr lvl="1"/>
            <a:r>
              <a:rPr lang="en-US" dirty="0" smtClean="0"/>
              <a:t>Etc.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354833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Key</a:t>
            </a:r>
            <a:r>
              <a:rPr lang="sk-SK" b="1" dirty="0" smtClean="0"/>
              <a:t> </a:t>
            </a:r>
            <a:r>
              <a:rPr lang="sk-SK" b="1" dirty="0" err="1" smtClean="0"/>
              <a:t>reasons</a:t>
            </a:r>
            <a:endParaRPr lang="sk-SK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3466728" cy="4525963"/>
          </a:xfrm>
        </p:spPr>
        <p:txBody>
          <a:bodyPr/>
          <a:lstStyle/>
          <a:p>
            <a:r>
              <a:rPr lang="sk-SK" dirty="0" smtClean="0"/>
              <a:t>Poor </a:t>
            </a:r>
            <a:r>
              <a:rPr lang="sk-SK" dirty="0" err="1" smtClean="0"/>
              <a:t>economic</a:t>
            </a:r>
            <a:r>
              <a:rPr lang="sk-SK" dirty="0" smtClean="0"/>
              <a:t> </a:t>
            </a:r>
            <a:r>
              <a:rPr lang="sk-SK" dirty="0" err="1" smtClean="0"/>
              <a:t>performanc</a:t>
            </a:r>
            <a:r>
              <a:rPr lang="sk-SK" dirty="0" err="1" smtClean="0"/>
              <a:t>e</a:t>
            </a:r>
            <a:endParaRPr lang="sk-SK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3968" y="1518575"/>
            <a:ext cx="3888432" cy="50584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Key</a:t>
            </a:r>
            <a:r>
              <a:rPr lang="sk-SK" b="1" dirty="0" smtClean="0"/>
              <a:t> </a:t>
            </a:r>
            <a:r>
              <a:rPr lang="sk-SK" b="1" dirty="0" err="1" smtClean="0"/>
              <a:t>reasons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>
            <a:normAutofit fontScale="77500" lnSpcReduction="20000"/>
          </a:bodyPr>
          <a:lstStyle/>
          <a:p>
            <a:r>
              <a:rPr lang="en-US" dirty="0" smtClean="0"/>
              <a:t>Populism of traditional parties resulting in growing public debt, rigid labor markets, lower competitiveness, etc.</a:t>
            </a:r>
          </a:p>
          <a:p>
            <a:r>
              <a:rPr lang="en-US" dirty="0" smtClean="0"/>
              <a:t>Insufficient institutional integration:</a:t>
            </a:r>
          </a:p>
          <a:p>
            <a:pPr lvl="1"/>
            <a:r>
              <a:rPr lang="en-US" dirty="0" smtClean="0"/>
              <a:t>Unattended public finances; moral hazard in times of low </a:t>
            </a:r>
            <a:r>
              <a:rPr lang="en-US" dirty="0" err="1" smtClean="0"/>
              <a:t>gvt</a:t>
            </a:r>
            <a:r>
              <a:rPr lang="en-US" dirty="0" smtClean="0"/>
              <a:t> bonds‘ risk premiums (Greece, Italy, Belgium, etc.)</a:t>
            </a:r>
          </a:p>
          <a:p>
            <a:pPr lvl="1"/>
            <a:r>
              <a:rPr lang="en-US" dirty="0" smtClean="0"/>
              <a:t>Weak/non</a:t>
            </a:r>
            <a:r>
              <a:rPr lang="sk-SK" dirty="0"/>
              <a:t>-</a:t>
            </a:r>
            <a:r>
              <a:rPr lang="en-US" dirty="0" smtClean="0"/>
              <a:t>existing banking &amp; fiscal union, rescue mechanisms</a:t>
            </a:r>
          </a:p>
          <a:p>
            <a:pPr lvl="1"/>
            <a:r>
              <a:rPr lang="en-US" dirty="0" smtClean="0"/>
              <a:t>Barriers to free movement of services, etc.</a:t>
            </a:r>
          </a:p>
          <a:p>
            <a:r>
              <a:rPr lang="en-US" dirty="0" smtClean="0"/>
              <a:t>2009 crisis aftermath: Higher unemployment, economic weakness, </a:t>
            </a:r>
            <a:r>
              <a:rPr lang="en-US" u="sng" dirty="0" smtClean="0"/>
              <a:t>impossibility of exchange rate depreciation</a:t>
            </a:r>
          </a:p>
          <a:p>
            <a:r>
              <a:rPr lang="en-US" dirty="0" smtClean="0"/>
              <a:t>Inappropriate </a:t>
            </a:r>
            <a:r>
              <a:rPr lang="en-US" dirty="0" smtClean="0"/>
              <a:t>(public) education about EU integration, democracy, economic and social development (including globalization</a:t>
            </a:r>
            <a:r>
              <a:rPr lang="en-US" dirty="0" smtClean="0"/>
              <a:t>) </a:t>
            </a:r>
            <a:endParaRPr lang="sk-SK" dirty="0" smtClean="0"/>
          </a:p>
          <a:p>
            <a:r>
              <a:rPr lang="en-US" dirty="0" smtClean="0"/>
              <a:t>Islamic </a:t>
            </a:r>
            <a:r>
              <a:rPr lang="en-US" dirty="0" smtClean="0"/>
              <a:t>terrorism</a:t>
            </a:r>
          </a:p>
          <a:p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xmlns="" val="130833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b="1" dirty="0" err="1" smtClean="0"/>
              <a:t>What</a:t>
            </a:r>
            <a:r>
              <a:rPr lang="sk-SK" b="1" dirty="0" smtClean="0"/>
              <a:t> </a:t>
            </a:r>
            <a:r>
              <a:rPr lang="sk-SK" b="1" dirty="0" err="1" smtClean="0"/>
              <a:t>if</a:t>
            </a:r>
            <a:r>
              <a:rPr lang="sk-SK" b="1" dirty="0" smtClean="0"/>
              <a:t> </a:t>
            </a:r>
            <a:r>
              <a:rPr lang="sk-SK" b="1" dirty="0" err="1" smtClean="0"/>
              <a:t>Eurozone</a:t>
            </a:r>
            <a:r>
              <a:rPr lang="sk-SK" b="1" dirty="0" smtClean="0"/>
              <a:t> </a:t>
            </a:r>
            <a:r>
              <a:rPr lang="sk-SK" b="1" dirty="0" err="1" smtClean="0"/>
              <a:t>fails</a:t>
            </a:r>
            <a:r>
              <a:rPr lang="sk-SK" b="1" dirty="0" smtClean="0"/>
              <a:t>?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Another (probably smaller) “</a:t>
            </a:r>
            <a:r>
              <a:rPr lang="en-US" dirty="0" err="1" smtClean="0"/>
              <a:t>Eurozone</a:t>
            </a:r>
            <a:r>
              <a:rPr lang="en-US" dirty="0" smtClean="0"/>
              <a:t>“ would soon be created because:</a:t>
            </a:r>
          </a:p>
          <a:p>
            <a:pPr lvl="1"/>
            <a:r>
              <a:rPr lang="en-US" dirty="0" smtClean="0"/>
              <a:t>Deepening economic integration makes it advantageous to have common currency (higher stability in trade, lower transaction costs, </a:t>
            </a:r>
            <a:r>
              <a:rPr lang="en-US" u="sng" dirty="0" smtClean="0"/>
              <a:t>symmetric cycles</a:t>
            </a:r>
            <a:r>
              <a:rPr lang="en-US" dirty="0" smtClean="0"/>
              <a:t>, etc</a:t>
            </a:r>
            <a:r>
              <a:rPr lang="en-US" dirty="0" smtClean="0"/>
              <a:t>.)</a:t>
            </a:r>
          </a:p>
          <a:p>
            <a:pPr lvl="1"/>
            <a:r>
              <a:rPr lang="en-US" dirty="0" smtClean="0"/>
              <a:t>The threat of EU disintegration and potentially disastrous economic downturn would be </a:t>
            </a:r>
            <a:r>
              <a:rPr lang="en-US" dirty="0" smtClean="0"/>
              <a:t>imminent</a:t>
            </a:r>
          </a:p>
          <a:p>
            <a:pPr lvl="1"/>
            <a:r>
              <a:rPr lang="en-US" dirty="0" smtClean="0"/>
              <a:t>Note: Regional differences do not play a role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6842771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Lessons to be learnt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sk-SK" dirty="0" err="1" smtClean="0"/>
              <a:t>Implementing</a:t>
            </a:r>
            <a:r>
              <a:rPr lang="sk-SK" dirty="0" smtClean="0"/>
              <a:t> </a:t>
            </a:r>
            <a:r>
              <a:rPr lang="sk-SK" dirty="0" err="1" smtClean="0"/>
              <a:t>reforms</a:t>
            </a:r>
            <a:r>
              <a:rPr lang="sk-SK" dirty="0" smtClean="0"/>
              <a:t> to </a:t>
            </a:r>
            <a:r>
              <a:rPr lang="sk-SK" dirty="0" err="1" smtClean="0"/>
              <a:t>secure</a:t>
            </a:r>
            <a:r>
              <a:rPr lang="sk-SK" dirty="0" smtClean="0"/>
              <a:t>:</a:t>
            </a:r>
          </a:p>
          <a:p>
            <a:pPr lvl="1"/>
            <a:r>
              <a:rPr lang="sk-SK" dirty="0" err="1" smtClean="0"/>
              <a:t>Sustainable</a:t>
            </a:r>
            <a:r>
              <a:rPr lang="sk-SK" dirty="0" smtClean="0"/>
              <a:t> </a:t>
            </a:r>
            <a:r>
              <a:rPr lang="sk-SK" dirty="0" err="1" smtClean="0"/>
              <a:t>public</a:t>
            </a:r>
            <a:r>
              <a:rPr lang="sk-SK" dirty="0" smtClean="0"/>
              <a:t> </a:t>
            </a:r>
            <a:r>
              <a:rPr lang="sk-SK" dirty="0" err="1" smtClean="0"/>
              <a:t>debt</a:t>
            </a:r>
            <a:r>
              <a:rPr lang="sk-SK" dirty="0" smtClean="0"/>
              <a:t>, </a:t>
            </a:r>
            <a:r>
              <a:rPr lang="sk-SK" dirty="0" err="1" smtClean="0"/>
              <a:t>flexible</a:t>
            </a:r>
            <a:r>
              <a:rPr lang="sk-SK" dirty="0" smtClean="0"/>
              <a:t> </a:t>
            </a:r>
            <a:r>
              <a:rPr lang="sk-SK" dirty="0" err="1" smtClean="0"/>
              <a:t>labor</a:t>
            </a:r>
            <a:r>
              <a:rPr lang="sk-SK" dirty="0" smtClean="0"/>
              <a:t> </a:t>
            </a:r>
            <a:r>
              <a:rPr lang="sk-SK" dirty="0" err="1" smtClean="0"/>
              <a:t>market</a:t>
            </a:r>
            <a:r>
              <a:rPr lang="sk-SK" dirty="0" smtClean="0"/>
              <a:t>, </a:t>
            </a:r>
            <a:r>
              <a:rPr lang="sk-SK" dirty="0" err="1" smtClean="0"/>
              <a:t>higher</a:t>
            </a:r>
            <a:r>
              <a:rPr lang="sk-SK" dirty="0" smtClean="0"/>
              <a:t> </a:t>
            </a:r>
            <a:r>
              <a:rPr lang="sk-SK" dirty="0" err="1" smtClean="0"/>
              <a:t>competitiveness</a:t>
            </a:r>
            <a:r>
              <a:rPr lang="sk-SK" dirty="0" smtClean="0"/>
              <a:t>, </a:t>
            </a:r>
            <a:r>
              <a:rPr lang="sk-SK" dirty="0" err="1" smtClean="0"/>
              <a:t>high</a:t>
            </a:r>
            <a:r>
              <a:rPr lang="sk-SK" dirty="0" smtClean="0"/>
              <a:t> </a:t>
            </a:r>
            <a:r>
              <a:rPr lang="sk-SK" dirty="0" err="1" smtClean="0"/>
              <a:t>quality</a:t>
            </a:r>
            <a:r>
              <a:rPr lang="sk-SK" dirty="0" smtClean="0"/>
              <a:t> and </a:t>
            </a:r>
            <a:r>
              <a:rPr lang="sk-SK" dirty="0" err="1" smtClean="0"/>
              <a:t>efficient</a:t>
            </a:r>
            <a:r>
              <a:rPr lang="sk-SK" dirty="0" smtClean="0"/>
              <a:t> </a:t>
            </a:r>
            <a:r>
              <a:rPr lang="sk-SK" dirty="0" err="1" smtClean="0"/>
              <a:t>public</a:t>
            </a:r>
            <a:r>
              <a:rPr lang="sk-SK" dirty="0" smtClean="0"/>
              <a:t> </a:t>
            </a:r>
            <a:r>
              <a:rPr lang="sk-SK" dirty="0" err="1" smtClean="0"/>
              <a:t>services</a:t>
            </a:r>
            <a:r>
              <a:rPr lang="sk-SK" dirty="0" smtClean="0"/>
              <a:t> </a:t>
            </a:r>
          </a:p>
          <a:p>
            <a:r>
              <a:rPr lang="sk-SK" dirty="0" err="1" smtClean="0"/>
              <a:t>Strengthening</a:t>
            </a:r>
            <a:r>
              <a:rPr lang="sk-SK" dirty="0" smtClean="0"/>
              <a:t> </a:t>
            </a:r>
            <a:r>
              <a:rPr lang="sk-SK" dirty="0" err="1" smtClean="0"/>
              <a:t>institutions</a:t>
            </a:r>
            <a:r>
              <a:rPr lang="sk-SK" dirty="0" smtClean="0"/>
              <a:t>:</a:t>
            </a:r>
          </a:p>
          <a:p>
            <a:pPr lvl="1"/>
            <a:r>
              <a:rPr lang="sk-SK" dirty="0" err="1" smtClean="0"/>
              <a:t>Adopting</a:t>
            </a:r>
            <a:r>
              <a:rPr lang="sk-SK" dirty="0" smtClean="0"/>
              <a:t> and </a:t>
            </a:r>
            <a:r>
              <a:rPr lang="sk-SK" u="sng" dirty="0" err="1" smtClean="0"/>
              <a:t>respecting</a:t>
            </a:r>
            <a:r>
              <a:rPr lang="sk-SK" dirty="0" smtClean="0"/>
              <a:t> </a:t>
            </a:r>
            <a:r>
              <a:rPr lang="sk-SK" dirty="0" err="1" smtClean="0"/>
              <a:t>rules</a:t>
            </a:r>
            <a:r>
              <a:rPr lang="sk-SK" dirty="0" smtClean="0"/>
              <a:t> to </a:t>
            </a:r>
            <a:r>
              <a:rPr lang="sk-SK" dirty="0" err="1" smtClean="0"/>
              <a:t>guard</a:t>
            </a:r>
            <a:r>
              <a:rPr lang="sk-SK" dirty="0" smtClean="0"/>
              <a:t> </a:t>
            </a:r>
            <a:r>
              <a:rPr lang="sk-SK" dirty="0" err="1" smtClean="0"/>
              <a:t>public</a:t>
            </a:r>
            <a:r>
              <a:rPr lang="sk-SK" dirty="0" smtClean="0"/>
              <a:t> </a:t>
            </a:r>
            <a:r>
              <a:rPr lang="sk-SK" dirty="0" err="1" smtClean="0"/>
              <a:t>finance</a:t>
            </a:r>
            <a:r>
              <a:rPr lang="sk-SK" dirty="0" smtClean="0"/>
              <a:t> stability (</a:t>
            </a:r>
            <a:r>
              <a:rPr lang="sk-SK" dirty="0" err="1" smtClean="0"/>
              <a:t>Fiscal</a:t>
            </a:r>
            <a:r>
              <a:rPr lang="sk-SK" dirty="0" smtClean="0"/>
              <a:t> </a:t>
            </a:r>
            <a:r>
              <a:rPr lang="sk-SK" dirty="0" err="1" smtClean="0"/>
              <a:t>Compact</a:t>
            </a:r>
            <a:r>
              <a:rPr lang="sk-SK" dirty="0" smtClean="0"/>
              <a:t>, SGP)</a:t>
            </a:r>
          </a:p>
          <a:p>
            <a:pPr lvl="1"/>
            <a:r>
              <a:rPr lang="sk-SK" dirty="0" err="1" smtClean="0"/>
              <a:t>Completing</a:t>
            </a:r>
            <a:r>
              <a:rPr lang="sk-SK" dirty="0" smtClean="0"/>
              <a:t> </a:t>
            </a:r>
            <a:r>
              <a:rPr lang="sk-SK" dirty="0" err="1" smtClean="0"/>
              <a:t>banking</a:t>
            </a:r>
            <a:r>
              <a:rPr lang="sk-SK" dirty="0" smtClean="0"/>
              <a:t> &amp; </a:t>
            </a:r>
            <a:r>
              <a:rPr lang="sk-SK" dirty="0" err="1" smtClean="0"/>
              <a:t>fiscal</a:t>
            </a:r>
            <a:r>
              <a:rPr lang="sk-SK" dirty="0" smtClean="0"/>
              <a:t> </a:t>
            </a:r>
            <a:r>
              <a:rPr lang="sk-SK" dirty="0" err="1" smtClean="0"/>
              <a:t>union</a:t>
            </a:r>
            <a:endParaRPr lang="sk-SK" dirty="0" smtClean="0"/>
          </a:p>
          <a:p>
            <a:pPr lvl="1"/>
            <a:r>
              <a:rPr lang="sk-SK" dirty="0" err="1" smtClean="0"/>
              <a:t>Creating</a:t>
            </a:r>
            <a:r>
              <a:rPr lang="sk-SK" dirty="0" smtClean="0"/>
              <a:t> </a:t>
            </a:r>
            <a:r>
              <a:rPr lang="sk-SK" dirty="0" err="1" smtClean="0"/>
              <a:t>common</a:t>
            </a:r>
            <a:r>
              <a:rPr lang="sk-SK" dirty="0" smtClean="0"/>
              <a:t> </a:t>
            </a:r>
            <a:r>
              <a:rPr lang="sk-SK" dirty="0" err="1" smtClean="0"/>
              <a:t>market</a:t>
            </a:r>
            <a:r>
              <a:rPr lang="sk-SK" dirty="0" smtClean="0"/>
              <a:t> </a:t>
            </a:r>
            <a:r>
              <a:rPr lang="sk-SK" dirty="0" err="1" smtClean="0"/>
              <a:t>for</a:t>
            </a:r>
            <a:r>
              <a:rPr lang="sk-SK" dirty="0" smtClean="0"/>
              <a:t> </a:t>
            </a:r>
            <a:r>
              <a:rPr lang="sk-SK" dirty="0" err="1" smtClean="0"/>
              <a:t>services</a:t>
            </a:r>
            <a:r>
              <a:rPr lang="sk-SK" dirty="0" smtClean="0"/>
              <a:t>, </a:t>
            </a:r>
            <a:r>
              <a:rPr lang="sk-SK" dirty="0" err="1" smtClean="0"/>
              <a:t>etc</a:t>
            </a:r>
            <a:r>
              <a:rPr lang="sk-SK" dirty="0" smtClean="0"/>
              <a:t>.</a:t>
            </a:r>
            <a:endParaRPr lang="sk-SK" dirty="0" smtClean="0"/>
          </a:p>
          <a:p>
            <a:r>
              <a:rPr lang="sk-SK" dirty="0" err="1" smtClean="0"/>
              <a:t>Better</a:t>
            </a:r>
            <a:r>
              <a:rPr lang="sk-SK" dirty="0" smtClean="0"/>
              <a:t> </a:t>
            </a:r>
            <a:r>
              <a:rPr lang="sk-SK" dirty="0" err="1" smtClean="0"/>
              <a:t>education</a:t>
            </a:r>
            <a:r>
              <a:rPr lang="sk-SK" dirty="0" smtClean="0"/>
              <a:t> </a:t>
            </a:r>
            <a:r>
              <a:rPr lang="sk-SK" dirty="0" err="1" smtClean="0"/>
              <a:t>about</a:t>
            </a:r>
            <a:r>
              <a:rPr lang="sk-SK" dirty="0" smtClean="0"/>
              <a:t> EU </a:t>
            </a:r>
            <a:r>
              <a:rPr lang="sk-SK" dirty="0" err="1" smtClean="0"/>
              <a:t>integration</a:t>
            </a:r>
            <a:r>
              <a:rPr lang="sk-SK" dirty="0" smtClean="0"/>
              <a:t>, </a:t>
            </a:r>
            <a:r>
              <a:rPr lang="sk-SK" dirty="0" err="1" smtClean="0"/>
              <a:t>democracy</a:t>
            </a:r>
            <a:r>
              <a:rPr lang="sk-SK" dirty="0" smtClean="0"/>
              <a:t>, </a:t>
            </a:r>
            <a:r>
              <a:rPr lang="sk-SK" dirty="0" err="1" smtClean="0"/>
              <a:t>globalization</a:t>
            </a:r>
            <a:r>
              <a:rPr lang="sk-SK" dirty="0" smtClean="0"/>
              <a:t>, </a:t>
            </a:r>
            <a:r>
              <a:rPr lang="sk-SK" dirty="0" err="1" smtClean="0"/>
              <a:t>etc</a:t>
            </a:r>
            <a:r>
              <a:rPr lang="sk-SK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797108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How</a:t>
            </a:r>
            <a:r>
              <a:rPr lang="sk-SK" b="1" dirty="0" smtClean="0"/>
              <a:t> to </a:t>
            </a:r>
            <a:r>
              <a:rPr lang="sk-SK" b="1" dirty="0" err="1" smtClean="0"/>
              <a:t>implement</a:t>
            </a:r>
            <a:r>
              <a:rPr lang="sk-SK" b="1" dirty="0" smtClean="0"/>
              <a:t> </a:t>
            </a:r>
            <a:r>
              <a:rPr lang="sk-SK" b="1" dirty="0" err="1" smtClean="0"/>
              <a:t>reforms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81128"/>
          </a:xfrm>
        </p:spPr>
        <p:txBody>
          <a:bodyPr>
            <a:normAutofit fontScale="77500" lnSpcReduction="20000"/>
          </a:bodyPr>
          <a:lstStyle/>
          <a:p>
            <a:r>
              <a:rPr lang="en-US" dirty="0" smtClean="0"/>
              <a:t>Many reforms are unpopular, in conflict with vested interests or technically difficult </a:t>
            </a:r>
          </a:p>
          <a:p>
            <a:r>
              <a:rPr lang="en-US" dirty="0" smtClean="0"/>
              <a:t>How to overcome these barriers? In Slovakia we were lucky to have: </a:t>
            </a:r>
          </a:p>
          <a:p>
            <a:pPr lvl="1"/>
            <a:r>
              <a:rPr lang="en-US" dirty="0" smtClean="0"/>
              <a:t>Strong NGO sector, think-tanks</a:t>
            </a:r>
          </a:p>
          <a:p>
            <a:pPr lvl="1"/>
            <a:r>
              <a:rPr lang="en-US" dirty="0" smtClean="0"/>
              <a:t>Free media</a:t>
            </a:r>
          </a:p>
          <a:p>
            <a:pPr lvl="1"/>
            <a:r>
              <a:rPr lang="en-US" dirty="0" smtClean="0"/>
              <a:t>Experts (e.g. bank analysts) willing and able to comment in media</a:t>
            </a:r>
          </a:p>
          <a:p>
            <a:pPr lvl="1"/>
            <a:r>
              <a:rPr lang="en-US" dirty="0" smtClean="0"/>
              <a:t>Well educated politicians and policy makers </a:t>
            </a:r>
          </a:p>
          <a:p>
            <a:r>
              <a:rPr lang="en-US" dirty="0" smtClean="0"/>
              <a:t>Current challenges: </a:t>
            </a:r>
          </a:p>
          <a:p>
            <a:pPr lvl="1"/>
            <a:r>
              <a:rPr lang="en-US" dirty="0" smtClean="0"/>
              <a:t>Reducing populism in politics (popular but inefficient measures)</a:t>
            </a:r>
          </a:p>
          <a:p>
            <a:pPr lvl="1"/>
            <a:r>
              <a:rPr lang="en-US" dirty="0" smtClean="0"/>
              <a:t>Improving professionalism of public servants</a:t>
            </a:r>
          </a:p>
          <a:p>
            <a:r>
              <a:rPr lang="en-US" dirty="0" smtClean="0"/>
              <a:t>External pressure is important (e.g. Troika</a:t>
            </a:r>
            <a:r>
              <a:rPr lang="sk-SK" dirty="0" smtClean="0"/>
              <a:t>, EC</a:t>
            </a:r>
            <a:r>
              <a:rPr lang="en-US" dirty="0" smtClean="0"/>
              <a:t>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129879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err="1" smtClean="0"/>
              <a:t>How</a:t>
            </a:r>
            <a:r>
              <a:rPr lang="sk-SK" b="1" dirty="0" smtClean="0"/>
              <a:t> to </a:t>
            </a:r>
            <a:r>
              <a:rPr lang="sk-SK" b="1" dirty="0" err="1" smtClean="0"/>
              <a:t>handle</a:t>
            </a:r>
            <a:r>
              <a:rPr lang="sk-SK" b="1" dirty="0" smtClean="0"/>
              <a:t> </a:t>
            </a:r>
            <a:r>
              <a:rPr lang="sk-SK" b="1" dirty="0" err="1" smtClean="0"/>
              <a:t>extremists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Keep explaining to the public why extremism is dangerous and why reforms are necessary</a:t>
            </a:r>
          </a:p>
          <a:p>
            <a:r>
              <a:rPr lang="en-US" dirty="0" smtClean="0"/>
              <a:t>Create and support influential pro-reform group of people (think-tanks, experts, media, etc.)</a:t>
            </a:r>
          </a:p>
          <a:p>
            <a:r>
              <a:rPr lang="en-US" dirty="0" smtClean="0"/>
              <a:t>Avoid making concessions when requiring </a:t>
            </a:r>
            <a:r>
              <a:rPr lang="en-US" dirty="0" smtClean="0"/>
              <a:t>reforms</a:t>
            </a:r>
            <a:r>
              <a:rPr lang="sk-SK" dirty="0" smtClean="0"/>
              <a:t> in </a:t>
            </a:r>
            <a:r>
              <a:rPr lang="sk-SK" dirty="0" err="1" smtClean="0"/>
              <a:t>highly</a:t>
            </a:r>
            <a:r>
              <a:rPr lang="sk-SK" dirty="0" smtClean="0"/>
              <a:t> </a:t>
            </a:r>
            <a:r>
              <a:rPr lang="sk-SK" dirty="0" err="1" smtClean="0"/>
              <a:t>indebted</a:t>
            </a:r>
            <a:r>
              <a:rPr lang="sk-SK" dirty="0" smtClean="0"/>
              <a:t> </a:t>
            </a:r>
            <a:r>
              <a:rPr lang="sk-SK" dirty="0" err="1" smtClean="0"/>
              <a:t>countries</a:t>
            </a:r>
            <a:endParaRPr lang="en-US" dirty="0" smtClean="0"/>
          </a:p>
          <a:p>
            <a:r>
              <a:rPr lang="en-US" dirty="0" smtClean="0"/>
              <a:t>If reform effort is insufficient, withdraw financial support even if this would mean a debt haircut</a:t>
            </a:r>
          </a:p>
          <a:p>
            <a:r>
              <a:rPr lang="en-US" dirty="0" smtClean="0"/>
              <a:t>Do not sack countries out of the Eurozone, but if they wish to go out, let them go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1584846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204864"/>
            <a:ext cx="8229600" cy="1440160"/>
          </a:xfrm>
        </p:spPr>
        <p:txBody>
          <a:bodyPr>
            <a:normAutofit/>
          </a:bodyPr>
          <a:lstStyle/>
          <a:p>
            <a:r>
              <a:rPr lang="sk-SK" b="1" dirty="0" err="1" smtClean="0"/>
              <a:t>Thank</a:t>
            </a:r>
            <a:r>
              <a:rPr lang="sk-SK" b="1" dirty="0" smtClean="0"/>
              <a:t> </a:t>
            </a:r>
            <a:r>
              <a:rPr lang="sk-SK" b="1" dirty="0" err="1" smtClean="0"/>
              <a:t>you</a:t>
            </a:r>
            <a:r>
              <a:rPr lang="sk-SK" b="1" dirty="0" smtClean="0"/>
              <a:t> </a:t>
            </a:r>
            <a:r>
              <a:rPr lang="sk-SK" b="1" dirty="0" err="1" smtClean="0"/>
              <a:t>for</a:t>
            </a:r>
            <a:r>
              <a:rPr lang="sk-SK" b="1" dirty="0" smtClean="0"/>
              <a:t> </a:t>
            </a:r>
            <a:r>
              <a:rPr lang="sk-SK" b="1" dirty="0" err="1" smtClean="0"/>
              <a:t>your</a:t>
            </a:r>
            <a:r>
              <a:rPr lang="sk-SK" b="1" dirty="0" smtClean="0"/>
              <a:t> </a:t>
            </a:r>
            <a:r>
              <a:rPr lang="sk-SK" b="1" dirty="0" err="1" smtClean="0"/>
              <a:t>attention</a:t>
            </a:r>
            <a:r>
              <a:rPr lang="sk-SK" b="1" dirty="0" smtClean="0"/>
              <a:t>!</a:t>
            </a:r>
            <a:endParaRPr lang="en-US" sz="3200" b="1" dirty="0"/>
          </a:p>
        </p:txBody>
      </p:sp>
    </p:spTree>
    <p:extLst>
      <p:ext uri="{BB962C8B-B14F-4D97-AF65-F5344CB8AC3E}">
        <p14:creationId xmlns:p14="http://schemas.microsoft.com/office/powerpoint/2010/main" xmlns="" val="2697885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143</TotalTime>
  <Words>505</Words>
  <Application>Microsoft Office PowerPoint</Application>
  <PresentationFormat>Předvádění na obrazovce (4:3)</PresentationFormat>
  <Paragraphs>60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Motív Office</vt:lpstr>
      <vt:lpstr>If the Eurozone fails</vt:lpstr>
      <vt:lpstr>Key risks</vt:lpstr>
      <vt:lpstr>Key risks</vt:lpstr>
      <vt:lpstr>Key reasons</vt:lpstr>
      <vt:lpstr>Key reasons</vt:lpstr>
      <vt:lpstr>What if Eurozone fails?</vt:lpstr>
      <vt:lpstr>Lessons to be learnt</vt:lpstr>
      <vt:lpstr>How to implement reforms</vt:lpstr>
      <vt:lpstr>How to handle extremists</vt:lpstr>
      <vt:lpstr>Thank you for your attention!</vt:lpstr>
    </vt:vector>
  </TitlesOfParts>
  <Company>Hewlett-Packard Company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If the Eurozone fails</dc:title>
  <dc:creator>Peter Golias</dc:creator>
  <cp:lastModifiedBy>INEKO</cp:lastModifiedBy>
  <cp:revision>41</cp:revision>
  <dcterms:created xsi:type="dcterms:W3CDTF">2015-03-23T11:58:28Z</dcterms:created>
  <dcterms:modified xsi:type="dcterms:W3CDTF">2015-03-25T18:15:03Z</dcterms:modified>
</cp:coreProperties>
</file>