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58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8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000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668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348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38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24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12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01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550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903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308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98167-1EA3-47F2-8EAE-CB17B090A3D2}" type="datetimeFigureOut">
              <a:rPr lang="en-US" smtClean="0"/>
              <a:t>1/26/2015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A1CFD-8D75-4F6F-9349-B1BDC48A9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221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nemocnice.ineko.sk/" TargetMode="External"/><Relationship Id="rId2" Type="http://schemas.openxmlformats.org/officeDocument/2006/relationships/hyperlink" Target="http://skoly.ineko.s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28801"/>
            <a:ext cx="7772400" cy="197165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INEKO experience in running </a:t>
            </a:r>
            <a:r>
              <a:rPr lang="sk-SK" b="1" dirty="0" smtClean="0"/>
              <a:t>internet </a:t>
            </a:r>
            <a:r>
              <a:rPr lang="en-US" b="1" dirty="0" smtClean="0"/>
              <a:t>portals evaluating Slovak schools and hospitals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Peter </a:t>
            </a:r>
            <a:r>
              <a:rPr lang="en-US" dirty="0" err="1" smtClean="0">
                <a:solidFill>
                  <a:schemeClr val="tx1"/>
                </a:solidFill>
              </a:rPr>
              <a:t>Golias</a:t>
            </a:r>
            <a:endParaRPr lang="en-US" dirty="0" smtClean="0">
              <a:solidFill>
                <a:schemeClr val="tx1"/>
              </a:solidFill>
            </a:endParaRP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INEKO Director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January 30, 2015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Brussels, Conference on integrating service user &amp; workforce involvement in public services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8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INEKO portals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Education (2012): </a:t>
            </a:r>
            <a:r>
              <a:rPr lang="en-US" dirty="0" smtClean="0">
                <a:hlinkClick r:id="rId2"/>
              </a:rPr>
              <a:t>http://skoly.ineko.sk/</a:t>
            </a:r>
            <a:endParaRPr lang="en-US" dirty="0" smtClean="0"/>
          </a:p>
          <a:p>
            <a:r>
              <a:rPr lang="en-US" dirty="0" smtClean="0"/>
              <a:t>Health care (2014): </a:t>
            </a:r>
            <a:r>
              <a:rPr lang="en-US" dirty="0" smtClean="0">
                <a:hlinkClick r:id="rId3"/>
              </a:rPr>
              <a:t>http://nemocnice.ineko.sk/</a:t>
            </a:r>
            <a:r>
              <a:rPr lang="en-US" dirty="0" smtClean="0"/>
              <a:t> </a:t>
            </a:r>
          </a:p>
          <a:p>
            <a:endParaRPr lang="en-US" dirty="0" smtClean="0"/>
          </a:p>
          <a:p>
            <a:r>
              <a:rPr lang="en-US" dirty="0" smtClean="0"/>
              <a:t>Starting points, ideas behind:</a:t>
            </a:r>
          </a:p>
          <a:p>
            <a:pPr lvl="1"/>
            <a:r>
              <a:rPr lang="en-US" dirty="0" smtClean="0"/>
              <a:t>Need for higher quality and efficiency of public services</a:t>
            </a:r>
          </a:p>
          <a:p>
            <a:pPr lvl="2"/>
            <a:r>
              <a:rPr lang="en-US" dirty="0" smtClean="0"/>
              <a:t>„You cannot manage what you do not measure“</a:t>
            </a:r>
          </a:p>
          <a:p>
            <a:pPr lvl="2"/>
            <a:r>
              <a:rPr lang="en-US" dirty="0" smtClean="0"/>
              <a:t>Money should follow quality and efficiency</a:t>
            </a:r>
          </a:p>
          <a:p>
            <a:pPr lvl="2"/>
            <a:r>
              <a:rPr lang="en-US" dirty="0" smtClean="0"/>
              <a:t>Need for better information available to the public</a:t>
            </a:r>
          </a:p>
          <a:p>
            <a:pPr lvl="1"/>
            <a:r>
              <a:rPr lang="en-US" dirty="0" smtClean="0"/>
              <a:t>Existing but hidden/unavailable data</a:t>
            </a:r>
          </a:p>
          <a:p>
            <a:pPr lvl="1"/>
            <a:r>
              <a:rPr lang="en-US" dirty="0" smtClean="0"/>
              <a:t>Increasing computer power enabling processing of big data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4055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Goals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Attract public attention to discussion about quality and efficiency of schools and hospitals</a:t>
            </a:r>
          </a:p>
          <a:p>
            <a:r>
              <a:rPr lang="en-US" dirty="0" smtClean="0"/>
              <a:t>Inform public about how different schools and hospitals meet selected quality &amp; efficiency indicators</a:t>
            </a:r>
          </a:p>
          <a:p>
            <a:r>
              <a:rPr lang="en-US" dirty="0" smtClean="0"/>
              <a:t>Through better information (and subsequent choice of providers) increase public pressure on improving quality &amp; efficiency of schools and hospitals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681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Indicators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Primary and secondary schools:</a:t>
            </a:r>
          </a:p>
          <a:p>
            <a:pPr lvl="1"/>
            <a:r>
              <a:rPr lang="en-US" dirty="0" smtClean="0"/>
              <a:t>Standardized tests results</a:t>
            </a:r>
          </a:p>
          <a:p>
            <a:pPr lvl="1"/>
            <a:r>
              <a:rPr lang="en-US" dirty="0" smtClean="0"/>
              <a:t>Unemployment rate (only for secondary)</a:t>
            </a:r>
          </a:p>
          <a:p>
            <a:pPr lvl="1"/>
            <a:r>
              <a:rPr lang="en-US" dirty="0" smtClean="0"/>
              <a:t>Exceptional results (e.g. in national competitions)</a:t>
            </a:r>
          </a:p>
          <a:p>
            <a:pPr lvl="1"/>
            <a:r>
              <a:rPr lang="en-US" dirty="0" smtClean="0"/>
              <a:t>Other: State inspection, teacher/pupil ratio, etc.</a:t>
            </a:r>
          </a:p>
          <a:p>
            <a:r>
              <a:rPr lang="en-US" dirty="0" smtClean="0"/>
              <a:t>Hospitals:</a:t>
            </a:r>
          </a:p>
          <a:p>
            <a:pPr lvl="1"/>
            <a:r>
              <a:rPr lang="en-US" dirty="0" smtClean="0"/>
              <a:t>Patient opinion (from surveys)</a:t>
            </a:r>
          </a:p>
          <a:p>
            <a:pPr lvl="1"/>
            <a:r>
              <a:rPr lang="en-US" dirty="0" smtClean="0"/>
              <a:t>Patient complaints</a:t>
            </a:r>
          </a:p>
          <a:p>
            <a:pPr lvl="1"/>
            <a:r>
              <a:rPr lang="en-US" dirty="0" smtClean="0"/>
              <a:t>Official quality indicators (e.g. mortality, waiting lines)</a:t>
            </a:r>
          </a:p>
          <a:p>
            <a:pPr lvl="1"/>
            <a:r>
              <a:rPr lang="en-US" dirty="0" smtClean="0"/>
              <a:t>Other: Financial health, transparency, 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14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Target groups &amp; Experience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Target groups:</a:t>
            </a:r>
          </a:p>
          <a:p>
            <a:pPr lvl="1"/>
            <a:r>
              <a:rPr lang="en-US" dirty="0" smtClean="0"/>
              <a:t>Consumers (parents, students, patients)</a:t>
            </a:r>
          </a:p>
          <a:p>
            <a:pPr lvl="1"/>
            <a:r>
              <a:rPr lang="en-US" dirty="0" smtClean="0"/>
              <a:t>Journalists</a:t>
            </a:r>
          </a:p>
          <a:p>
            <a:pPr lvl="1"/>
            <a:r>
              <a:rPr lang="en-US" dirty="0" smtClean="0"/>
              <a:t>Providers (schools, hospitals)</a:t>
            </a:r>
          </a:p>
          <a:p>
            <a:pPr lvl="1"/>
            <a:r>
              <a:rPr lang="en-US" dirty="0" smtClean="0"/>
              <a:t>Policy makers and regulators</a:t>
            </a:r>
          </a:p>
          <a:p>
            <a:r>
              <a:rPr lang="en-US" dirty="0" smtClean="0"/>
              <a:t>Experience:</a:t>
            </a:r>
          </a:p>
          <a:p>
            <a:pPr lvl="1"/>
            <a:r>
              <a:rPr lang="en-US" dirty="0" smtClean="0"/>
              <a:t>Publishing data helps to improve their quality</a:t>
            </a:r>
          </a:p>
          <a:p>
            <a:pPr lvl="1"/>
            <a:r>
              <a:rPr lang="en-US" dirty="0" smtClean="0"/>
              <a:t>State is often reluctant to cooperate (conflict of interest, mistaken data)</a:t>
            </a:r>
          </a:p>
          <a:p>
            <a:pPr lvl="1"/>
            <a:r>
              <a:rPr lang="en-US" dirty="0" smtClean="0"/>
              <a:t>Many providers do not like to be evaluated</a:t>
            </a:r>
          </a:p>
          <a:p>
            <a:pPr lvl="1"/>
            <a:r>
              <a:rPr lang="en-US" dirty="0" smtClean="0"/>
              <a:t>There is much room for improvement of data and methodology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91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/>
          <a:lstStyle/>
          <a:p>
            <a:r>
              <a:rPr lang="en-US" b="1" dirty="0" smtClean="0"/>
              <a:t>Thank you for your attention!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1186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290</Words>
  <Application>Microsoft Office PowerPoint</Application>
  <PresentationFormat>Prezentácia na obrazovke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6</vt:i4>
      </vt:variant>
    </vt:vector>
  </HeadingPairs>
  <TitlesOfParts>
    <vt:vector size="7" baseType="lpstr">
      <vt:lpstr>Motív Office</vt:lpstr>
      <vt:lpstr>INEKO experience in running internet portals evaluating Slovak schools and hospitals</vt:lpstr>
      <vt:lpstr>INEKO portals</vt:lpstr>
      <vt:lpstr>Goals</vt:lpstr>
      <vt:lpstr>Indicators</vt:lpstr>
      <vt:lpstr>Target groups &amp; Experience</vt:lpstr>
      <vt:lpstr>Thank you for your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Peter Golias</dc:creator>
  <cp:lastModifiedBy>Peter Golias</cp:lastModifiedBy>
  <cp:revision>13</cp:revision>
  <dcterms:created xsi:type="dcterms:W3CDTF">2015-01-26T09:54:57Z</dcterms:created>
  <dcterms:modified xsi:type="dcterms:W3CDTF">2015-01-26T11:02:44Z</dcterms:modified>
</cp:coreProperties>
</file>