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79" r:id="rId4"/>
    <p:sldId id="278" r:id="rId5"/>
    <p:sldId id="280" r:id="rId6"/>
    <p:sldId id="267" r:id="rId7"/>
    <p:sldId id="268" r:id="rId8"/>
    <p:sldId id="269" r:id="rId9"/>
    <p:sldId id="272" r:id="rId10"/>
    <p:sldId id="270" r:id="rId11"/>
    <p:sldId id="271" r:id="rId12"/>
    <p:sldId id="274" r:id="rId13"/>
    <p:sldId id="273" r:id="rId14"/>
    <p:sldId id="260" r:id="rId15"/>
    <p:sldId id="265" r:id="rId16"/>
    <p:sldId id="266" r:id="rId17"/>
    <p:sldId id="281" r:id="rId18"/>
    <p:sldId id="26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redný štýl 2 - zvýrazneni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Moje%20dokumenty\Projekty\International\V4\GDP.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v>Slovensko</c:v>
          </c:tx>
          <c:spPr>
            <a:ln>
              <a:solidFill>
                <a:srgbClr val="FF0000"/>
              </a:solidFill>
            </a:ln>
          </c:spPr>
          <c:marker>
            <c:symbol val="none"/>
          </c:marker>
          <c:cat>
            <c:strRef>
              <c:f>Data!$X$10:$AP$10</c:f>
              <c:strCache>
                <c:ptCount val="19"/>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pt idx="17">
                  <c:v>2012</c:v>
                </c:pt>
                <c:pt idx="18">
                  <c:v>2013</c:v>
                </c:pt>
              </c:strCache>
            </c:strRef>
          </c:cat>
          <c:val>
            <c:numRef>
              <c:f>Data!$X$42:$AP$42</c:f>
              <c:numCache>
                <c:formatCode>0%</c:formatCode>
                <c:ptCount val="19"/>
                <c:pt idx="0">
                  <c:v>0.47945205479452052</c:v>
                </c:pt>
                <c:pt idx="1">
                  <c:v>0.49673202614379086</c:v>
                </c:pt>
                <c:pt idx="2">
                  <c:v>0.51234567901234573</c:v>
                </c:pt>
                <c:pt idx="3">
                  <c:v>0.52071005917159763</c:v>
                </c:pt>
                <c:pt idx="4">
                  <c:v>0.50847457627118642</c:v>
                </c:pt>
                <c:pt idx="5">
                  <c:v>0.5</c:v>
                </c:pt>
                <c:pt idx="6">
                  <c:v>0.52284263959390864</c:v>
                </c:pt>
                <c:pt idx="7">
                  <c:v>0.54411764705882348</c:v>
                </c:pt>
                <c:pt idx="8">
                  <c:v>0.55825242718446599</c:v>
                </c:pt>
                <c:pt idx="9">
                  <c:v>0.56944444444444442</c:v>
                </c:pt>
                <c:pt idx="10">
                  <c:v>0.6026785714285714</c:v>
                </c:pt>
                <c:pt idx="11">
                  <c:v>0.63135593220338981</c:v>
                </c:pt>
                <c:pt idx="12">
                  <c:v>0.67600000000000005</c:v>
                </c:pt>
                <c:pt idx="13">
                  <c:v>0.72399999999999998</c:v>
                </c:pt>
                <c:pt idx="14">
                  <c:v>0.72340425531914898</c:v>
                </c:pt>
                <c:pt idx="15">
                  <c:v>0.74180327868852458</c:v>
                </c:pt>
                <c:pt idx="16">
                  <c:v>0.75298804780876494</c:v>
                </c:pt>
                <c:pt idx="17">
                  <c:v>0.76078431372549016</c:v>
                </c:pt>
                <c:pt idx="18">
                  <c:v>0.76264591439688711</c:v>
                </c:pt>
              </c:numCache>
            </c:numRef>
          </c:val>
          <c:smooth val="0"/>
        </c:ser>
        <c:ser>
          <c:idx val="1"/>
          <c:order val="1"/>
          <c:tx>
            <c:v>Maďarsko</c:v>
          </c:tx>
          <c:spPr>
            <a:ln>
              <a:solidFill>
                <a:srgbClr val="07B91C"/>
              </a:solidFill>
            </a:ln>
          </c:spPr>
          <c:marker>
            <c:symbol val="none"/>
          </c:marker>
          <c:val>
            <c:numRef>
              <c:f>Data!$X$34:$AP$34</c:f>
              <c:numCache>
                <c:formatCode>0%</c:formatCode>
                <c:ptCount val="19"/>
                <c:pt idx="0">
                  <c:v>0.51369863013698636</c:v>
                </c:pt>
                <c:pt idx="1">
                  <c:v>0.5163398692810458</c:v>
                </c:pt>
                <c:pt idx="2">
                  <c:v>0.52469135802469136</c:v>
                </c:pt>
                <c:pt idx="3">
                  <c:v>0.53846153846153844</c:v>
                </c:pt>
                <c:pt idx="4">
                  <c:v>0.53672316384180796</c:v>
                </c:pt>
                <c:pt idx="5">
                  <c:v>0.54210526315789476</c:v>
                </c:pt>
                <c:pt idx="6">
                  <c:v>0.58375634517766495</c:v>
                </c:pt>
                <c:pt idx="7">
                  <c:v>0.61274509803921573</c:v>
                </c:pt>
                <c:pt idx="8">
                  <c:v>0.62621359223300976</c:v>
                </c:pt>
                <c:pt idx="9">
                  <c:v>0.62962962962962965</c:v>
                </c:pt>
                <c:pt idx="10">
                  <c:v>0.6339285714285714</c:v>
                </c:pt>
                <c:pt idx="11">
                  <c:v>0.63135593220338981</c:v>
                </c:pt>
                <c:pt idx="12">
                  <c:v>0.61199999999999999</c:v>
                </c:pt>
                <c:pt idx="13">
                  <c:v>0.63600000000000001</c:v>
                </c:pt>
                <c:pt idx="14">
                  <c:v>0.65106382978723409</c:v>
                </c:pt>
                <c:pt idx="15">
                  <c:v>0.6598360655737705</c:v>
                </c:pt>
                <c:pt idx="16">
                  <c:v>0.67330677290836649</c:v>
                </c:pt>
                <c:pt idx="17">
                  <c:v>0.66666666666666663</c:v>
                </c:pt>
                <c:pt idx="18">
                  <c:v>0.66926070038910501</c:v>
                </c:pt>
              </c:numCache>
            </c:numRef>
          </c:val>
          <c:smooth val="0"/>
        </c:ser>
        <c:ser>
          <c:idx val="2"/>
          <c:order val="2"/>
          <c:tx>
            <c:v>Poľsko</c:v>
          </c:tx>
          <c:spPr>
            <a:ln>
              <a:solidFill>
                <a:srgbClr val="333300"/>
              </a:solidFill>
            </a:ln>
          </c:spPr>
          <c:marker>
            <c:symbol val="none"/>
          </c:marker>
          <c:val>
            <c:numRef>
              <c:f>Data!$X$38:$AP$38</c:f>
              <c:numCache>
                <c:formatCode>0%</c:formatCode>
                <c:ptCount val="19"/>
                <c:pt idx="0">
                  <c:v>0.4315068493150685</c:v>
                </c:pt>
                <c:pt idx="1">
                  <c:v>0.45098039215686275</c:v>
                </c:pt>
                <c:pt idx="2">
                  <c:v>0.46913580246913578</c:v>
                </c:pt>
                <c:pt idx="3">
                  <c:v>0.47928994082840237</c:v>
                </c:pt>
                <c:pt idx="4">
                  <c:v>0.48587570621468928</c:v>
                </c:pt>
                <c:pt idx="5">
                  <c:v>0.48421052631578948</c:v>
                </c:pt>
                <c:pt idx="6">
                  <c:v>0.47715736040609136</c:v>
                </c:pt>
                <c:pt idx="7">
                  <c:v>0.48529411764705882</c:v>
                </c:pt>
                <c:pt idx="8">
                  <c:v>0.49029126213592233</c:v>
                </c:pt>
                <c:pt idx="9">
                  <c:v>0.50462962962962965</c:v>
                </c:pt>
                <c:pt idx="10">
                  <c:v>0.5133928571428571</c:v>
                </c:pt>
                <c:pt idx="11">
                  <c:v>0.52118644067796616</c:v>
                </c:pt>
                <c:pt idx="12">
                  <c:v>0.54400000000000004</c:v>
                </c:pt>
                <c:pt idx="13">
                  <c:v>0.56399999999999995</c:v>
                </c:pt>
                <c:pt idx="14">
                  <c:v>0.60425531914893615</c:v>
                </c:pt>
                <c:pt idx="15">
                  <c:v>0.63114754098360659</c:v>
                </c:pt>
                <c:pt idx="16">
                  <c:v>0.65338645418326691</c:v>
                </c:pt>
                <c:pt idx="17">
                  <c:v>0.6705882352941176</c:v>
                </c:pt>
                <c:pt idx="18">
                  <c:v>0.68093385214007784</c:v>
                </c:pt>
              </c:numCache>
            </c:numRef>
          </c:val>
          <c:smooth val="0"/>
        </c:ser>
        <c:ser>
          <c:idx val="3"/>
          <c:order val="3"/>
          <c:tx>
            <c:v>Česká republika</c:v>
          </c:tx>
          <c:spPr>
            <a:ln>
              <a:solidFill>
                <a:srgbClr val="130BB5"/>
              </a:solidFill>
            </a:ln>
          </c:spPr>
          <c:marker>
            <c:symbol val="none"/>
          </c:marker>
          <c:val>
            <c:numRef>
              <c:f>Data!$X$20:$AP$20</c:f>
              <c:numCache>
                <c:formatCode>0%</c:formatCode>
                <c:ptCount val="19"/>
                <c:pt idx="0">
                  <c:v>0.76712328767123283</c:v>
                </c:pt>
                <c:pt idx="1">
                  <c:v>0.79084967320261434</c:v>
                </c:pt>
                <c:pt idx="2">
                  <c:v>0.7592592592592593</c:v>
                </c:pt>
                <c:pt idx="3">
                  <c:v>0.72781065088757402</c:v>
                </c:pt>
                <c:pt idx="4">
                  <c:v>0.7231638418079096</c:v>
                </c:pt>
                <c:pt idx="5">
                  <c:v>0.71052631578947367</c:v>
                </c:pt>
                <c:pt idx="6">
                  <c:v>0.73096446700507611</c:v>
                </c:pt>
                <c:pt idx="7">
                  <c:v>0.73529411764705888</c:v>
                </c:pt>
                <c:pt idx="8">
                  <c:v>0.76699029126213591</c:v>
                </c:pt>
                <c:pt idx="9">
                  <c:v>0.78240740740740744</c:v>
                </c:pt>
                <c:pt idx="10">
                  <c:v>0.7946428571428571</c:v>
                </c:pt>
                <c:pt idx="11">
                  <c:v>0.80084745762711862</c:v>
                </c:pt>
                <c:pt idx="12">
                  <c:v>0.82399999999999995</c:v>
                </c:pt>
                <c:pt idx="13">
                  <c:v>0.80800000000000005</c:v>
                </c:pt>
                <c:pt idx="14">
                  <c:v>0.82553191489361699</c:v>
                </c:pt>
                <c:pt idx="15">
                  <c:v>0.80737704918032782</c:v>
                </c:pt>
                <c:pt idx="16">
                  <c:v>0.80876494023904377</c:v>
                </c:pt>
                <c:pt idx="17">
                  <c:v>0.81176470588235294</c:v>
                </c:pt>
                <c:pt idx="18">
                  <c:v>0.80155642023346307</c:v>
                </c:pt>
              </c:numCache>
            </c:numRef>
          </c:val>
          <c:smooth val="0"/>
        </c:ser>
        <c:ser>
          <c:idx val="4"/>
          <c:order val="4"/>
          <c:tx>
            <c:v>Ukraine</c:v>
          </c:tx>
          <c:marker>
            <c:symbol val="none"/>
          </c:marker>
          <c:val>
            <c:numRef>
              <c:f>Data!$X$56:$AP$56</c:f>
              <c:numCache>
                <c:formatCode>0%</c:formatCode>
                <c:ptCount val="19"/>
                <c:pt idx="0">
                  <c:v>0.21426992865365524</c:v>
                </c:pt>
                <c:pt idx="1">
                  <c:v>0.18882527358560894</c:v>
                </c:pt>
                <c:pt idx="2">
                  <c:v>0.17972060045814833</c:v>
                </c:pt>
                <c:pt idx="3">
                  <c:v>0.17242689513875956</c:v>
                </c:pt>
                <c:pt idx="4">
                  <c:v>0.17072940318004279</c:v>
                </c:pt>
                <c:pt idx="5">
                  <c:v>0.17347309193211724</c:v>
                </c:pt>
                <c:pt idx="6">
                  <c:v>0.18659663256669656</c:v>
                </c:pt>
                <c:pt idx="7">
                  <c:v>0.1952027302825525</c:v>
                </c:pt>
                <c:pt idx="8">
                  <c:v>0.21448236099856821</c:v>
                </c:pt>
                <c:pt idx="9">
                  <c:v>0.23573253833049404</c:v>
                </c:pt>
                <c:pt idx="10">
                  <c:v>0.24102683526240684</c:v>
                </c:pt>
                <c:pt idx="11">
                  <c:v>0.24700176285876932</c:v>
                </c:pt>
                <c:pt idx="12">
                  <c:v>0.25986585773658821</c:v>
                </c:pt>
                <c:pt idx="13">
                  <c:v>0.26190997942386834</c:v>
                </c:pt>
                <c:pt idx="14">
                  <c:v>0.22997013061119795</c:v>
                </c:pt>
                <c:pt idx="15">
                  <c:v>0.23913721827199505</c:v>
                </c:pt>
                <c:pt idx="16">
                  <c:v>0.24856876220048174</c:v>
                </c:pt>
                <c:pt idx="17">
                  <c:v>0.25460582685685496</c:v>
                </c:pt>
                <c:pt idx="18">
                  <c:v>0.25664901186029881</c:v>
                </c:pt>
              </c:numCache>
            </c:numRef>
          </c:val>
          <c:smooth val="0"/>
        </c:ser>
        <c:dLbls>
          <c:showLegendKey val="0"/>
          <c:showVal val="0"/>
          <c:showCatName val="0"/>
          <c:showSerName val="0"/>
          <c:showPercent val="0"/>
          <c:showBubbleSize val="0"/>
        </c:dLbls>
        <c:marker val="1"/>
        <c:smooth val="0"/>
        <c:axId val="98775424"/>
        <c:axId val="98776960"/>
      </c:lineChart>
      <c:catAx>
        <c:axId val="98775424"/>
        <c:scaling>
          <c:orientation val="minMax"/>
        </c:scaling>
        <c:delete val="0"/>
        <c:axPos val="b"/>
        <c:numFmt formatCode="General" sourceLinked="1"/>
        <c:majorTickMark val="out"/>
        <c:minorTickMark val="none"/>
        <c:tickLblPos val="nextTo"/>
        <c:txPr>
          <a:bodyPr rot="0" vert="horz"/>
          <a:lstStyle/>
          <a:p>
            <a:pPr>
              <a:defRPr sz="1050" b="0" i="0" u="none" strike="noStrike" baseline="0">
                <a:solidFill>
                  <a:srgbClr val="000000"/>
                </a:solidFill>
                <a:latin typeface="Calibri"/>
                <a:ea typeface="Calibri"/>
                <a:cs typeface="Calibri"/>
              </a:defRPr>
            </a:pPr>
            <a:endParaRPr lang="en-US"/>
          </a:p>
        </c:txPr>
        <c:crossAx val="98776960"/>
        <c:crosses val="autoZero"/>
        <c:auto val="1"/>
        <c:lblAlgn val="ctr"/>
        <c:lblOffset val="100"/>
        <c:tickLblSkip val="2"/>
        <c:tickMarkSkip val="2"/>
        <c:noMultiLvlLbl val="0"/>
      </c:catAx>
      <c:valAx>
        <c:axId val="98776960"/>
        <c:scaling>
          <c:orientation val="minMax"/>
          <c:min val="0.15000000000000002"/>
        </c:scaling>
        <c:delete val="0"/>
        <c:axPos val="l"/>
        <c:majorGridlines/>
        <c:numFmt formatCode="0%" sourceLinked="1"/>
        <c:majorTickMark val="out"/>
        <c:minorTickMark val="none"/>
        <c:tickLblPos val="nextTo"/>
        <c:txPr>
          <a:bodyPr rot="0" vert="horz"/>
          <a:lstStyle/>
          <a:p>
            <a:pPr>
              <a:defRPr sz="1000" b="0" i="0" u="none" strike="noStrike" baseline="0">
                <a:solidFill>
                  <a:srgbClr val="000000"/>
                </a:solidFill>
                <a:latin typeface="Calibri"/>
                <a:ea typeface="Calibri"/>
                <a:cs typeface="Calibri"/>
              </a:defRPr>
            </a:pPr>
            <a:endParaRPr lang="en-US"/>
          </a:p>
        </c:txPr>
        <c:crossAx val="98775424"/>
        <c:crosses val="autoZero"/>
        <c:crossBetween val="between"/>
        <c:majorUnit val="0.1"/>
      </c:valAx>
    </c:plotArea>
    <c:plotVisOnly val="1"/>
    <c:dispBlanksAs val="gap"/>
    <c:showDLblsOverMax val="0"/>
  </c:chart>
  <c:txPr>
    <a:bodyPr/>
    <a:lstStyle/>
    <a:p>
      <a:pPr>
        <a:defRPr sz="1000" b="0" i="0" u="none" strike="noStrike" baseline="0">
          <a:solidFill>
            <a:srgbClr val="000000"/>
          </a:solidFill>
          <a:latin typeface="Calibri"/>
          <a:ea typeface="Calibri"/>
          <a:cs typeface="Calibri"/>
        </a:defRPr>
      </a:pPr>
      <a:endParaRPr lang="en-US"/>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0.5283</cdr:x>
      <cdr:y>0.25424</cdr:y>
    </cdr:from>
    <cdr:to>
      <cdr:x>0.65237</cdr:x>
      <cdr:y>0.33216</cdr:y>
    </cdr:to>
    <cdr:sp macro="" textlink="">
      <cdr:nvSpPr>
        <cdr:cNvPr id="3" name="BlokTextu 2"/>
        <cdr:cNvSpPr txBox="1"/>
      </cdr:nvSpPr>
      <cdr:spPr>
        <a:xfrm xmlns:a="http://schemas.openxmlformats.org/drawingml/2006/main">
          <a:off x="4032448" y="1080120"/>
          <a:ext cx="947008" cy="33104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sk-SK" sz="1800" b="1" dirty="0">
              <a:solidFill>
                <a:srgbClr val="FF0000"/>
              </a:solidFill>
            </a:rPr>
            <a:t>Slovakia</a:t>
          </a:r>
          <a:endParaRPr lang="en-US" sz="1800" b="1" dirty="0">
            <a:solidFill>
              <a:srgbClr val="FF0000"/>
            </a:solidFill>
          </a:endParaRPr>
        </a:p>
      </cdr:txBody>
    </cdr:sp>
  </cdr:relSizeAnchor>
  <cdr:relSizeAnchor xmlns:cdr="http://schemas.openxmlformats.org/drawingml/2006/chartDrawing">
    <cdr:from>
      <cdr:x>0.20755</cdr:x>
      <cdr:y>0.37288</cdr:y>
    </cdr:from>
    <cdr:to>
      <cdr:x>0.33738</cdr:x>
      <cdr:y>0.45981</cdr:y>
    </cdr:to>
    <cdr:sp macro="" textlink="">
      <cdr:nvSpPr>
        <cdr:cNvPr id="4" name="BlokTextu 3"/>
        <cdr:cNvSpPr txBox="1"/>
      </cdr:nvSpPr>
      <cdr:spPr>
        <a:xfrm xmlns:a="http://schemas.openxmlformats.org/drawingml/2006/main">
          <a:off x="1584176" y="1584176"/>
          <a:ext cx="990977" cy="369332"/>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sk-SK" sz="1800" b="1" dirty="0" err="1">
              <a:solidFill>
                <a:srgbClr val="07B91C"/>
              </a:solidFill>
            </a:rPr>
            <a:t>Hungary</a:t>
          </a:r>
          <a:endParaRPr lang="en-US" sz="1800" b="1" dirty="0">
            <a:solidFill>
              <a:srgbClr val="07B91C"/>
            </a:solidFill>
          </a:endParaRPr>
        </a:p>
      </cdr:txBody>
    </cdr:sp>
  </cdr:relSizeAnchor>
  <cdr:relSizeAnchor xmlns:cdr="http://schemas.openxmlformats.org/drawingml/2006/chartDrawing">
    <cdr:from>
      <cdr:x>0.23585</cdr:x>
      <cdr:y>0.15254</cdr:y>
    </cdr:from>
    <cdr:to>
      <cdr:x>0.44674</cdr:x>
      <cdr:y>0.23948</cdr:y>
    </cdr:to>
    <cdr:sp macro="" textlink="">
      <cdr:nvSpPr>
        <cdr:cNvPr id="5" name="BlokTextu 2"/>
        <cdr:cNvSpPr txBox="1"/>
      </cdr:nvSpPr>
      <cdr:spPr>
        <a:xfrm xmlns:a="http://schemas.openxmlformats.org/drawingml/2006/main">
          <a:off x="1800200" y="648072"/>
          <a:ext cx="1609736" cy="369332"/>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sk-SK" sz="1800" b="1" dirty="0" err="1">
              <a:solidFill>
                <a:srgbClr val="130BB5"/>
              </a:solidFill>
            </a:rPr>
            <a:t>Czech</a:t>
          </a:r>
          <a:r>
            <a:rPr lang="sk-SK" sz="1800" b="1" dirty="0">
              <a:solidFill>
                <a:srgbClr val="130BB5"/>
              </a:solidFill>
            </a:rPr>
            <a:t> </a:t>
          </a:r>
          <a:r>
            <a:rPr lang="sk-SK" sz="1800" b="1" dirty="0" err="1">
              <a:solidFill>
                <a:srgbClr val="130BB5"/>
              </a:solidFill>
            </a:rPr>
            <a:t>Republic</a:t>
          </a:r>
          <a:endParaRPr lang="en-US" sz="1800" b="1" dirty="0">
            <a:solidFill>
              <a:srgbClr val="130BB5"/>
            </a:solidFill>
          </a:endParaRPr>
        </a:p>
      </cdr:txBody>
    </cdr:sp>
  </cdr:relSizeAnchor>
  <cdr:relSizeAnchor xmlns:cdr="http://schemas.openxmlformats.org/drawingml/2006/chartDrawing">
    <cdr:from>
      <cdr:x>0.67925</cdr:x>
      <cdr:y>0.49153</cdr:y>
    </cdr:from>
    <cdr:to>
      <cdr:x>0.79038</cdr:x>
      <cdr:y>0.57846</cdr:y>
    </cdr:to>
    <cdr:sp macro="" textlink="">
      <cdr:nvSpPr>
        <cdr:cNvPr id="6" name="BlokTextu 4"/>
        <cdr:cNvSpPr txBox="1"/>
      </cdr:nvSpPr>
      <cdr:spPr>
        <a:xfrm xmlns:a="http://schemas.openxmlformats.org/drawingml/2006/main">
          <a:off x="5184576" y="2088232"/>
          <a:ext cx="848309" cy="369332"/>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sk-SK" sz="1800" b="1" dirty="0" err="1">
              <a:solidFill>
                <a:srgbClr val="333300"/>
              </a:solidFill>
            </a:rPr>
            <a:t>Poland</a:t>
          </a:r>
          <a:endParaRPr lang="en-US" sz="1800" b="1" dirty="0">
            <a:solidFill>
              <a:srgbClr val="333300"/>
            </a:solidFill>
          </a:endParaRPr>
        </a:p>
      </cdr:txBody>
    </cdr:sp>
  </cdr:relSizeAnchor>
  <cdr:relSizeAnchor xmlns:cdr="http://schemas.openxmlformats.org/drawingml/2006/chartDrawing">
    <cdr:from>
      <cdr:x>0.4717</cdr:x>
      <cdr:y>0.72881</cdr:y>
    </cdr:from>
    <cdr:to>
      <cdr:x>0.68599</cdr:x>
      <cdr:y>0.79661</cdr:y>
    </cdr:to>
    <cdr:sp macro="" textlink="">
      <cdr:nvSpPr>
        <cdr:cNvPr id="2" name="BlokTextu 1"/>
        <cdr:cNvSpPr txBox="1"/>
      </cdr:nvSpPr>
      <cdr:spPr>
        <a:xfrm xmlns:a="http://schemas.openxmlformats.org/drawingml/2006/main">
          <a:off x="3600400" y="3096344"/>
          <a:ext cx="1635643" cy="28803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sk-SK" sz="1800" b="1" dirty="0" err="1">
              <a:solidFill>
                <a:schemeClr val="accent5"/>
              </a:solidFill>
            </a:rPr>
            <a:t>Ukraine</a:t>
          </a:r>
          <a:endParaRPr lang="en-US" sz="1800" b="1" dirty="0">
            <a:solidFill>
              <a:schemeClr val="accent5"/>
            </a:solidFill>
          </a:endParaRP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en-US"/>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en-US"/>
          </a:p>
        </p:txBody>
      </p:sp>
      <p:sp>
        <p:nvSpPr>
          <p:cNvPr id="4" name="Zástupný symbol dátumu 3"/>
          <p:cNvSpPr>
            <a:spLocks noGrp="1"/>
          </p:cNvSpPr>
          <p:nvPr>
            <p:ph type="dt" sz="half" idx="10"/>
          </p:nvPr>
        </p:nvSpPr>
        <p:spPr/>
        <p:txBody>
          <a:bodyPr/>
          <a:lstStyle/>
          <a:p>
            <a:fld id="{0AAB40A2-1358-4B3D-A55F-050EDE9D202C}" type="datetimeFigureOut">
              <a:rPr lang="en-US" smtClean="0"/>
              <a:t>12/3/2014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3211176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0AAB40A2-1358-4B3D-A55F-050EDE9D202C}" type="datetimeFigureOut">
              <a:rPr lang="en-US" smtClean="0"/>
              <a:t>12/3/2014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663432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en-US"/>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0AAB40A2-1358-4B3D-A55F-050EDE9D202C}" type="datetimeFigureOut">
              <a:rPr lang="en-US" smtClean="0"/>
              <a:t>12/3/2014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1957549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dátumu 4"/>
          <p:cNvSpPr>
            <a:spLocks noGrp="1"/>
          </p:cNvSpPr>
          <p:nvPr>
            <p:ph type="dt" sz="half" idx="10"/>
          </p:nvPr>
        </p:nvSpPr>
        <p:spPr/>
        <p:txBody>
          <a:bodyPr/>
          <a:lstStyle/>
          <a:p>
            <a:fld id="{0AAB40A2-1358-4B3D-A55F-050EDE9D202C}" type="datetimeFigureOut">
              <a:rPr lang="en-US" smtClean="0"/>
              <a:t>12/3/2014</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312792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en-US"/>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7" name="Zástupný symbol dátumu 6"/>
          <p:cNvSpPr>
            <a:spLocks noGrp="1"/>
          </p:cNvSpPr>
          <p:nvPr>
            <p:ph type="dt" sz="half" idx="10"/>
          </p:nvPr>
        </p:nvSpPr>
        <p:spPr/>
        <p:txBody>
          <a:bodyPr/>
          <a:lstStyle/>
          <a:p>
            <a:fld id="{0AAB40A2-1358-4B3D-A55F-050EDE9D202C}" type="datetimeFigureOut">
              <a:rPr lang="en-US" smtClean="0"/>
              <a:t>12/3/2014</a:t>
            </a:fld>
            <a:endParaRPr lang="en-US"/>
          </a:p>
        </p:txBody>
      </p:sp>
      <p:sp>
        <p:nvSpPr>
          <p:cNvPr id="8" name="Zástupný symbol päty 7"/>
          <p:cNvSpPr>
            <a:spLocks noGrp="1"/>
          </p:cNvSpPr>
          <p:nvPr>
            <p:ph type="ftr" sz="quarter" idx="11"/>
          </p:nvPr>
        </p:nvSpPr>
        <p:spPr/>
        <p:txBody>
          <a:bodyPr/>
          <a:lstStyle/>
          <a:p>
            <a:endParaRPr lang="en-US"/>
          </a:p>
        </p:txBody>
      </p:sp>
      <p:sp>
        <p:nvSpPr>
          <p:cNvPr id="9" name="Zástupný symbol čísla snímky 8"/>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1956056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dátumu 2"/>
          <p:cNvSpPr>
            <a:spLocks noGrp="1"/>
          </p:cNvSpPr>
          <p:nvPr>
            <p:ph type="dt" sz="half" idx="10"/>
          </p:nvPr>
        </p:nvSpPr>
        <p:spPr/>
        <p:txBody>
          <a:bodyPr/>
          <a:lstStyle/>
          <a:p>
            <a:fld id="{0AAB40A2-1358-4B3D-A55F-050EDE9D202C}" type="datetimeFigureOut">
              <a:rPr lang="en-US" smtClean="0"/>
              <a:t>12/3/2014</a:t>
            </a:fld>
            <a:endParaRPr lang="en-US"/>
          </a:p>
        </p:txBody>
      </p:sp>
      <p:sp>
        <p:nvSpPr>
          <p:cNvPr id="4" name="Zástupný symbol päty 3"/>
          <p:cNvSpPr>
            <a:spLocks noGrp="1"/>
          </p:cNvSpPr>
          <p:nvPr>
            <p:ph type="ftr" sz="quarter" idx="11"/>
          </p:nvPr>
        </p:nvSpPr>
        <p:spPr/>
        <p:txBody>
          <a:bodyPr/>
          <a:lstStyle/>
          <a:p>
            <a:endParaRPr lang="en-US"/>
          </a:p>
        </p:txBody>
      </p:sp>
      <p:sp>
        <p:nvSpPr>
          <p:cNvPr id="5" name="Zástupný symbol čísla snímky 4"/>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3344577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0AAB40A2-1358-4B3D-A55F-050EDE9D202C}" type="datetimeFigureOut">
              <a:rPr lang="en-US" smtClean="0"/>
              <a:t>12/3/2014</a:t>
            </a:fld>
            <a:endParaRPr lang="en-US"/>
          </a:p>
        </p:txBody>
      </p:sp>
      <p:sp>
        <p:nvSpPr>
          <p:cNvPr id="3" name="Zástupný symbol päty 2"/>
          <p:cNvSpPr>
            <a:spLocks noGrp="1"/>
          </p:cNvSpPr>
          <p:nvPr>
            <p:ph type="ftr" sz="quarter" idx="11"/>
          </p:nvPr>
        </p:nvSpPr>
        <p:spPr/>
        <p:txBody>
          <a:bodyPr/>
          <a:lstStyle/>
          <a:p>
            <a:endParaRPr lang="en-US"/>
          </a:p>
        </p:txBody>
      </p:sp>
      <p:sp>
        <p:nvSpPr>
          <p:cNvPr id="4" name="Zástupný symbol čísla snímky 3"/>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2326790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en-US"/>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0AAB40A2-1358-4B3D-A55F-050EDE9D202C}" type="datetimeFigureOut">
              <a:rPr lang="en-US" smtClean="0"/>
              <a:t>12/3/2014</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608330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en-US"/>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0AAB40A2-1358-4B3D-A55F-050EDE9D202C}" type="datetimeFigureOut">
              <a:rPr lang="en-US" smtClean="0"/>
              <a:t>12/3/2014</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2483286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0AAB40A2-1358-4B3D-A55F-050EDE9D202C}" type="datetimeFigureOut">
              <a:rPr lang="en-US" smtClean="0"/>
              <a:t>12/3/2014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4267054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en-US"/>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0AAB40A2-1358-4B3D-A55F-050EDE9D202C}" type="datetimeFigureOut">
              <a:rPr lang="en-US" smtClean="0"/>
              <a:t>12/3/2014</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B2634A1D-B977-40BF-B23B-8026E80DFA44}" type="slidenum">
              <a:rPr lang="en-US" smtClean="0"/>
              <a:t>‹#›</a:t>
            </a:fld>
            <a:endParaRPr lang="en-US"/>
          </a:p>
        </p:txBody>
      </p:sp>
    </p:spTree>
    <p:extLst>
      <p:ext uri="{BB962C8B-B14F-4D97-AF65-F5344CB8AC3E}">
        <p14:creationId xmlns:p14="http://schemas.microsoft.com/office/powerpoint/2010/main" val="2326619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en-US"/>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AB40A2-1358-4B3D-A55F-050EDE9D202C}" type="datetimeFigureOut">
              <a:rPr lang="en-US" smtClean="0"/>
              <a:t>12/3/2014</a:t>
            </a:fld>
            <a:endParaRPr lang="en-US"/>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634A1D-B977-40BF-B23B-8026E80DFA44}" type="slidenum">
              <a:rPr lang="en-US" smtClean="0"/>
              <a:t>‹#›</a:t>
            </a:fld>
            <a:endParaRPr lang="en-US"/>
          </a:p>
        </p:txBody>
      </p:sp>
    </p:spTree>
    <p:extLst>
      <p:ext uri="{BB962C8B-B14F-4D97-AF65-F5344CB8AC3E}">
        <p14:creationId xmlns:p14="http://schemas.microsoft.com/office/powerpoint/2010/main" val="672686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ineko.sk/"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3568" y="2060848"/>
            <a:ext cx="7772400" cy="1944216"/>
          </a:xfrm>
        </p:spPr>
        <p:txBody>
          <a:bodyPr>
            <a:normAutofit/>
          </a:bodyPr>
          <a:lstStyle/>
          <a:p>
            <a:pPr algn="l"/>
            <a:r>
              <a:rPr lang="en-GB" sz="3600" b="1" dirty="0" smtClean="0"/>
              <a:t>Democratic consciousness and economic growth in V4 countries and Ukraine</a:t>
            </a:r>
            <a:endParaRPr lang="en-GB" sz="3600" b="1" dirty="0"/>
          </a:p>
        </p:txBody>
      </p:sp>
      <p:sp>
        <p:nvSpPr>
          <p:cNvPr id="3" name="Podnadpis 2"/>
          <p:cNvSpPr>
            <a:spLocks noGrp="1"/>
          </p:cNvSpPr>
          <p:nvPr>
            <p:ph type="subTitle" idx="1"/>
          </p:nvPr>
        </p:nvSpPr>
        <p:spPr>
          <a:xfrm>
            <a:off x="1403648" y="4293096"/>
            <a:ext cx="6400800" cy="1752600"/>
          </a:xfrm>
        </p:spPr>
        <p:txBody>
          <a:bodyPr>
            <a:normAutofit fontScale="77500" lnSpcReduction="20000"/>
          </a:bodyPr>
          <a:lstStyle/>
          <a:p>
            <a:pPr algn="r"/>
            <a:r>
              <a:rPr lang="sk-SK" dirty="0" smtClean="0"/>
              <a:t>Peter </a:t>
            </a:r>
            <a:r>
              <a:rPr lang="sk-SK" dirty="0" err="1" smtClean="0"/>
              <a:t>Goliaš</a:t>
            </a:r>
            <a:endParaRPr lang="sk-SK" dirty="0" smtClean="0"/>
          </a:p>
          <a:p>
            <a:pPr algn="r"/>
            <a:r>
              <a:rPr lang="sk-SK" dirty="0" smtClean="0"/>
              <a:t>INEKO </a:t>
            </a:r>
            <a:r>
              <a:rPr lang="sk-SK" dirty="0" err="1" smtClean="0"/>
              <a:t>Director</a:t>
            </a:r>
            <a:r>
              <a:rPr lang="sk-SK" dirty="0" smtClean="0"/>
              <a:t>, Slovakia</a:t>
            </a:r>
          </a:p>
          <a:p>
            <a:pPr algn="r"/>
            <a:r>
              <a:rPr lang="sk-SK" dirty="0" smtClean="0"/>
              <a:t>December 16, 2014</a:t>
            </a:r>
          </a:p>
          <a:p>
            <a:pPr algn="r"/>
            <a:r>
              <a:rPr lang="sk-SK" dirty="0" err="1" smtClean="0"/>
              <a:t>Conference</a:t>
            </a:r>
            <a:r>
              <a:rPr lang="sk-SK" dirty="0" smtClean="0"/>
              <a:t> on </a:t>
            </a:r>
            <a:r>
              <a:rPr lang="sk-SK" dirty="0" err="1" smtClean="0"/>
              <a:t>democracy</a:t>
            </a:r>
            <a:r>
              <a:rPr lang="sk-SK" dirty="0" smtClean="0"/>
              <a:t> in </a:t>
            </a:r>
            <a:r>
              <a:rPr lang="sk-SK" dirty="0" err="1" smtClean="0"/>
              <a:t>Ukraine</a:t>
            </a:r>
            <a:r>
              <a:rPr lang="sk-SK" dirty="0" smtClean="0"/>
              <a:t>, </a:t>
            </a:r>
            <a:r>
              <a:rPr lang="sk-SK" dirty="0" err="1" smtClean="0"/>
              <a:t>Budapest</a:t>
            </a:r>
            <a:endParaRPr lang="en-US" dirty="0"/>
          </a:p>
        </p:txBody>
      </p:sp>
      <p:pic>
        <p:nvPicPr>
          <p:cNvPr id="4" name="Obrázok 3" descr="Visegrad Fund"/>
          <p:cNvPicPr/>
          <p:nvPr/>
        </p:nvPicPr>
        <p:blipFill>
          <a:blip r:embed="rId2">
            <a:extLst>
              <a:ext uri="{28A0092B-C50C-407E-A947-70E740481C1C}">
                <a14:useLocalDpi xmlns:a14="http://schemas.microsoft.com/office/drawing/2010/main" val="0"/>
              </a:ext>
            </a:extLst>
          </a:blip>
          <a:srcRect/>
          <a:stretch>
            <a:fillRect/>
          </a:stretch>
        </p:blipFill>
        <p:spPr bwMode="auto">
          <a:xfrm>
            <a:off x="539552" y="352607"/>
            <a:ext cx="3240360" cy="1440159"/>
          </a:xfrm>
          <a:prstGeom prst="rect">
            <a:avLst/>
          </a:prstGeom>
          <a:noFill/>
          <a:ln>
            <a:noFill/>
          </a:ln>
        </p:spPr>
      </p:pic>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080" y="641866"/>
            <a:ext cx="2742630" cy="10820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769961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u="sng" dirty="0" err="1" smtClean="0"/>
              <a:t>Democracy</a:t>
            </a:r>
            <a:r>
              <a:rPr lang="sk-SK" b="1" u="sng" dirty="0" smtClean="0"/>
              <a:t> </a:t>
            </a:r>
            <a:r>
              <a:rPr lang="sk-SK" b="1" u="sng" dirty="0" err="1" smtClean="0"/>
              <a:t>vs</a:t>
            </a:r>
            <a:r>
              <a:rPr lang="sk-SK" b="1" u="sng" dirty="0" smtClean="0"/>
              <a:t> </a:t>
            </a:r>
            <a:r>
              <a:rPr lang="sk-SK" b="1" u="sng" dirty="0" err="1" smtClean="0"/>
              <a:t>Economy</a:t>
            </a:r>
            <a:endParaRPr lang="en-US" b="1" u="sng" dirty="0"/>
          </a:p>
        </p:txBody>
      </p:sp>
      <p:sp>
        <p:nvSpPr>
          <p:cNvPr id="3" name="Zástupný symbol obsahu 2"/>
          <p:cNvSpPr>
            <a:spLocks noGrp="1"/>
          </p:cNvSpPr>
          <p:nvPr>
            <p:ph idx="1"/>
          </p:nvPr>
        </p:nvSpPr>
        <p:spPr/>
        <p:txBody>
          <a:bodyPr>
            <a:normAutofit fontScale="92500" lnSpcReduction="20000"/>
          </a:bodyPr>
          <a:lstStyle/>
          <a:p>
            <a:r>
              <a:rPr lang="en-GB" dirty="0" smtClean="0"/>
              <a:t>Mutual interactions: </a:t>
            </a:r>
          </a:p>
          <a:p>
            <a:pPr lvl="1"/>
            <a:r>
              <a:rPr lang="en-GB" dirty="0" smtClean="0"/>
              <a:t>Democracy supports economic development</a:t>
            </a:r>
          </a:p>
          <a:p>
            <a:pPr lvl="1"/>
            <a:r>
              <a:rPr lang="en-GB" dirty="0" smtClean="0"/>
              <a:t>Economic development supports democracy</a:t>
            </a:r>
          </a:p>
          <a:p>
            <a:pPr marL="342900" lvl="1" indent="-342900">
              <a:buFont typeface="Arial" panose="020B0604020202020204" pitchFamily="34" charset="0"/>
              <a:buChar char="•"/>
            </a:pPr>
            <a:r>
              <a:rPr lang="en-GB" sz="3200" dirty="0" smtClean="0"/>
              <a:t>GFK </a:t>
            </a:r>
            <a:r>
              <a:rPr lang="en-GB" sz="3200" dirty="0" err="1" smtClean="0"/>
              <a:t>Hungária</a:t>
            </a:r>
            <a:r>
              <a:rPr lang="en-GB" sz="3200" dirty="0" smtClean="0"/>
              <a:t>, Democratic attitudes in Ukraine, 2014:</a:t>
            </a:r>
          </a:p>
          <a:p>
            <a:pPr lvl="1"/>
            <a:r>
              <a:rPr lang="en-GB" dirty="0" smtClean="0"/>
              <a:t>Dalton (1994): Widespread support of democracy requires economic development</a:t>
            </a:r>
          </a:p>
          <a:p>
            <a:pPr lvl="1"/>
            <a:r>
              <a:rPr lang="en-GB" dirty="0" smtClean="0"/>
              <a:t>(1) The actual economic situation, (2) the perception of change in the financial situation over past 10 years as well as (3) the expected future financial development significantly affects the support of democracy in Ukraine</a:t>
            </a:r>
          </a:p>
        </p:txBody>
      </p:sp>
    </p:spTree>
    <p:extLst>
      <p:ext uri="{BB962C8B-B14F-4D97-AF65-F5344CB8AC3E}">
        <p14:creationId xmlns:p14="http://schemas.microsoft.com/office/powerpoint/2010/main" val="5563085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obsahu 3"/>
          <p:cNvGraphicFramePr>
            <a:graphicFrameLocks noGrp="1"/>
          </p:cNvGraphicFramePr>
          <p:nvPr>
            <p:ph idx="1"/>
            <p:extLst>
              <p:ext uri="{D42A27DB-BD31-4B8C-83A1-F6EECF244321}">
                <p14:modId xmlns:p14="http://schemas.microsoft.com/office/powerpoint/2010/main" val="4010322784"/>
              </p:ext>
            </p:extLst>
          </p:nvPr>
        </p:nvGraphicFramePr>
        <p:xfrm>
          <a:off x="395536" y="2348880"/>
          <a:ext cx="8280920" cy="2952328"/>
        </p:xfrm>
        <a:graphic>
          <a:graphicData uri="http://schemas.openxmlformats.org/drawingml/2006/table">
            <a:tbl>
              <a:tblPr firstRow="1" firstCol="1" bandRow="1" bandCol="1">
                <a:tableStyleId>{5C22544A-7EE6-4342-B048-85BDC9FD1C3A}</a:tableStyleId>
              </a:tblPr>
              <a:tblGrid>
                <a:gridCol w="4187710"/>
                <a:gridCol w="1022864"/>
                <a:gridCol w="1023741"/>
                <a:gridCol w="1022864"/>
                <a:gridCol w="1023741"/>
              </a:tblGrid>
              <a:tr h="1223740">
                <a:tc>
                  <a:txBody>
                    <a:bodyPr/>
                    <a:lstStyle/>
                    <a:p>
                      <a:pPr algn="just">
                        <a:lnSpc>
                          <a:spcPct val="150000"/>
                        </a:lnSpc>
                        <a:spcAft>
                          <a:spcPts val="0"/>
                        </a:spcAft>
                      </a:pPr>
                      <a:r>
                        <a:rPr lang="en-GB" sz="2000" dirty="0">
                          <a:effectLst/>
                        </a:rPr>
                        <a:t>The financial situation of your household in the next 10 years will …</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HU (11)</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PL (11)</a:t>
                      </a:r>
                      <a:endParaRPr lang="en-US" sz="200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SK (11)</a:t>
                      </a:r>
                      <a:endParaRPr lang="en-US" sz="200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UA (14)</a:t>
                      </a:r>
                      <a:endParaRPr lang="en-US" sz="2000">
                        <a:effectLst/>
                        <a:latin typeface="Tahoma"/>
                        <a:ea typeface="Times New Roman"/>
                      </a:endParaRPr>
                    </a:p>
                  </a:txBody>
                  <a:tcPr marL="68580" marR="68580" marT="0" marB="0"/>
                </a:tc>
              </a:tr>
              <a:tr h="576196">
                <a:tc>
                  <a:txBody>
                    <a:bodyPr/>
                    <a:lstStyle/>
                    <a:p>
                      <a:pPr algn="just">
                        <a:lnSpc>
                          <a:spcPts val="1400"/>
                        </a:lnSpc>
                        <a:spcAft>
                          <a:spcPts val="700"/>
                        </a:spcAft>
                      </a:pPr>
                      <a:endParaRPr lang="sk-SK" sz="2000" dirty="0" smtClean="0">
                        <a:effectLst/>
                      </a:endParaRPr>
                    </a:p>
                    <a:p>
                      <a:pPr algn="just">
                        <a:lnSpc>
                          <a:spcPts val="1400"/>
                        </a:lnSpc>
                        <a:spcAft>
                          <a:spcPts val="700"/>
                        </a:spcAft>
                      </a:pPr>
                      <a:r>
                        <a:rPr lang="en-GB" sz="2000" dirty="0" smtClean="0">
                          <a:effectLst/>
                        </a:rPr>
                        <a:t>improve</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40</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63</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a:effectLst/>
                        </a:rPr>
                        <a:t>60</a:t>
                      </a:r>
                      <a:endParaRPr lang="en-US" sz="200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a:effectLst/>
                        </a:rPr>
                        <a:t>37</a:t>
                      </a:r>
                      <a:endParaRPr lang="en-US" sz="2000">
                        <a:effectLst/>
                        <a:latin typeface="Tahoma"/>
                        <a:ea typeface="Times New Roman"/>
                      </a:endParaRPr>
                    </a:p>
                  </a:txBody>
                  <a:tcPr marL="68580" marR="68580" marT="0" marB="0">
                    <a:solidFill>
                      <a:schemeClr val="bg1">
                        <a:lumMod val="85000"/>
                      </a:schemeClr>
                    </a:solidFill>
                  </a:tcPr>
                </a:tc>
              </a:tr>
              <a:tr h="576196">
                <a:tc>
                  <a:txBody>
                    <a:bodyPr/>
                    <a:lstStyle/>
                    <a:p>
                      <a:pPr algn="just">
                        <a:lnSpc>
                          <a:spcPts val="1400"/>
                        </a:lnSpc>
                        <a:spcAft>
                          <a:spcPts val="700"/>
                        </a:spcAft>
                      </a:pPr>
                      <a:endParaRPr lang="sk-SK" sz="2000" dirty="0" smtClean="0">
                        <a:effectLst/>
                      </a:endParaRPr>
                    </a:p>
                    <a:p>
                      <a:pPr algn="just">
                        <a:lnSpc>
                          <a:spcPts val="1400"/>
                        </a:lnSpc>
                        <a:spcAft>
                          <a:spcPts val="700"/>
                        </a:spcAft>
                      </a:pPr>
                      <a:r>
                        <a:rPr lang="en-GB" sz="2000" dirty="0" smtClean="0">
                          <a:effectLst/>
                        </a:rPr>
                        <a:t>not </a:t>
                      </a:r>
                      <a:r>
                        <a:rPr lang="en-GB" sz="2000" dirty="0">
                          <a:effectLst/>
                        </a:rPr>
                        <a:t>change</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36</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52</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42</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a:effectLst/>
                        </a:rPr>
                        <a:t>26</a:t>
                      </a:r>
                      <a:endParaRPr lang="en-US" sz="2000">
                        <a:effectLst/>
                        <a:latin typeface="Tahoma"/>
                        <a:ea typeface="Times New Roman"/>
                      </a:endParaRPr>
                    </a:p>
                  </a:txBody>
                  <a:tcPr marL="68580" marR="68580" marT="0" marB="0">
                    <a:solidFill>
                      <a:schemeClr val="bg1">
                        <a:lumMod val="85000"/>
                      </a:schemeClr>
                    </a:solidFill>
                  </a:tcPr>
                </a:tc>
              </a:tr>
              <a:tr h="576196">
                <a:tc>
                  <a:txBody>
                    <a:bodyPr/>
                    <a:lstStyle/>
                    <a:p>
                      <a:pPr algn="just">
                        <a:lnSpc>
                          <a:spcPts val="1400"/>
                        </a:lnSpc>
                        <a:spcAft>
                          <a:spcPts val="700"/>
                        </a:spcAft>
                      </a:pPr>
                      <a:endParaRPr lang="sk-SK" sz="2000" dirty="0" smtClean="0">
                        <a:effectLst/>
                      </a:endParaRPr>
                    </a:p>
                    <a:p>
                      <a:pPr algn="just">
                        <a:lnSpc>
                          <a:spcPts val="1400"/>
                        </a:lnSpc>
                        <a:spcAft>
                          <a:spcPts val="700"/>
                        </a:spcAft>
                      </a:pPr>
                      <a:r>
                        <a:rPr lang="en-GB" sz="2000" dirty="0" smtClean="0">
                          <a:effectLst/>
                        </a:rPr>
                        <a:t>worsen</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19</a:t>
                      </a:r>
                      <a:endParaRPr lang="en-US" sz="200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28</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23</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9</a:t>
                      </a:r>
                      <a:endParaRPr lang="en-US" sz="2000" dirty="0">
                        <a:effectLst/>
                        <a:latin typeface="Tahoma"/>
                        <a:ea typeface="Times New Roman"/>
                      </a:endParaRPr>
                    </a:p>
                  </a:txBody>
                  <a:tcPr marL="68580" marR="68580" marT="0" marB="0">
                    <a:solidFill>
                      <a:schemeClr val="bg1">
                        <a:lumMod val="85000"/>
                      </a:schemeClr>
                    </a:solidFill>
                  </a:tcPr>
                </a:tc>
              </a:tr>
            </a:tbl>
          </a:graphicData>
        </a:graphic>
      </p:graphicFrame>
      <p:sp>
        <p:nvSpPr>
          <p:cNvPr id="5" name="Rectangle 1"/>
          <p:cNvSpPr>
            <a:spLocks noChangeArrowheads="1"/>
          </p:cNvSpPr>
          <p:nvPr/>
        </p:nvSpPr>
        <p:spPr bwMode="auto">
          <a:xfrm>
            <a:off x="395536" y="1484784"/>
            <a:ext cx="820891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Satisfaction with the functioning of democracy by respondents economic expectation (%)</a:t>
            </a:r>
            <a:endParaRPr kumimoji="0" lang="en-GB" alt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BlokTextu 5"/>
          <p:cNvSpPr txBox="1"/>
          <p:nvPr/>
        </p:nvSpPr>
        <p:spPr>
          <a:xfrm>
            <a:off x="384224" y="5301208"/>
            <a:ext cx="2789866" cy="369332"/>
          </a:xfrm>
          <a:prstGeom prst="rect">
            <a:avLst/>
          </a:prstGeom>
          <a:noFill/>
        </p:spPr>
        <p:txBody>
          <a:bodyPr wrap="none" rtlCol="0">
            <a:spAutoFit/>
          </a:bodyPr>
          <a:lstStyle/>
          <a:p>
            <a:r>
              <a:rPr lang="sk-SK" dirty="0" err="1" smtClean="0"/>
              <a:t>Source</a:t>
            </a:r>
            <a:r>
              <a:rPr lang="sk-SK" dirty="0" smtClean="0"/>
              <a:t>: GFK </a:t>
            </a:r>
            <a:r>
              <a:rPr lang="sk-SK" dirty="0" err="1" smtClean="0"/>
              <a:t>Hungária</a:t>
            </a:r>
            <a:r>
              <a:rPr lang="sk-SK" dirty="0" smtClean="0"/>
              <a:t>, 2014</a:t>
            </a:r>
            <a:endParaRPr lang="en-US" dirty="0"/>
          </a:p>
        </p:txBody>
      </p:sp>
      <p:sp>
        <p:nvSpPr>
          <p:cNvPr id="8" name="Nadpis 1"/>
          <p:cNvSpPr>
            <a:spLocks noGrp="1"/>
          </p:cNvSpPr>
          <p:nvPr>
            <p:ph type="title"/>
          </p:nvPr>
        </p:nvSpPr>
        <p:spPr>
          <a:xfrm>
            <a:off x="457200" y="274638"/>
            <a:ext cx="8229600" cy="1143000"/>
          </a:xfrm>
        </p:spPr>
        <p:txBody>
          <a:bodyPr/>
          <a:lstStyle/>
          <a:p>
            <a:r>
              <a:rPr lang="sk-SK" b="1" u="sng" dirty="0" err="1" smtClean="0"/>
              <a:t>Democracy</a:t>
            </a:r>
            <a:r>
              <a:rPr lang="sk-SK" b="1" u="sng" dirty="0" smtClean="0"/>
              <a:t> </a:t>
            </a:r>
            <a:r>
              <a:rPr lang="sk-SK" b="1" u="sng" dirty="0" err="1" smtClean="0"/>
              <a:t>vs</a:t>
            </a:r>
            <a:r>
              <a:rPr lang="sk-SK" b="1" u="sng" dirty="0" smtClean="0"/>
              <a:t> </a:t>
            </a:r>
            <a:r>
              <a:rPr lang="sk-SK" b="1" u="sng" dirty="0" err="1" smtClean="0"/>
              <a:t>Economy</a:t>
            </a:r>
            <a:endParaRPr lang="en-US" b="1" u="sng" dirty="0"/>
          </a:p>
        </p:txBody>
      </p:sp>
    </p:spTree>
    <p:extLst>
      <p:ext uri="{BB962C8B-B14F-4D97-AF65-F5344CB8AC3E}">
        <p14:creationId xmlns:p14="http://schemas.microsoft.com/office/powerpoint/2010/main" val="26437068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00808"/>
            <a:ext cx="8505498" cy="38292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BlokTextu 4"/>
          <p:cNvSpPr txBox="1"/>
          <p:nvPr/>
        </p:nvSpPr>
        <p:spPr>
          <a:xfrm>
            <a:off x="539552" y="5530032"/>
            <a:ext cx="5820183" cy="369332"/>
          </a:xfrm>
          <a:prstGeom prst="rect">
            <a:avLst/>
          </a:prstGeom>
          <a:noFill/>
        </p:spPr>
        <p:txBody>
          <a:bodyPr wrap="none" rtlCol="0">
            <a:spAutoFit/>
          </a:bodyPr>
          <a:lstStyle/>
          <a:p>
            <a:r>
              <a:rPr lang="sk-SK" dirty="0" err="1" smtClean="0"/>
              <a:t>Source</a:t>
            </a:r>
            <a:r>
              <a:rPr lang="sk-SK" dirty="0" smtClean="0"/>
              <a:t>: GFK </a:t>
            </a:r>
            <a:r>
              <a:rPr lang="sk-SK" dirty="0" err="1" smtClean="0"/>
              <a:t>Hungária</a:t>
            </a:r>
            <a:r>
              <a:rPr lang="sk-SK" dirty="0" smtClean="0"/>
              <a:t>, </a:t>
            </a:r>
            <a:r>
              <a:rPr lang="sk-SK" dirty="0" err="1" smtClean="0"/>
              <a:t>Democratic</a:t>
            </a:r>
            <a:r>
              <a:rPr lang="sk-SK" dirty="0" smtClean="0"/>
              <a:t> </a:t>
            </a:r>
            <a:r>
              <a:rPr lang="sk-SK" dirty="0" err="1" smtClean="0"/>
              <a:t>attitudes</a:t>
            </a:r>
            <a:r>
              <a:rPr lang="sk-SK" dirty="0" smtClean="0"/>
              <a:t> in </a:t>
            </a:r>
            <a:r>
              <a:rPr lang="sk-SK" dirty="0" err="1" smtClean="0"/>
              <a:t>Ukraine</a:t>
            </a:r>
            <a:r>
              <a:rPr lang="sk-SK" dirty="0" smtClean="0"/>
              <a:t>, 2014</a:t>
            </a:r>
            <a:endParaRPr lang="en-US" dirty="0"/>
          </a:p>
        </p:txBody>
      </p:sp>
      <p:sp>
        <p:nvSpPr>
          <p:cNvPr id="4" name="Nadpis 1"/>
          <p:cNvSpPr>
            <a:spLocks noGrp="1"/>
          </p:cNvSpPr>
          <p:nvPr>
            <p:ph type="title"/>
          </p:nvPr>
        </p:nvSpPr>
        <p:spPr>
          <a:xfrm>
            <a:off x="457200" y="274638"/>
            <a:ext cx="8229600" cy="1143000"/>
          </a:xfrm>
        </p:spPr>
        <p:txBody>
          <a:bodyPr/>
          <a:lstStyle/>
          <a:p>
            <a:r>
              <a:rPr lang="sk-SK" b="1" u="sng" dirty="0" err="1" smtClean="0"/>
              <a:t>Democracy</a:t>
            </a:r>
            <a:r>
              <a:rPr lang="sk-SK" b="1" u="sng" dirty="0" smtClean="0"/>
              <a:t> </a:t>
            </a:r>
            <a:r>
              <a:rPr lang="sk-SK" b="1" u="sng" dirty="0" err="1" smtClean="0"/>
              <a:t>vs</a:t>
            </a:r>
            <a:r>
              <a:rPr lang="sk-SK" b="1" u="sng" dirty="0" smtClean="0"/>
              <a:t> </a:t>
            </a:r>
            <a:r>
              <a:rPr lang="sk-SK" b="1" u="sng" dirty="0" err="1" smtClean="0"/>
              <a:t>Economy</a:t>
            </a:r>
            <a:endParaRPr lang="en-US" b="1" u="sng" dirty="0"/>
          </a:p>
        </p:txBody>
      </p:sp>
    </p:spTree>
    <p:extLst>
      <p:ext uri="{BB962C8B-B14F-4D97-AF65-F5344CB8AC3E}">
        <p14:creationId xmlns:p14="http://schemas.microsoft.com/office/powerpoint/2010/main" val="29386321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Graf 2"/>
          <p:cNvGraphicFramePr/>
          <p:nvPr>
            <p:extLst>
              <p:ext uri="{D42A27DB-BD31-4B8C-83A1-F6EECF244321}">
                <p14:modId xmlns:p14="http://schemas.microsoft.com/office/powerpoint/2010/main" val="2901814176"/>
              </p:ext>
            </p:extLst>
          </p:nvPr>
        </p:nvGraphicFramePr>
        <p:xfrm>
          <a:off x="827584" y="1735941"/>
          <a:ext cx="7632848" cy="4248472"/>
        </p:xfrm>
        <a:graphic>
          <a:graphicData uri="http://schemas.openxmlformats.org/drawingml/2006/chart">
            <c:chart xmlns:c="http://schemas.openxmlformats.org/drawingml/2006/chart" xmlns:r="http://schemas.openxmlformats.org/officeDocument/2006/relationships" r:id="rId2"/>
          </a:graphicData>
        </a:graphic>
      </p:graphicFrame>
      <p:sp>
        <p:nvSpPr>
          <p:cNvPr id="4" name="BlokTextu 3"/>
          <p:cNvSpPr txBox="1"/>
          <p:nvPr/>
        </p:nvSpPr>
        <p:spPr>
          <a:xfrm>
            <a:off x="1043608" y="1340768"/>
            <a:ext cx="6153095" cy="369332"/>
          </a:xfrm>
          <a:prstGeom prst="rect">
            <a:avLst/>
          </a:prstGeom>
          <a:noFill/>
        </p:spPr>
        <p:txBody>
          <a:bodyPr wrap="none" rtlCol="0">
            <a:spAutoFit/>
          </a:bodyPr>
          <a:lstStyle/>
          <a:p>
            <a:r>
              <a:rPr lang="en-US" dirty="0"/>
              <a:t>GDP per capita in </a:t>
            </a:r>
            <a:r>
              <a:rPr lang="sk-SK" dirty="0" smtClean="0"/>
              <a:t>V</a:t>
            </a:r>
            <a:r>
              <a:rPr lang="en-US" dirty="0" smtClean="0"/>
              <a:t>4 and </a:t>
            </a:r>
            <a:r>
              <a:rPr lang="en-US" dirty="0"/>
              <a:t>Ukraine (in </a:t>
            </a:r>
            <a:r>
              <a:rPr lang="sk-SK" dirty="0" smtClean="0"/>
              <a:t>PPP</a:t>
            </a:r>
            <a:r>
              <a:rPr lang="en-US" dirty="0" smtClean="0"/>
              <a:t>, </a:t>
            </a:r>
            <a:r>
              <a:rPr lang="en-US" dirty="0"/>
              <a:t>as % of EU28 average)</a:t>
            </a:r>
          </a:p>
        </p:txBody>
      </p:sp>
      <p:sp>
        <p:nvSpPr>
          <p:cNvPr id="5" name="BlokTextu 4"/>
          <p:cNvSpPr txBox="1"/>
          <p:nvPr/>
        </p:nvSpPr>
        <p:spPr>
          <a:xfrm>
            <a:off x="1043608" y="5984413"/>
            <a:ext cx="6264696" cy="646331"/>
          </a:xfrm>
          <a:prstGeom prst="rect">
            <a:avLst/>
          </a:prstGeom>
          <a:noFill/>
        </p:spPr>
        <p:txBody>
          <a:bodyPr wrap="square" rtlCol="0">
            <a:spAutoFit/>
          </a:bodyPr>
          <a:lstStyle/>
          <a:p>
            <a:r>
              <a:rPr lang="en-US" dirty="0"/>
              <a:t>Source: INEKO based on data from Eurostat (for V4 and EU28) and the World Bank (for Ukraine)</a:t>
            </a:r>
          </a:p>
        </p:txBody>
      </p:sp>
      <p:sp>
        <p:nvSpPr>
          <p:cNvPr id="7" name="Nadpis 1"/>
          <p:cNvSpPr>
            <a:spLocks noGrp="1"/>
          </p:cNvSpPr>
          <p:nvPr>
            <p:ph type="title"/>
          </p:nvPr>
        </p:nvSpPr>
        <p:spPr>
          <a:xfrm>
            <a:off x="457200" y="274638"/>
            <a:ext cx="8229600" cy="1143000"/>
          </a:xfrm>
        </p:spPr>
        <p:txBody>
          <a:bodyPr/>
          <a:lstStyle/>
          <a:p>
            <a:r>
              <a:rPr lang="sk-SK" b="1" u="sng" dirty="0" err="1" smtClean="0"/>
              <a:t>Economic</a:t>
            </a:r>
            <a:r>
              <a:rPr lang="sk-SK" b="1" u="sng" dirty="0" smtClean="0"/>
              <a:t> </a:t>
            </a:r>
            <a:r>
              <a:rPr lang="sk-SK" b="1" u="sng" dirty="0" err="1" smtClean="0"/>
              <a:t>growth</a:t>
            </a:r>
            <a:r>
              <a:rPr lang="sk-SK" b="1" u="sng" dirty="0" smtClean="0"/>
              <a:t> in V4+U</a:t>
            </a:r>
            <a:endParaRPr lang="en-US" b="1" u="sng" dirty="0"/>
          </a:p>
        </p:txBody>
      </p:sp>
    </p:spTree>
    <p:extLst>
      <p:ext uri="{BB962C8B-B14F-4D97-AF65-F5344CB8AC3E}">
        <p14:creationId xmlns:p14="http://schemas.microsoft.com/office/powerpoint/2010/main" val="21756766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625063" y="1518176"/>
            <a:ext cx="808631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Feelings generated by politics (%)</a:t>
            </a:r>
            <a:endParaRPr kumimoji="0" lang="en-GB" alt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BlokTextu 7"/>
          <p:cNvSpPr txBox="1"/>
          <p:nvPr/>
        </p:nvSpPr>
        <p:spPr>
          <a:xfrm>
            <a:off x="803587" y="6237312"/>
            <a:ext cx="2789866" cy="369332"/>
          </a:xfrm>
          <a:prstGeom prst="rect">
            <a:avLst/>
          </a:prstGeom>
          <a:noFill/>
        </p:spPr>
        <p:txBody>
          <a:bodyPr wrap="none" rtlCol="0">
            <a:spAutoFit/>
          </a:bodyPr>
          <a:lstStyle/>
          <a:p>
            <a:r>
              <a:rPr lang="sk-SK" dirty="0" err="1" smtClean="0"/>
              <a:t>Source</a:t>
            </a:r>
            <a:r>
              <a:rPr lang="sk-SK" dirty="0" smtClean="0"/>
              <a:t>: GFK </a:t>
            </a:r>
            <a:r>
              <a:rPr lang="sk-SK" dirty="0" err="1" smtClean="0"/>
              <a:t>Hungária</a:t>
            </a:r>
            <a:r>
              <a:rPr lang="sk-SK" dirty="0" smtClean="0"/>
              <a:t>, 2014</a:t>
            </a:r>
            <a:endParaRPr lang="en-US" dirty="0"/>
          </a:p>
        </p:txBody>
      </p:sp>
      <p:sp>
        <p:nvSpPr>
          <p:cNvPr id="10" name="BlokTextu 9"/>
          <p:cNvSpPr txBox="1"/>
          <p:nvPr/>
        </p:nvSpPr>
        <p:spPr>
          <a:xfrm>
            <a:off x="803587" y="476672"/>
            <a:ext cx="7656845" cy="769441"/>
          </a:xfrm>
          <a:prstGeom prst="rect">
            <a:avLst/>
          </a:prstGeom>
          <a:noFill/>
        </p:spPr>
        <p:txBody>
          <a:bodyPr wrap="square" rtlCol="0">
            <a:spAutoFit/>
          </a:bodyPr>
          <a:lstStyle/>
          <a:p>
            <a:pPr algn="ctr"/>
            <a:r>
              <a:rPr lang="sk-SK" sz="4400" b="1" u="sng" dirty="0" err="1" smtClean="0"/>
              <a:t>Eroding</a:t>
            </a:r>
            <a:r>
              <a:rPr lang="sk-SK" sz="4400" b="1" u="sng" dirty="0" smtClean="0"/>
              <a:t> trust to </a:t>
            </a:r>
            <a:r>
              <a:rPr lang="sk-SK" sz="4400" b="1" u="sng" dirty="0" err="1" smtClean="0"/>
              <a:t>politicians</a:t>
            </a:r>
            <a:endParaRPr lang="en-US" sz="4400" b="1" u="sng" dirty="0"/>
          </a:p>
        </p:txBody>
      </p:sp>
      <p:graphicFrame>
        <p:nvGraphicFramePr>
          <p:cNvPr id="11" name="Tabuľka 10"/>
          <p:cNvGraphicFramePr>
            <a:graphicFrameLocks noGrp="1"/>
          </p:cNvGraphicFramePr>
          <p:nvPr>
            <p:extLst>
              <p:ext uri="{D42A27DB-BD31-4B8C-83A1-F6EECF244321}">
                <p14:modId xmlns:p14="http://schemas.microsoft.com/office/powerpoint/2010/main" val="2840070045"/>
              </p:ext>
            </p:extLst>
          </p:nvPr>
        </p:nvGraphicFramePr>
        <p:xfrm>
          <a:off x="625063" y="1988843"/>
          <a:ext cx="3442883" cy="4185354"/>
        </p:xfrm>
        <a:graphic>
          <a:graphicData uri="http://schemas.openxmlformats.org/drawingml/2006/table">
            <a:tbl>
              <a:tblPr firstRow="1" firstCol="1" bandRow="1" bandCol="1">
                <a:tableStyleId>{5C22544A-7EE6-4342-B048-85BDC9FD1C3A}</a:tableStyleId>
              </a:tblPr>
              <a:tblGrid>
                <a:gridCol w="850594"/>
                <a:gridCol w="504056"/>
                <a:gridCol w="504056"/>
                <a:gridCol w="432048"/>
                <a:gridCol w="432048"/>
                <a:gridCol w="720081"/>
              </a:tblGrid>
              <a:tr h="344874">
                <a:tc>
                  <a:txBody>
                    <a:bodyPr/>
                    <a:lstStyle/>
                    <a:p>
                      <a:pPr algn="just">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HU</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PL</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SK</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A</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UA (14)</a:t>
                      </a:r>
                      <a:endParaRPr lang="en-US" sz="1400" dirty="0">
                        <a:effectLst/>
                        <a:latin typeface="Tahoma"/>
                        <a:ea typeface="Times New Roman"/>
                      </a:endParaRPr>
                    </a:p>
                  </a:txBody>
                  <a:tcPr marL="43519" marR="43519" marT="0" marB="0"/>
                </a:tc>
              </a:tr>
              <a:tr h="317027">
                <a:tc gridSpan="6">
                  <a:txBody>
                    <a:bodyPr/>
                    <a:lstStyle/>
                    <a:p>
                      <a:pPr algn="just">
                        <a:lnSpc>
                          <a:spcPct val="150000"/>
                        </a:lnSpc>
                        <a:spcAft>
                          <a:spcPts val="0"/>
                        </a:spcAft>
                      </a:pPr>
                      <a:r>
                        <a:rPr lang="en-GB" sz="1400" dirty="0">
                          <a:effectLst/>
                        </a:rPr>
                        <a:t>Distrust</a:t>
                      </a:r>
                      <a:endParaRPr lang="en-US" sz="1400" dirty="0">
                        <a:effectLst/>
                        <a:latin typeface="Tahoma"/>
                        <a:ea typeface="Times New Roman"/>
                      </a:endParaRPr>
                    </a:p>
                  </a:txBody>
                  <a:tcPr marL="43519" marR="43519"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17027">
                <a:tc>
                  <a:txBody>
                    <a:bodyPr/>
                    <a:lstStyle/>
                    <a:p>
                      <a:pPr algn="just">
                        <a:lnSpc>
                          <a:spcPct val="150000"/>
                        </a:lnSpc>
                        <a:spcAft>
                          <a:spcPts val="0"/>
                        </a:spcAft>
                      </a:pPr>
                      <a:r>
                        <a:rPr lang="en-GB" sz="1400" dirty="0">
                          <a:effectLst/>
                        </a:rPr>
                        <a:t>2011</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28</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25</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46</a:t>
                      </a:r>
                      <a:endParaRPr lang="en-US" sz="1400" dirty="0">
                        <a:effectLst/>
                        <a:latin typeface="Tahoma"/>
                        <a:ea typeface="Times New Roman"/>
                      </a:endParaRPr>
                    </a:p>
                  </a:txBody>
                  <a:tcPr marL="43519" marR="43519" marT="0" marB="0">
                    <a:solidFill>
                      <a:schemeClr val="bg1">
                        <a:lumMod val="85000"/>
                      </a:schemeClr>
                    </a:solidFill>
                  </a:tcPr>
                </a:tc>
              </a:tr>
              <a:tr h="317027">
                <a:tc>
                  <a:txBody>
                    <a:bodyPr/>
                    <a:lstStyle/>
                    <a:p>
                      <a:pPr algn="just">
                        <a:lnSpc>
                          <a:spcPct val="150000"/>
                        </a:lnSpc>
                        <a:spcAft>
                          <a:spcPts val="0"/>
                        </a:spcAft>
                      </a:pPr>
                      <a:r>
                        <a:rPr lang="en-GB" sz="1400" dirty="0">
                          <a:effectLst/>
                        </a:rPr>
                        <a:t>1995</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26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19</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33</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r h="317027">
                <a:tc>
                  <a:txBody>
                    <a:bodyPr/>
                    <a:lstStyle/>
                    <a:p>
                      <a:pPr algn="just">
                        <a:lnSpc>
                          <a:spcPct val="150000"/>
                        </a:lnSpc>
                        <a:spcAft>
                          <a:spcPts val="0"/>
                        </a:spcAft>
                      </a:pPr>
                      <a:r>
                        <a:rPr lang="en-GB" sz="1400" dirty="0">
                          <a:effectLst/>
                        </a:rPr>
                        <a:t>1991</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17</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20</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36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25</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r h="317027">
                <a:tc gridSpan="6">
                  <a:txBody>
                    <a:bodyPr/>
                    <a:lstStyle/>
                    <a:p>
                      <a:pPr algn="just">
                        <a:lnSpc>
                          <a:spcPct val="150000"/>
                        </a:lnSpc>
                        <a:spcAft>
                          <a:spcPts val="0"/>
                        </a:spcAft>
                      </a:pPr>
                      <a:r>
                        <a:rPr lang="en-GB" sz="1400" dirty="0">
                          <a:effectLst/>
                        </a:rPr>
                        <a:t>Disgust</a:t>
                      </a:r>
                      <a:endParaRPr lang="en-US" sz="1400" dirty="0">
                        <a:effectLst/>
                        <a:latin typeface="Tahoma"/>
                        <a:ea typeface="Times New Roman"/>
                      </a:endParaRPr>
                    </a:p>
                  </a:txBody>
                  <a:tcPr marL="43519" marR="43519"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17027">
                <a:tc>
                  <a:txBody>
                    <a:bodyPr/>
                    <a:lstStyle/>
                    <a:p>
                      <a:pPr algn="just">
                        <a:lnSpc>
                          <a:spcPct val="150000"/>
                        </a:lnSpc>
                        <a:spcAft>
                          <a:spcPts val="0"/>
                        </a:spcAft>
                      </a:pPr>
                      <a:r>
                        <a:rPr lang="en-GB" sz="1400">
                          <a:effectLst/>
                        </a:rPr>
                        <a:t>2011</a:t>
                      </a:r>
                      <a:endParaRPr lang="en-US" sz="140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11</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9</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25</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10</a:t>
                      </a:r>
                      <a:endParaRPr lang="en-US" sz="1400" dirty="0">
                        <a:effectLst/>
                        <a:latin typeface="Tahoma"/>
                        <a:ea typeface="Times New Roman"/>
                      </a:endParaRPr>
                    </a:p>
                  </a:txBody>
                  <a:tcPr marL="43519" marR="43519" marT="0" marB="0">
                    <a:solidFill>
                      <a:schemeClr val="bg1">
                        <a:lumMod val="85000"/>
                      </a:schemeClr>
                    </a:solidFill>
                  </a:tcPr>
                </a:tc>
              </a:tr>
              <a:tr h="317027">
                <a:tc>
                  <a:txBody>
                    <a:bodyPr/>
                    <a:lstStyle/>
                    <a:p>
                      <a:pPr algn="just">
                        <a:lnSpc>
                          <a:spcPct val="150000"/>
                        </a:lnSpc>
                        <a:spcAft>
                          <a:spcPts val="0"/>
                        </a:spcAft>
                      </a:pPr>
                      <a:r>
                        <a:rPr lang="en-GB" sz="1400">
                          <a:effectLst/>
                        </a:rPr>
                        <a:t>1995</a:t>
                      </a:r>
                      <a:endParaRPr lang="en-US" sz="140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8</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8</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5</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4</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a:effectLst/>
                        </a:rPr>
                        <a:t> </a:t>
                      </a:r>
                      <a:endParaRPr lang="en-US" sz="1400">
                        <a:effectLst/>
                        <a:latin typeface="Tahoma"/>
                        <a:ea typeface="Times New Roman"/>
                      </a:endParaRPr>
                    </a:p>
                  </a:txBody>
                  <a:tcPr marL="43519" marR="43519" marT="0" marB="0">
                    <a:solidFill>
                      <a:schemeClr val="bg1">
                        <a:lumMod val="85000"/>
                      </a:schemeClr>
                    </a:solidFill>
                  </a:tcPr>
                </a:tc>
              </a:tr>
              <a:tr h="317027">
                <a:tc>
                  <a:txBody>
                    <a:bodyPr/>
                    <a:lstStyle/>
                    <a:p>
                      <a:pPr algn="just">
                        <a:lnSpc>
                          <a:spcPct val="150000"/>
                        </a:lnSpc>
                        <a:spcAft>
                          <a:spcPts val="0"/>
                        </a:spcAft>
                      </a:pPr>
                      <a:r>
                        <a:rPr lang="en-GB" sz="1400">
                          <a:effectLst/>
                        </a:rPr>
                        <a:t>1991</a:t>
                      </a:r>
                      <a:endParaRPr lang="en-US" sz="140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4</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12</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3</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4</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r h="317027">
                <a:tc gridSpan="6">
                  <a:txBody>
                    <a:bodyPr/>
                    <a:lstStyle/>
                    <a:p>
                      <a:pPr algn="just">
                        <a:lnSpc>
                          <a:spcPct val="150000"/>
                        </a:lnSpc>
                        <a:spcAft>
                          <a:spcPts val="0"/>
                        </a:spcAft>
                      </a:pPr>
                      <a:r>
                        <a:rPr lang="en-GB" sz="1400" dirty="0">
                          <a:effectLst/>
                        </a:rPr>
                        <a:t>Anger</a:t>
                      </a:r>
                      <a:endParaRPr lang="en-US" sz="1400" dirty="0">
                        <a:effectLst/>
                        <a:latin typeface="Tahoma"/>
                        <a:ea typeface="Times New Roman"/>
                      </a:endParaRPr>
                    </a:p>
                  </a:txBody>
                  <a:tcPr marL="43519" marR="43519"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17027">
                <a:tc>
                  <a:txBody>
                    <a:bodyPr/>
                    <a:lstStyle/>
                    <a:p>
                      <a:pPr algn="just">
                        <a:lnSpc>
                          <a:spcPct val="150000"/>
                        </a:lnSpc>
                        <a:spcAft>
                          <a:spcPts val="0"/>
                        </a:spcAft>
                      </a:pPr>
                      <a:r>
                        <a:rPr lang="en-GB" sz="1400" dirty="0">
                          <a:effectLst/>
                        </a:rPr>
                        <a:t>2011</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20</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15</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17</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21</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10</a:t>
                      </a:r>
                      <a:endParaRPr lang="en-US" sz="1400" dirty="0">
                        <a:effectLst/>
                        <a:latin typeface="Tahoma"/>
                        <a:ea typeface="Times New Roman"/>
                      </a:endParaRPr>
                    </a:p>
                  </a:txBody>
                  <a:tcPr marL="43519" marR="43519" marT="0" marB="0">
                    <a:solidFill>
                      <a:schemeClr val="bg1">
                        <a:lumMod val="85000"/>
                      </a:schemeClr>
                    </a:solidFill>
                  </a:tcPr>
                </a:tc>
              </a:tr>
              <a:tr h="317027">
                <a:tc>
                  <a:txBody>
                    <a:bodyPr/>
                    <a:lstStyle/>
                    <a:p>
                      <a:pPr algn="just">
                        <a:lnSpc>
                          <a:spcPct val="150000"/>
                        </a:lnSpc>
                        <a:spcAft>
                          <a:spcPts val="0"/>
                        </a:spcAft>
                      </a:pPr>
                      <a:r>
                        <a:rPr lang="en-GB" sz="1400" dirty="0">
                          <a:effectLst/>
                        </a:rPr>
                        <a:t>1995</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12</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10</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12</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20</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r h="317027">
                <a:tc>
                  <a:txBody>
                    <a:bodyPr/>
                    <a:lstStyle/>
                    <a:p>
                      <a:pPr algn="just">
                        <a:lnSpc>
                          <a:spcPct val="150000"/>
                        </a:lnSpc>
                        <a:spcAft>
                          <a:spcPts val="0"/>
                        </a:spcAft>
                      </a:pPr>
                      <a:r>
                        <a:rPr lang="en-GB" sz="1400" dirty="0">
                          <a:effectLst/>
                        </a:rPr>
                        <a:t>1991</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16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11</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13</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14</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bl>
          </a:graphicData>
        </a:graphic>
      </p:graphicFrame>
      <p:sp>
        <p:nvSpPr>
          <p:cNvPr id="5" name="Ovál 4"/>
          <p:cNvSpPr/>
          <p:nvPr/>
        </p:nvSpPr>
        <p:spPr>
          <a:xfrm>
            <a:off x="2483768" y="3861048"/>
            <a:ext cx="360040" cy="101181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ál 11"/>
          <p:cNvSpPr/>
          <p:nvPr/>
        </p:nvSpPr>
        <p:spPr>
          <a:xfrm>
            <a:off x="1547664" y="2636912"/>
            <a:ext cx="360040" cy="10081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3" name="Tabuľka 12"/>
          <p:cNvGraphicFramePr>
            <a:graphicFrameLocks noGrp="1"/>
          </p:cNvGraphicFramePr>
          <p:nvPr>
            <p:extLst>
              <p:ext uri="{D42A27DB-BD31-4B8C-83A1-F6EECF244321}">
                <p14:modId xmlns:p14="http://schemas.microsoft.com/office/powerpoint/2010/main" val="2723064411"/>
              </p:ext>
            </p:extLst>
          </p:nvPr>
        </p:nvGraphicFramePr>
        <p:xfrm>
          <a:off x="4427983" y="1988840"/>
          <a:ext cx="4229930" cy="4180757"/>
        </p:xfrm>
        <a:graphic>
          <a:graphicData uri="http://schemas.openxmlformats.org/drawingml/2006/table">
            <a:tbl>
              <a:tblPr firstRow="1" firstCol="1" bandRow="1" bandCol="1">
                <a:tableStyleId>{5C22544A-7EE6-4342-B048-85BDC9FD1C3A}</a:tableStyleId>
              </a:tblPr>
              <a:tblGrid>
                <a:gridCol w="1293961"/>
                <a:gridCol w="568252"/>
                <a:gridCol w="568252"/>
                <a:gridCol w="568252"/>
                <a:gridCol w="492827"/>
                <a:gridCol w="738386"/>
              </a:tblGrid>
              <a:tr h="340277">
                <a:tc>
                  <a:txBody>
                    <a:bodyPr/>
                    <a:lstStyle/>
                    <a:p>
                      <a:pPr algn="just">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HU</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PL</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SK</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A</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UA (14)</a:t>
                      </a:r>
                      <a:endParaRPr lang="en-US" sz="1400" dirty="0">
                        <a:effectLst/>
                        <a:latin typeface="Tahoma"/>
                        <a:ea typeface="Times New Roman"/>
                      </a:endParaRPr>
                    </a:p>
                  </a:txBody>
                  <a:tcPr marL="43519" marR="43519" marT="0" marB="0"/>
                </a:tc>
              </a:tr>
              <a:tr h="320040">
                <a:tc gridSpan="6">
                  <a:txBody>
                    <a:bodyPr/>
                    <a:lstStyle/>
                    <a:p>
                      <a:pPr algn="just">
                        <a:lnSpc>
                          <a:spcPct val="150000"/>
                        </a:lnSpc>
                        <a:spcAft>
                          <a:spcPts val="0"/>
                        </a:spcAft>
                      </a:pPr>
                      <a:r>
                        <a:rPr lang="en-GB" sz="1400" dirty="0">
                          <a:effectLst/>
                        </a:rPr>
                        <a:t>Indifference</a:t>
                      </a:r>
                      <a:endParaRPr lang="en-US" sz="1400" dirty="0">
                        <a:effectLst/>
                        <a:latin typeface="Tahoma"/>
                        <a:ea typeface="Times New Roman"/>
                      </a:endParaRPr>
                    </a:p>
                  </a:txBody>
                  <a:tcPr marL="43519" marR="43519"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20040">
                <a:tc>
                  <a:txBody>
                    <a:bodyPr/>
                    <a:lstStyle/>
                    <a:p>
                      <a:pPr algn="just">
                        <a:lnSpc>
                          <a:spcPct val="150000"/>
                        </a:lnSpc>
                        <a:spcAft>
                          <a:spcPts val="0"/>
                        </a:spcAft>
                      </a:pPr>
                      <a:r>
                        <a:rPr lang="en-GB" sz="1400" dirty="0">
                          <a:effectLst/>
                        </a:rPr>
                        <a:t>2011</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19</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14</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14</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9</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8</a:t>
                      </a:r>
                      <a:endParaRPr lang="en-US" sz="1400" dirty="0">
                        <a:effectLst/>
                        <a:latin typeface="Tahoma"/>
                        <a:ea typeface="Times New Roman"/>
                      </a:endParaRPr>
                    </a:p>
                  </a:txBody>
                  <a:tcPr marL="43519" marR="43519" marT="0" marB="0">
                    <a:solidFill>
                      <a:schemeClr val="bg1">
                        <a:lumMod val="85000"/>
                      </a:schemeClr>
                    </a:solidFill>
                  </a:tcPr>
                </a:tc>
              </a:tr>
              <a:tr h="320040">
                <a:tc>
                  <a:txBody>
                    <a:bodyPr/>
                    <a:lstStyle/>
                    <a:p>
                      <a:pPr algn="just">
                        <a:lnSpc>
                          <a:spcPct val="150000"/>
                        </a:lnSpc>
                        <a:spcAft>
                          <a:spcPts val="0"/>
                        </a:spcAft>
                      </a:pPr>
                      <a:r>
                        <a:rPr lang="en-GB" sz="1400">
                          <a:effectLst/>
                        </a:rPr>
                        <a:t>1995</a:t>
                      </a:r>
                      <a:endParaRPr lang="en-US" sz="1400">
                        <a:effectLst/>
                        <a:latin typeface="Tahoma"/>
                        <a:ea typeface="Times New Roman"/>
                      </a:endParaRPr>
                    </a:p>
                  </a:txBody>
                  <a:tcPr marL="43519" marR="43519" marT="0" marB="0"/>
                </a:tc>
                <a:tc>
                  <a:txBody>
                    <a:bodyPr/>
                    <a:lstStyle/>
                    <a:p>
                      <a:pPr algn="ctr">
                        <a:lnSpc>
                          <a:spcPct val="150000"/>
                        </a:lnSpc>
                        <a:spcAft>
                          <a:spcPts val="0"/>
                        </a:spcAft>
                      </a:pPr>
                      <a:r>
                        <a:rPr lang="en-GB" sz="1400">
                          <a:effectLst/>
                        </a:rPr>
                        <a:t>21</a:t>
                      </a:r>
                      <a:endParaRPr lang="en-US" sz="140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28</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19</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13</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r h="320040">
                <a:tc>
                  <a:txBody>
                    <a:bodyPr/>
                    <a:lstStyle/>
                    <a:p>
                      <a:pPr algn="just">
                        <a:lnSpc>
                          <a:spcPct val="150000"/>
                        </a:lnSpc>
                        <a:spcAft>
                          <a:spcPts val="0"/>
                        </a:spcAft>
                      </a:pPr>
                      <a:r>
                        <a:rPr lang="en-GB" sz="1400">
                          <a:effectLst/>
                        </a:rPr>
                        <a:t>1991</a:t>
                      </a:r>
                      <a:endParaRPr lang="en-US" sz="1400">
                        <a:effectLst/>
                        <a:latin typeface="Tahoma"/>
                        <a:ea typeface="Times New Roman"/>
                      </a:endParaRPr>
                    </a:p>
                  </a:txBody>
                  <a:tcPr marL="43519" marR="43519" marT="0" marB="0"/>
                </a:tc>
                <a:tc>
                  <a:txBody>
                    <a:bodyPr/>
                    <a:lstStyle/>
                    <a:p>
                      <a:pPr algn="ctr">
                        <a:lnSpc>
                          <a:spcPct val="150000"/>
                        </a:lnSpc>
                        <a:spcAft>
                          <a:spcPts val="0"/>
                        </a:spcAft>
                      </a:pPr>
                      <a:r>
                        <a:rPr lang="en-GB" sz="1400">
                          <a:effectLst/>
                        </a:rPr>
                        <a:t>25</a:t>
                      </a:r>
                      <a:endParaRPr lang="en-US" sz="140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12</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17</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r h="320040">
                <a:tc gridSpan="6">
                  <a:txBody>
                    <a:bodyPr/>
                    <a:lstStyle/>
                    <a:p>
                      <a:pPr algn="just">
                        <a:lnSpc>
                          <a:spcPct val="150000"/>
                        </a:lnSpc>
                        <a:spcAft>
                          <a:spcPts val="0"/>
                        </a:spcAft>
                      </a:pPr>
                      <a:r>
                        <a:rPr lang="en-GB" sz="1400" dirty="0">
                          <a:effectLst/>
                        </a:rPr>
                        <a:t>Boredom</a:t>
                      </a:r>
                      <a:endParaRPr lang="en-US" sz="1400" dirty="0">
                        <a:effectLst/>
                        <a:latin typeface="Tahoma"/>
                        <a:ea typeface="Times New Roman"/>
                      </a:endParaRPr>
                    </a:p>
                  </a:txBody>
                  <a:tcPr marL="43519" marR="43519"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20040">
                <a:tc>
                  <a:txBody>
                    <a:bodyPr/>
                    <a:lstStyle/>
                    <a:p>
                      <a:pPr algn="just">
                        <a:lnSpc>
                          <a:spcPct val="150000"/>
                        </a:lnSpc>
                        <a:spcAft>
                          <a:spcPts val="0"/>
                        </a:spcAft>
                      </a:pPr>
                      <a:r>
                        <a:rPr lang="en-GB" sz="1400">
                          <a:effectLst/>
                        </a:rPr>
                        <a:t>2011</a:t>
                      </a:r>
                      <a:endParaRPr lang="en-US" sz="140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7</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20</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3</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a:t>
                      </a:r>
                      <a:endParaRPr lang="en-US" sz="1400" dirty="0">
                        <a:effectLst/>
                        <a:latin typeface="Tahoma"/>
                        <a:ea typeface="Times New Roman"/>
                      </a:endParaRPr>
                    </a:p>
                  </a:txBody>
                  <a:tcPr marL="43519" marR="43519" marT="0" marB="0">
                    <a:solidFill>
                      <a:schemeClr val="bg1">
                        <a:lumMod val="85000"/>
                      </a:schemeClr>
                    </a:solidFill>
                  </a:tcPr>
                </a:tc>
              </a:tr>
              <a:tr h="320040">
                <a:tc>
                  <a:txBody>
                    <a:bodyPr/>
                    <a:lstStyle/>
                    <a:p>
                      <a:pPr algn="just">
                        <a:lnSpc>
                          <a:spcPct val="150000"/>
                        </a:lnSpc>
                        <a:spcAft>
                          <a:spcPts val="0"/>
                        </a:spcAft>
                      </a:pPr>
                      <a:r>
                        <a:rPr lang="en-GB" sz="1400" dirty="0">
                          <a:effectLst/>
                        </a:rPr>
                        <a:t>1995</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8</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12</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3</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r h="320040">
                <a:tc>
                  <a:txBody>
                    <a:bodyPr/>
                    <a:lstStyle/>
                    <a:p>
                      <a:pPr algn="just">
                        <a:lnSpc>
                          <a:spcPct val="150000"/>
                        </a:lnSpc>
                        <a:spcAft>
                          <a:spcPts val="0"/>
                        </a:spcAft>
                      </a:pPr>
                      <a:r>
                        <a:rPr lang="en-GB" sz="1400">
                          <a:effectLst/>
                        </a:rPr>
                        <a:t>1991</a:t>
                      </a:r>
                      <a:endParaRPr lang="en-US" sz="1400">
                        <a:effectLst/>
                        <a:latin typeface="Tahoma"/>
                        <a:ea typeface="Times New Roman"/>
                      </a:endParaRPr>
                    </a:p>
                  </a:txBody>
                  <a:tcPr marL="43519" marR="43519" marT="0" marB="0"/>
                </a:tc>
                <a:tc>
                  <a:txBody>
                    <a:bodyPr/>
                    <a:lstStyle/>
                    <a:p>
                      <a:pPr algn="ctr">
                        <a:lnSpc>
                          <a:spcPct val="150000"/>
                        </a:lnSpc>
                        <a:spcAft>
                          <a:spcPts val="0"/>
                        </a:spcAft>
                      </a:pPr>
                      <a:r>
                        <a:rPr lang="en-GB" sz="1400">
                          <a:effectLst/>
                        </a:rPr>
                        <a:t>8</a:t>
                      </a:r>
                      <a:endParaRPr lang="en-US" sz="140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a:effectLst/>
                        </a:rPr>
                        <a:t>7</a:t>
                      </a:r>
                      <a:endParaRPr lang="en-US" sz="140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4</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4</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r h="320040">
                <a:tc gridSpan="6">
                  <a:txBody>
                    <a:bodyPr/>
                    <a:lstStyle/>
                    <a:p>
                      <a:pPr algn="just">
                        <a:lnSpc>
                          <a:spcPct val="150000"/>
                        </a:lnSpc>
                        <a:spcAft>
                          <a:spcPts val="0"/>
                        </a:spcAft>
                      </a:pPr>
                      <a:r>
                        <a:rPr lang="en-GB" sz="1400" dirty="0">
                          <a:effectLst/>
                        </a:rPr>
                        <a:t>Positive feelings (sympathy, interest, enthusiasm)</a:t>
                      </a:r>
                      <a:endParaRPr lang="en-US" sz="1400" dirty="0">
                        <a:effectLst/>
                        <a:latin typeface="Tahoma"/>
                        <a:ea typeface="Times New Roman"/>
                      </a:endParaRPr>
                    </a:p>
                  </a:txBody>
                  <a:tcPr marL="43519" marR="43519"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20040">
                <a:tc>
                  <a:txBody>
                    <a:bodyPr/>
                    <a:lstStyle/>
                    <a:p>
                      <a:pPr algn="just">
                        <a:lnSpc>
                          <a:spcPct val="150000"/>
                        </a:lnSpc>
                        <a:spcAft>
                          <a:spcPts val="0"/>
                        </a:spcAft>
                      </a:pPr>
                      <a:r>
                        <a:rPr lang="en-GB" sz="1400">
                          <a:effectLst/>
                        </a:rPr>
                        <a:t>2011</a:t>
                      </a:r>
                      <a:endParaRPr lang="en-US" sz="1400">
                        <a:effectLst/>
                        <a:latin typeface="Tahoma"/>
                        <a:ea typeface="Times New Roman"/>
                      </a:endParaRPr>
                    </a:p>
                  </a:txBody>
                  <a:tcPr marL="43519" marR="43519" marT="0" marB="0"/>
                </a:tc>
                <a:tc>
                  <a:txBody>
                    <a:bodyPr/>
                    <a:lstStyle/>
                    <a:p>
                      <a:pPr algn="ctr">
                        <a:lnSpc>
                          <a:spcPct val="150000"/>
                        </a:lnSpc>
                        <a:spcAft>
                          <a:spcPts val="0"/>
                        </a:spcAft>
                      </a:pPr>
                      <a:r>
                        <a:rPr lang="en-GB" sz="1400" dirty="0">
                          <a:effectLst/>
                        </a:rPr>
                        <a:t>13</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14</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9</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33</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19</a:t>
                      </a:r>
                      <a:endParaRPr lang="en-US" sz="1400" dirty="0">
                        <a:effectLst/>
                        <a:latin typeface="Tahoma"/>
                        <a:ea typeface="Times New Roman"/>
                      </a:endParaRPr>
                    </a:p>
                  </a:txBody>
                  <a:tcPr marL="43519" marR="43519" marT="0" marB="0">
                    <a:solidFill>
                      <a:schemeClr val="bg1">
                        <a:lumMod val="85000"/>
                      </a:schemeClr>
                    </a:solidFill>
                  </a:tcPr>
                </a:tc>
              </a:tr>
              <a:tr h="320040">
                <a:tc>
                  <a:txBody>
                    <a:bodyPr/>
                    <a:lstStyle/>
                    <a:p>
                      <a:pPr algn="just">
                        <a:lnSpc>
                          <a:spcPct val="150000"/>
                        </a:lnSpc>
                        <a:spcAft>
                          <a:spcPts val="0"/>
                        </a:spcAft>
                      </a:pPr>
                      <a:r>
                        <a:rPr lang="en-GB" sz="1400" dirty="0">
                          <a:effectLst/>
                        </a:rPr>
                        <a:t>1995</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a:effectLst/>
                        </a:rPr>
                        <a:t>24</a:t>
                      </a:r>
                      <a:endParaRPr lang="en-US" sz="140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a:effectLst/>
                        </a:rPr>
                        <a:t>23</a:t>
                      </a:r>
                      <a:endParaRPr lang="en-US" sz="140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26</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30</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r h="320040">
                <a:tc>
                  <a:txBody>
                    <a:bodyPr/>
                    <a:lstStyle/>
                    <a:p>
                      <a:pPr algn="just">
                        <a:lnSpc>
                          <a:spcPct val="150000"/>
                        </a:lnSpc>
                        <a:spcAft>
                          <a:spcPts val="0"/>
                        </a:spcAft>
                      </a:pPr>
                      <a:r>
                        <a:rPr lang="en-GB" sz="1400" dirty="0">
                          <a:effectLst/>
                        </a:rPr>
                        <a:t>1991</a:t>
                      </a:r>
                      <a:endParaRPr lang="en-US" sz="1400" dirty="0">
                        <a:effectLst/>
                        <a:latin typeface="Tahoma"/>
                        <a:ea typeface="Times New Roman"/>
                      </a:endParaRPr>
                    </a:p>
                  </a:txBody>
                  <a:tcPr marL="43519" marR="43519" marT="0" marB="0"/>
                </a:tc>
                <a:tc>
                  <a:txBody>
                    <a:bodyPr/>
                    <a:lstStyle/>
                    <a:p>
                      <a:pPr algn="ctr">
                        <a:lnSpc>
                          <a:spcPct val="150000"/>
                        </a:lnSpc>
                        <a:spcAft>
                          <a:spcPts val="0"/>
                        </a:spcAft>
                      </a:pPr>
                      <a:r>
                        <a:rPr lang="en-GB" sz="1400">
                          <a:effectLst/>
                        </a:rPr>
                        <a:t>31</a:t>
                      </a:r>
                      <a:endParaRPr lang="en-US" sz="140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22</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a:effectLst/>
                        </a:rPr>
                        <a:t>31</a:t>
                      </a:r>
                      <a:endParaRPr lang="en-US" sz="140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37</a:t>
                      </a:r>
                      <a:endParaRPr lang="en-US" sz="1400" dirty="0">
                        <a:effectLst/>
                        <a:latin typeface="Tahoma"/>
                        <a:ea typeface="Times New Roman"/>
                      </a:endParaRPr>
                    </a:p>
                  </a:txBody>
                  <a:tcPr marL="43519" marR="43519"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43519" marR="43519" marT="0" marB="0">
                    <a:solidFill>
                      <a:schemeClr val="bg1">
                        <a:lumMod val="85000"/>
                      </a:schemeClr>
                    </a:solidFill>
                  </a:tcPr>
                </a:tc>
              </a:tr>
            </a:tbl>
          </a:graphicData>
        </a:graphic>
      </p:graphicFrame>
      <p:sp>
        <p:nvSpPr>
          <p:cNvPr id="6" name="Ovál 5"/>
          <p:cNvSpPr/>
          <p:nvPr/>
        </p:nvSpPr>
        <p:spPr>
          <a:xfrm>
            <a:off x="5580112" y="5157192"/>
            <a:ext cx="1872208" cy="115212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ál 13"/>
          <p:cNvSpPr/>
          <p:nvPr/>
        </p:nvSpPr>
        <p:spPr>
          <a:xfrm>
            <a:off x="6300192" y="3933056"/>
            <a:ext cx="504056" cy="93981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ál 14"/>
          <p:cNvSpPr/>
          <p:nvPr/>
        </p:nvSpPr>
        <p:spPr>
          <a:xfrm>
            <a:off x="3491880" y="2636912"/>
            <a:ext cx="432048"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51631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uľka 2"/>
          <p:cNvGraphicFramePr>
            <a:graphicFrameLocks noGrp="1"/>
          </p:cNvGraphicFramePr>
          <p:nvPr>
            <p:extLst>
              <p:ext uri="{D42A27DB-BD31-4B8C-83A1-F6EECF244321}">
                <p14:modId xmlns:p14="http://schemas.microsoft.com/office/powerpoint/2010/main" val="2006751131"/>
              </p:ext>
            </p:extLst>
          </p:nvPr>
        </p:nvGraphicFramePr>
        <p:xfrm>
          <a:off x="502069" y="1380838"/>
          <a:ext cx="7488831" cy="4241940"/>
        </p:xfrm>
        <a:graphic>
          <a:graphicData uri="http://schemas.openxmlformats.org/drawingml/2006/table">
            <a:tbl>
              <a:tblPr firstRow="1" firstCol="1" bandRow="1" bandCol="1">
                <a:tableStyleId>{5C22544A-7EE6-4342-B048-85BDC9FD1C3A}</a:tableStyleId>
              </a:tblPr>
              <a:tblGrid>
                <a:gridCol w="3523963"/>
                <a:gridCol w="991217"/>
                <a:gridCol w="991217"/>
                <a:gridCol w="991217"/>
                <a:gridCol w="991217"/>
              </a:tblGrid>
              <a:tr h="303208">
                <a:tc>
                  <a:txBody>
                    <a:bodyPr/>
                    <a:lstStyle/>
                    <a:p>
                      <a:pPr algn="just">
                        <a:lnSpc>
                          <a:spcPct val="150000"/>
                        </a:lnSpc>
                        <a:spcAft>
                          <a:spcPts val="0"/>
                        </a:spcAft>
                      </a:pPr>
                      <a:r>
                        <a:rPr lang="en-GB" sz="1400" dirty="0">
                          <a:effectLst/>
                        </a:rPr>
                        <a:t> </a:t>
                      </a:r>
                      <a:endParaRPr lang="en-US" sz="1400" dirty="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HU</a:t>
                      </a:r>
                      <a:endParaRPr lang="en-US" sz="1400" dirty="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PL</a:t>
                      </a:r>
                      <a:endParaRPr lang="en-US" sz="1400" dirty="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SK</a:t>
                      </a:r>
                      <a:endParaRPr lang="en-US" sz="1400" dirty="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UA (14)</a:t>
                      </a:r>
                      <a:endParaRPr lang="en-US" sz="1400" dirty="0">
                        <a:effectLst/>
                        <a:latin typeface="Tahoma"/>
                        <a:ea typeface="Times New Roman"/>
                      </a:endParaRPr>
                    </a:p>
                  </a:txBody>
                  <a:tcPr marL="68580" marR="68580" marT="0" marB="0"/>
                </a:tc>
              </a:tr>
              <a:tr h="303208">
                <a:tc gridSpan="5">
                  <a:txBody>
                    <a:bodyPr/>
                    <a:lstStyle/>
                    <a:p>
                      <a:pPr algn="just">
                        <a:lnSpc>
                          <a:spcPct val="150000"/>
                        </a:lnSpc>
                        <a:spcAft>
                          <a:spcPts val="0"/>
                        </a:spcAft>
                      </a:pPr>
                      <a:r>
                        <a:rPr lang="en-GB" sz="1400" dirty="0">
                          <a:effectLst/>
                        </a:rPr>
                        <a:t>Democracy is preferable to dictatorship under any circumstances</a:t>
                      </a:r>
                      <a:endParaRPr lang="en-US" sz="1400" dirty="0">
                        <a:effectLst/>
                        <a:latin typeface="Tahoma"/>
                        <a:ea typeface="Times New Roman"/>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3208">
                <a:tc>
                  <a:txBody>
                    <a:bodyPr/>
                    <a:lstStyle/>
                    <a:p>
                      <a:pPr algn="just">
                        <a:lnSpc>
                          <a:spcPct val="150000"/>
                        </a:lnSpc>
                        <a:spcAft>
                          <a:spcPts val="0"/>
                        </a:spcAft>
                      </a:pPr>
                      <a:r>
                        <a:rPr lang="en-GB" sz="1400" dirty="0">
                          <a:effectLst/>
                        </a:rPr>
                        <a:t>2011</a:t>
                      </a:r>
                      <a:endParaRPr lang="en-US" sz="1400" dirty="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70</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66</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62</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a:effectLst/>
                        </a:rPr>
                        <a:t>62</a:t>
                      </a:r>
                      <a:endParaRPr lang="en-US" sz="1400">
                        <a:effectLst/>
                        <a:latin typeface="Tahoma"/>
                        <a:ea typeface="Times New Roman"/>
                      </a:endParaRPr>
                    </a:p>
                  </a:txBody>
                  <a:tcPr marL="68580" marR="68580" marT="0" marB="0">
                    <a:solidFill>
                      <a:schemeClr val="bg1">
                        <a:lumMod val="85000"/>
                      </a:schemeClr>
                    </a:solidFill>
                  </a:tcPr>
                </a:tc>
              </a:tr>
              <a:tr h="303208">
                <a:tc>
                  <a:txBody>
                    <a:bodyPr/>
                    <a:lstStyle/>
                    <a:p>
                      <a:pPr algn="just">
                        <a:lnSpc>
                          <a:spcPct val="150000"/>
                        </a:lnSpc>
                        <a:spcAft>
                          <a:spcPts val="0"/>
                        </a:spcAft>
                      </a:pPr>
                      <a:r>
                        <a:rPr lang="en-GB" sz="1400" dirty="0">
                          <a:effectLst/>
                        </a:rPr>
                        <a:t>1995</a:t>
                      </a:r>
                      <a:endParaRPr lang="en-US" sz="1400" dirty="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67</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65</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66</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68580" marR="68580" marT="0" marB="0">
                    <a:solidFill>
                      <a:schemeClr val="bg1">
                        <a:lumMod val="85000"/>
                      </a:schemeClr>
                    </a:solidFill>
                  </a:tcPr>
                </a:tc>
              </a:tr>
              <a:tr h="303208">
                <a:tc>
                  <a:txBody>
                    <a:bodyPr/>
                    <a:lstStyle/>
                    <a:p>
                      <a:pPr algn="just">
                        <a:lnSpc>
                          <a:spcPct val="150000"/>
                        </a:lnSpc>
                        <a:spcAft>
                          <a:spcPts val="0"/>
                        </a:spcAft>
                      </a:pPr>
                      <a:r>
                        <a:rPr lang="en-GB" sz="1400" dirty="0">
                          <a:effectLst/>
                        </a:rPr>
                        <a:t>1991</a:t>
                      </a:r>
                      <a:endParaRPr lang="en-US" sz="1400" dirty="0">
                        <a:effectLst/>
                        <a:latin typeface="Tahoma"/>
                        <a:ea typeface="Times New Roman"/>
                      </a:endParaRPr>
                    </a:p>
                  </a:txBody>
                  <a:tcPr marL="68580" marR="68580" marT="0" marB="0"/>
                </a:tc>
                <a:tc>
                  <a:txBody>
                    <a:bodyPr/>
                    <a:lstStyle/>
                    <a:p>
                      <a:pPr algn="ctr">
                        <a:lnSpc>
                          <a:spcPct val="150000"/>
                        </a:lnSpc>
                        <a:spcAft>
                          <a:spcPts val="0"/>
                        </a:spcAft>
                      </a:pPr>
                      <a:r>
                        <a:rPr lang="en-GB" sz="1400">
                          <a:effectLst/>
                        </a:rPr>
                        <a:t>69</a:t>
                      </a:r>
                      <a:endParaRPr lang="en-US" sz="140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60</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67</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68580" marR="68580" marT="0" marB="0">
                    <a:solidFill>
                      <a:schemeClr val="bg1">
                        <a:lumMod val="85000"/>
                      </a:schemeClr>
                    </a:solidFill>
                  </a:tcPr>
                </a:tc>
              </a:tr>
              <a:tr h="303208">
                <a:tc gridSpan="5">
                  <a:txBody>
                    <a:bodyPr/>
                    <a:lstStyle/>
                    <a:p>
                      <a:pPr algn="just">
                        <a:lnSpc>
                          <a:spcPct val="150000"/>
                        </a:lnSpc>
                        <a:spcAft>
                          <a:spcPts val="0"/>
                        </a:spcAft>
                      </a:pPr>
                      <a:r>
                        <a:rPr lang="en-GB" sz="1400" dirty="0">
                          <a:effectLst/>
                        </a:rPr>
                        <a:t>In some cases, dictatorship may be preferable to democracy</a:t>
                      </a:r>
                      <a:endParaRPr lang="en-US" sz="1400" dirty="0">
                        <a:effectLst/>
                        <a:latin typeface="Tahoma"/>
                        <a:ea typeface="Times New Roman"/>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3208">
                <a:tc>
                  <a:txBody>
                    <a:bodyPr/>
                    <a:lstStyle/>
                    <a:p>
                      <a:pPr algn="just">
                        <a:lnSpc>
                          <a:spcPct val="150000"/>
                        </a:lnSpc>
                        <a:spcAft>
                          <a:spcPts val="0"/>
                        </a:spcAft>
                      </a:pPr>
                      <a:r>
                        <a:rPr lang="en-GB" sz="1400" dirty="0">
                          <a:effectLst/>
                        </a:rPr>
                        <a:t>2011</a:t>
                      </a:r>
                      <a:endParaRPr lang="en-US" sz="1400" dirty="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11</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17</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20</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a:effectLst/>
                        </a:rPr>
                        <a:t>18</a:t>
                      </a:r>
                      <a:endParaRPr lang="en-US" sz="1400">
                        <a:effectLst/>
                        <a:latin typeface="Tahoma"/>
                        <a:ea typeface="Times New Roman"/>
                      </a:endParaRPr>
                    </a:p>
                  </a:txBody>
                  <a:tcPr marL="68580" marR="68580" marT="0" marB="0">
                    <a:solidFill>
                      <a:schemeClr val="bg1">
                        <a:lumMod val="85000"/>
                      </a:schemeClr>
                    </a:solidFill>
                  </a:tcPr>
                </a:tc>
              </a:tr>
              <a:tr h="303208">
                <a:tc>
                  <a:txBody>
                    <a:bodyPr/>
                    <a:lstStyle/>
                    <a:p>
                      <a:pPr algn="just">
                        <a:lnSpc>
                          <a:spcPct val="150000"/>
                        </a:lnSpc>
                        <a:spcAft>
                          <a:spcPts val="0"/>
                        </a:spcAft>
                      </a:pPr>
                      <a:r>
                        <a:rPr lang="en-GB" sz="1400">
                          <a:effectLst/>
                        </a:rPr>
                        <a:t>1995</a:t>
                      </a:r>
                      <a:endParaRPr lang="en-US" sz="140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11</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15</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12</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68580" marR="68580" marT="0" marB="0">
                    <a:solidFill>
                      <a:schemeClr val="bg1">
                        <a:lumMod val="85000"/>
                      </a:schemeClr>
                    </a:solidFill>
                  </a:tcPr>
                </a:tc>
              </a:tr>
              <a:tr h="303208">
                <a:tc>
                  <a:txBody>
                    <a:bodyPr/>
                    <a:lstStyle/>
                    <a:p>
                      <a:pPr algn="just">
                        <a:lnSpc>
                          <a:spcPct val="150000"/>
                        </a:lnSpc>
                        <a:spcAft>
                          <a:spcPts val="0"/>
                        </a:spcAft>
                      </a:pPr>
                      <a:r>
                        <a:rPr lang="en-GB" sz="1400">
                          <a:effectLst/>
                        </a:rPr>
                        <a:t>1991</a:t>
                      </a:r>
                      <a:endParaRPr lang="en-US" sz="140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9</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a:effectLst/>
                        </a:rPr>
                        <a:t>14</a:t>
                      </a:r>
                      <a:endParaRPr lang="en-US" sz="140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10</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68580" marR="68580" marT="0" marB="0">
                    <a:solidFill>
                      <a:schemeClr val="bg1">
                        <a:lumMod val="85000"/>
                      </a:schemeClr>
                    </a:solidFill>
                  </a:tcPr>
                </a:tc>
              </a:tr>
              <a:tr h="401460">
                <a:tc gridSpan="5">
                  <a:txBody>
                    <a:bodyPr/>
                    <a:lstStyle/>
                    <a:p>
                      <a:pPr algn="just">
                        <a:lnSpc>
                          <a:spcPct val="150000"/>
                        </a:lnSpc>
                        <a:spcAft>
                          <a:spcPts val="0"/>
                        </a:spcAft>
                      </a:pPr>
                      <a:r>
                        <a:rPr lang="en-GB" sz="1400" dirty="0">
                          <a:effectLst/>
                        </a:rPr>
                        <a:t>For people like me, it makes no difference, whether we live in a democracy or a dictatorship</a:t>
                      </a:r>
                      <a:endParaRPr lang="en-US" sz="1400" dirty="0">
                        <a:effectLst/>
                        <a:latin typeface="Tahoma"/>
                        <a:ea typeface="Times New Roman"/>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3208">
                <a:tc>
                  <a:txBody>
                    <a:bodyPr/>
                    <a:lstStyle/>
                    <a:p>
                      <a:pPr algn="just">
                        <a:lnSpc>
                          <a:spcPct val="150000"/>
                        </a:lnSpc>
                        <a:spcAft>
                          <a:spcPts val="0"/>
                        </a:spcAft>
                      </a:pPr>
                      <a:r>
                        <a:rPr lang="en-GB" sz="1400">
                          <a:effectLst/>
                        </a:rPr>
                        <a:t>2011</a:t>
                      </a:r>
                      <a:endParaRPr lang="en-US" sz="1400">
                        <a:effectLst/>
                        <a:latin typeface="Tahoma"/>
                        <a:ea typeface="Times New Roman"/>
                      </a:endParaRPr>
                    </a:p>
                  </a:txBody>
                  <a:tcPr marL="68580" marR="68580" marT="0" marB="0"/>
                </a:tc>
                <a:tc>
                  <a:txBody>
                    <a:bodyPr/>
                    <a:lstStyle/>
                    <a:p>
                      <a:pPr algn="ctr">
                        <a:lnSpc>
                          <a:spcPct val="150000"/>
                        </a:lnSpc>
                        <a:spcAft>
                          <a:spcPts val="0"/>
                        </a:spcAft>
                      </a:pPr>
                      <a:r>
                        <a:rPr lang="en-GB" sz="1400" dirty="0">
                          <a:effectLst/>
                        </a:rPr>
                        <a:t>14</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11</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14</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10</a:t>
                      </a:r>
                      <a:endParaRPr lang="en-US" sz="1400" dirty="0">
                        <a:effectLst/>
                        <a:latin typeface="Tahoma"/>
                        <a:ea typeface="Times New Roman"/>
                      </a:endParaRPr>
                    </a:p>
                  </a:txBody>
                  <a:tcPr marL="68580" marR="68580" marT="0" marB="0">
                    <a:solidFill>
                      <a:schemeClr val="bg1">
                        <a:lumMod val="85000"/>
                      </a:schemeClr>
                    </a:solidFill>
                  </a:tcPr>
                </a:tc>
              </a:tr>
              <a:tr h="303208">
                <a:tc>
                  <a:txBody>
                    <a:bodyPr/>
                    <a:lstStyle/>
                    <a:p>
                      <a:pPr algn="just">
                        <a:lnSpc>
                          <a:spcPct val="150000"/>
                        </a:lnSpc>
                        <a:spcAft>
                          <a:spcPts val="0"/>
                        </a:spcAft>
                      </a:pPr>
                      <a:r>
                        <a:rPr lang="en-GB" sz="1400">
                          <a:effectLst/>
                        </a:rPr>
                        <a:t>1995</a:t>
                      </a:r>
                      <a:endParaRPr lang="en-US" sz="1400">
                        <a:effectLst/>
                        <a:latin typeface="Tahoma"/>
                        <a:ea typeface="Times New Roman"/>
                      </a:endParaRPr>
                    </a:p>
                  </a:txBody>
                  <a:tcPr marL="68580" marR="68580" marT="0" marB="0"/>
                </a:tc>
                <a:tc>
                  <a:txBody>
                    <a:bodyPr/>
                    <a:lstStyle/>
                    <a:p>
                      <a:pPr algn="ctr">
                        <a:lnSpc>
                          <a:spcPct val="150000"/>
                        </a:lnSpc>
                        <a:spcAft>
                          <a:spcPts val="0"/>
                        </a:spcAft>
                      </a:pPr>
                      <a:r>
                        <a:rPr lang="en-GB" sz="1400">
                          <a:effectLst/>
                        </a:rPr>
                        <a:t>17</a:t>
                      </a:r>
                      <a:endParaRPr lang="en-US" sz="140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17</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22</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68580" marR="68580" marT="0" marB="0">
                    <a:solidFill>
                      <a:schemeClr val="bg1">
                        <a:lumMod val="85000"/>
                      </a:schemeClr>
                    </a:solidFill>
                  </a:tcPr>
                </a:tc>
              </a:tr>
              <a:tr h="303208">
                <a:tc>
                  <a:txBody>
                    <a:bodyPr/>
                    <a:lstStyle/>
                    <a:p>
                      <a:pPr algn="just">
                        <a:lnSpc>
                          <a:spcPct val="150000"/>
                        </a:lnSpc>
                        <a:spcAft>
                          <a:spcPts val="0"/>
                        </a:spcAft>
                      </a:pPr>
                      <a:r>
                        <a:rPr lang="en-GB" sz="1400" dirty="0">
                          <a:effectLst/>
                        </a:rPr>
                        <a:t>1991</a:t>
                      </a:r>
                      <a:endParaRPr lang="en-US" sz="1400" dirty="0">
                        <a:effectLst/>
                        <a:latin typeface="Tahoma"/>
                        <a:ea typeface="Times New Roman"/>
                      </a:endParaRPr>
                    </a:p>
                  </a:txBody>
                  <a:tcPr marL="68580" marR="68580" marT="0" marB="0"/>
                </a:tc>
                <a:tc>
                  <a:txBody>
                    <a:bodyPr/>
                    <a:lstStyle/>
                    <a:p>
                      <a:pPr algn="ctr">
                        <a:lnSpc>
                          <a:spcPct val="150000"/>
                        </a:lnSpc>
                        <a:spcAft>
                          <a:spcPts val="0"/>
                        </a:spcAft>
                      </a:pPr>
                      <a:r>
                        <a:rPr lang="en-GB" sz="1400">
                          <a:effectLst/>
                        </a:rPr>
                        <a:t>18</a:t>
                      </a:r>
                      <a:endParaRPr lang="en-US" sz="140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a:effectLst/>
                        </a:rPr>
                        <a:t>23</a:t>
                      </a:r>
                      <a:endParaRPr lang="en-US" sz="140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22</a:t>
                      </a:r>
                      <a:endParaRPr lang="en-US" sz="14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1400" dirty="0">
                          <a:effectLst/>
                        </a:rPr>
                        <a:t> </a:t>
                      </a:r>
                      <a:endParaRPr lang="en-US" sz="1400" dirty="0">
                        <a:effectLst/>
                        <a:latin typeface="Tahoma"/>
                        <a:ea typeface="Times New Roman"/>
                      </a:endParaRPr>
                    </a:p>
                  </a:txBody>
                  <a:tcPr marL="68580" marR="68580" marT="0" marB="0">
                    <a:solidFill>
                      <a:schemeClr val="bg1">
                        <a:lumMod val="85000"/>
                      </a:schemeClr>
                    </a:solidFill>
                  </a:tcPr>
                </a:tc>
              </a:tr>
            </a:tbl>
          </a:graphicData>
        </a:graphic>
      </p:graphicFrame>
      <p:sp>
        <p:nvSpPr>
          <p:cNvPr id="4" name="Rectangle 1"/>
          <p:cNvSpPr>
            <a:spLocks noChangeArrowheads="1"/>
          </p:cNvSpPr>
          <p:nvPr/>
        </p:nvSpPr>
        <p:spPr bwMode="auto">
          <a:xfrm>
            <a:off x="472790" y="980728"/>
            <a:ext cx="517789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Support for opinions about democracy (%)</a:t>
            </a:r>
            <a:endParaRPr kumimoji="0" lang="en-GB" alt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Ovál 4"/>
          <p:cNvSpPr/>
          <p:nvPr/>
        </p:nvSpPr>
        <p:spPr>
          <a:xfrm>
            <a:off x="6265666" y="3284984"/>
            <a:ext cx="466574" cy="10081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BlokTextu 5"/>
          <p:cNvSpPr txBox="1"/>
          <p:nvPr/>
        </p:nvSpPr>
        <p:spPr>
          <a:xfrm>
            <a:off x="504207" y="5589240"/>
            <a:ext cx="7606577" cy="923330"/>
          </a:xfrm>
          <a:prstGeom prst="rect">
            <a:avLst/>
          </a:prstGeom>
          <a:noFill/>
        </p:spPr>
        <p:txBody>
          <a:bodyPr wrap="square" rtlCol="0">
            <a:spAutoFit/>
          </a:bodyPr>
          <a:lstStyle/>
          <a:p>
            <a:r>
              <a:rPr lang="en-GB" dirty="0" smtClean="0"/>
              <a:t>Source: GFK </a:t>
            </a:r>
            <a:r>
              <a:rPr lang="en-GB" dirty="0" err="1" smtClean="0"/>
              <a:t>Hungária</a:t>
            </a:r>
            <a:r>
              <a:rPr lang="en-GB" dirty="0" smtClean="0"/>
              <a:t>, 2014</a:t>
            </a:r>
          </a:p>
          <a:p>
            <a:r>
              <a:rPr lang="en-GB" dirty="0" smtClean="0"/>
              <a:t>Note: In 2011 the Slovak government collapsed and one of the biggest corruption scandals in post-communist era erupted.</a:t>
            </a:r>
            <a:endParaRPr lang="en-GB" dirty="0"/>
          </a:p>
        </p:txBody>
      </p:sp>
    </p:spTree>
    <p:extLst>
      <p:ext uri="{BB962C8B-B14F-4D97-AF65-F5344CB8AC3E}">
        <p14:creationId xmlns:p14="http://schemas.microsoft.com/office/powerpoint/2010/main" val="22850157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1570" y="980728"/>
            <a:ext cx="6580362" cy="48365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BlokTextu 3"/>
          <p:cNvSpPr txBox="1"/>
          <p:nvPr/>
        </p:nvSpPr>
        <p:spPr>
          <a:xfrm>
            <a:off x="1375827" y="5927359"/>
            <a:ext cx="3119828" cy="369332"/>
          </a:xfrm>
          <a:prstGeom prst="rect">
            <a:avLst/>
          </a:prstGeom>
          <a:noFill/>
        </p:spPr>
        <p:txBody>
          <a:bodyPr wrap="none" rtlCol="0">
            <a:spAutoFit/>
          </a:bodyPr>
          <a:lstStyle/>
          <a:p>
            <a:r>
              <a:rPr lang="sk-SK" dirty="0" err="1" smtClean="0"/>
              <a:t>Source</a:t>
            </a:r>
            <a:r>
              <a:rPr lang="sk-SK" dirty="0" smtClean="0"/>
              <a:t>: </a:t>
            </a:r>
            <a:r>
              <a:rPr lang="sk-SK" dirty="0" err="1" smtClean="0"/>
              <a:t>Eurobaromater</a:t>
            </a:r>
            <a:r>
              <a:rPr lang="sk-SK" dirty="0" smtClean="0"/>
              <a:t> </a:t>
            </a:r>
            <a:r>
              <a:rPr lang="sk-SK" dirty="0" err="1" smtClean="0"/>
              <a:t>surveys</a:t>
            </a:r>
            <a:endParaRPr lang="en-US" dirty="0"/>
          </a:p>
        </p:txBody>
      </p:sp>
    </p:spTree>
    <p:extLst>
      <p:ext uri="{BB962C8B-B14F-4D97-AF65-F5344CB8AC3E}">
        <p14:creationId xmlns:p14="http://schemas.microsoft.com/office/powerpoint/2010/main" val="4269072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lokTextu 3"/>
          <p:cNvSpPr txBox="1"/>
          <p:nvPr/>
        </p:nvSpPr>
        <p:spPr>
          <a:xfrm>
            <a:off x="1456321" y="5614952"/>
            <a:ext cx="3119828" cy="369332"/>
          </a:xfrm>
          <a:prstGeom prst="rect">
            <a:avLst/>
          </a:prstGeom>
          <a:noFill/>
        </p:spPr>
        <p:txBody>
          <a:bodyPr wrap="none" rtlCol="0">
            <a:spAutoFit/>
          </a:bodyPr>
          <a:lstStyle/>
          <a:p>
            <a:r>
              <a:rPr lang="sk-SK" dirty="0" err="1" smtClean="0"/>
              <a:t>Source</a:t>
            </a:r>
            <a:r>
              <a:rPr lang="sk-SK" dirty="0" smtClean="0"/>
              <a:t>: </a:t>
            </a:r>
            <a:r>
              <a:rPr lang="sk-SK" dirty="0" err="1" smtClean="0"/>
              <a:t>Eurobaromater</a:t>
            </a:r>
            <a:r>
              <a:rPr lang="sk-SK" dirty="0" smtClean="0"/>
              <a:t> </a:t>
            </a:r>
            <a:r>
              <a:rPr lang="sk-SK" dirty="0" err="1" smtClean="0"/>
              <a:t>surveys</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6321" y="972368"/>
            <a:ext cx="6143625" cy="4610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02485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764704"/>
            <a:ext cx="6153150" cy="4619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BlokTextu 4"/>
          <p:cNvSpPr txBox="1"/>
          <p:nvPr/>
        </p:nvSpPr>
        <p:spPr>
          <a:xfrm>
            <a:off x="1403648" y="5445224"/>
            <a:ext cx="3119828" cy="369332"/>
          </a:xfrm>
          <a:prstGeom prst="rect">
            <a:avLst/>
          </a:prstGeom>
          <a:noFill/>
        </p:spPr>
        <p:txBody>
          <a:bodyPr wrap="none" rtlCol="0">
            <a:spAutoFit/>
          </a:bodyPr>
          <a:lstStyle/>
          <a:p>
            <a:r>
              <a:rPr lang="sk-SK" dirty="0" err="1" smtClean="0"/>
              <a:t>Source</a:t>
            </a:r>
            <a:r>
              <a:rPr lang="sk-SK" dirty="0" smtClean="0"/>
              <a:t>: </a:t>
            </a:r>
            <a:r>
              <a:rPr lang="sk-SK" dirty="0" err="1" smtClean="0"/>
              <a:t>Eurobaromater</a:t>
            </a:r>
            <a:r>
              <a:rPr lang="sk-SK" dirty="0" smtClean="0"/>
              <a:t> </a:t>
            </a:r>
            <a:r>
              <a:rPr lang="sk-SK" dirty="0" err="1" smtClean="0"/>
              <a:t>surveys</a:t>
            </a:r>
            <a:endParaRPr lang="en-US" dirty="0"/>
          </a:p>
        </p:txBody>
      </p:sp>
    </p:spTree>
    <p:extLst>
      <p:ext uri="{BB962C8B-B14F-4D97-AF65-F5344CB8AC3E}">
        <p14:creationId xmlns:p14="http://schemas.microsoft.com/office/powerpoint/2010/main" val="12254691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lokTextu 4"/>
          <p:cNvSpPr txBox="1"/>
          <p:nvPr/>
        </p:nvSpPr>
        <p:spPr>
          <a:xfrm>
            <a:off x="1377477" y="5995988"/>
            <a:ext cx="3119828" cy="369332"/>
          </a:xfrm>
          <a:prstGeom prst="rect">
            <a:avLst/>
          </a:prstGeom>
          <a:noFill/>
        </p:spPr>
        <p:txBody>
          <a:bodyPr wrap="none" rtlCol="0">
            <a:spAutoFit/>
          </a:bodyPr>
          <a:lstStyle/>
          <a:p>
            <a:r>
              <a:rPr lang="sk-SK" dirty="0" err="1" smtClean="0"/>
              <a:t>Source</a:t>
            </a:r>
            <a:r>
              <a:rPr lang="sk-SK" dirty="0" smtClean="0"/>
              <a:t>: </a:t>
            </a:r>
            <a:r>
              <a:rPr lang="sk-SK" dirty="0" err="1" smtClean="0"/>
              <a:t>Eurobaromater</a:t>
            </a:r>
            <a:r>
              <a:rPr lang="sk-SK" dirty="0" smtClean="0"/>
              <a:t> </a:t>
            </a:r>
            <a:r>
              <a:rPr lang="sk-SK" dirty="0" err="1" smtClean="0"/>
              <a:t>surveys</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4913" y="862013"/>
            <a:ext cx="6734175" cy="513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11560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3421" y="980728"/>
            <a:ext cx="6191250" cy="4610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BlokTextu 3"/>
          <p:cNvSpPr txBox="1"/>
          <p:nvPr/>
        </p:nvSpPr>
        <p:spPr>
          <a:xfrm>
            <a:off x="1377477" y="5733256"/>
            <a:ext cx="3119828" cy="369332"/>
          </a:xfrm>
          <a:prstGeom prst="rect">
            <a:avLst/>
          </a:prstGeom>
          <a:noFill/>
        </p:spPr>
        <p:txBody>
          <a:bodyPr wrap="none" rtlCol="0">
            <a:spAutoFit/>
          </a:bodyPr>
          <a:lstStyle/>
          <a:p>
            <a:r>
              <a:rPr lang="sk-SK" dirty="0" err="1" smtClean="0"/>
              <a:t>Source</a:t>
            </a:r>
            <a:r>
              <a:rPr lang="sk-SK" dirty="0" smtClean="0"/>
              <a:t>: </a:t>
            </a:r>
            <a:r>
              <a:rPr lang="sk-SK" dirty="0" err="1" smtClean="0"/>
              <a:t>Eurobaromater</a:t>
            </a:r>
            <a:r>
              <a:rPr lang="sk-SK" dirty="0" smtClean="0"/>
              <a:t> </a:t>
            </a:r>
            <a:r>
              <a:rPr lang="sk-SK" dirty="0" err="1" smtClean="0"/>
              <a:t>surveys</a:t>
            </a:r>
            <a:endParaRPr lang="en-US" dirty="0"/>
          </a:p>
        </p:txBody>
      </p:sp>
    </p:spTree>
    <p:extLst>
      <p:ext uri="{BB962C8B-B14F-4D97-AF65-F5344CB8AC3E}">
        <p14:creationId xmlns:p14="http://schemas.microsoft.com/office/powerpoint/2010/main" val="23024880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lokTextu 3"/>
          <p:cNvSpPr txBox="1"/>
          <p:nvPr/>
        </p:nvSpPr>
        <p:spPr>
          <a:xfrm>
            <a:off x="1377477" y="5976938"/>
            <a:ext cx="3119828" cy="369332"/>
          </a:xfrm>
          <a:prstGeom prst="rect">
            <a:avLst/>
          </a:prstGeom>
          <a:noFill/>
        </p:spPr>
        <p:txBody>
          <a:bodyPr wrap="none" rtlCol="0">
            <a:spAutoFit/>
          </a:bodyPr>
          <a:lstStyle/>
          <a:p>
            <a:r>
              <a:rPr lang="sk-SK" dirty="0" err="1" smtClean="0"/>
              <a:t>Source</a:t>
            </a:r>
            <a:r>
              <a:rPr lang="sk-SK" dirty="0" smtClean="0"/>
              <a:t>: </a:t>
            </a:r>
            <a:r>
              <a:rPr lang="sk-SK" dirty="0" err="1" smtClean="0"/>
              <a:t>Eurobaromater</a:t>
            </a:r>
            <a:r>
              <a:rPr lang="sk-SK" dirty="0" smtClean="0"/>
              <a:t> </a:t>
            </a:r>
            <a:r>
              <a:rPr lang="sk-SK" dirty="0" err="1" smtClean="0"/>
              <a:t>surveys</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8725" y="881063"/>
            <a:ext cx="6686550" cy="5095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40891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u="sng" dirty="0" smtClean="0"/>
              <a:t>State </a:t>
            </a:r>
            <a:r>
              <a:rPr lang="sk-SK" b="1" u="sng" dirty="0" err="1" smtClean="0"/>
              <a:t>paternalism</a:t>
            </a:r>
            <a:r>
              <a:rPr lang="sk-SK" b="1" u="sng" dirty="0" smtClean="0"/>
              <a:t> </a:t>
            </a:r>
            <a:r>
              <a:rPr lang="en-GB" b="1" u="sng" dirty="0" smtClean="0"/>
              <a:t>vs Individualism</a:t>
            </a:r>
            <a:endParaRPr lang="en-GB" b="1" u="sng" dirty="0"/>
          </a:p>
        </p:txBody>
      </p:sp>
      <p:sp>
        <p:nvSpPr>
          <p:cNvPr id="3" name="Zástupný symbol obsahu 2"/>
          <p:cNvSpPr>
            <a:spLocks noGrp="1"/>
          </p:cNvSpPr>
          <p:nvPr>
            <p:ph idx="1"/>
          </p:nvPr>
        </p:nvSpPr>
        <p:spPr/>
        <p:txBody>
          <a:bodyPr>
            <a:normAutofit fontScale="92500" lnSpcReduction="10000"/>
          </a:bodyPr>
          <a:lstStyle/>
          <a:p>
            <a:pPr marL="0" lvl="1" indent="0">
              <a:buNone/>
            </a:pPr>
            <a:r>
              <a:rPr lang="en-GB" sz="3200" dirty="0" smtClean="0"/>
              <a:t>GFK </a:t>
            </a:r>
            <a:r>
              <a:rPr lang="en-GB" sz="3200" dirty="0" err="1"/>
              <a:t>Hungária</a:t>
            </a:r>
            <a:r>
              <a:rPr lang="en-GB" sz="3200" dirty="0"/>
              <a:t>, Democratic attitudes in Ukraine, </a:t>
            </a:r>
            <a:r>
              <a:rPr lang="en-GB" sz="3200" dirty="0" smtClean="0"/>
              <a:t>2014</a:t>
            </a:r>
            <a:r>
              <a:rPr lang="sk-SK" sz="3200" dirty="0" smtClean="0"/>
              <a:t>:</a:t>
            </a:r>
            <a:endParaRPr lang="en-GB" sz="3200" dirty="0"/>
          </a:p>
          <a:p>
            <a:pPr lvl="1"/>
            <a:r>
              <a:rPr lang="en-GB" dirty="0" smtClean="0"/>
              <a:t>38% of people from the </a:t>
            </a:r>
            <a:r>
              <a:rPr lang="en-GB" dirty="0" err="1" smtClean="0"/>
              <a:t>Visegrad</a:t>
            </a:r>
            <a:r>
              <a:rPr lang="en-GB" dirty="0" smtClean="0"/>
              <a:t> countries and 56% of Ukrainians thought that the state should be responsible for the welfare of its citizens, which is much higher than in Western countries.</a:t>
            </a:r>
          </a:p>
          <a:p>
            <a:pPr lvl="1"/>
            <a:r>
              <a:rPr lang="en-GB" dirty="0" smtClean="0"/>
              <a:t>Those people who think that the state should be responsible to guarantee welfare tend to be more antidemocratic than those who believe that individuals should be responsible for their own welfare.</a:t>
            </a:r>
          </a:p>
        </p:txBody>
      </p:sp>
    </p:spTree>
    <p:extLst>
      <p:ext uri="{BB962C8B-B14F-4D97-AF65-F5344CB8AC3E}">
        <p14:creationId xmlns:p14="http://schemas.microsoft.com/office/powerpoint/2010/main" val="40734619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uľka 2"/>
          <p:cNvGraphicFramePr>
            <a:graphicFrameLocks noGrp="1"/>
          </p:cNvGraphicFramePr>
          <p:nvPr>
            <p:extLst>
              <p:ext uri="{D42A27DB-BD31-4B8C-83A1-F6EECF244321}">
                <p14:modId xmlns:p14="http://schemas.microsoft.com/office/powerpoint/2010/main" val="929909823"/>
              </p:ext>
            </p:extLst>
          </p:nvPr>
        </p:nvGraphicFramePr>
        <p:xfrm>
          <a:off x="467544" y="1268760"/>
          <a:ext cx="8280922" cy="4572000"/>
        </p:xfrm>
        <a:graphic>
          <a:graphicData uri="http://schemas.openxmlformats.org/drawingml/2006/table">
            <a:tbl>
              <a:tblPr firstRow="1" firstCol="1" bandRow="1" bandCol="1">
                <a:tableStyleId>{5C22544A-7EE6-4342-B048-85BDC9FD1C3A}</a:tableStyleId>
              </a:tblPr>
              <a:tblGrid>
                <a:gridCol w="4106134"/>
                <a:gridCol w="1043697"/>
                <a:gridCol w="1043697"/>
                <a:gridCol w="1043697"/>
                <a:gridCol w="1043697"/>
              </a:tblGrid>
              <a:tr h="377352">
                <a:tc>
                  <a:txBody>
                    <a:bodyPr/>
                    <a:lstStyle/>
                    <a:p>
                      <a:pPr algn="just">
                        <a:lnSpc>
                          <a:spcPct val="150000"/>
                        </a:lnSpc>
                        <a:spcAft>
                          <a:spcPts val="0"/>
                        </a:spcAft>
                      </a:pPr>
                      <a:r>
                        <a:rPr lang="en-GB" sz="2000" dirty="0">
                          <a:effectLst/>
                        </a:rPr>
                        <a:t> </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HU (11)</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PL (11)</a:t>
                      </a:r>
                      <a:endParaRPr lang="en-US" sz="200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SK (11)</a:t>
                      </a:r>
                      <a:endParaRPr lang="en-US" sz="200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UA (14)</a:t>
                      </a:r>
                      <a:endParaRPr lang="en-US" sz="2000">
                        <a:effectLst/>
                        <a:latin typeface="Tahoma"/>
                        <a:ea typeface="Times New Roman"/>
                      </a:endParaRPr>
                    </a:p>
                  </a:txBody>
                  <a:tcPr marL="68580" marR="68580" marT="0" marB="0"/>
                </a:tc>
              </a:tr>
              <a:tr h="801434">
                <a:tc>
                  <a:txBody>
                    <a:bodyPr/>
                    <a:lstStyle/>
                    <a:p>
                      <a:pPr algn="just">
                        <a:lnSpc>
                          <a:spcPct val="150000"/>
                        </a:lnSpc>
                        <a:spcAft>
                          <a:spcPts val="0"/>
                        </a:spcAft>
                      </a:pPr>
                      <a:r>
                        <a:rPr lang="en-GB" sz="2000" dirty="0">
                          <a:effectLst/>
                        </a:rPr>
                        <a:t>Individuals should be responsible for their own welfare</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40</a:t>
                      </a:r>
                      <a:endParaRPr lang="en-US" sz="2000" dirty="0">
                        <a:effectLst/>
                        <a:latin typeface="Tahoma"/>
                        <a:ea typeface="Times New Roman"/>
                      </a:endParaRPr>
                    </a:p>
                  </a:txBody>
                  <a:tcPr marL="68580" marR="68580" marT="0" marB="0">
                    <a:solidFill>
                      <a:schemeClr val="bg1">
                        <a:lumMod val="85000"/>
                      </a:schemeClr>
                    </a:solidFill>
                  </a:tcPr>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46</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52</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34</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r>
              <a:tr h="801434">
                <a:tc>
                  <a:txBody>
                    <a:bodyPr/>
                    <a:lstStyle/>
                    <a:p>
                      <a:pPr algn="just">
                        <a:lnSpc>
                          <a:spcPct val="150000"/>
                        </a:lnSpc>
                        <a:spcAft>
                          <a:spcPts val="0"/>
                        </a:spcAft>
                      </a:pPr>
                      <a:r>
                        <a:rPr lang="en-GB" sz="2000">
                          <a:effectLst/>
                        </a:rPr>
                        <a:t>The state should be responsible for everyone's economic security</a:t>
                      </a:r>
                      <a:endParaRPr lang="en-US" sz="200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52</a:t>
                      </a:r>
                      <a:endParaRPr lang="en-US" sz="2000" dirty="0">
                        <a:effectLst/>
                        <a:latin typeface="Tahoma"/>
                        <a:ea typeface="Times New Roman"/>
                      </a:endParaRPr>
                    </a:p>
                  </a:txBody>
                  <a:tcPr marL="68580" marR="68580" marT="0" marB="0">
                    <a:solidFill>
                      <a:schemeClr val="bg1">
                        <a:lumMod val="85000"/>
                      </a:schemeClr>
                    </a:solidFill>
                  </a:tcPr>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46</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45</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56</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r>
              <a:tr h="377352">
                <a:tc gridSpan="5">
                  <a:txBody>
                    <a:bodyPr/>
                    <a:lstStyle/>
                    <a:p>
                      <a:pPr algn="ctr">
                        <a:lnSpc>
                          <a:spcPct val="150000"/>
                        </a:lnSpc>
                        <a:spcAft>
                          <a:spcPts val="0"/>
                        </a:spcAft>
                      </a:pPr>
                      <a:r>
                        <a:rPr lang="en-GB" sz="2000" dirty="0">
                          <a:effectLst/>
                        </a:rPr>
                        <a:t> </a:t>
                      </a:r>
                      <a:endParaRPr lang="en-US" sz="2000" dirty="0">
                        <a:effectLst/>
                        <a:latin typeface="Tahoma"/>
                        <a:ea typeface="Times New Roman"/>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01434">
                <a:tc>
                  <a:txBody>
                    <a:bodyPr/>
                    <a:lstStyle/>
                    <a:p>
                      <a:pPr algn="just">
                        <a:lnSpc>
                          <a:spcPct val="150000"/>
                        </a:lnSpc>
                        <a:spcAft>
                          <a:spcPts val="0"/>
                        </a:spcAft>
                      </a:pPr>
                      <a:r>
                        <a:rPr lang="en-GB" sz="2000">
                          <a:effectLst/>
                        </a:rPr>
                        <a:t>State ownership is the best way to run an enterprise</a:t>
                      </a:r>
                      <a:endParaRPr lang="en-US" sz="2000">
                        <a:effectLst/>
                        <a:latin typeface="Tahoma"/>
                        <a:ea typeface="Times New Roman"/>
                      </a:endParaRPr>
                    </a:p>
                  </a:txBody>
                  <a:tcPr marL="68580" marR="68580" marT="0" marB="0"/>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50</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35</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46</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c>
                  <a:txBody>
                    <a:bodyPr/>
                    <a:lstStyle/>
                    <a:p>
                      <a:pPr marL="0" algn="ctr" defTabSz="914400" rtl="0" eaLnBrk="1" latinLnBrk="0" hangingPunct="1">
                        <a:lnSpc>
                          <a:spcPct val="150000"/>
                        </a:lnSpc>
                        <a:spcAft>
                          <a:spcPts val="0"/>
                        </a:spcAft>
                      </a:pPr>
                      <a:r>
                        <a:rPr lang="en-GB" sz="2000" kern="1200" dirty="0">
                          <a:solidFill>
                            <a:schemeClr val="dk1"/>
                          </a:solidFill>
                          <a:effectLst/>
                          <a:latin typeface="+mn-lt"/>
                          <a:ea typeface="+mn-ea"/>
                          <a:cs typeface="+mn-cs"/>
                        </a:rPr>
                        <a:t>56</a:t>
                      </a:r>
                      <a:endParaRPr lang="en-US" sz="2000" kern="1200" dirty="0">
                        <a:solidFill>
                          <a:schemeClr val="dk1"/>
                        </a:solidFill>
                        <a:effectLst/>
                        <a:latin typeface="+mn-lt"/>
                        <a:ea typeface="+mn-ea"/>
                        <a:cs typeface="+mn-cs"/>
                      </a:endParaRPr>
                    </a:p>
                  </a:txBody>
                  <a:tcPr marL="68580" marR="68580" marT="0" marB="0">
                    <a:solidFill>
                      <a:schemeClr val="bg1">
                        <a:lumMod val="85000"/>
                      </a:schemeClr>
                    </a:solidFill>
                  </a:tcPr>
                </a:tc>
              </a:tr>
              <a:tr h="801434">
                <a:tc>
                  <a:txBody>
                    <a:bodyPr/>
                    <a:lstStyle/>
                    <a:p>
                      <a:pPr algn="just">
                        <a:lnSpc>
                          <a:spcPct val="150000"/>
                        </a:lnSpc>
                        <a:spcAft>
                          <a:spcPts val="0"/>
                        </a:spcAft>
                      </a:pPr>
                      <a:r>
                        <a:rPr lang="en-GB" sz="2000">
                          <a:effectLst/>
                        </a:rPr>
                        <a:t>An enterprise is best run by private entrepreneurs</a:t>
                      </a:r>
                      <a:endParaRPr lang="en-US" sz="200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35</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53</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46</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31</a:t>
                      </a:r>
                      <a:endParaRPr lang="en-US" sz="2000" dirty="0">
                        <a:effectLst/>
                        <a:latin typeface="Tahoma"/>
                        <a:ea typeface="Times New Roman"/>
                      </a:endParaRPr>
                    </a:p>
                  </a:txBody>
                  <a:tcPr marL="68580" marR="68580" marT="0" marB="0">
                    <a:solidFill>
                      <a:schemeClr val="bg1">
                        <a:lumMod val="85000"/>
                      </a:schemeClr>
                    </a:solidFill>
                  </a:tcPr>
                </a:tc>
              </a:tr>
            </a:tbl>
          </a:graphicData>
        </a:graphic>
      </p:graphicFrame>
      <p:sp>
        <p:nvSpPr>
          <p:cNvPr id="4" name="Rectangle 1"/>
          <p:cNvSpPr>
            <a:spLocks noChangeArrowheads="1"/>
          </p:cNvSpPr>
          <p:nvPr/>
        </p:nvSpPr>
        <p:spPr bwMode="auto">
          <a:xfrm>
            <a:off x="395536" y="764704"/>
            <a:ext cx="599439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Support for individualist and collectivist views (%)</a:t>
            </a:r>
            <a:endParaRPr kumimoji="0" lang="en-US" alt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BlokTextu 4"/>
          <p:cNvSpPr txBox="1"/>
          <p:nvPr/>
        </p:nvSpPr>
        <p:spPr>
          <a:xfrm>
            <a:off x="408599" y="5877272"/>
            <a:ext cx="2789866" cy="369332"/>
          </a:xfrm>
          <a:prstGeom prst="rect">
            <a:avLst/>
          </a:prstGeom>
          <a:noFill/>
        </p:spPr>
        <p:txBody>
          <a:bodyPr wrap="none" rtlCol="0">
            <a:spAutoFit/>
          </a:bodyPr>
          <a:lstStyle/>
          <a:p>
            <a:r>
              <a:rPr lang="sk-SK" dirty="0" err="1" smtClean="0"/>
              <a:t>Source</a:t>
            </a:r>
            <a:r>
              <a:rPr lang="sk-SK" dirty="0" smtClean="0"/>
              <a:t>: GFK </a:t>
            </a:r>
            <a:r>
              <a:rPr lang="sk-SK" dirty="0" err="1" smtClean="0"/>
              <a:t>Hungária</a:t>
            </a:r>
            <a:r>
              <a:rPr lang="sk-SK" dirty="0" smtClean="0"/>
              <a:t>, 2014</a:t>
            </a:r>
            <a:endParaRPr lang="en-US" dirty="0"/>
          </a:p>
        </p:txBody>
      </p:sp>
      <p:sp>
        <p:nvSpPr>
          <p:cNvPr id="6" name="Ovál 5"/>
          <p:cNvSpPr/>
          <p:nvPr/>
        </p:nvSpPr>
        <p:spPr>
          <a:xfrm>
            <a:off x="7973563" y="1772816"/>
            <a:ext cx="504056" cy="14401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ál 6"/>
          <p:cNvSpPr/>
          <p:nvPr/>
        </p:nvSpPr>
        <p:spPr>
          <a:xfrm>
            <a:off x="7956376" y="3976221"/>
            <a:ext cx="504056" cy="14401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ál 7"/>
          <p:cNvSpPr/>
          <p:nvPr/>
        </p:nvSpPr>
        <p:spPr>
          <a:xfrm>
            <a:off x="4860032" y="4005064"/>
            <a:ext cx="504056" cy="14401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92584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uľka 2"/>
          <p:cNvGraphicFramePr>
            <a:graphicFrameLocks noGrp="1"/>
          </p:cNvGraphicFramePr>
          <p:nvPr>
            <p:extLst>
              <p:ext uri="{D42A27DB-BD31-4B8C-83A1-F6EECF244321}">
                <p14:modId xmlns:p14="http://schemas.microsoft.com/office/powerpoint/2010/main" val="3083850309"/>
              </p:ext>
            </p:extLst>
          </p:nvPr>
        </p:nvGraphicFramePr>
        <p:xfrm>
          <a:off x="539552" y="1988839"/>
          <a:ext cx="8064896" cy="3168352"/>
        </p:xfrm>
        <a:graphic>
          <a:graphicData uri="http://schemas.openxmlformats.org/drawingml/2006/table">
            <a:tbl>
              <a:tblPr firstRow="1" firstCol="1" bandRow="1" bandCol="1">
                <a:tableStyleId>{5C22544A-7EE6-4342-B048-85BDC9FD1C3A}</a:tableStyleId>
              </a:tblPr>
              <a:tblGrid>
                <a:gridCol w="3920830"/>
                <a:gridCol w="1035573"/>
                <a:gridCol w="1036460"/>
                <a:gridCol w="1035573"/>
                <a:gridCol w="1036460"/>
              </a:tblGrid>
              <a:tr h="792088">
                <a:tc>
                  <a:txBody>
                    <a:bodyPr/>
                    <a:lstStyle/>
                    <a:p>
                      <a:pPr algn="just">
                        <a:lnSpc>
                          <a:spcPct val="150000"/>
                        </a:lnSpc>
                        <a:spcAft>
                          <a:spcPts val="0"/>
                        </a:spcAft>
                      </a:pPr>
                      <a:r>
                        <a:rPr lang="en-GB" sz="2000" dirty="0">
                          <a:effectLst/>
                        </a:rPr>
                        <a:t> </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HU</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PL</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SK</a:t>
                      </a:r>
                      <a:endParaRPr lang="en-US" sz="200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UA (14)</a:t>
                      </a:r>
                      <a:endParaRPr lang="en-US" sz="2000">
                        <a:effectLst/>
                        <a:latin typeface="Tahoma"/>
                        <a:ea typeface="Times New Roman"/>
                      </a:endParaRPr>
                    </a:p>
                  </a:txBody>
                  <a:tcPr marL="68580" marR="68580" marT="0" marB="0"/>
                </a:tc>
              </a:tr>
              <a:tr h="792088">
                <a:tc>
                  <a:txBody>
                    <a:bodyPr/>
                    <a:lstStyle/>
                    <a:p>
                      <a:pPr algn="just">
                        <a:lnSpc>
                          <a:spcPct val="150000"/>
                        </a:lnSpc>
                        <a:spcAft>
                          <a:spcPts val="0"/>
                        </a:spcAft>
                      </a:pPr>
                      <a:r>
                        <a:rPr lang="en-GB" sz="2000" dirty="0">
                          <a:effectLst/>
                        </a:rPr>
                        <a:t>2011</a:t>
                      </a:r>
                      <a:endParaRPr lang="en-US" sz="2000" dirty="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24</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42</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35</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59</a:t>
                      </a:r>
                      <a:endParaRPr lang="en-US" sz="2000" dirty="0">
                        <a:effectLst/>
                        <a:latin typeface="Tahoma"/>
                        <a:ea typeface="Times New Roman"/>
                      </a:endParaRPr>
                    </a:p>
                  </a:txBody>
                  <a:tcPr marL="68580" marR="68580" marT="0" marB="0">
                    <a:solidFill>
                      <a:schemeClr val="bg1">
                        <a:lumMod val="85000"/>
                      </a:schemeClr>
                    </a:solidFill>
                  </a:tcPr>
                </a:tc>
              </a:tr>
              <a:tr h="792088">
                <a:tc>
                  <a:txBody>
                    <a:bodyPr/>
                    <a:lstStyle/>
                    <a:p>
                      <a:pPr algn="just">
                        <a:lnSpc>
                          <a:spcPct val="150000"/>
                        </a:lnSpc>
                        <a:spcAft>
                          <a:spcPts val="0"/>
                        </a:spcAft>
                      </a:pPr>
                      <a:r>
                        <a:rPr lang="en-GB" sz="2000">
                          <a:effectLst/>
                        </a:rPr>
                        <a:t>1995</a:t>
                      </a:r>
                      <a:endParaRPr lang="en-US" sz="2000">
                        <a:effectLst/>
                        <a:latin typeface="Tahoma"/>
                        <a:ea typeface="Times New Roman"/>
                      </a:endParaRPr>
                    </a:p>
                  </a:txBody>
                  <a:tcPr marL="68580" marR="68580" marT="0" marB="0"/>
                </a:tc>
                <a:tc>
                  <a:txBody>
                    <a:bodyPr/>
                    <a:lstStyle/>
                    <a:p>
                      <a:pPr algn="ctr">
                        <a:lnSpc>
                          <a:spcPct val="150000"/>
                        </a:lnSpc>
                        <a:spcAft>
                          <a:spcPts val="0"/>
                        </a:spcAft>
                      </a:pPr>
                      <a:r>
                        <a:rPr lang="en-GB" sz="2000" dirty="0">
                          <a:effectLst/>
                        </a:rPr>
                        <a:t>20</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32</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17</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 </a:t>
                      </a:r>
                      <a:r>
                        <a:rPr lang="sk-SK" sz="2000" dirty="0" smtClean="0">
                          <a:effectLst/>
                        </a:rPr>
                        <a:t>-</a:t>
                      </a:r>
                      <a:endParaRPr lang="en-US" sz="2000" dirty="0">
                        <a:effectLst/>
                        <a:latin typeface="Tahoma"/>
                        <a:ea typeface="Times New Roman"/>
                      </a:endParaRPr>
                    </a:p>
                  </a:txBody>
                  <a:tcPr marL="68580" marR="68580" marT="0" marB="0">
                    <a:solidFill>
                      <a:schemeClr val="bg1">
                        <a:lumMod val="85000"/>
                      </a:schemeClr>
                    </a:solidFill>
                  </a:tcPr>
                </a:tc>
              </a:tr>
              <a:tr h="792088">
                <a:tc>
                  <a:txBody>
                    <a:bodyPr/>
                    <a:lstStyle/>
                    <a:p>
                      <a:pPr algn="just">
                        <a:lnSpc>
                          <a:spcPct val="150000"/>
                        </a:lnSpc>
                        <a:spcAft>
                          <a:spcPts val="0"/>
                        </a:spcAft>
                      </a:pPr>
                      <a:r>
                        <a:rPr lang="en-GB" sz="2000">
                          <a:effectLst/>
                        </a:rPr>
                        <a:t>1993</a:t>
                      </a:r>
                      <a:endParaRPr lang="en-US" sz="2000">
                        <a:effectLst/>
                        <a:latin typeface="Tahoma"/>
                        <a:ea typeface="Times New Roman"/>
                      </a:endParaRPr>
                    </a:p>
                  </a:txBody>
                  <a:tcPr marL="68580" marR="68580" marT="0" marB="0"/>
                </a:tc>
                <a:tc>
                  <a:txBody>
                    <a:bodyPr/>
                    <a:lstStyle/>
                    <a:p>
                      <a:pPr algn="ctr">
                        <a:lnSpc>
                          <a:spcPct val="150000"/>
                        </a:lnSpc>
                        <a:spcAft>
                          <a:spcPts val="0"/>
                        </a:spcAft>
                      </a:pPr>
                      <a:r>
                        <a:rPr lang="en-GB" sz="2000">
                          <a:effectLst/>
                        </a:rPr>
                        <a:t>18</a:t>
                      </a:r>
                      <a:endParaRPr lang="en-US" sz="200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a:effectLst/>
                        </a:rPr>
                        <a:t>39</a:t>
                      </a:r>
                      <a:endParaRPr lang="en-US" sz="200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19</a:t>
                      </a:r>
                      <a:endParaRPr lang="en-US" sz="2000" dirty="0">
                        <a:effectLst/>
                        <a:latin typeface="Tahoma"/>
                        <a:ea typeface="Times New Roman"/>
                      </a:endParaRPr>
                    </a:p>
                  </a:txBody>
                  <a:tcPr marL="68580" marR="68580" marT="0" marB="0">
                    <a:solidFill>
                      <a:schemeClr val="bg1">
                        <a:lumMod val="85000"/>
                      </a:schemeClr>
                    </a:solidFill>
                  </a:tcPr>
                </a:tc>
                <a:tc>
                  <a:txBody>
                    <a:bodyPr/>
                    <a:lstStyle/>
                    <a:p>
                      <a:pPr algn="ctr">
                        <a:lnSpc>
                          <a:spcPct val="150000"/>
                        </a:lnSpc>
                        <a:spcAft>
                          <a:spcPts val="0"/>
                        </a:spcAft>
                      </a:pPr>
                      <a:r>
                        <a:rPr lang="en-GB" sz="2000" dirty="0">
                          <a:effectLst/>
                        </a:rPr>
                        <a:t> </a:t>
                      </a:r>
                      <a:r>
                        <a:rPr lang="sk-SK" sz="2000" dirty="0" smtClean="0">
                          <a:effectLst/>
                        </a:rPr>
                        <a:t>-</a:t>
                      </a:r>
                      <a:endParaRPr lang="en-US" sz="2000" dirty="0">
                        <a:effectLst/>
                        <a:latin typeface="Tahoma"/>
                        <a:ea typeface="Times New Roman"/>
                      </a:endParaRPr>
                    </a:p>
                  </a:txBody>
                  <a:tcPr marL="68580" marR="68580" marT="0" marB="0">
                    <a:solidFill>
                      <a:schemeClr val="bg1">
                        <a:lumMod val="85000"/>
                      </a:schemeClr>
                    </a:solidFill>
                  </a:tcPr>
                </a:tc>
              </a:tr>
            </a:tbl>
          </a:graphicData>
        </a:graphic>
      </p:graphicFrame>
      <p:sp>
        <p:nvSpPr>
          <p:cNvPr id="4" name="Rectangle 1"/>
          <p:cNvSpPr>
            <a:spLocks noChangeArrowheads="1"/>
          </p:cNvSpPr>
          <p:nvPr/>
        </p:nvSpPr>
        <p:spPr bwMode="auto">
          <a:xfrm>
            <a:off x="544797" y="836712"/>
            <a:ext cx="777686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b="0"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Opinions about the statement “We do not really need a parliament. Rather we need a strong leader who can make decisions quickly and implement them” (%)</a:t>
            </a:r>
            <a:r>
              <a:rPr kumimoji="0" lang="en-US" altLang="en-US" sz="2000"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BlokTextu 4"/>
          <p:cNvSpPr txBox="1"/>
          <p:nvPr/>
        </p:nvSpPr>
        <p:spPr>
          <a:xfrm>
            <a:off x="539552" y="5219908"/>
            <a:ext cx="2789866" cy="369332"/>
          </a:xfrm>
          <a:prstGeom prst="rect">
            <a:avLst/>
          </a:prstGeom>
          <a:noFill/>
        </p:spPr>
        <p:txBody>
          <a:bodyPr wrap="none" rtlCol="0">
            <a:spAutoFit/>
          </a:bodyPr>
          <a:lstStyle/>
          <a:p>
            <a:r>
              <a:rPr lang="sk-SK" dirty="0" err="1" smtClean="0"/>
              <a:t>Source</a:t>
            </a:r>
            <a:r>
              <a:rPr lang="sk-SK" dirty="0" smtClean="0"/>
              <a:t>: GFK </a:t>
            </a:r>
            <a:r>
              <a:rPr lang="sk-SK" dirty="0" err="1" smtClean="0"/>
              <a:t>Hungária</a:t>
            </a:r>
            <a:r>
              <a:rPr lang="sk-SK" dirty="0" smtClean="0"/>
              <a:t>, 2014</a:t>
            </a:r>
            <a:endParaRPr lang="en-US" dirty="0"/>
          </a:p>
        </p:txBody>
      </p:sp>
      <p:sp>
        <p:nvSpPr>
          <p:cNvPr id="6" name="Ovál 5"/>
          <p:cNvSpPr/>
          <p:nvPr/>
        </p:nvSpPr>
        <p:spPr>
          <a:xfrm>
            <a:off x="7817606" y="2780928"/>
            <a:ext cx="504056" cy="72008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ál 6"/>
          <p:cNvSpPr/>
          <p:nvPr/>
        </p:nvSpPr>
        <p:spPr>
          <a:xfrm>
            <a:off x="6804248" y="2780928"/>
            <a:ext cx="504056" cy="14401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87960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u="sng" dirty="0" err="1" smtClean="0"/>
              <a:t>Closing</a:t>
            </a:r>
            <a:r>
              <a:rPr lang="sk-SK" b="1" u="sng" dirty="0" smtClean="0"/>
              <a:t> </a:t>
            </a:r>
            <a:r>
              <a:rPr lang="sk-SK" b="1" u="sng" dirty="0" err="1" smtClean="0"/>
              <a:t>remarks</a:t>
            </a:r>
            <a:endParaRPr lang="en-US" b="1" u="sng" dirty="0"/>
          </a:p>
        </p:txBody>
      </p:sp>
      <p:sp>
        <p:nvSpPr>
          <p:cNvPr id="3" name="Zástupný symbol obsahu 2"/>
          <p:cNvSpPr>
            <a:spLocks noGrp="1"/>
          </p:cNvSpPr>
          <p:nvPr>
            <p:ph idx="1"/>
          </p:nvPr>
        </p:nvSpPr>
        <p:spPr/>
        <p:txBody>
          <a:bodyPr>
            <a:normAutofit fontScale="77500" lnSpcReduction="20000"/>
          </a:bodyPr>
          <a:lstStyle/>
          <a:p>
            <a:r>
              <a:rPr lang="en-GB" dirty="0" smtClean="0"/>
              <a:t>It is crucial to implement pro-democratic, anti-corruption and pro-market reforms. Many reforms are unpopular, in conflict with vested interests or technically difficult.</a:t>
            </a:r>
          </a:p>
          <a:p>
            <a:r>
              <a:rPr lang="en-GB" dirty="0" smtClean="0"/>
              <a:t>How to overcome these barriers? In Slovakia we were lucky to have:</a:t>
            </a:r>
          </a:p>
          <a:p>
            <a:pPr lvl="1"/>
            <a:r>
              <a:rPr lang="en-GB" dirty="0" smtClean="0"/>
              <a:t>Strong NGO sector, think-tanks</a:t>
            </a:r>
          </a:p>
          <a:p>
            <a:pPr lvl="1"/>
            <a:r>
              <a:rPr lang="en-GB" dirty="0" smtClean="0"/>
              <a:t>Free media</a:t>
            </a:r>
          </a:p>
          <a:p>
            <a:pPr lvl="1"/>
            <a:r>
              <a:rPr lang="en-GB" dirty="0" smtClean="0"/>
              <a:t>Experts (e.g. bank analysts) willing and able to comment in media</a:t>
            </a:r>
          </a:p>
          <a:p>
            <a:pPr lvl="1"/>
            <a:r>
              <a:rPr lang="en-GB" dirty="0" smtClean="0"/>
              <a:t>Well educated politicians and policy makers implementing reforms</a:t>
            </a:r>
          </a:p>
          <a:p>
            <a:r>
              <a:rPr lang="en-GB" dirty="0" smtClean="0"/>
              <a:t>There is still much work to be done</a:t>
            </a:r>
          </a:p>
          <a:p>
            <a:r>
              <a:rPr lang="en-GB" dirty="0" smtClean="0"/>
              <a:t>Fight against corruption is never-ending story</a:t>
            </a:r>
          </a:p>
        </p:txBody>
      </p:sp>
    </p:spTree>
    <p:extLst>
      <p:ext uri="{BB962C8B-B14F-4D97-AF65-F5344CB8AC3E}">
        <p14:creationId xmlns:p14="http://schemas.microsoft.com/office/powerpoint/2010/main" val="41186469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988840"/>
            <a:ext cx="8229600" cy="1728192"/>
          </a:xfrm>
        </p:spPr>
        <p:txBody>
          <a:bodyPr>
            <a:normAutofit fontScale="90000"/>
          </a:bodyPr>
          <a:lstStyle/>
          <a:p>
            <a:r>
              <a:rPr lang="sk-SK" b="1" u="sng" dirty="0" err="1" smtClean="0"/>
              <a:t>Thank</a:t>
            </a:r>
            <a:r>
              <a:rPr lang="sk-SK" b="1" u="sng" dirty="0" smtClean="0"/>
              <a:t> </a:t>
            </a:r>
            <a:r>
              <a:rPr lang="sk-SK" b="1" u="sng" dirty="0" err="1" smtClean="0"/>
              <a:t>you</a:t>
            </a:r>
            <a:r>
              <a:rPr lang="sk-SK" b="1" u="sng" dirty="0" smtClean="0"/>
              <a:t> </a:t>
            </a:r>
            <a:r>
              <a:rPr lang="sk-SK" b="1" u="sng" dirty="0" err="1" smtClean="0"/>
              <a:t>for</a:t>
            </a:r>
            <a:r>
              <a:rPr lang="sk-SK" b="1" u="sng" dirty="0" smtClean="0"/>
              <a:t> </a:t>
            </a:r>
            <a:r>
              <a:rPr lang="sk-SK" b="1" u="sng" dirty="0" err="1" smtClean="0"/>
              <a:t>your</a:t>
            </a:r>
            <a:r>
              <a:rPr lang="sk-SK" b="1" u="sng" dirty="0" smtClean="0"/>
              <a:t> </a:t>
            </a:r>
            <a:r>
              <a:rPr lang="sk-SK" b="1" u="sng" dirty="0" err="1" smtClean="0"/>
              <a:t>attention</a:t>
            </a:r>
            <a:r>
              <a:rPr lang="sk-SK" b="1" u="sng" dirty="0"/>
              <a:t>!</a:t>
            </a:r>
            <a:br>
              <a:rPr lang="sk-SK" b="1" u="sng" dirty="0"/>
            </a:br>
            <a:r>
              <a:rPr lang="sk-SK" b="1" u="sng" dirty="0" smtClean="0"/>
              <a:t/>
            </a:r>
            <a:br>
              <a:rPr lang="sk-SK" b="1" u="sng" dirty="0" smtClean="0"/>
            </a:br>
            <a:r>
              <a:rPr lang="sk-SK" sz="3100" b="1" u="sng" dirty="0" smtClean="0">
                <a:hlinkClick r:id="rId2"/>
              </a:rPr>
              <a:t>http</a:t>
            </a:r>
            <a:r>
              <a:rPr lang="sk-SK" sz="3100" b="1" u="sng" dirty="0">
                <a:hlinkClick r:id="rId2"/>
              </a:rPr>
              <a:t>://ineko.sk</a:t>
            </a:r>
            <a:r>
              <a:rPr lang="sk-SK" sz="3100" b="1" u="sng" dirty="0" smtClean="0">
                <a:hlinkClick r:id="rId2"/>
              </a:rPr>
              <a:t>/</a:t>
            </a:r>
            <a:r>
              <a:rPr lang="sk-SK" sz="3100" b="1" u="sng" dirty="0" smtClean="0"/>
              <a:t> </a:t>
            </a:r>
            <a:endParaRPr lang="en-US" sz="3100" b="1" u="sng" dirty="0"/>
          </a:p>
        </p:txBody>
      </p:sp>
    </p:spTree>
    <p:extLst>
      <p:ext uri="{BB962C8B-B14F-4D97-AF65-F5344CB8AC3E}">
        <p14:creationId xmlns:p14="http://schemas.microsoft.com/office/powerpoint/2010/main" val="292913119"/>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681</TotalTime>
  <Words>821</Words>
  <Application>Microsoft Office PowerPoint</Application>
  <PresentationFormat>Prezentácia na obrazovke (4:3)</PresentationFormat>
  <Paragraphs>303</Paragraphs>
  <Slides>18</Slides>
  <Notes>0</Notes>
  <HiddenSlides>0</HiddenSlides>
  <MMClips>0</MMClips>
  <ScaleCrop>false</ScaleCrop>
  <HeadingPairs>
    <vt:vector size="4" baseType="variant">
      <vt:variant>
        <vt:lpstr>Motív</vt:lpstr>
      </vt:variant>
      <vt:variant>
        <vt:i4>1</vt:i4>
      </vt:variant>
      <vt:variant>
        <vt:lpstr>Nadpisy snímok</vt:lpstr>
      </vt:variant>
      <vt:variant>
        <vt:i4>18</vt:i4>
      </vt:variant>
    </vt:vector>
  </HeadingPairs>
  <TitlesOfParts>
    <vt:vector size="19" baseType="lpstr">
      <vt:lpstr>Motív Office</vt:lpstr>
      <vt:lpstr>Democratic consciousness and economic growth in V4 countries and Ukraine</vt:lpstr>
      <vt:lpstr>Democracy vs Economy</vt:lpstr>
      <vt:lpstr>Democracy vs Economy</vt:lpstr>
      <vt:lpstr>Democracy vs Economy</vt:lpstr>
      <vt:lpstr>Economic growth in V4+U</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State paternalism vs Individualism</vt:lpstr>
      <vt:lpstr>Prezentácia programu PowerPoint</vt:lpstr>
      <vt:lpstr>Prezentácia programu PowerPoint</vt:lpstr>
      <vt:lpstr>Closing remarks</vt:lpstr>
      <vt:lpstr>Thank you for your attention!  http://ineko.sk/ </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Democratic Consciousness in the Ukrainian society in 2014  Can we compare the transition experience of the V4 countries to the Ukrainian one?</dc:title>
  <dc:creator>Peter Golias</dc:creator>
  <cp:lastModifiedBy>Peter Golias</cp:lastModifiedBy>
  <cp:revision>79</cp:revision>
  <dcterms:created xsi:type="dcterms:W3CDTF">2014-11-27T09:28:34Z</dcterms:created>
  <dcterms:modified xsi:type="dcterms:W3CDTF">2014-12-03T13:56:58Z</dcterms:modified>
</cp:coreProperties>
</file>