
<file path=[Content_Types].xml><?xml version="1.0" encoding="utf-8"?>
<Types xmlns="http://schemas.openxmlformats.org/package/2006/content-types">
  <Default Extension="xml" ContentType="application/xml"/>
  <Default Extension="jpg" ContentType="image/jpeg"/>
  <Default Extension="jpeg" ContentType="image/jpeg"/>
  <Default Extension="rels" ContentType="application/vnd.openxmlformats-package.relationships+xml"/>
  <Default Extension="vml" ContentType="application/vnd.openxmlformats-officedocument.vmlDrawing"/>
  <Default Extension="docx" ContentType="application/vnd.openxmlformats-officedocument.wordprocessingml.document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257" r:id="rId3"/>
    <p:sldId id="258" r:id="rId4"/>
    <p:sldId id="262" r:id="rId5"/>
    <p:sldId id="272" r:id="rId6"/>
    <p:sldId id="273" r:id="rId7"/>
    <p:sldId id="259" r:id="rId8"/>
    <p:sldId id="274" r:id="rId9"/>
    <p:sldId id="260" r:id="rId10"/>
    <p:sldId id="261" r:id="rId11"/>
    <p:sldId id="275" r:id="rId12"/>
    <p:sldId id="276" r:id="rId13"/>
    <p:sldId id="279" r:id="rId14"/>
    <p:sldId id="280" r:id="rId15"/>
    <p:sldId id="278" r:id="rId16"/>
    <p:sldId id="265" r:id="rId17"/>
    <p:sldId id="281" r:id="rId18"/>
    <p:sldId id="266" r:id="rId19"/>
    <p:sldId id="285" r:id="rId20"/>
    <p:sldId id="282" r:id="rId21"/>
    <p:sldId id="283" r:id="rId22"/>
    <p:sldId id="284" r:id="rId23"/>
    <p:sldId id="286" r:id="rId24"/>
    <p:sldId id="287" r:id="rId25"/>
    <p:sldId id="288" r:id="rId26"/>
    <p:sldId id="289" r:id="rId27"/>
    <p:sldId id="269" r:id="rId28"/>
    <p:sldId id="267" r:id="rId29"/>
    <p:sldId id="271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7" d="100"/>
          <a:sy n="117" d="100"/>
        </p:scale>
        <p:origin x="-140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notesMaster" Target="notesMasters/notesMaster1.xml"/><Relationship Id="rId32" Type="http://schemas.openxmlformats.org/officeDocument/2006/relationships/handoutMaster" Target="handoutMasters/handout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F5F06B1-CD94-D445-A4A7-2436D1F4BF8D}" type="doc">
      <dgm:prSet loTypeId="urn:microsoft.com/office/officeart/2008/layout/RadialCluster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237CAE5-BEF6-A84F-9762-DF6C7F3BB99B}">
      <dgm:prSet phldrT="[Text]"/>
      <dgm:spPr/>
      <dgm:t>
        <a:bodyPr/>
        <a:lstStyle/>
        <a:p>
          <a:r>
            <a:rPr lang="en-US" dirty="0" smtClean="0"/>
            <a:t>The Plan</a:t>
          </a:r>
          <a:endParaRPr lang="en-US" dirty="0"/>
        </a:p>
      </dgm:t>
    </dgm:pt>
    <dgm:pt modelId="{2E96EE56-7BB2-BD47-84C9-B8ED016BE65C}" type="parTrans" cxnId="{E3EA440F-B08B-674F-B881-908C76F6FB5A}">
      <dgm:prSet/>
      <dgm:spPr/>
      <dgm:t>
        <a:bodyPr/>
        <a:lstStyle/>
        <a:p>
          <a:endParaRPr lang="en-US"/>
        </a:p>
      </dgm:t>
    </dgm:pt>
    <dgm:pt modelId="{78FA48DE-C1F7-6646-BC41-8E8A79E622DF}" type="sibTrans" cxnId="{E3EA440F-B08B-674F-B881-908C76F6FB5A}">
      <dgm:prSet/>
      <dgm:spPr/>
      <dgm:t>
        <a:bodyPr/>
        <a:lstStyle/>
        <a:p>
          <a:endParaRPr lang="en-US"/>
        </a:p>
      </dgm:t>
    </dgm:pt>
    <dgm:pt modelId="{AC656CFA-BD7B-D049-B4A0-AA45358ADBDD}">
      <dgm:prSet phldrT="[Text]"/>
      <dgm:spPr/>
      <dgm:t>
        <a:bodyPr/>
        <a:lstStyle/>
        <a:p>
          <a:r>
            <a:rPr lang="en-US" dirty="0" smtClean="0"/>
            <a:t>The State Planning Committee</a:t>
          </a:r>
          <a:endParaRPr lang="en-US" dirty="0"/>
        </a:p>
      </dgm:t>
    </dgm:pt>
    <dgm:pt modelId="{D5E1699E-C4D7-4044-A456-10D187C311D6}" type="parTrans" cxnId="{5D0BB789-5EE3-9448-B364-EBDA36B24C4D}">
      <dgm:prSet/>
      <dgm:spPr/>
      <dgm:t>
        <a:bodyPr/>
        <a:lstStyle/>
        <a:p>
          <a:endParaRPr lang="en-US"/>
        </a:p>
      </dgm:t>
    </dgm:pt>
    <dgm:pt modelId="{A0472EB8-889D-9649-BEAD-00B9BA396496}" type="sibTrans" cxnId="{5D0BB789-5EE3-9448-B364-EBDA36B24C4D}">
      <dgm:prSet/>
      <dgm:spPr/>
      <dgm:t>
        <a:bodyPr/>
        <a:lstStyle/>
        <a:p>
          <a:endParaRPr lang="en-US"/>
        </a:p>
      </dgm:t>
    </dgm:pt>
    <dgm:pt modelId="{90B9D0C7-7DF2-3A4D-8434-0155AF853947}">
      <dgm:prSet phldrT="[Text]"/>
      <dgm:spPr/>
      <dgm:t>
        <a:bodyPr/>
        <a:lstStyle/>
        <a:p>
          <a:r>
            <a:rPr lang="en-US" dirty="0" smtClean="0"/>
            <a:t>Firm C</a:t>
          </a:r>
          <a:endParaRPr lang="en-US" dirty="0"/>
        </a:p>
      </dgm:t>
    </dgm:pt>
    <dgm:pt modelId="{E49B397B-2EC7-934F-933A-AB7F1E5786D5}" type="parTrans" cxnId="{F115A0C9-1994-3247-9EB4-F8194F76F8E5}">
      <dgm:prSet/>
      <dgm:spPr/>
      <dgm:t>
        <a:bodyPr/>
        <a:lstStyle/>
        <a:p>
          <a:endParaRPr lang="en-US"/>
        </a:p>
      </dgm:t>
    </dgm:pt>
    <dgm:pt modelId="{75BB5272-253F-4F4F-A92C-58086E484B59}" type="sibTrans" cxnId="{F115A0C9-1994-3247-9EB4-F8194F76F8E5}">
      <dgm:prSet/>
      <dgm:spPr/>
      <dgm:t>
        <a:bodyPr/>
        <a:lstStyle/>
        <a:p>
          <a:endParaRPr lang="en-US"/>
        </a:p>
      </dgm:t>
    </dgm:pt>
    <dgm:pt modelId="{703CAEA8-C436-3747-8CED-9145DA5B1AC2}">
      <dgm:prSet phldrT="[Text]"/>
      <dgm:spPr/>
      <dgm:t>
        <a:bodyPr/>
        <a:lstStyle/>
        <a:p>
          <a:r>
            <a:rPr lang="en-US" dirty="0" smtClean="0"/>
            <a:t>Firm B</a:t>
          </a:r>
          <a:endParaRPr lang="en-US" dirty="0"/>
        </a:p>
      </dgm:t>
    </dgm:pt>
    <dgm:pt modelId="{595DBB76-32B8-524D-868D-1B87ADBABF63}" type="parTrans" cxnId="{40833E02-73EA-C84C-B554-AE3EBE257F24}">
      <dgm:prSet/>
      <dgm:spPr/>
      <dgm:t>
        <a:bodyPr/>
        <a:lstStyle/>
        <a:p>
          <a:endParaRPr lang="en-US"/>
        </a:p>
      </dgm:t>
    </dgm:pt>
    <dgm:pt modelId="{83498CF7-DC06-1A42-A2DB-232BB61CC6B9}" type="sibTrans" cxnId="{40833E02-73EA-C84C-B554-AE3EBE257F24}">
      <dgm:prSet/>
      <dgm:spPr/>
      <dgm:t>
        <a:bodyPr/>
        <a:lstStyle/>
        <a:p>
          <a:endParaRPr lang="en-US"/>
        </a:p>
      </dgm:t>
    </dgm:pt>
    <dgm:pt modelId="{7A34A277-8D1C-D24E-A6DD-D2DABE8B1AF2}">
      <dgm:prSet/>
      <dgm:spPr/>
      <dgm:t>
        <a:bodyPr/>
        <a:lstStyle/>
        <a:p>
          <a:r>
            <a:rPr lang="en-US" dirty="0" smtClean="0"/>
            <a:t>Firm A </a:t>
          </a:r>
          <a:endParaRPr lang="en-US" dirty="0"/>
        </a:p>
      </dgm:t>
    </dgm:pt>
    <dgm:pt modelId="{DA0052E8-304A-464D-AFD5-D7E381B33B5A}" type="parTrans" cxnId="{F70F6448-7FA5-B840-AD33-A5FA8501DB04}">
      <dgm:prSet/>
      <dgm:spPr/>
      <dgm:t>
        <a:bodyPr/>
        <a:lstStyle/>
        <a:p>
          <a:endParaRPr lang="en-US"/>
        </a:p>
      </dgm:t>
    </dgm:pt>
    <dgm:pt modelId="{15DFE6D8-DF93-8145-98CE-F294040E996B}" type="sibTrans" cxnId="{F70F6448-7FA5-B840-AD33-A5FA8501DB04}">
      <dgm:prSet/>
      <dgm:spPr/>
      <dgm:t>
        <a:bodyPr/>
        <a:lstStyle/>
        <a:p>
          <a:endParaRPr lang="en-US"/>
        </a:p>
      </dgm:t>
    </dgm:pt>
    <dgm:pt modelId="{2C96F566-48BC-B640-B732-78BA620EA427}" type="pres">
      <dgm:prSet presAssocID="{3F5F06B1-CD94-D445-A4A7-2436D1F4BF8D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08A0C731-A956-2E48-A8D7-68B5D918A1B1}" type="pres">
      <dgm:prSet presAssocID="{0237CAE5-BEF6-A84F-9762-DF6C7F3BB99B}" presName="singleCycle" presStyleCnt="0"/>
      <dgm:spPr/>
    </dgm:pt>
    <dgm:pt modelId="{2E7FB28C-A8DE-C148-AF3B-3E636B475B5E}" type="pres">
      <dgm:prSet presAssocID="{0237CAE5-BEF6-A84F-9762-DF6C7F3BB99B}" presName="singleCenter" presStyleLbl="node1" presStyleIdx="0" presStyleCnt="5" custLinFactNeighborX="-1065" custLinFactNeighborY="-9580">
        <dgm:presLayoutVars>
          <dgm:chMax val="7"/>
          <dgm:chPref val="7"/>
        </dgm:presLayoutVars>
      </dgm:prSet>
      <dgm:spPr/>
      <dgm:t>
        <a:bodyPr/>
        <a:lstStyle/>
        <a:p>
          <a:endParaRPr lang="en-US"/>
        </a:p>
      </dgm:t>
    </dgm:pt>
    <dgm:pt modelId="{B2303D08-4F67-5646-9079-AE2782D925C0}" type="pres">
      <dgm:prSet presAssocID="{D5E1699E-C4D7-4044-A456-10D187C311D6}" presName="Name56" presStyleLbl="parChTrans1D2" presStyleIdx="0" presStyleCnt="4"/>
      <dgm:spPr/>
      <dgm:t>
        <a:bodyPr/>
        <a:lstStyle/>
        <a:p>
          <a:endParaRPr lang="en-US"/>
        </a:p>
      </dgm:t>
    </dgm:pt>
    <dgm:pt modelId="{B93370DE-E126-3240-8AC4-A060A4BE5DD7}" type="pres">
      <dgm:prSet presAssocID="{AC656CFA-BD7B-D049-B4A0-AA45358ADBDD}" presName="text0" presStyleLbl="node1" presStyleIdx="1" presStyleCnt="5" custScaleX="3204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7AE3B4-C76F-1D4D-A12E-ACFDB7B81377}" type="pres">
      <dgm:prSet presAssocID="{E49B397B-2EC7-934F-933A-AB7F1E5786D5}" presName="Name56" presStyleLbl="parChTrans1D2" presStyleIdx="1" presStyleCnt="4"/>
      <dgm:spPr/>
      <dgm:t>
        <a:bodyPr/>
        <a:lstStyle/>
        <a:p>
          <a:endParaRPr lang="en-US"/>
        </a:p>
      </dgm:t>
    </dgm:pt>
    <dgm:pt modelId="{DE5BDAE9-7568-A94D-936B-1056B5422182}" type="pres">
      <dgm:prSet presAssocID="{90B9D0C7-7DF2-3A4D-8434-0155AF853947}" presName="text0" presStyleLbl="node1" presStyleIdx="2" presStyleCnt="5" custScaleX="162621" custRadScaleRad="210285" custRadScaleInc="631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526205-B511-6E4A-8595-A427ADD5DC3D}" type="pres">
      <dgm:prSet presAssocID="{595DBB76-32B8-524D-868D-1B87ADBABF63}" presName="Name56" presStyleLbl="parChTrans1D2" presStyleIdx="2" presStyleCnt="4"/>
      <dgm:spPr/>
      <dgm:t>
        <a:bodyPr/>
        <a:lstStyle/>
        <a:p>
          <a:endParaRPr lang="en-US"/>
        </a:p>
      </dgm:t>
    </dgm:pt>
    <dgm:pt modelId="{DF91577B-E547-3D44-8B07-13C0B1642A68}" type="pres">
      <dgm:prSet presAssocID="{703CAEA8-C436-3747-8CED-9145DA5B1AC2}" presName="text0" presStyleLbl="node1" presStyleIdx="3" presStyleCnt="5" custScaleX="158192" custRadScaleRad="100032" custRadScaleInc="18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377A7C-1CD9-7A46-8975-CAD7820A38F1}" type="pres">
      <dgm:prSet presAssocID="{DA0052E8-304A-464D-AFD5-D7E381B33B5A}" presName="Name56" presStyleLbl="parChTrans1D2" presStyleIdx="3" presStyleCnt="4"/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2807466-53CF-D340-9CCB-8C7A6B6EDDC3}" type="pres">
      <dgm:prSet presAssocID="{7A34A277-8D1C-D24E-A6DD-D2DABE8B1AF2}" presName="text0" presStyleLbl="node1" presStyleIdx="4" presStyleCnt="5" custScaleX="176370" custRadScaleRad="214206" custRadScaleInc="-618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6390BAD-7C83-1F48-A7BC-03B792F09631}" type="presOf" srcId="{D5E1699E-C4D7-4044-A456-10D187C311D6}" destId="{B2303D08-4F67-5646-9079-AE2782D925C0}" srcOrd="0" destOrd="0" presId="urn:microsoft.com/office/officeart/2008/layout/RadialCluster"/>
    <dgm:cxn modelId="{68945EB3-834F-344F-AA8B-CED64DDDA5CA}" type="presOf" srcId="{703CAEA8-C436-3747-8CED-9145DA5B1AC2}" destId="{DF91577B-E547-3D44-8B07-13C0B1642A68}" srcOrd="0" destOrd="0" presId="urn:microsoft.com/office/officeart/2008/layout/RadialCluster"/>
    <dgm:cxn modelId="{F115A0C9-1994-3247-9EB4-F8194F76F8E5}" srcId="{0237CAE5-BEF6-A84F-9762-DF6C7F3BB99B}" destId="{90B9D0C7-7DF2-3A4D-8434-0155AF853947}" srcOrd="1" destOrd="0" parTransId="{E49B397B-2EC7-934F-933A-AB7F1E5786D5}" sibTransId="{75BB5272-253F-4F4F-A92C-58086E484B59}"/>
    <dgm:cxn modelId="{5D0BB789-5EE3-9448-B364-EBDA36B24C4D}" srcId="{0237CAE5-BEF6-A84F-9762-DF6C7F3BB99B}" destId="{AC656CFA-BD7B-D049-B4A0-AA45358ADBDD}" srcOrd="0" destOrd="0" parTransId="{D5E1699E-C4D7-4044-A456-10D187C311D6}" sibTransId="{A0472EB8-889D-9649-BEAD-00B9BA396496}"/>
    <dgm:cxn modelId="{3E5D968C-EFA4-664F-9CA3-28FF1D771CF7}" type="presOf" srcId="{595DBB76-32B8-524D-868D-1B87ADBABF63}" destId="{04526205-B511-6E4A-8595-A427ADD5DC3D}" srcOrd="0" destOrd="0" presId="urn:microsoft.com/office/officeart/2008/layout/RadialCluster"/>
    <dgm:cxn modelId="{40833E02-73EA-C84C-B554-AE3EBE257F24}" srcId="{0237CAE5-BEF6-A84F-9762-DF6C7F3BB99B}" destId="{703CAEA8-C436-3747-8CED-9145DA5B1AC2}" srcOrd="2" destOrd="0" parTransId="{595DBB76-32B8-524D-868D-1B87ADBABF63}" sibTransId="{83498CF7-DC06-1A42-A2DB-232BB61CC6B9}"/>
    <dgm:cxn modelId="{F70F6448-7FA5-B840-AD33-A5FA8501DB04}" srcId="{0237CAE5-BEF6-A84F-9762-DF6C7F3BB99B}" destId="{7A34A277-8D1C-D24E-A6DD-D2DABE8B1AF2}" srcOrd="3" destOrd="0" parTransId="{DA0052E8-304A-464D-AFD5-D7E381B33B5A}" sibTransId="{15DFE6D8-DF93-8145-98CE-F294040E996B}"/>
    <dgm:cxn modelId="{D8879B6C-8206-264A-A82F-2EBF52C8CC7B}" type="presOf" srcId="{90B9D0C7-7DF2-3A4D-8434-0155AF853947}" destId="{DE5BDAE9-7568-A94D-936B-1056B5422182}" srcOrd="0" destOrd="0" presId="urn:microsoft.com/office/officeart/2008/layout/RadialCluster"/>
    <dgm:cxn modelId="{92703755-8E99-DF43-B930-0C1E5215B9EA}" type="presOf" srcId="{0237CAE5-BEF6-A84F-9762-DF6C7F3BB99B}" destId="{2E7FB28C-A8DE-C148-AF3B-3E636B475B5E}" srcOrd="0" destOrd="0" presId="urn:microsoft.com/office/officeart/2008/layout/RadialCluster"/>
    <dgm:cxn modelId="{E3EA440F-B08B-674F-B881-908C76F6FB5A}" srcId="{3F5F06B1-CD94-D445-A4A7-2436D1F4BF8D}" destId="{0237CAE5-BEF6-A84F-9762-DF6C7F3BB99B}" srcOrd="0" destOrd="0" parTransId="{2E96EE56-7BB2-BD47-84C9-B8ED016BE65C}" sibTransId="{78FA48DE-C1F7-6646-BC41-8E8A79E622DF}"/>
    <dgm:cxn modelId="{BD8E20DE-4316-5149-8F7D-B0E6A1F56DE9}" type="presOf" srcId="{DA0052E8-304A-464D-AFD5-D7E381B33B5A}" destId="{88377A7C-1CD9-7A46-8975-CAD7820A38F1}" srcOrd="0" destOrd="0" presId="urn:microsoft.com/office/officeart/2008/layout/RadialCluster"/>
    <dgm:cxn modelId="{625D4D2A-0AC4-6B43-8E18-187AEFCD9A59}" type="presOf" srcId="{7A34A277-8D1C-D24E-A6DD-D2DABE8B1AF2}" destId="{F2807466-53CF-D340-9CCB-8C7A6B6EDDC3}" srcOrd="0" destOrd="0" presId="urn:microsoft.com/office/officeart/2008/layout/RadialCluster"/>
    <dgm:cxn modelId="{99B6A358-2C58-1B45-AC4D-2BEC6894114F}" type="presOf" srcId="{E49B397B-2EC7-934F-933A-AB7F1E5786D5}" destId="{EA7AE3B4-C76F-1D4D-A12E-ACFDB7B81377}" srcOrd="0" destOrd="0" presId="urn:microsoft.com/office/officeart/2008/layout/RadialCluster"/>
    <dgm:cxn modelId="{FAF15455-FB35-1142-8A3A-7778DFA26738}" type="presOf" srcId="{AC656CFA-BD7B-D049-B4A0-AA45358ADBDD}" destId="{B93370DE-E126-3240-8AC4-A060A4BE5DD7}" srcOrd="0" destOrd="0" presId="urn:microsoft.com/office/officeart/2008/layout/RadialCluster"/>
    <dgm:cxn modelId="{AAB018E6-33F4-3644-95E4-9E7084E53F53}" type="presOf" srcId="{3F5F06B1-CD94-D445-A4A7-2436D1F4BF8D}" destId="{2C96F566-48BC-B640-B732-78BA620EA427}" srcOrd="0" destOrd="0" presId="urn:microsoft.com/office/officeart/2008/layout/RadialCluster"/>
    <dgm:cxn modelId="{FAEE8B1A-6F49-1642-9F83-9EADF83F681D}" type="presParOf" srcId="{2C96F566-48BC-B640-B732-78BA620EA427}" destId="{08A0C731-A956-2E48-A8D7-68B5D918A1B1}" srcOrd="0" destOrd="0" presId="urn:microsoft.com/office/officeart/2008/layout/RadialCluster"/>
    <dgm:cxn modelId="{ADB80832-0E12-A94C-A929-7C004BD03146}" type="presParOf" srcId="{08A0C731-A956-2E48-A8D7-68B5D918A1B1}" destId="{2E7FB28C-A8DE-C148-AF3B-3E636B475B5E}" srcOrd="0" destOrd="0" presId="urn:microsoft.com/office/officeart/2008/layout/RadialCluster"/>
    <dgm:cxn modelId="{AF669538-1237-344E-B7C3-EF02332966CE}" type="presParOf" srcId="{08A0C731-A956-2E48-A8D7-68B5D918A1B1}" destId="{B2303D08-4F67-5646-9079-AE2782D925C0}" srcOrd="1" destOrd="0" presId="urn:microsoft.com/office/officeart/2008/layout/RadialCluster"/>
    <dgm:cxn modelId="{7B744511-2FF3-CE49-AD4B-B92B681E4728}" type="presParOf" srcId="{08A0C731-A956-2E48-A8D7-68B5D918A1B1}" destId="{B93370DE-E126-3240-8AC4-A060A4BE5DD7}" srcOrd="2" destOrd="0" presId="urn:microsoft.com/office/officeart/2008/layout/RadialCluster"/>
    <dgm:cxn modelId="{D1F4213F-8837-4149-BBD1-9881D765FDA3}" type="presParOf" srcId="{08A0C731-A956-2E48-A8D7-68B5D918A1B1}" destId="{EA7AE3B4-C76F-1D4D-A12E-ACFDB7B81377}" srcOrd="3" destOrd="0" presId="urn:microsoft.com/office/officeart/2008/layout/RadialCluster"/>
    <dgm:cxn modelId="{153E2BA7-900B-BD40-A111-3C5027C27D99}" type="presParOf" srcId="{08A0C731-A956-2E48-A8D7-68B5D918A1B1}" destId="{DE5BDAE9-7568-A94D-936B-1056B5422182}" srcOrd="4" destOrd="0" presId="urn:microsoft.com/office/officeart/2008/layout/RadialCluster"/>
    <dgm:cxn modelId="{ECED9736-D186-4F46-BB90-053DB2844B7C}" type="presParOf" srcId="{08A0C731-A956-2E48-A8D7-68B5D918A1B1}" destId="{04526205-B511-6E4A-8595-A427ADD5DC3D}" srcOrd="5" destOrd="0" presId="urn:microsoft.com/office/officeart/2008/layout/RadialCluster"/>
    <dgm:cxn modelId="{3324A0B7-11B9-5543-9F05-8A463F30AA01}" type="presParOf" srcId="{08A0C731-A956-2E48-A8D7-68B5D918A1B1}" destId="{DF91577B-E547-3D44-8B07-13C0B1642A68}" srcOrd="6" destOrd="0" presId="urn:microsoft.com/office/officeart/2008/layout/RadialCluster"/>
    <dgm:cxn modelId="{7FEAF092-91CC-464D-8254-E2A272E89FBC}" type="presParOf" srcId="{08A0C731-A956-2E48-A8D7-68B5D918A1B1}" destId="{88377A7C-1CD9-7A46-8975-CAD7820A38F1}" srcOrd="7" destOrd="0" presId="urn:microsoft.com/office/officeart/2008/layout/RadialCluster"/>
    <dgm:cxn modelId="{5E887629-AE25-6C41-BE88-AF206BEE758D}" type="presParOf" srcId="{08A0C731-A956-2E48-A8D7-68B5D918A1B1}" destId="{F2807466-53CF-D340-9CCB-8C7A6B6EDDC3}" srcOrd="8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5F06B1-CD94-D445-A4A7-2436D1F4BF8D}" type="doc">
      <dgm:prSet loTypeId="urn:microsoft.com/office/officeart/2008/layout/RadialCluster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237CAE5-BEF6-A84F-9762-DF6C7F3BB99B}">
      <dgm:prSet phldrT="[Text]"/>
      <dgm:spPr/>
      <dgm:t>
        <a:bodyPr/>
        <a:lstStyle/>
        <a:p>
          <a:r>
            <a:rPr lang="en-US" dirty="0" smtClean="0"/>
            <a:t>The Plan</a:t>
          </a:r>
          <a:endParaRPr lang="en-US" dirty="0"/>
        </a:p>
      </dgm:t>
    </dgm:pt>
    <dgm:pt modelId="{2E96EE56-7BB2-BD47-84C9-B8ED016BE65C}" type="parTrans" cxnId="{E3EA440F-B08B-674F-B881-908C76F6FB5A}">
      <dgm:prSet/>
      <dgm:spPr/>
      <dgm:t>
        <a:bodyPr/>
        <a:lstStyle/>
        <a:p>
          <a:endParaRPr lang="en-US"/>
        </a:p>
      </dgm:t>
    </dgm:pt>
    <dgm:pt modelId="{78FA48DE-C1F7-6646-BC41-8E8A79E622DF}" type="sibTrans" cxnId="{E3EA440F-B08B-674F-B881-908C76F6FB5A}">
      <dgm:prSet/>
      <dgm:spPr/>
      <dgm:t>
        <a:bodyPr/>
        <a:lstStyle/>
        <a:p>
          <a:endParaRPr lang="en-US"/>
        </a:p>
      </dgm:t>
    </dgm:pt>
    <dgm:pt modelId="{AC656CFA-BD7B-D049-B4A0-AA45358ADBDD}">
      <dgm:prSet phldrT="[Text]"/>
      <dgm:spPr/>
      <dgm:t>
        <a:bodyPr/>
        <a:lstStyle/>
        <a:p>
          <a:r>
            <a:rPr lang="en-US" dirty="0" smtClean="0"/>
            <a:t>The State Planning Committee</a:t>
          </a:r>
          <a:endParaRPr lang="en-US" dirty="0"/>
        </a:p>
      </dgm:t>
    </dgm:pt>
    <dgm:pt modelId="{D5E1699E-C4D7-4044-A456-10D187C311D6}" type="parTrans" cxnId="{5D0BB789-5EE3-9448-B364-EBDA36B24C4D}">
      <dgm:prSet/>
      <dgm:spPr/>
      <dgm:t>
        <a:bodyPr/>
        <a:lstStyle/>
        <a:p>
          <a:endParaRPr lang="en-US"/>
        </a:p>
      </dgm:t>
    </dgm:pt>
    <dgm:pt modelId="{A0472EB8-889D-9649-BEAD-00B9BA396496}" type="sibTrans" cxnId="{5D0BB789-5EE3-9448-B364-EBDA36B24C4D}">
      <dgm:prSet/>
      <dgm:spPr/>
      <dgm:t>
        <a:bodyPr/>
        <a:lstStyle/>
        <a:p>
          <a:endParaRPr lang="en-US"/>
        </a:p>
      </dgm:t>
    </dgm:pt>
    <dgm:pt modelId="{90B9D0C7-7DF2-3A4D-8434-0155AF853947}">
      <dgm:prSet phldrT="[Text]"/>
      <dgm:spPr/>
      <dgm:t>
        <a:bodyPr/>
        <a:lstStyle/>
        <a:p>
          <a:r>
            <a:rPr lang="en-US" dirty="0" smtClean="0"/>
            <a:t>Firm C</a:t>
          </a:r>
          <a:endParaRPr lang="en-US" dirty="0"/>
        </a:p>
      </dgm:t>
    </dgm:pt>
    <dgm:pt modelId="{E49B397B-2EC7-934F-933A-AB7F1E5786D5}" type="parTrans" cxnId="{F115A0C9-1994-3247-9EB4-F8194F76F8E5}">
      <dgm:prSet/>
      <dgm:spPr/>
      <dgm:t>
        <a:bodyPr/>
        <a:lstStyle/>
        <a:p>
          <a:endParaRPr lang="en-US"/>
        </a:p>
      </dgm:t>
    </dgm:pt>
    <dgm:pt modelId="{75BB5272-253F-4F4F-A92C-58086E484B59}" type="sibTrans" cxnId="{F115A0C9-1994-3247-9EB4-F8194F76F8E5}">
      <dgm:prSet/>
      <dgm:spPr/>
      <dgm:t>
        <a:bodyPr/>
        <a:lstStyle/>
        <a:p>
          <a:endParaRPr lang="en-US"/>
        </a:p>
      </dgm:t>
    </dgm:pt>
    <dgm:pt modelId="{703CAEA8-C436-3747-8CED-9145DA5B1AC2}">
      <dgm:prSet phldrT="[Text]"/>
      <dgm:spPr/>
      <dgm:t>
        <a:bodyPr/>
        <a:lstStyle/>
        <a:p>
          <a:r>
            <a:rPr lang="en-US" dirty="0" smtClean="0"/>
            <a:t>Firm B</a:t>
          </a:r>
          <a:endParaRPr lang="en-US" dirty="0"/>
        </a:p>
      </dgm:t>
    </dgm:pt>
    <dgm:pt modelId="{595DBB76-32B8-524D-868D-1B87ADBABF63}" type="parTrans" cxnId="{40833E02-73EA-C84C-B554-AE3EBE257F24}">
      <dgm:prSet/>
      <dgm:spPr/>
      <dgm:t>
        <a:bodyPr/>
        <a:lstStyle/>
        <a:p>
          <a:endParaRPr lang="en-US"/>
        </a:p>
      </dgm:t>
    </dgm:pt>
    <dgm:pt modelId="{83498CF7-DC06-1A42-A2DB-232BB61CC6B9}" type="sibTrans" cxnId="{40833E02-73EA-C84C-B554-AE3EBE257F24}">
      <dgm:prSet/>
      <dgm:spPr/>
      <dgm:t>
        <a:bodyPr/>
        <a:lstStyle/>
        <a:p>
          <a:endParaRPr lang="en-US"/>
        </a:p>
      </dgm:t>
    </dgm:pt>
    <dgm:pt modelId="{7A34A277-8D1C-D24E-A6DD-D2DABE8B1AF2}">
      <dgm:prSet/>
      <dgm:spPr/>
      <dgm:t>
        <a:bodyPr/>
        <a:lstStyle/>
        <a:p>
          <a:r>
            <a:rPr lang="en-US" dirty="0" smtClean="0"/>
            <a:t>Firm A </a:t>
          </a:r>
          <a:endParaRPr lang="en-US" dirty="0"/>
        </a:p>
      </dgm:t>
    </dgm:pt>
    <dgm:pt modelId="{DA0052E8-304A-464D-AFD5-D7E381B33B5A}" type="parTrans" cxnId="{F70F6448-7FA5-B840-AD33-A5FA8501DB04}">
      <dgm:prSet/>
      <dgm:spPr/>
      <dgm:t>
        <a:bodyPr/>
        <a:lstStyle/>
        <a:p>
          <a:endParaRPr lang="en-US"/>
        </a:p>
      </dgm:t>
    </dgm:pt>
    <dgm:pt modelId="{15DFE6D8-DF93-8145-98CE-F294040E996B}" type="sibTrans" cxnId="{F70F6448-7FA5-B840-AD33-A5FA8501DB04}">
      <dgm:prSet/>
      <dgm:spPr/>
      <dgm:t>
        <a:bodyPr/>
        <a:lstStyle/>
        <a:p>
          <a:endParaRPr lang="en-US"/>
        </a:p>
      </dgm:t>
    </dgm:pt>
    <dgm:pt modelId="{2C96F566-48BC-B640-B732-78BA620EA427}" type="pres">
      <dgm:prSet presAssocID="{3F5F06B1-CD94-D445-A4A7-2436D1F4BF8D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08A0C731-A956-2E48-A8D7-68B5D918A1B1}" type="pres">
      <dgm:prSet presAssocID="{0237CAE5-BEF6-A84F-9762-DF6C7F3BB99B}" presName="singleCycle" presStyleCnt="0"/>
      <dgm:spPr/>
    </dgm:pt>
    <dgm:pt modelId="{2E7FB28C-A8DE-C148-AF3B-3E636B475B5E}" type="pres">
      <dgm:prSet presAssocID="{0237CAE5-BEF6-A84F-9762-DF6C7F3BB99B}" presName="singleCenter" presStyleLbl="node1" presStyleIdx="0" presStyleCnt="5" custLinFactNeighborX="-1065" custLinFactNeighborY="-9580">
        <dgm:presLayoutVars>
          <dgm:chMax val="7"/>
          <dgm:chPref val="7"/>
        </dgm:presLayoutVars>
      </dgm:prSet>
      <dgm:spPr/>
      <dgm:t>
        <a:bodyPr/>
        <a:lstStyle/>
        <a:p>
          <a:endParaRPr lang="en-US"/>
        </a:p>
      </dgm:t>
    </dgm:pt>
    <dgm:pt modelId="{B2303D08-4F67-5646-9079-AE2782D925C0}" type="pres">
      <dgm:prSet presAssocID="{D5E1699E-C4D7-4044-A456-10D187C311D6}" presName="Name56" presStyleLbl="parChTrans1D2" presStyleIdx="0" presStyleCnt="4"/>
      <dgm:spPr/>
      <dgm:t>
        <a:bodyPr/>
        <a:lstStyle/>
        <a:p>
          <a:endParaRPr lang="en-US"/>
        </a:p>
      </dgm:t>
    </dgm:pt>
    <dgm:pt modelId="{B93370DE-E126-3240-8AC4-A060A4BE5DD7}" type="pres">
      <dgm:prSet presAssocID="{AC656CFA-BD7B-D049-B4A0-AA45358ADBDD}" presName="text0" presStyleLbl="node1" presStyleIdx="1" presStyleCnt="5" custScaleX="3204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7AE3B4-C76F-1D4D-A12E-ACFDB7B81377}" type="pres">
      <dgm:prSet presAssocID="{E49B397B-2EC7-934F-933A-AB7F1E5786D5}" presName="Name56" presStyleLbl="parChTrans1D2" presStyleIdx="1" presStyleCnt="4"/>
      <dgm:spPr/>
      <dgm:t>
        <a:bodyPr/>
        <a:lstStyle/>
        <a:p>
          <a:endParaRPr lang="en-US"/>
        </a:p>
      </dgm:t>
    </dgm:pt>
    <dgm:pt modelId="{DE5BDAE9-7568-A94D-936B-1056B5422182}" type="pres">
      <dgm:prSet presAssocID="{90B9D0C7-7DF2-3A4D-8434-0155AF853947}" presName="text0" presStyleLbl="node1" presStyleIdx="2" presStyleCnt="5" custScaleX="162621" custRadScaleRad="210285" custRadScaleInc="631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526205-B511-6E4A-8595-A427ADD5DC3D}" type="pres">
      <dgm:prSet presAssocID="{595DBB76-32B8-524D-868D-1B87ADBABF63}" presName="Name56" presStyleLbl="parChTrans1D2" presStyleIdx="2" presStyleCnt="4"/>
      <dgm:spPr/>
      <dgm:t>
        <a:bodyPr/>
        <a:lstStyle/>
        <a:p>
          <a:endParaRPr lang="en-US"/>
        </a:p>
      </dgm:t>
    </dgm:pt>
    <dgm:pt modelId="{DF91577B-E547-3D44-8B07-13C0B1642A68}" type="pres">
      <dgm:prSet presAssocID="{703CAEA8-C436-3747-8CED-9145DA5B1AC2}" presName="text0" presStyleLbl="node1" presStyleIdx="3" presStyleCnt="5" custScaleX="158192" custRadScaleRad="100032" custRadScaleInc="180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377A7C-1CD9-7A46-8975-CAD7820A38F1}" type="pres">
      <dgm:prSet presAssocID="{DA0052E8-304A-464D-AFD5-D7E381B33B5A}" presName="Name56" presStyleLbl="parChTrans1D2" presStyleIdx="3" presStyleCnt="4"/>
      <dgm:spPr>
        <a:prstGeom prst="rect">
          <a:avLst/>
        </a:prstGeom>
      </dgm:spPr>
      <dgm:t>
        <a:bodyPr/>
        <a:lstStyle/>
        <a:p>
          <a:endParaRPr lang="en-US"/>
        </a:p>
      </dgm:t>
    </dgm:pt>
    <dgm:pt modelId="{F2807466-53CF-D340-9CCB-8C7A6B6EDDC3}" type="pres">
      <dgm:prSet presAssocID="{7A34A277-8D1C-D24E-A6DD-D2DABE8B1AF2}" presName="text0" presStyleLbl="node1" presStyleIdx="4" presStyleCnt="5" custScaleX="176370" custRadScaleRad="214206" custRadScaleInc="-618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371356C-C594-6841-A0E7-C83F552D3F74}" type="presOf" srcId="{7A34A277-8D1C-D24E-A6DD-D2DABE8B1AF2}" destId="{F2807466-53CF-D340-9CCB-8C7A6B6EDDC3}" srcOrd="0" destOrd="0" presId="urn:microsoft.com/office/officeart/2008/layout/RadialCluster"/>
    <dgm:cxn modelId="{C0B7A822-98F4-BB40-A851-2570D59B0F9B}" type="presOf" srcId="{AC656CFA-BD7B-D049-B4A0-AA45358ADBDD}" destId="{B93370DE-E126-3240-8AC4-A060A4BE5DD7}" srcOrd="0" destOrd="0" presId="urn:microsoft.com/office/officeart/2008/layout/RadialCluster"/>
    <dgm:cxn modelId="{F115A0C9-1994-3247-9EB4-F8194F76F8E5}" srcId="{0237CAE5-BEF6-A84F-9762-DF6C7F3BB99B}" destId="{90B9D0C7-7DF2-3A4D-8434-0155AF853947}" srcOrd="1" destOrd="0" parTransId="{E49B397B-2EC7-934F-933A-AB7F1E5786D5}" sibTransId="{75BB5272-253F-4F4F-A92C-58086E484B59}"/>
    <dgm:cxn modelId="{101AE79E-97E4-B147-9E41-5DEDA90DD049}" type="presOf" srcId="{E49B397B-2EC7-934F-933A-AB7F1E5786D5}" destId="{EA7AE3B4-C76F-1D4D-A12E-ACFDB7B81377}" srcOrd="0" destOrd="0" presId="urn:microsoft.com/office/officeart/2008/layout/RadialCluster"/>
    <dgm:cxn modelId="{B1AC614F-03D7-8D4F-BD6A-693A9CB18FBD}" type="presOf" srcId="{595DBB76-32B8-524D-868D-1B87ADBABF63}" destId="{04526205-B511-6E4A-8595-A427ADD5DC3D}" srcOrd="0" destOrd="0" presId="urn:microsoft.com/office/officeart/2008/layout/RadialCluster"/>
    <dgm:cxn modelId="{5D0BB789-5EE3-9448-B364-EBDA36B24C4D}" srcId="{0237CAE5-BEF6-A84F-9762-DF6C7F3BB99B}" destId="{AC656CFA-BD7B-D049-B4A0-AA45358ADBDD}" srcOrd="0" destOrd="0" parTransId="{D5E1699E-C4D7-4044-A456-10D187C311D6}" sibTransId="{A0472EB8-889D-9649-BEAD-00B9BA396496}"/>
    <dgm:cxn modelId="{4FB2B932-AA30-6F46-93CB-5AA18EF81AA7}" type="presOf" srcId="{90B9D0C7-7DF2-3A4D-8434-0155AF853947}" destId="{DE5BDAE9-7568-A94D-936B-1056B5422182}" srcOrd="0" destOrd="0" presId="urn:microsoft.com/office/officeart/2008/layout/RadialCluster"/>
    <dgm:cxn modelId="{40833E02-73EA-C84C-B554-AE3EBE257F24}" srcId="{0237CAE5-BEF6-A84F-9762-DF6C7F3BB99B}" destId="{703CAEA8-C436-3747-8CED-9145DA5B1AC2}" srcOrd="2" destOrd="0" parTransId="{595DBB76-32B8-524D-868D-1B87ADBABF63}" sibTransId="{83498CF7-DC06-1A42-A2DB-232BB61CC6B9}"/>
    <dgm:cxn modelId="{D04DA6CB-874F-8A40-ADAA-F6F32B42BCE7}" type="presOf" srcId="{DA0052E8-304A-464D-AFD5-D7E381B33B5A}" destId="{88377A7C-1CD9-7A46-8975-CAD7820A38F1}" srcOrd="0" destOrd="0" presId="urn:microsoft.com/office/officeart/2008/layout/RadialCluster"/>
    <dgm:cxn modelId="{F70F6448-7FA5-B840-AD33-A5FA8501DB04}" srcId="{0237CAE5-BEF6-A84F-9762-DF6C7F3BB99B}" destId="{7A34A277-8D1C-D24E-A6DD-D2DABE8B1AF2}" srcOrd="3" destOrd="0" parTransId="{DA0052E8-304A-464D-AFD5-D7E381B33B5A}" sibTransId="{15DFE6D8-DF93-8145-98CE-F294040E996B}"/>
    <dgm:cxn modelId="{5A34A15A-A2A3-0947-A794-1FC75859D288}" type="presOf" srcId="{0237CAE5-BEF6-A84F-9762-DF6C7F3BB99B}" destId="{2E7FB28C-A8DE-C148-AF3B-3E636B475B5E}" srcOrd="0" destOrd="0" presId="urn:microsoft.com/office/officeart/2008/layout/RadialCluster"/>
    <dgm:cxn modelId="{E3EA440F-B08B-674F-B881-908C76F6FB5A}" srcId="{3F5F06B1-CD94-D445-A4A7-2436D1F4BF8D}" destId="{0237CAE5-BEF6-A84F-9762-DF6C7F3BB99B}" srcOrd="0" destOrd="0" parTransId="{2E96EE56-7BB2-BD47-84C9-B8ED016BE65C}" sibTransId="{78FA48DE-C1F7-6646-BC41-8E8A79E622DF}"/>
    <dgm:cxn modelId="{4AED07CD-D9E1-5945-B619-3995B06F04E9}" type="presOf" srcId="{703CAEA8-C436-3747-8CED-9145DA5B1AC2}" destId="{DF91577B-E547-3D44-8B07-13C0B1642A68}" srcOrd="0" destOrd="0" presId="urn:microsoft.com/office/officeart/2008/layout/RadialCluster"/>
    <dgm:cxn modelId="{9F039D3F-10C7-114C-A6B4-15971AD68167}" type="presOf" srcId="{3F5F06B1-CD94-D445-A4A7-2436D1F4BF8D}" destId="{2C96F566-48BC-B640-B732-78BA620EA427}" srcOrd="0" destOrd="0" presId="urn:microsoft.com/office/officeart/2008/layout/RadialCluster"/>
    <dgm:cxn modelId="{D75568A4-19FF-8342-840C-A7C8138D5BD7}" type="presOf" srcId="{D5E1699E-C4D7-4044-A456-10D187C311D6}" destId="{B2303D08-4F67-5646-9079-AE2782D925C0}" srcOrd="0" destOrd="0" presId="urn:microsoft.com/office/officeart/2008/layout/RadialCluster"/>
    <dgm:cxn modelId="{3FCD5CF7-E88A-F644-9BA8-ADF9ADFBF779}" type="presParOf" srcId="{2C96F566-48BC-B640-B732-78BA620EA427}" destId="{08A0C731-A956-2E48-A8D7-68B5D918A1B1}" srcOrd="0" destOrd="0" presId="urn:microsoft.com/office/officeart/2008/layout/RadialCluster"/>
    <dgm:cxn modelId="{8029181E-BEEE-D242-B485-03C3C7B7F2E7}" type="presParOf" srcId="{08A0C731-A956-2E48-A8D7-68B5D918A1B1}" destId="{2E7FB28C-A8DE-C148-AF3B-3E636B475B5E}" srcOrd="0" destOrd="0" presId="urn:microsoft.com/office/officeart/2008/layout/RadialCluster"/>
    <dgm:cxn modelId="{0D588C0F-1CAC-1047-ABDB-973910D579CA}" type="presParOf" srcId="{08A0C731-A956-2E48-A8D7-68B5D918A1B1}" destId="{B2303D08-4F67-5646-9079-AE2782D925C0}" srcOrd="1" destOrd="0" presId="urn:microsoft.com/office/officeart/2008/layout/RadialCluster"/>
    <dgm:cxn modelId="{9CFCA140-BA84-134A-8DA4-BEBF573F1FA2}" type="presParOf" srcId="{08A0C731-A956-2E48-A8D7-68B5D918A1B1}" destId="{B93370DE-E126-3240-8AC4-A060A4BE5DD7}" srcOrd="2" destOrd="0" presId="urn:microsoft.com/office/officeart/2008/layout/RadialCluster"/>
    <dgm:cxn modelId="{3B915618-2D47-984A-A573-A282F30A18A2}" type="presParOf" srcId="{08A0C731-A956-2E48-A8D7-68B5D918A1B1}" destId="{EA7AE3B4-C76F-1D4D-A12E-ACFDB7B81377}" srcOrd="3" destOrd="0" presId="urn:microsoft.com/office/officeart/2008/layout/RadialCluster"/>
    <dgm:cxn modelId="{E3BA1E6E-E965-1C44-9C99-25699AA5639E}" type="presParOf" srcId="{08A0C731-A956-2E48-A8D7-68B5D918A1B1}" destId="{DE5BDAE9-7568-A94D-936B-1056B5422182}" srcOrd="4" destOrd="0" presId="urn:microsoft.com/office/officeart/2008/layout/RadialCluster"/>
    <dgm:cxn modelId="{2E4C6BD0-4E33-554C-8914-F64C171568C3}" type="presParOf" srcId="{08A0C731-A956-2E48-A8D7-68B5D918A1B1}" destId="{04526205-B511-6E4A-8595-A427ADD5DC3D}" srcOrd="5" destOrd="0" presId="urn:microsoft.com/office/officeart/2008/layout/RadialCluster"/>
    <dgm:cxn modelId="{CBAECC7B-31E6-A944-A6E6-FE1F85AC43CE}" type="presParOf" srcId="{08A0C731-A956-2E48-A8D7-68B5D918A1B1}" destId="{DF91577B-E547-3D44-8B07-13C0B1642A68}" srcOrd="6" destOrd="0" presId="urn:microsoft.com/office/officeart/2008/layout/RadialCluster"/>
    <dgm:cxn modelId="{28140D1D-E1A4-F747-8CF1-2570A1CFEAFF}" type="presParOf" srcId="{08A0C731-A956-2E48-A8D7-68B5D918A1B1}" destId="{88377A7C-1CD9-7A46-8975-CAD7820A38F1}" srcOrd="7" destOrd="0" presId="urn:microsoft.com/office/officeart/2008/layout/RadialCluster"/>
    <dgm:cxn modelId="{14CE318F-BA04-E14D-86D4-40CF65BB0A25}" type="presParOf" srcId="{08A0C731-A956-2E48-A8D7-68B5D918A1B1}" destId="{F2807466-53CF-D340-9CCB-8C7A6B6EDDC3}" srcOrd="8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2D91285-B0CE-48B2-8C78-C95E367E77D9}" type="doc">
      <dgm:prSet loTypeId="urn:microsoft.com/office/officeart/2005/8/layout/arrow3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31AF4215-B0E2-4DBD-9EC0-CA0AD7414DA0}">
      <dgm:prSet phldrT="[Text]"/>
      <dgm:spPr/>
      <dgm:t>
        <a:bodyPr/>
        <a:lstStyle/>
        <a:p>
          <a:r>
            <a:rPr lang="cs-CZ" dirty="0" err="1"/>
            <a:t>Less</a:t>
          </a:r>
          <a:r>
            <a:rPr lang="cs-CZ" dirty="0"/>
            <a:t> </a:t>
          </a:r>
          <a:r>
            <a:rPr lang="cs-CZ" dirty="0" err="1"/>
            <a:t>costly</a:t>
          </a:r>
          <a:r>
            <a:rPr lang="cs-CZ" dirty="0"/>
            <a:t>  </a:t>
          </a:r>
          <a:r>
            <a:rPr lang="cs-CZ" dirty="0" err="1"/>
            <a:t>operational</a:t>
          </a:r>
          <a:r>
            <a:rPr lang="cs-CZ" dirty="0"/>
            <a:t> </a:t>
          </a:r>
          <a:r>
            <a:rPr lang="cs-CZ" dirty="0" err="1" smtClean="0"/>
            <a:t>funding</a:t>
          </a:r>
          <a:r>
            <a:rPr lang="cs-CZ" dirty="0" smtClean="0"/>
            <a:t> </a:t>
          </a:r>
          <a:r>
            <a:rPr lang="cs-CZ" dirty="0" err="1" smtClean="0"/>
            <a:t>for</a:t>
          </a:r>
          <a:r>
            <a:rPr lang="cs-CZ" dirty="0" smtClean="0"/>
            <a:t> </a:t>
          </a:r>
          <a:r>
            <a:rPr lang="cs-CZ" dirty="0" err="1" smtClean="0"/>
            <a:t>firms</a:t>
          </a:r>
          <a:endParaRPr lang="cs-CZ" dirty="0"/>
        </a:p>
      </dgm:t>
    </dgm:pt>
    <dgm:pt modelId="{D31EF608-DB3E-48F5-91A4-E01DAC0CC493}" type="parTrans" cxnId="{AD20628C-B9BB-44C1-BE55-4276935BC624}">
      <dgm:prSet/>
      <dgm:spPr/>
      <dgm:t>
        <a:bodyPr/>
        <a:lstStyle/>
        <a:p>
          <a:endParaRPr lang="cs-CZ"/>
        </a:p>
      </dgm:t>
    </dgm:pt>
    <dgm:pt modelId="{E62E7830-376E-4955-8E75-BA12809001C1}" type="sibTrans" cxnId="{AD20628C-B9BB-44C1-BE55-4276935BC624}">
      <dgm:prSet/>
      <dgm:spPr/>
      <dgm:t>
        <a:bodyPr/>
        <a:lstStyle/>
        <a:p>
          <a:endParaRPr lang="cs-CZ"/>
        </a:p>
      </dgm:t>
    </dgm:pt>
    <dgm:pt modelId="{A94B3C83-FFCB-404F-A196-26F1614F95D5}">
      <dgm:prSet phldrT="[Text]"/>
      <dgm:spPr/>
      <dgm:t>
        <a:bodyPr/>
        <a:lstStyle/>
        <a:p>
          <a:r>
            <a:rPr lang="cs-CZ" dirty="0" err="1"/>
            <a:t>Removing</a:t>
          </a:r>
          <a:r>
            <a:rPr lang="cs-CZ" dirty="0"/>
            <a:t> </a:t>
          </a:r>
          <a:r>
            <a:rPr lang="cs-CZ" dirty="0" err="1"/>
            <a:t>of</a:t>
          </a:r>
          <a:r>
            <a:rPr lang="cs-CZ" dirty="0"/>
            <a:t> </a:t>
          </a:r>
          <a:r>
            <a:rPr lang="cs-CZ" dirty="0" err="1"/>
            <a:t>bad</a:t>
          </a:r>
          <a:r>
            <a:rPr lang="cs-CZ" dirty="0"/>
            <a:t> </a:t>
          </a:r>
          <a:r>
            <a:rPr lang="cs-CZ" dirty="0" err="1"/>
            <a:t>loans</a:t>
          </a:r>
          <a:r>
            <a:rPr lang="cs-CZ" dirty="0"/>
            <a:t> </a:t>
          </a:r>
          <a:r>
            <a:rPr lang="cs-CZ" dirty="0" err="1"/>
            <a:t>from</a:t>
          </a:r>
          <a:r>
            <a:rPr lang="cs-CZ" dirty="0"/>
            <a:t> </a:t>
          </a:r>
          <a:r>
            <a:rPr lang="cs-CZ" dirty="0" err="1" smtClean="0"/>
            <a:t>banks</a:t>
          </a:r>
          <a:r>
            <a:rPr lang="cs-CZ" dirty="0" smtClean="0"/>
            <a:t>‘ balance </a:t>
          </a:r>
          <a:r>
            <a:rPr lang="cs-CZ" dirty="0" err="1"/>
            <a:t>sheets</a:t>
          </a:r>
          <a:endParaRPr lang="cs-CZ" dirty="0"/>
        </a:p>
      </dgm:t>
    </dgm:pt>
    <dgm:pt modelId="{D77AC607-806B-47BB-8E06-B4D29ED9D510}" type="parTrans" cxnId="{AC68BD1F-9F17-4D04-89E0-83165D688146}">
      <dgm:prSet/>
      <dgm:spPr/>
      <dgm:t>
        <a:bodyPr/>
        <a:lstStyle/>
        <a:p>
          <a:endParaRPr lang="cs-CZ"/>
        </a:p>
      </dgm:t>
    </dgm:pt>
    <dgm:pt modelId="{8D901EAA-4C9C-41A5-8334-82852C532DD4}" type="sibTrans" cxnId="{AC68BD1F-9F17-4D04-89E0-83165D688146}">
      <dgm:prSet/>
      <dgm:spPr/>
      <dgm:t>
        <a:bodyPr/>
        <a:lstStyle/>
        <a:p>
          <a:endParaRPr lang="cs-CZ"/>
        </a:p>
      </dgm:t>
    </dgm:pt>
    <dgm:pt modelId="{16F61AF7-DFFC-4551-B1BA-D30F76D82F2F}" type="pres">
      <dgm:prSet presAssocID="{C2D91285-B0CE-48B2-8C78-C95E367E77D9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93ED635-6F34-4242-BE33-3D742617BD59}" type="pres">
      <dgm:prSet presAssocID="{C2D91285-B0CE-48B2-8C78-C95E367E77D9}" presName="divider" presStyleLbl="fgShp" presStyleIdx="0" presStyleCnt="1"/>
      <dgm:spPr/>
      <dgm:t>
        <a:bodyPr/>
        <a:lstStyle/>
        <a:p>
          <a:endParaRPr lang="cs-CZ"/>
        </a:p>
      </dgm:t>
    </dgm:pt>
    <dgm:pt modelId="{B4600913-CBE5-4E80-B318-7012240B7C4E}" type="pres">
      <dgm:prSet presAssocID="{31AF4215-B0E2-4DBD-9EC0-CA0AD7414DA0}" presName="downArrow" presStyleLbl="node1" presStyleIdx="0" presStyleCnt="2" custLinFactNeighborX="24046" custLinFactNeighborY="-6930"/>
      <dgm:spPr/>
      <dgm:t>
        <a:bodyPr/>
        <a:lstStyle/>
        <a:p>
          <a:endParaRPr lang="cs-CZ"/>
        </a:p>
      </dgm:t>
    </dgm:pt>
    <dgm:pt modelId="{EE1CA931-D423-487A-95E5-CC1B69A16FAB}" type="pres">
      <dgm:prSet presAssocID="{31AF4215-B0E2-4DBD-9EC0-CA0AD7414DA0}" presName="downArrowText" presStyleLbl="revTx" presStyleIdx="0" presStyleCnt="2" custLinFactNeighborX="-855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DF783D9-7CAB-442B-BDB9-F58B59618FF1}" type="pres">
      <dgm:prSet presAssocID="{A94B3C83-FFCB-404F-A196-26F1614F95D5}" presName="upArrow" presStyleLbl="node1" presStyleIdx="1" presStyleCnt="2" custLinFactNeighborY="8529"/>
      <dgm:spPr/>
      <dgm:t>
        <a:bodyPr/>
        <a:lstStyle/>
        <a:p>
          <a:endParaRPr lang="cs-CZ"/>
        </a:p>
      </dgm:t>
    </dgm:pt>
    <dgm:pt modelId="{B3EB4D93-3706-4A0A-9FF7-73D513B9255E}" type="pres">
      <dgm:prSet presAssocID="{A94B3C83-FFCB-404F-A196-26F1614F95D5}" presName="upArrowText" presStyleLbl="revTx" presStyleIdx="1" presStyleCnt="2" custLinFactNeighborX="30317" custLinFactNeighborY="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1490FEE-B5CA-D940-AD86-2E76CA76F2BA}" type="presOf" srcId="{31AF4215-B0E2-4DBD-9EC0-CA0AD7414DA0}" destId="{EE1CA931-D423-487A-95E5-CC1B69A16FAB}" srcOrd="0" destOrd="0" presId="urn:microsoft.com/office/officeart/2005/8/layout/arrow3"/>
    <dgm:cxn modelId="{DAD6186C-46B0-934E-BBF5-2D3C3DDD96F3}" type="presOf" srcId="{C2D91285-B0CE-48B2-8C78-C95E367E77D9}" destId="{16F61AF7-DFFC-4551-B1BA-D30F76D82F2F}" srcOrd="0" destOrd="0" presId="urn:microsoft.com/office/officeart/2005/8/layout/arrow3"/>
    <dgm:cxn modelId="{D63167C4-A362-3947-A4F0-FD88F826B1E8}" type="presOf" srcId="{A94B3C83-FFCB-404F-A196-26F1614F95D5}" destId="{B3EB4D93-3706-4A0A-9FF7-73D513B9255E}" srcOrd="0" destOrd="0" presId="urn:microsoft.com/office/officeart/2005/8/layout/arrow3"/>
    <dgm:cxn modelId="{AC68BD1F-9F17-4D04-89E0-83165D688146}" srcId="{C2D91285-B0CE-48B2-8C78-C95E367E77D9}" destId="{A94B3C83-FFCB-404F-A196-26F1614F95D5}" srcOrd="1" destOrd="0" parTransId="{D77AC607-806B-47BB-8E06-B4D29ED9D510}" sibTransId="{8D901EAA-4C9C-41A5-8334-82852C532DD4}"/>
    <dgm:cxn modelId="{AD20628C-B9BB-44C1-BE55-4276935BC624}" srcId="{C2D91285-B0CE-48B2-8C78-C95E367E77D9}" destId="{31AF4215-B0E2-4DBD-9EC0-CA0AD7414DA0}" srcOrd="0" destOrd="0" parTransId="{D31EF608-DB3E-48F5-91A4-E01DAC0CC493}" sibTransId="{E62E7830-376E-4955-8E75-BA12809001C1}"/>
    <dgm:cxn modelId="{79D7C4C9-FE5E-CB4C-8A71-5B7161594575}" type="presParOf" srcId="{16F61AF7-DFFC-4551-B1BA-D30F76D82F2F}" destId="{393ED635-6F34-4242-BE33-3D742617BD59}" srcOrd="0" destOrd="0" presId="urn:microsoft.com/office/officeart/2005/8/layout/arrow3"/>
    <dgm:cxn modelId="{4A414EDE-C2B6-F448-B966-373E0B7718DA}" type="presParOf" srcId="{16F61AF7-DFFC-4551-B1BA-D30F76D82F2F}" destId="{B4600913-CBE5-4E80-B318-7012240B7C4E}" srcOrd="1" destOrd="0" presId="urn:microsoft.com/office/officeart/2005/8/layout/arrow3"/>
    <dgm:cxn modelId="{7BC13727-00FB-054E-AFF0-862AF7265148}" type="presParOf" srcId="{16F61AF7-DFFC-4551-B1BA-D30F76D82F2F}" destId="{EE1CA931-D423-487A-95E5-CC1B69A16FAB}" srcOrd="2" destOrd="0" presId="urn:microsoft.com/office/officeart/2005/8/layout/arrow3"/>
    <dgm:cxn modelId="{C5EAB9CF-67F7-F74A-ADD8-99D69C25C33A}" type="presParOf" srcId="{16F61AF7-DFFC-4551-B1BA-D30F76D82F2F}" destId="{3DF783D9-7CAB-442B-BDB9-F58B59618FF1}" srcOrd="3" destOrd="0" presId="urn:microsoft.com/office/officeart/2005/8/layout/arrow3"/>
    <dgm:cxn modelId="{511C520D-6024-3E4E-B971-77984E69F7A2}" type="presParOf" srcId="{16F61AF7-DFFC-4551-B1BA-D30F76D82F2F}" destId="{B3EB4D93-3706-4A0A-9FF7-73D513B9255E}" srcOrd="4" destOrd="0" presId="urn:microsoft.com/office/officeart/2005/8/layout/arrow3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F8CC07-7825-C242-AFDE-62FF0CD8FF30}" type="doc">
      <dgm:prSet loTypeId="urn:microsoft.com/office/officeart/2005/8/layout/cycle5" loCatId="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0D84E0-FA32-E24A-B87E-FDCCEABCE2D4}">
      <dgm:prSet phldrT="[Text]" custT="1"/>
      <dgm:spPr/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Firm A DEBT</a:t>
          </a:r>
          <a:endParaRPr lang="en-US" sz="2000" b="1" dirty="0">
            <a:solidFill>
              <a:schemeClr val="tx1"/>
            </a:solidFill>
          </a:endParaRPr>
        </a:p>
      </dgm:t>
    </dgm:pt>
    <dgm:pt modelId="{5010A87A-700C-FD4D-91CA-9B72A9218CF2}" type="parTrans" cxnId="{0D920247-C973-5C44-9787-72A8A66B340B}">
      <dgm:prSet/>
      <dgm:spPr/>
      <dgm:t>
        <a:bodyPr/>
        <a:lstStyle/>
        <a:p>
          <a:endParaRPr lang="en-US" sz="2800"/>
        </a:p>
      </dgm:t>
    </dgm:pt>
    <dgm:pt modelId="{4D10F849-5002-EB42-97A2-560327DAF1FB}" type="sibTrans" cxnId="{0D920247-C973-5C44-9787-72A8A66B340B}">
      <dgm:prSet/>
      <dgm:spPr/>
      <dgm:t>
        <a:bodyPr/>
        <a:lstStyle/>
        <a:p>
          <a:endParaRPr lang="en-US" sz="2800"/>
        </a:p>
      </dgm:t>
    </dgm:pt>
    <dgm:pt modelId="{C70E0083-93C7-E94F-A99C-BBAB131CABAB}">
      <dgm:prSet phldrT="[Text]" custT="1"/>
      <dgm:spPr/>
      <dgm:t>
        <a:bodyPr/>
        <a:lstStyle/>
        <a:p>
          <a:r>
            <a:rPr lang="en-US" sz="2000" dirty="0" smtClean="0"/>
            <a:t>SBCS</a:t>
          </a:r>
          <a:endParaRPr lang="en-US" sz="2000" dirty="0"/>
        </a:p>
      </dgm:t>
    </dgm:pt>
    <dgm:pt modelId="{123EE90D-C165-944B-A758-BDFB9963299F}" type="parTrans" cxnId="{7BAB4256-0E1F-D744-B44B-49820C929B60}">
      <dgm:prSet/>
      <dgm:spPr/>
      <dgm:t>
        <a:bodyPr/>
        <a:lstStyle/>
        <a:p>
          <a:endParaRPr lang="en-US" sz="2800"/>
        </a:p>
      </dgm:t>
    </dgm:pt>
    <dgm:pt modelId="{F6026372-071E-5A46-9F50-38F5775E6FF9}" type="sibTrans" cxnId="{7BAB4256-0E1F-D744-B44B-49820C929B60}">
      <dgm:prSet/>
      <dgm:spPr/>
      <dgm:t>
        <a:bodyPr/>
        <a:lstStyle/>
        <a:p>
          <a:endParaRPr lang="en-US" sz="2800"/>
        </a:p>
      </dgm:t>
    </dgm:pt>
    <dgm:pt modelId="{2233E1B9-67E9-1641-BC3D-1A935498CF3A}">
      <dgm:prSet phldrT="[Text]" custT="1"/>
      <dgm:spPr/>
      <dgm:t>
        <a:bodyPr/>
        <a:lstStyle/>
        <a:p>
          <a:r>
            <a:rPr lang="en-US" sz="2000" dirty="0" smtClean="0"/>
            <a:t>Consolidation agency</a:t>
          </a:r>
          <a:endParaRPr lang="en-US" sz="2000" dirty="0"/>
        </a:p>
      </dgm:t>
    </dgm:pt>
    <dgm:pt modelId="{2911EA88-93E7-8F4A-8168-5880806B04ED}" type="parTrans" cxnId="{A17C1FFF-87A0-D346-89FD-A2DB42F935C5}">
      <dgm:prSet/>
      <dgm:spPr/>
      <dgm:t>
        <a:bodyPr/>
        <a:lstStyle/>
        <a:p>
          <a:endParaRPr lang="en-US" sz="2800"/>
        </a:p>
      </dgm:t>
    </dgm:pt>
    <dgm:pt modelId="{7690E885-31F1-8B4C-85FA-E2A4AF1E2E94}" type="sibTrans" cxnId="{A17C1FFF-87A0-D346-89FD-A2DB42F935C5}">
      <dgm:prSet/>
      <dgm:spPr/>
      <dgm:t>
        <a:bodyPr/>
        <a:lstStyle/>
        <a:p>
          <a:endParaRPr lang="en-US" sz="2800"/>
        </a:p>
      </dgm:t>
    </dgm:pt>
    <dgm:pt modelId="{C593833A-B7D6-A94B-92D3-08B3F67B38FE}">
      <dgm:prSet phldrT="[Text]" custT="1"/>
      <dgm:spPr/>
      <dgm:t>
        <a:bodyPr/>
        <a:lstStyle/>
        <a:p>
          <a:r>
            <a:rPr lang="en-US" sz="2000" dirty="0" smtClean="0"/>
            <a:t>Block sale</a:t>
          </a:r>
          <a:endParaRPr lang="en-US" sz="2000" dirty="0"/>
        </a:p>
      </dgm:t>
    </dgm:pt>
    <dgm:pt modelId="{73F45750-F345-5A4E-A107-537B91F8A545}" type="parTrans" cxnId="{7262C155-A143-4A48-9518-A84C927B53BC}">
      <dgm:prSet/>
      <dgm:spPr/>
      <dgm:t>
        <a:bodyPr/>
        <a:lstStyle/>
        <a:p>
          <a:endParaRPr lang="en-US" sz="2800"/>
        </a:p>
      </dgm:t>
    </dgm:pt>
    <dgm:pt modelId="{F03191E7-C55C-4D4B-B55C-38D0267D2AAE}" type="sibTrans" cxnId="{7262C155-A143-4A48-9518-A84C927B53BC}">
      <dgm:prSet/>
      <dgm:spPr/>
      <dgm:t>
        <a:bodyPr/>
        <a:lstStyle/>
        <a:p>
          <a:endParaRPr lang="en-US" sz="2800"/>
        </a:p>
      </dgm:t>
    </dgm:pt>
    <dgm:pt modelId="{F4D776FF-4BC3-D340-B225-9503A8C4C374}">
      <dgm:prSet phldrT="[Text]" custT="1"/>
      <dgm:spPr/>
      <dgm:t>
        <a:bodyPr/>
        <a:lstStyle/>
        <a:p>
          <a:r>
            <a:rPr lang="en-US" sz="2000" dirty="0" smtClean="0"/>
            <a:t>Anonymous buyer</a:t>
          </a:r>
          <a:endParaRPr lang="en-US" sz="2000" dirty="0"/>
        </a:p>
      </dgm:t>
    </dgm:pt>
    <dgm:pt modelId="{E056B30B-548E-A749-9BB6-DAF7839240B2}" type="parTrans" cxnId="{0D1432F1-0E0A-9A43-B56F-395051A6A4FD}">
      <dgm:prSet/>
      <dgm:spPr/>
      <dgm:t>
        <a:bodyPr/>
        <a:lstStyle/>
        <a:p>
          <a:endParaRPr lang="en-US" sz="2800"/>
        </a:p>
      </dgm:t>
    </dgm:pt>
    <dgm:pt modelId="{F8D8F287-E1A2-A349-9042-260BAC6FEE18}" type="sibTrans" cxnId="{0D1432F1-0E0A-9A43-B56F-395051A6A4FD}">
      <dgm:prSet/>
      <dgm:spPr/>
      <dgm:t>
        <a:bodyPr/>
        <a:lstStyle/>
        <a:p>
          <a:endParaRPr lang="en-US" sz="2800"/>
        </a:p>
      </dgm:t>
    </dgm:pt>
    <dgm:pt modelId="{7CEEA2D7-5587-774E-BBC7-90F008338017}">
      <dgm:prSet custT="1"/>
      <dgm:spPr/>
      <dgm:t>
        <a:bodyPr/>
        <a:lstStyle/>
        <a:p>
          <a:r>
            <a:rPr lang="en-US" sz="2000" dirty="0" smtClean="0"/>
            <a:t>Private bank</a:t>
          </a:r>
          <a:endParaRPr lang="en-US" sz="2000" dirty="0"/>
        </a:p>
      </dgm:t>
    </dgm:pt>
    <dgm:pt modelId="{CE34AA65-14D2-374E-BE7E-B68F80BDB0F5}" type="parTrans" cxnId="{F4564B67-CBA1-7E4B-B0D7-4846C7CDFE81}">
      <dgm:prSet/>
      <dgm:spPr/>
      <dgm:t>
        <a:bodyPr/>
        <a:lstStyle/>
        <a:p>
          <a:endParaRPr lang="en-US" sz="2800"/>
        </a:p>
      </dgm:t>
    </dgm:pt>
    <dgm:pt modelId="{8FB4BDAC-4A66-7249-91B6-DF1D2443F305}" type="sibTrans" cxnId="{F4564B67-CBA1-7E4B-B0D7-4846C7CDFE81}">
      <dgm:prSet/>
      <dgm:spPr/>
      <dgm:t>
        <a:bodyPr/>
        <a:lstStyle/>
        <a:p>
          <a:endParaRPr lang="en-US" sz="2800"/>
        </a:p>
      </dgm:t>
    </dgm:pt>
    <dgm:pt modelId="{B6680AE4-32B8-E249-9F7F-FB30CD849763}" type="pres">
      <dgm:prSet presAssocID="{BCF8CC07-7825-C242-AFDE-62FF0CD8FF30}" presName="cycle" presStyleCnt="0">
        <dgm:presLayoutVars>
          <dgm:dir/>
          <dgm:resizeHandles val="exact"/>
        </dgm:presLayoutVars>
      </dgm:prSet>
      <dgm:spPr/>
    </dgm:pt>
    <dgm:pt modelId="{F74BDE15-9BE2-B24C-8476-4C6B7B3EAC3A}" type="pres">
      <dgm:prSet presAssocID="{730D84E0-FA32-E24A-B87E-FDCCEABCE2D4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E5BFCA-40AE-F64C-A953-16514056AE32}" type="pres">
      <dgm:prSet presAssocID="{730D84E0-FA32-E24A-B87E-FDCCEABCE2D4}" presName="spNode" presStyleCnt="0"/>
      <dgm:spPr/>
    </dgm:pt>
    <dgm:pt modelId="{06A07B1D-B0CA-9240-9682-77366E8A223E}" type="pres">
      <dgm:prSet presAssocID="{4D10F849-5002-EB42-97A2-560327DAF1FB}" presName="sibTrans" presStyleLbl="sibTrans1D1" presStyleIdx="0" presStyleCnt="6"/>
      <dgm:spPr/>
    </dgm:pt>
    <dgm:pt modelId="{D8CABCFA-5940-4F4D-87E4-3855C9AB9C5B}" type="pres">
      <dgm:prSet presAssocID="{C70E0083-93C7-E94F-A99C-BBAB131CABAB}" presName="node" presStyleLbl="node1" presStyleIdx="1" presStyleCnt="6" custScaleX="1131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E90251-33DE-D84F-A602-F152BCFE05AD}" type="pres">
      <dgm:prSet presAssocID="{C70E0083-93C7-E94F-A99C-BBAB131CABAB}" presName="spNode" presStyleCnt="0"/>
      <dgm:spPr/>
    </dgm:pt>
    <dgm:pt modelId="{F79ABEB6-BD8A-4B4D-AE4F-3BF5FAB85E89}" type="pres">
      <dgm:prSet presAssocID="{F6026372-071E-5A46-9F50-38F5775E6FF9}" presName="sibTrans" presStyleLbl="sibTrans1D1" presStyleIdx="1" presStyleCnt="6"/>
      <dgm:spPr/>
    </dgm:pt>
    <dgm:pt modelId="{DCA3844F-1F93-9744-BD4B-35DC09B8F615}" type="pres">
      <dgm:prSet presAssocID="{7CEEA2D7-5587-774E-BBC7-90F008338017}" presName="node" presStyleLbl="node1" presStyleIdx="2" presStyleCnt="6">
        <dgm:presLayoutVars>
          <dgm:bulletEnabled val="1"/>
        </dgm:presLayoutVars>
      </dgm:prSet>
      <dgm:spPr/>
    </dgm:pt>
    <dgm:pt modelId="{8C8FCAC2-9451-764B-8B2F-721A2736EFAD}" type="pres">
      <dgm:prSet presAssocID="{7CEEA2D7-5587-774E-BBC7-90F008338017}" presName="spNode" presStyleCnt="0"/>
      <dgm:spPr/>
    </dgm:pt>
    <dgm:pt modelId="{F8AF1041-62C7-3947-A89F-E41D4E5ADBE7}" type="pres">
      <dgm:prSet presAssocID="{8FB4BDAC-4A66-7249-91B6-DF1D2443F305}" presName="sibTrans" presStyleLbl="sibTrans1D1" presStyleIdx="2" presStyleCnt="6"/>
      <dgm:spPr/>
    </dgm:pt>
    <dgm:pt modelId="{417158F0-F0AD-F14D-AA0A-EA0CD8E71169}" type="pres">
      <dgm:prSet presAssocID="{2233E1B9-67E9-1641-BC3D-1A935498CF3A}" presName="node" presStyleLbl="node1" presStyleIdx="3" presStyleCnt="6" custScaleX="148305">
        <dgm:presLayoutVars>
          <dgm:bulletEnabled val="1"/>
        </dgm:presLayoutVars>
      </dgm:prSet>
      <dgm:spPr/>
    </dgm:pt>
    <dgm:pt modelId="{7037155E-D176-DC41-908C-1D414F3CDFA4}" type="pres">
      <dgm:prSet presAssocID="{2233E1B9-67E9-1641-BC3D-1A935498CF3A}" presName="spNode" presStyleCnt="0"/>
      <dgm:spPr/>
    </dgm:pt>
    <dgm:pt modelId="{D8E8DE47-51B9-3A4C-8C55-E87BC8A54C36}" type="pres">
      <dgm:prSet presAssocID="{7690E885-31F1-8B4C-85FA-E2A4AF1E2E94}" presName="sibTrans" presStyleLbl="sibTrans1D1" presStyleIdx="3" presStyleCnt="6"/>
      <dgm:spPr/>
    </dgm:pt>
    <dgm:pt modelId="{5B6F715E-1EA9-4449-ADA3-021FA9508C3A}" type="pres">
      <dgm:prSet presAssocID="{C593833A-B7D6-A94B-92D3-08B3F67B38FE}" presName="node" presStyleLbl="node1" presStyleIdx="4" presStyleCnt="6">
        <dgm:presLayoutVars>
          <dgm:bulletEnabled val="1"/>
        </dgm:presLayoutVars>
      </dgm:prSet>
      <dgm:spPr/>
    </dgm:pt>
    <dgm:pt modelId="{3837F20B-CB0A-364B-926F-1A1E8DDD82E8}" type="pres">
      <dgm:prSet presAssocID="{C593833A-B7D6-A94B-92D3-08B3F67B38FE}" presName="spNode" presStyleCnt="0"/>
      <dgm:spPr/>
    </dgm:pt>
    <dgm:pt modelId="{EEADF67B-36EF-B043-B627-2944D338637F}" type="pres">
      <dgm:prSet presAssocID="{F03191E7-C55C-4D4B-B55C-38D0267D2AAE}" presName="sibTrans" presStyleLbl="sibTrans1D1" presStyleIdx="4" presStyleCnt="6"/>
      <dgm:spPr/>
    </dgm:pt>
    <dgm:pt modelId="{81765FBD-1253-5643-ABDC-7EA315DBC8D3}" type="pres">
      <dgm:prSet presAssocID="{F4D776FF-4BC3-D340-B225-9503A8C4C374}" presName="node" presStyleLbl="node1" presStyleIdx="5" presStyleCnt="6" custScaleX="129491">
        <dgm:presLayoutVars>
          <dgm:bulletEnabled val="1"/>
        </dgm:presLayoutVars>
      </dgm:prSet>
      <dgm:spPr/>
    </dgm:pt>
    <dgm:pt modelId="{1A46191A-C5BB-CA41-9B10-A332D885BE19}" type="pres">
      <dgm:prSet presAssocID="{F4D776FF-4BC3-D340-B225-9503A8C4C374}" presName="spNode" presStyleCnt="0"/>
      <dgm:spPr/>
    </dgm:pt>
    <dgm:pt modelId="{C6689457-E513-584A-8A49-CDE86059FB56}" type="pres">
      <dgm:prSet presAssocID="{F8D8F287-E1A2-A349-9042-260BAC6FEE18}" presName="sibTrans" presStyleLbl="sibTrans1D1" presStyleIdx="5" presStyleCnt="6"/>
      <dgm:spPr/>
    </dgm:pt>
  </dgm:ptLst>
  <dgm:cxnLst>
    <dgm:cxn modelId="{4BD63E94-8A88-BD40-B0BF-5E3FC76D5644}" type="presOf" srcId="{730D84E0-FA32-E24A-B87E-FDCCEABCE2D4}" destId="{F74BDE15-9BE2-B24C-8476-4C6B7B3EAC3A}" srcOrd="0" destOrd="0" presId="urn:microsoft.com/office/officeart/2005/8/layout/cycle5"/>
    <dgm:cxn modelId="{F4564B67-CBA1-7E4B-B0D7-4846C7CDFE81}" srcId="{BCF8CC07-7825-C242-AFDE-62FF0CD8FF30}" destId="{7CEEA2D7-5587-774E-BBC7-90F008338017}" srcOrd="2" destOrd="0" parTransId="{CE34AA65-14D2-374E-BE7E-B68F80BDB0F5}" sibTransId="{8FB4BDAC-4A66-7249-91B6-DF1D2443F305}"/>
    <dgm:cxn modelId="{7BAB4256-0E1F-D744-B44B-49820C929B60}" srcId="{BCF8CC07-7825-C242-AFDE-62FF0CD8FF30}" destId="{C70E0083-93C7-E94F-A99C-BBAB131CABAB}" srcOrd="1" destOrd="0" parTransId="{123EE90D-C165-944B-A758-BDFB9963299F}" sibTransId="{F6026372-071E-5A46-9F50-38F5775E6FF9}"/>
    <dgm:cxn modelId="{5A52BF45-7CEA-A04A-8B03-3790783638C4}" type="presOf" srcId="{F4D776FF-4BC3-D340-B225-9503A8C4C374}" destId="{81765FBD-1253-5643-ABDC-7EA315DBC8D3}" srcOrd="0" destOrd="0" presId="urn:microsoft.com/office/officeart/2005/8/layout/cycle5"/>
    <dgm:cxn modelId="{C8C9DE42-E3E2-8A45-A239-AB202714B2B3}" type="presOf" srcId="{2233E1B9-67E9-1641-BC3D-1A935498CF3A}" destId="{417158F0-F0AD-F14D-AA0A-EA0CD8E71169}" srcOrd="0" destOrd="0" presId="urn:microsoft.com/office/officeart/2005/8/layout/cycle5"/>
    <dgm:cxn modelId="{42F7A531-7FFA-444B-9CCD-CD106DF34FB5}" type="presOf" srcId="{4D10F849-5002-EB42-97A2-560327DAF1FB}" destId="{06A07B1D-B0CA-9240-9682-77366E8A223E}" srcOrd="0" destOrd="0" presId="urn:microsoft.com/office/officeart/2005/8/layout/cycle5"/>
    <dgm:cxn modelId="{11C37DB8-B967-9646-A3CA-DC6E1CDE7210}" type="presOf" srcId="{BCF8CC07-7825-C242-AFDE-62FF0CD8FF30}" destId="{B6680AE4-32B8-E249-9F7F-FB30CD849763}" srcOrd="0" destOrd="0" presId="urn:microsoft.com/office/officeart/2005/8/layout/cycle5"/>
    <dgm:cxn modelId="{0D853737-F227-4B4A-8F15-B972968197D3}" type="presOf" srcId="{8FB4BDAC-4A66-7249-91B6-DF1D2443F305}" destId="{F8AF1041-62C7-3947-A89F-E41D4E5ADBE7}" srcOrd="0" destOrd="0" presId="urn:microsoft.com/office/officeart/2005/8/layout/cycle5"/>
    <dgm:cxn modelId="{3964C0E1-8DCB-2847-9230-9F58F3977286}" type="presOf" srcId="{C593833A-B7D6-A94B-92D3-08B3F67B38FE}" destId="{5B6F715E-1EA9-4449-ADA3-021FA9508C3A}" srcOrd="0" destOrd="0" presId="urn:microsoft.com/office/officeart/2005/8/layout/cycle5"/>
    <dgm:cxn modelId="{191AC975-3C0B-8F43-9C50-CBDE4318790F}" type="presOf" srcId="{C70E0083-93C7-E94F-A99C-BBAB131CABAB}" destId="{D8CABCFA-5940-4F4D-87E4-3855C9AB9C5B}" srcOrd="0" destOrd="0" presId="urn:microsoft.com/office/officeart/2005/8/layout/cycle5"/>
    <dgm:cxn modelId="{7262C155-A143-4A48-9518-A84C927B53BC}" srcId="{BCF8CC07-7825-C242-AFDE-62FF0CD8FF30}" destId="{C593833A-B7D6-A94B-92D3-08B3F67B38FE}" srcOrd="4" destOrd="0" parTransId="{73F45750-F345-5A4E-A107-537B91F8A545}" sibTransId="{F03191E7-C55C-4D4B-B55C-38D0267D2AAE}"/>
    <dgm:cxn modelId="{890E6C5D-1911-AA46-9302-9753C6BF0CE7}" type="presOf" srcId="{7690E885-31F1-8B4C-85FA-E2A4AF1E2E94}" destId="{D8E8DE47-51B9-3A4C-8C55-E87BC8A54C36}" srcOrd="0" destOrd="0" presId="urn:microsoft.com/office/officeart/2005/8/layout/cycle5"/>
    <dgm:cxn modelId="{70108306-1827-3E43-982B-0C39C71E1E4A}" type="presOf" srcId="{7CEEA2D7-5587-774E-BBC7-90F008338017}" destId="{DCA3844F-1F93-9744-BD4B-35DC09B8F615}" srcOrd="0" destOrd="0" presId="urn:microsoft.com/office/officeart/2005/8/layout/cycle5"/>
    <dgm:cxn modelId="{A17C1FFF-87A0-D346-89FD-A2DB42F935C5}" srcId="{BCF8CC07-7825-C242-AFDE-62FF0CD8FF30}" destId="{2233E1B9-67E9-1641-BC3D-1A935498CF3A}" srcOrd="3" destOrd="0" parTransId="{2911EA88-93E7-8F4A-8168-5880806B04ED}" sibTransId="{7690E885-31F1-8B4C-85FA-E2A4AF1E2E94}"/>
    <dgm:cxn modelId="{0D1432F1-0E0A-9A43-B56F-395051A6A4FD}" srcId="{BCF8CC07-7825-C242-AFDE-62FF0CD8FF30}" destId="{F4D776FF-4BC3-D340-B225-9503A8C4C374}" srcOrd="5" destOrd="0" parTransId="{E056B30B-548E-A749-9BB6-DAF7839240B2}" sibTransId="{F8D8F287-E1A2-A349-9042-260BAC6FEE18}"/>
    <dgm:cxn modelId="{BB0A6EE4-50F2-254A-8F95-F48A442B03ED}" type="presOf" srcId="{F8D8F287-E1A2-A349-9042-260BAC6FEE18}" destId="{C6689457-E513-584A-8A49-CDE86059FB56}" srcOrd="0" destOrd="0" presId="urn:microsoft.com/office/officeart/2005/8/layout/cycle5"/>
    <dgm:cxn modelId="{20086BAA-04F3-FA47-9008-CDC5915A2ACB}" type="presOf" srcId="{F6026372-071E-5A46-9F50-38F5775E6FF9}" destId="{F79ABEB6-BD8A-4B4D-AE4F-3BF5FAB85E89}" srcOrd="0" destOrd="0" presId="urn:microsoft.com/office/officeart/2005/8/layout/cycle5"/>
    <dgm:cxn modelId="{0D920247-C973-5C44-9787-72A8A66B340B}" srcId="{BCF8CC07-7825-C242-AFDE-62FF0CD8FF30}" destId="{730D84E0-FA32-E24A-B87E-FDCCEABCE2D4}" srcOrd="0" destOrd="0" parTransId="{5010A87A-700C-FD4D-91CA-9B72A9218CF2}" sibTransId="{4D10F849-5002-EB42-97A2-560327DAF1FB}"/>
    <dgm:cxn modelId="{62A501EE-11F4-E14C-AC76-7A29B5AE4F4F}" type="presOf" srcId="{F03191E7-C55C-4D4B-B55C-38D0267D2AAE}" destId="{EEADF67B-36EF-B043-B627-2944D338637F}" srcOrd="0" destOrd="0" presId="urn:microsoft.com/office/officeart/2005/8/layout/cycle5"/>
    <dgm:cxn modelId="{6F8D2478-1E45-634C-81FB-8EA0E8A77E59}" type="presParOf" srcId="{B6680AE4-32B8-E249-9F7F-FB30CD849763}" destId="{F74BDE15-9BE2-B24C-8476-4C6B7B3EAC3A}" srcOrd="0" destOrd="0" presId="urn:microsoft.com/office/officeart/2005/8/layout/cycle5"/>
    <dgm:cxn modelId="{36A03319-987F-F744-B83E-7BAD48ABFBED}" type="presParOf" srcId="{B6680AE4-32B8-E249-9F7F-FB30CD849763}" destId="{30E5BFCA-40AE-F64C-A953-16514056AE32}" srcOrd="1" destOrd="0" presId="urn:microsoft.com/office/officeart/2005/8/layout/cycle5"/>
    <dgm:cxn modelId="{C3C0DD4C-1F6C-024E-96CC-40558EC79A7D}" type="presParOf" srcId="{B6680AE4-32B8-E249-9F7F-FB30CD849763}" destId="{06A07B1D-B0CA-9240-9682-77366E8A223E}" srcOrd="2" destOrd="0" presId="urn:microsoft.com/office/officeart/2005/8/layout/cycle5"/>
    <dgm:cxn modelId="{72A22DE6-DB67-0E44-BAA1-9CFB647196EA}" type="presParOf" srcId="{B6680AE4-32B8-E249-9F7F-FB30CD849763}" destId="{D8CABCFA-5940-4F4D-87E4-3855C9AB9C5B}" srcOrd="3" destOrd="0" presId="urn:microsoft.com/office/officeart/2005/8/layout/cycle5"/>
    <dgm:cxn modelId="{97EBAEFE-AFD6-7245-A3BC-EA0AFF8E3EC0}" type="presParOf" srcId="{B6680AE4-32B8-E249-9F7F-FB30CD849763}" destId="{59E90251-33DE-D84F-A602-F152BCFE05AD}" srcOrd="4" destOrd="0" presId="urn:microsoft.com/office/officeart/2005/8/layout/cycle5"/>
    <dgm:cxn modelId="{FEF84F58-DC21-6945-820C-A7E79373E17E}" type="presParOf" srcId="{B6680AE4-32B8-E249-9F7F-FB30CD849763}" destId="{F79ABEB6-BD8A-4B4D-AE4F-3BF5FAB85E89}" srcOrd="5" destOrd="0" presId="urn:microsoft.com/office/officeart/2005/8/layout/cycle5"/>
    <dgm:cxn modelId="{B5AD2CDE-D908-9347-9361-CE7297EE4F9B}" type="presParOf" srcId="{B6680AE4-32B8-E249-9F7F-FB30CD849763}" destId="{DCA3844F-1F93-9744-BD4B-35DC09B8F615}" srcOrd="6" destOrd="0" presId="urn:microsoft.com/office/officeart/2005/8/layout/cycle5"/>
    <dgm:cxn modelId="{AB31D1DB-30C2-D34B-B8B2-1871B8930C93}" type="presParOf" srcId="{B6680AE4-32B8-E249-9F7F-FB30CD849763}" destId="{8C8FCAC2-9451-764B-8B2F-721A2736EFAD}" srcOrd="7" destOrd="0" presId="urn:microsoft.com/office/officeart/2005/8/layout/cycle5"/>
    <dgm:cxn modelId="{AD52C7A7-0276-F744-BFB1-0DF19FAAA865}" type="presParOf" srcId="{B6680AE4-32B8-E249-9F7F-FB30CD849763}" destId="{F8AF1041-62C7-3947-A89F-E41D4E5ADBE7}" srcOrd="8" destOrd="0" presId="urn:microsoft.com/office/officeart/2005/8/layout/cycle5"/>
    <dgm:cxn modelId="{B6277C07-9AE6-404E-BF2B-4568DB86BE7C}" type="presParOf" srcId="{B6680AE4-32B8-E249-9F7F-FB30CD849763}" destId="{417158F0-F0AD-F14D-AA0A-EA0CD8E71169}" srcOrd="9" destOrd="0" presId="urn:microsoft.com/office/officeart/2005/8/layout/cycle5"/>
    <dgm:cxn modelId="{87F7A411-9906-C945-822C-CD48BC3476BD}" type="presParOf" srcId="{B6680AE4-32B8-E249-9F7F-FB30CD849763}" destId="{7037155E-D176-DC41-908C-1D414F3CDFA4}" srcOrd="10" destOrd="0" presId="urn:microsoft.com/office/officeart/2005/8/layout/cycle5"/>
    <dgm:cxn modelId="{162131EE-7DE4-7147-904B-AE8F471DA3E2}" type="presParOf" srcId="{B6680AE4-32B8-E249-9F7F-FB30CD849763}" destId="{D8E8DE47-51B9-3A4C-8C55-E87BC8A54C36}" srcOrd="11" destOrd="0" presId="urn:microsoft.com/office/officeart/2005/8/layout/cycle5"/>
    <dgm:cxn modelId="{7130E843-42B3-C149-A0FF-0C4759C3AA1B}" type="presParOf" srcId="{B6680AE4-32B8-E249-9F7F-FB30CD849763}" destId="{5B6F715E-1EA9-4449-ADA3-021FA9508C3A}" srcOrd="12" destOrd="0" presId="urn:microsoft.com/office/officeart/2005/8/layout/cycle5"/>
    <dgm:cxn modelId="{A178436B-271F-C045-860F-15BC569866DE}" type="presParOf" srcId="{B6680AE4-32B8-E249-9F7F-FB30CD849763}" destId="{3837F20B-CB0A-364B-926F-1A1E8DDD82E8}" srcOrd="13" destOrd="0" presId="urn:microsoft.com/office/officeart/2005/8/layout/cycle5"/>
    <dgm:cxn modelId="{F72FFD37-064E-C246-87A5-3C2A469FB9FA}" type="presParOf" srcId="{B6680AE4-32B8-E249-9F7F-FB30CD849763}" destId="{EEADF67B-36EF-B043-B627-2944D338637F}" srcOrd="14" destOrd="0" presId="urn:microsoft.com/office/officeart/2005/8/layout/cycle5"/>
    <dgm:cxn modelId="{C2408874-C6F5-2447-AF62-7975D4342702}" type="presParOf" srcId="{B6680AE4-32B8-E249-9F7F-FB30CD849763}" destId="{81765FBD-1253-5643-ABDC-7EA315DBC8D3}" srcOrd="15" destOrd="0" presId="urn:microsoft.com/office/officeart/2005/8/layout/cycle5"/>
    <dgm:cxn modelId="{3DCF9CEA-F7E4-7D46-B51B-157291C233C6}" type="presParOf" srcId="{B6680AE4-32B8-E249-9F7F-FB30CD849763}" destId="{1A46191A-C5BB-CA41-9B10-A332D885BE19}" srcOrd="16" destOrd="0" presId="urn:microsoft.com/office/officeart/2005/8/layout/cycle5"/>
    <dgm:cxn modelId="{912CA091-F8E0-5544-94ED-20103978390A}" type="presParOf" srcId="{B6680AE4-32B8-E249-9F7F-FB30CD849763}" destId="{C6689457-E513-584A-8A49-CDE86059FB56}" srcOrd="17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04EFAAE-6DAE-3D43-8882-8C596C730702}" type="doc">
      <dgm:prSet loTypeId="urn:microsoft.com/office/officeart/2005/8/layout/vProcess5" loCatId="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17E523E-2359-7C4E-859A-684DCE294AA2}">
      <dgm:prSet phldrT="[Text]"/>
      <dgm:spPr/>
      <dgm:t>
        <a:bodyPr/>
        <a:lstStyle/>
        <a:p>
          <a:r>
            <a:rPr lang="en-US" smtClean="0"/>
            <a:t>Old loans transferred to Consolidation Bank</a:t>
          </a:r>
          <a:endParaRPr lang="en-US" dirty="0"/>
        </a:p>
      </dgm:t>
    </dgm:pt>
    <dgm:pt modelId="{FCE7B43F-3196-3A46-8BC0-16A785769204}" type="parTrans" cxnId="{75455CA2-2221-6544-83F7-BAE944860689}">
      <dgm:prSet/>
      <dgm:spPr/>
      <dgm:t>
        <a:bodyPr/>
        <a:lstStyle/>
        <a:p>
          <a:endParaRPr lang="en-US"/>
        </a:p>
      </dgm:t>
    </dgm:pt>
    <dgm:pt modelId="{4EA9C347-AFB9-0043-896E-53D51475C935}" type="sibTrans" cxnId="{75455CA2-2221-6544-83F7-BAE944860689}">
      <dgm:prSet/>
      <dgm:spPr/>
      <dgm:t>
        <a:bodyPr/>
        <a:lstStyle/>
        <a:p>
          <a:endParaRPr lang="en-US"/>
        </a:p>
      </dgm:t>
    </dgm:pt>
    <dgm:pt modelId="{A08A0A7B-930E-274D-9A3E-4569A6CEDBC7}">
      <dgm:prSet phldrT="[Text]"/>
      <dgm:spPr/>
      <dgm:t>
        <a:bodyPr/>
        <a:lstStyle/>
        <a:p>
          <a:r>
            <a:rPr lang="en-US" smtClean="0"/>
            <a:t>State Guarantee </a:t>
          </a:r>
          <a:endParaRPr lang="en-US" dirty="0"/>
        </a:p>
      </dgm:t>
    </dgm:pt>
    <dgm:pt modelId="{DE57C338-C5AA-1D4B-92FD-2F9A4FCE49AA}" type="parTrans" cxnId="{AF8635AA-E1C5-104A-A1A4-95E7C4DFC541}">
      <dgm:prSet/>
      <dgm:spPr/>
      <dgm:t>
        <a:bodyPr/>
        <a:lstStyle/>
        <a:p>
          <a:endParaRPr lang="en-US"/>
        </a:p>
      </dgm:t>
    </dgm:pt>
    <dgm:pt modelId="{171340D7-681D-8A4C-B6E4-4BCF89F6FB75}" type="sibTrans" cxnId="{AF8635AA-E1C5-104A-A1A4-95E7C4DFC541}">
      <dgm:prSet/>
      <dgm:spPr/>
      <dgm:t>
        <a:bodyPr/>
        <a:lstStyle/>
        <a:p>
          <a:endParaRPr lang="en-US"/>
        </a:p>
      </dgm:t>
    </dgm:pt>
    <dgm:pt modelId="{94640491-8EC4-0744-918F-C10AAC65D69E}">
      <dgm:prSet phldrT="[Text]"/>
      <dgm:spPr/>
      <dgm:t>
        <a:bodyPr/>
        <a:lstStyle/>
        <a:p>
          <a:r>
            <a:rPr lang="en-US" smtClean="0"/>
            <a:t>Block sales of assets</a:t>
          </a:r>
          <a:endParaRPr lang="en-US" dirty="0"/>
        </a:p>
      </dgm:t>
    </dgm:pt>
    <dgm:pt modelId="{DABC8ACF-2E74-AA41-95C9-5EC3A5946498}" type="parTrans" cxnId="{ABE0920E-E136-D542-893F-623F862002B7}">
      <dgm:prSet/>
      <dgm:spPr/>
      <dgm:t>
        <a:bodyPr/>
        <a:lstStyle/>
        <a:p>
          <a:endParaRPr lang="en-US"/>
        </a:p>
      </dgm:t>
    </dgm:pt>
    <dgm:pt modelId="{C113D1A9-B518-9C40-8BD2-A608B43D2B17}" type="sibTrans" cxnId="{ABE0920E-E136-D542-893F-623F862002B7}">
      <dgm:prSet/>
      <dgm:spPr/>
      <dgm:t>
        <a:bodyPr/>
        <a:lstStyle/>
        <a:p>
          <a:endParaRPr lang="en-US"/>
        </a:p>
      </dgm:t>
    </dgm:pt>
    <dgm:pt modelId="{3091A51A-1D36-BD4A-988F-5027D5CC10F0}">
      <dgm:prSet phldrT="[Text]"/>
      <dgm:spPr/>
      <dgm:t>
        <a:bodyPr/>
        <a:lstStyle/>
        <a:p>
          <a:r>
            <a:rPr lang="en-US" smtClean="0"/>
            <a:t>Buying assets by rent-seekers</a:t>
          </a:r>
          <a:endParaRPr lang="en-US" dirty="0"/>
        </a:p>
      </dgm:t>
    </dgm:pt>
    <dgm:pt modelId="{8F099FCE-AC0F-4C4A-9F17-1A61E2867F2D}" type="parTrans" cxnId="{E81A185B-CDA9-DD4A-8BD7-3EF47EAF64C4}">
      <dgm:prSet/>
      <dgm:spPr/>
      <dgm:t>
        <a:bodyPr/>
        <a:lstStyle/>
        <a:p>
          <a:endParaRPr lang="en-US"/>
        </a:p>
      </dgm:t>
    </dgm:pt>
    <dgm:pt modelId="{F6646D76-86B8-E840-9A1B-18B122595CF9}" type="sibTrans" cxnId="{E81A185B-CDA9-DD4A-8BD7-3EF47EAF64C4}">
      <dgm:prSet/>
      <dgm:spPr/>
      <dgm:t>
        <a:bodyPr/>
        <a:lstStyle/>
        <a:p>
          <a:endParaRPr lang="en-US"/>
        </a:p>
      </dgm:t>
    </dgm:pt>
    <dgm:pt modelId="{CF7C25B7-CF24-ED42-87CC-1650694E764F}">
      <dgm:prSet phldrT="[Text]"/>
      <dgm:spPr/>
      <dgm:t>
        <a:bodyPr/>
        <a:lstStyle/>
        <a:p>
          <a:r>
            <a:rPr lang="en-US" smtClean="0"/>
            <a:t>Application of the Law 92/1991</a:t>
          </a:r>
          <a:endParaRPr lang="en-US" dirty="0"/>
        </a:p>
      </dgm:t>
    </dgm:pt>
    <dgm:pt modelId="{34106307-F550-1143-B078-3B73AB9684EB}" type="parTrans" cxnId="{2ABDF034-814A-9843-BDE6-836C6BDD3314}">
      <dgm:prSet/>
      <dgm:spPr/>
      <dgm:t>
        <a:bodyPr/>
        <a:lstStyle/>
        <a:p>
          <a:endParaRPr lang="en-US"/>
        </a:p>
      </dgm:t>
    </dgm:pt>
    <dgm:pt modelId="{47B8D00A-51BB-974A-B568-762B52D41F98}" type="sibTrans" cxnId="{2ABDF034-814A-9843-BDE6-836C6BDD3314}">
      <dgm:prSet/>
      <dgm:spPr/>
      <dgm:t>
        <a:bodyPr/>
        <a:lstStyle/>
        <a:p>
          <a:endParaRPr lang="en-US"/>
        </a:p>
      </dgm:t>
    </dgm:pt>
    <dgm:pt modelId="{4727DD53-6D9E-FA49-87D7-043C7E8619D9}" type="pres">
      <dgm:prSet presAssocID="{004EFAAE-6DAE-3D43-8882-8C596C730702}" presName="outerComposite" presStyleCnt="0">
        <dgm:presLayoutVars>
          <dgm:chMax val="5"/>
          <dgm:dir/>
          <dgm:resizeHandles val="exact"/>
        </dgm:presLayoutVars>
      </dgm:prSet>
      <dgm:spPr/>
    </dgm:pt>
    <dgm:pt modelId="{68481CCF-3382-6345-B96A-178479BBABFC}" type="pres">
      <dgm:prSet presAssocID="{004EFAAE-6DAE-3D43-8882-8C596C730702}" presName="dummyMaxCanvas" presStyleCnt="0">
        <dgm:presLayoutVars/>
      </dgm:prSet>
      <dgm:spPr/>
    </dgm:pt>
    <dgm:pt modelId="{7D347039-8678-8840-A2CB-70C2E340A78C}" type="pres">
      <dgm:prSet presAssocID="{004EFAAE-6DAE-3D43-8882-8C596C730702}" presName="FiveNodes_1" presStyleLbl="node1" presStyleIdx="0" presStyleCnt="5">
        <dgm:presLayoutVars>
          <dgm:bulletEnabled val="1"/>
        </dgm:presLayoutVars>
      </dgm:prSet>
      <dgm:spPr/>
    </dgm:pt>
    <dgm:pt modelId="{61E83AF4-3DD7-F445-B8B0-91A05AA5AD37}" type="pres">
      <dgm:prSet presAssocID="{004EFAAE-6DAE-3D43-8882-8C596C730702}" presName="FiveNodes_2" presStyleLbl="node1" presStyleIdx="1" presStyleCnt="5">
        <dgm:presLayoutVars>
          <dgm:bulletEnabled val="1"/>
        </dgm:presLayoutVars>
      </dgm:prSet>
      <dgm:spPr/>
    </dgm:pt>
    <dgm:pt modelId="{A475F21D-8045-AC4A-8E53-36A2854C6FA6}" type="pres">
      <dgm:prSet presAssocID="{004EFAAE-6DAE-3D43-8882-8C596C730702}" presName="FiveNodes_3" presStyleLbl="node1" presStyleIdx="2" presStyleCnt="5">
        <dgm:presLayoutVars>
          <dgm:bulletEnabled val="1"/>
        </dgm:presLayoutVars>
      </dgm:prSet>
      <dgm:spPr/>
    </dgm:pt>
    <dgm:pt modelId="{879A1A4E-78B8-5243-91EE-5C219E3FBA15}" type="pres">
      <dgm:prSet presAssocID="{004EFAAE-6DAE-3D43-8882-8C596C730702}" presName="FiveNodes_4" presStyleLbl="node1" presStyleIdx="3" presStyleCnt="5">
        <dgm:presLayoutVars>
          <dgm:bulletEnabled val="1"/>
        </dgm:presLayoutVars>
      </dgm:prSet>
      <dgm:spPr/>
    </dgm:pt>
    <dgm:pt modelId="{F4399321-BC8E-144B-8A0B-FF2DFDD95718}" type="pres">
      <dgm:prSet presAssocID="{004EFAAE-6DAE-3D43-8882-8C596C730702}" presName="FiveNodes_5" presStyleLbl="node1" presStyleIdx="4" presStyleCnt="5">
        <dgm:presLayoutVars>
          <dgm:bulletEnabled val="1"/>
        </dgm:presLayoutVars>
      </dgm:prSet>
      <dgm:spPr/>
    </dgm:pt>
    <dgm:pt modelId="{B48C9B83-B20D-DF42-81B2-E96EF100DBF5}" type="pres">
      <dgm:prSet presAssocID="{004EFAAE-6DAE-3D43-8882-8C596C730702}" presName="FiveConn_1-2" presStyleLbl="fgAccFollowNode1" presStyleIdx="0" presStyleCnt="4">
        <dgm:presLayoutVars>
          <dgm:bulletEnabled val="1"/>
        </dgm:presLayoutVars>
      </dgm:prSet>
      <dgm:spPr/>
    </dgm:pt>
    <dgm:pt modelId="{61FA37A3-9495-4147-9C8D-1FFCC77EF4E9}" type="pres">
      <dgm:prSet presAssocID="{004EFAAE-6DAE-3D43-8882-8C596C730702}" presName="FiveConn_2-3" presStyleLbl="fgAccFollowNode1" presStyleIdx="1" presStyleCnt="4">
        <dgm:presLayoutVars>
          <dgm:bulletEnabled val="1"/>
        </dgm:presLayoutVars>
      </dgm:prSet>
      <dgm:spPr/>
    </dgm:pt>
    <dgm:pt modelId="{AD4B9691-3D6B-B04F-B286-31C63C2D470D}" type="pres">
      <dgm:prSet presAssocID="{004EFAAE-6DAE-3D43-8882-8C596C730702}" presName="FiveConn_3-4" presStyleLbl="fgAccFollowNode1" presStyleIdx="2" presStyleCnt="4">
        <dgm:presLayoutVars>
          <dgm:bulletEnabled val="1"/>
        </dgm:presLayoutVars>
      </dgm:prSet>
      <dgm:spPr/>
    </dgm:pt>
    <dgm:pt modelId="{738F5593-2AF0-5942-92A2-7E2FBB5E9801}" type="pres">
      <dgm:prSet presAssocID="{004EFAAE-6DAE-3D43-8882-8C596C730702}" presName="FiveConn_4-5" presStyleLbl="fgAccFollowNode1" presStyleIdx="3" presStyleCnt="4">
        <dgm:presLayoutVars>
          <dgm:bulletEnabled val="1"/>
        </dgm:presLayoutVars>
      </dgm:prSet>
      <dgm:spPr/>
    </dgm:pt>
    <dgm:pt modelId="{772F610F-0573-0341-8C6F-8235690E3B5D}" type="pres">
      <dgm:prSet presAssocID="{004EFAAE-6DAE-3D43-8882-8C596C730702}" presName="FiveNodes_1_text" presStyleLbl="node1" presStyleIdx="4" presStyleCnt="5">
        <dgm:presLayoutVars>
          <dgm:bulletEnabled val="1"/>
        </dgm:presLayoutVars>
      </dgm:prSet>
      <dgm:spPr/>
    </dgm:pt>
    <dgm:pt modelId="{F9CD28BB-D6F8-004C-A5EF-16872F479DEB}" type="pres">
      <dgm:prSet presAssocID="{004EFAAE-6DAE-3D43-8882-8C596C730702}" presName="FiveNodes_2_text" presStyleLbl="node1" presStyleIdx="4" presStyleCnt="5">
        <dgm:presLayoutVars>
          <dgm:bulletEnabled val="1"/>
        </dgm:presLayoutVars>
      </dgm:prSet>
      <dgm:spPr/>
    </dgm:pt>
    <dgm:pt modelId="{FCBBA98A-2625-8642-9F70-651831C81CEE}" type="pres">
      <dgm:prSet presAssocID="{004EFAAE-6DAE-3D43-8882-8C596C730702}" presName="FiveNodes_3_text" presStyleLbl="node1" presStyleIdx="4" presStyleCnt="5">
        <dgm:presLayoutVars>
          <dgm:bulletEnabled val="1"/>
        </dgm:presLayoutVars>
      </dgm:prSet>
      <dgm:spPr/>
    </dgm:pt>
    <dgm:pt modelId="{1F077F8E-DF31-5843-AD25-FA5DFBAB4043}" type="pres">
      <dgm:prSet presAssocID="{004EFAAE-6DAE-3D43-8882-8C596C730702}" presName="FiveNodes_4_text" presStyleLbl="node1" presStyleIdx="4" presStyleCnt="5">
        <dgm:presLayoutVars>
          <dgm:bulletEnabled val="1"/>
        </dgm:presLayoutVars>
      </dgm:prSet>
      <dgm:spPr/>
    </dgm:pt>
    <dgm:pt modelId="{B628BBEA-EC4B-3F41-8497-BE57B424AC9A}" type="pres">
      <dgm:prSet presAssocID="{004EFAAE-6DAE-3D43-8882-8C596C730702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AF8635AA-E1C5-104A-A1A4-95E7C4DFC541}" srcId="{004EFAAE-6DAE-3D43-8882-8C596C730702}" destId="{A08A0A7B-930E-274D-9A3E-4569A6CEDBC7}" srcOrd="1" destOrd="0" parTransId="{DE57C338-C5AA-1D4B-92FD-2F9A4FCE49AA}" sibTransId="{171340D7-681D-8A4C-B6E4-4BCF89F6FB75}"/>
    <dgm:cxn modelId="{75455CA2-2221-6544-83F7-BAE944860689}" srcId="{004EFAAE-6DAE-3D43-8882-8C596C730702}" destId="{517E523E-2359-7C4E-859A-684DCE294AA2}" srcOrd="0" destOrd="0" parTransId="{FCE7B43F-3196-3A46-8BC0-16A785769204}" sibTransId="{4EA9C347-AFB9-0043-896E-53D51475C935}"/>
    <dgm:cxn modelId="{111771E4-2D45-0E40-971B-783A64DA7DEF}" type="presOf" srcId="{517E523E-2359-7C4E-859A-684DCE294AA2}" destId="{772F610F-0573-0341-8C6F-8235690E3B5D}" srcOrd="1" destOrd="0" presId="urn:microsoft.com/office/officeart/2005/8/layout/vProcess5"/>
    <dgm:cxn modelId="{4FD5247B-828E-1643-A496-C7EA6627CD7B}" type="presOf" srcId="{3091A51A-1D36-BD4A-988F-5027D5CC10F0}" destId="{879A1A4E-78B8-5243-91EE-5C219E3FBA15}" srcOrd="0" destOrd="0" presId="urn:microsoft.com/office/officeart/2005/8/layout/vProcess5"/>
    <dgm:cxn modelId="{D5326477-F101-3D48-8B3B-D38F6E097582}" type="presOf" srcId="{4EA9C347-AFB9-0043-896E-53D51475C935}" destId="{B48C9B83-B20D-DF42-81B2-E96EF100DBF5}" srcOrd="0" destOrd="0" presId="urn:microsoft.com/office/officeart/2005/8/layout/vProcess5"/>
    <dgm:cxn modelId="{F0432DC8-38A0-CA43-BA64-E1AD4D128799}" type="presOf" srcId="{004EFAAE-6DAE-3D43-8882-8C596C730702}" destId="{4727DD53-6D9E-FA49-87D7-043C7E8619D9}" srcOrd="0" destOrd="0" presId="urn:microsoft.com/office/officeart/2005/8/layout/vProcess5"/>
    <dgm:cxn modelId="{36D6F216-5346-2647-96EC-2290BF2EB195}" type="presOf" srcId="{A08A0A7B-930E-274D-9A3E-4569A6CEDBC7}" destId="{F9CD28BB-D6F8-004C-A5EF-16872F479DEB}" srcOrd="1" destOrd="0" presId="urn:microsoft.com/office/officeart/2005/8/layout/vProcess5"/>
    <dgm:cxn modelId="{DCCF1BFA-C99A-E747-97B2-720F86AEFC2F}" type="presOf" srcId="{3091A51A-1D36-BD4A-988F-5027D5CC10F0}" destId="{1F077F8E-DF31-5843-AD25-FA5DFBAB4043}" srcOrd="1" destOrd="0" presId="urn:microsoft.com/office/officeart/2005/8/layout/vProcess5"/>
    <dgm:cxn modelId="{F59F9ECC-D65F-E043-9E35-CBC811EA808E}" type="presOf" srcId="{A08A0A7B-930E-274D-9A3E-4569A6CEDBC7}" destId="{61E83AF4-3DD7-F445-B8B0-91A05AA5AD37}" srcOrd="0" destOrd="0" presId="urn:microsoft.com/office/officeart/2005/8/layout/vProcess5"/>
    <dgm:cxn modelId="{4E3E2D1E-B03E-9F4E-A0F1-0652CF685B65}" type="presOf" srcId="{517E523E-2359-7C4E-859A-684DCE294AA2}" destId="{7D347039-8678-8840-A2CB-70C2E340A78C}" srcOrd="0" destOrd="0" presId="urn:microsoft.com/office/officeart/2005/8/layout/vProcess5"/>
    <dgm:cxn modelId="{728DBAE5-E47B-BF44-9078-24EFC671D712}" type="presOf" srcId="{CF7C25B7-CF24-ED42-87CC-1650694E764F}" destId="{B628BBEA-EC4B-3F41-8497-BE57B424AC9A}" srcOrd="1" destOrd="0" presId="urn:microsoft.com/office/officeart/2005/8/layout/vProcess5"/>
    <dgm:cxn modelId="{2ABDF034-814A-9843-BDE6-836C6BDD3314}" srcId="{004EFAAE-6DAE-3D43-8882-8C596C730702}" destId="{CF7C25B7-CF24-ED42-87CC-1650694E764F}" srcOrd="4" destOrd="0" parTransId="{34106307-F550-1143-B078-3B73AB9684EB}" sibTransId="{47B8D00A-51BB-974A-B568-762B52D41F98}"/>
    <dgm:cxn modelId="{E81A185B-CDA9-DD4A-8BD7-3EF47EAF64C4}" srcId="{004EFAAE-6DAE-3D43-8882-8C596C730702}" destId="{3091A51A-1D36-BD4A-988F-5027D5CC10F0}" srcOrd="3" destOrd="0" parTransId="{8F099FCE-AC0F-4C4A-9F17-1A61E2867F2D}" sibTransId="{F6646D76-86B8-E840-9A1B-18B122595CF9}"/>
    <dgm:cxn modelId="{C913BEBD-DE11-AE4B-9258-326AAD50E78C}" type="presOf" srcId="{C113D1A9-B518-9C40-8BD2-A608B43D2B17}" destId="{AD4B9691-3D6B-B04F-B286-31C63C2D470D}" srcOrd="0" destOrd="0" presId="urn:microsoft.com/office/officeart/2005/8/layout/vProcess5"/>
    <dgm:cxn modelId="{9424361D-8D43-7C45-92C9-065DCF5E26F4}" type="presOf" srcId="{171340D7-681D-8A4C-B6E4-4BCF89F6FB75}" destId="{61FA37A3-9495-4147-9C8D-1FFCC77EF4E9}" srcOrd="0" destOrd="0" presId="urn:microsoft.com/office/officeart/2005/8/layout/vProcess5"/>
    <dgm:cxn modelId="{4F556850-9082-5A44-8402-31EBFA1896DE}" type="presOf" srcId="{CF7C25B7-CF24-ED42-87CC-1650694E764F}" destId="{F4399321-BC8E-144B-8A0B-FF2DFDD95718}" srcOrd="0" destOrd="0" presId="urn:microsoft.com/office/officeart/2005/8/layout/vProcess5"/>
    <dgm:cxn modelId="{124555CE-8EC0-A244-93B2-CDC7AC5A6B48}" type="presOf" srcId="{94640491-8EC4-0744-918F-C10AAC65D69E}" destId="{FCBBA98A-2625-8642-9F70-651831C81CEE}" srcOrd="1" destOrd="0" presId="urn:microsoft.com/office/officeart/2005/8/layout/vProcess5"/>
    <dgm:cxn modelId="{ABE0920E-E136-D542-893F-623F862002B7}" srcId="{004EFAAE-6DAE-3D43-8882-8C596C730702}" destId="{94640491-8EC4-0744-918F-C10AAC65D69E}" srcOrd="2" destOrd="0" parTransId="{DABC8ACF-2E74-AA41-95C9-5EC3A5946498}" sibTransId="{C113D1A9-B518-9C40-8BD2-A608B43D2B17}"/>
    <dgm:cxn modelId="{B30D30FE-B7C6-A14F-A9BD-4FACFE5ED63E}" type="presOf" srcId="{F6646D76-86B8-E840-9A1B-18B122595CF9}" destId="{738F5593-2AF0-5942-92A2-7E2FBB5E9801}" srcOrd="0" destOrd="0" presId="urn:microsoft.com/office/officeart/2005/8/layout/vProcess5"/>
    <dgm:cxn modelId="{F327A16B-791F-9848-BDA6-7B58405684EB}" type="presOf" srcId="{94640491-8EC4-0744-918F-C10AAC65D69E}" destId="{A475F21D-8045-AC4A-8E53-36A2854C6FA6}" srcOrd="0" destOrd="0" presId="urn:microsoft.com/office/officeart/2005/8/layout/vProcess5"/>
    <dgm:cxn modelId="{9C4562B3-D0C8-3043-9AFE-EE8AA4F50A5C}" type="presParOf" srcId="{4727DD53-6D9E-FA49-87D7-043C7E8619D9}" destId="{68481CCF-3382-6345-B96A-178479BBABFC}" srcOrd="0" destOrd="0" presId="urn:microsoft.com/office/officeart/2005/8/layout/vProcess5"/>
    <dgm:cxn modelId="{5E9C0E0F-4A78-6A4B-B012-EFCB352B2A83}" type="presParOf" srcId="{4727DD53-6D9E-FA49-87D7-043C7E8619D9}" destId="{7D347039-8678-8840-A2CB-70C2E340A78C}" srcOrd="1" destOrd="0" presId="urn:microsoft.com/office/officeart/2005/8/layout/vProcess5"/>
    <dgm:cxn modelId="{2C29014E-E689-9648-BD34-0C94F9581D1A}" type="presParOf" srcId="{4727DD53-6D9E-FA49-87D7-043C7E8619D9}" destId="{61E83AF4-3DD7-F445-B8B0-91A05AA5AD37}" srcOrd="2" destOrd="0" presId="urn:microsoft.com/office/officeart/2005/8/layout/vProcess5"/>
    <dgm:cxn modelId="{C95C415E-1F97-B840-9F38-3D303A20D6E6}" type="presParOf" srcId="{4727DD53-6D9E-FA49-87D7-043C7E8619D9}" destId="{A475F21D-8045-AC4A-8E53-36A2854C6FA6}" srcOrd="3" destOrd="0" presId="urn:microsoft.com/office/officeart/2005/8/layout/vProcess5"/>
    <dgm:cxn modelId="{223BB658-4146-E64B-8E24-4A01B239825B}" type="presParOf" srcId="{4727DD53-6D9E-FA49-87D7-043C7E8619D9}" destId="{879A1A4E-78B8-5243-91EE-5C219E3FBA15}" srcOrd="4" destOrd="0" presId="urn:microsoft.com/office/officeart/2005/8/layout/vProcess5"/>
    <dgm:cxn modelId="{38C0612A-9937-BA40-8F48-34D9967BBACB}" type="presParOf" srcId="{4727DD53-6D9E-FA49-87D7-043C7E8619D9}" destId="{F4399321-BC8E-144B-8A0B-FF2DFDD95718}" srcOrd="5" destOrd="0" presId="urn:microsoft.com/office/officeart/2005/8/layout/vProcess5"/>
    <dgm:cxn modelId="{FD08FD2A-C215-8F4D-8E7C-8DC33EC1410B}" type="presParOf" srcId="{4727DD53-6D9E-FA49-87D7-043C7E8619D9}" destId="{B48C9B83-B20D-DF42-81B2-E96EF100DBF5}" srcOrd="6" destOrd="0" presId="urn:microsoft.com/office/officeart/2005/8/layout/vProcess5"/>
    <dgm:cxn modelId="{C967DD63-8E1C-F845-809B-4C9B7B31ACB5}" type="presParOf" srcId="{4727DD53-6D9E-FA49-87D7-043C7E8619D9}" destId="{61FA37A3-9495-4147-9C8D-1FFCC77EF4E9}" srcOrd="7" destOrd="0" presId="urn:microsoft.com/office/officeart/2005/8/layout/vProcess5"/>
    <dgm:cxn modelId="{025D9C6A-6821-604C-B428-96E3BB72CE1F}" type="presParOf" srcId="{4727DD53-6D9E-FA49-87D7-043C7E8619D9}" destId="{AD4B9691-3D6B-B04F-B286-31C63C2D470D}" srcOrd="8" destOrd="0" presId="urn:microsoft.com/office/officeart/2005/8/layout/vProcess5"/>
    <dgm:cxn modelId="{7B21D2D7-395B-CD43-931F-696448410ABC}" type="presParOf" srcId="{4727DD53-6D9E-FA49-87D7-043C7E8619D9}" destId="{738F5593-2AF0-5942-92A2-7E2FBB5E9801}" srcOrd="9" destOrd="0" presId="urn:microsoft.com/office/officeart/2005/8/layout/vProcess5"/>
    <dgm:cxn modelId="{72B2E443-6DD3-6247-9EC0-0EFB57A76DC6}" type="presParOf" srcId="{4727DD53-6D9E-FA49-87D7-043C7E8619D9}" destId="{772F610F-0573-0341-8C6F-8235690E3B5D}" srcOrd="10" destOrd="0" presId="urn:microsoft.com/office/officeart/2005/8/layout/vProcess5"/>
    <dgm:cxn modelId="{7CAFE5DA-66C0-1747-AC91-5F33BD5BAC17}" type="presParOf" srcId="{4727DD53-6D9E-FA49-87D7-043C7E8619D9}" destId="{F9CD28BB-D6F8-004C-A5EF-16872F479DEB}" srcOrd="11" destOrd="0" presId="urn:microsoft.com/office/officeart/2005/8/layout/vProcess5"/>
    <dgm:cxn modelId="{E1EC6F26-307E-AE4F-9224-310787B9AB62}" type="presParOf" srcId="{4727DD53-6D9E-FA49-87D7-043C7E8619D9}" destId="{FCBBA98A-2625-8642-9F70-651831C81CEE}" srcOrd="12" destOrd="0" presId="urn:microsoft.com/office/officeart/2005/8/layout/vProcess5"/>
    <dgm:cxn modelId="{D098728C-43BC-1142-85B1-66B6F81C497A}" type="presParOf" srcId="{4727DD53-6D9E-FA49-87D7-043C7E8619D9}" destId="{1F077F8E-DF31-5843-AD25-FA5DFBAB4043}" srcOrd="13" destOrd="0" presId="urn:microsoft.com/office/officeart/2005/8/layout/vProcess5"/>
    <dgm:cxn modelId="{D91F187B-0F70-684A-B5AC-7095F1087577}" type="presParOf" srcId="{4727DD53-6D9E-FA49-87D7-043C7E8619D9}" destId="{B628BBEA-EC4B-3F41-8497-BE57B424AC9A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7FB28C-A8DE-C148-AF3B-3E636B475B5E}">
      <dsp:nvSpPr>
        <dsp:cNvPr id="0" name=""/>
        <dsp:cNvSpPr/>
      </dsp:nvSpPr>
      <dsp:spPr>
        <a:xfrm>
          <a:off x="3428670" y="1237725"/>
          <a:ext cx="1357788" cy="135778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The Plan</a:t>
          </a:r>
          <a:endParaRPr lang="en-US" sz="3600" kern="1200" dirty="0"/>
        </a:p>
      </dsp:txBody>
      <dsp:txXfrm>
        <a:off x="3494952" y="1304007"/>
        <a:ext cx="1225224" cy="1225224"/>
      </dsp:txXfrm>
    </dsp:sp>
    <dsp:sp modelId="{B2303D08-4F67-5646-9079-AE2782D925C0}">
      <dsp:nvSpPr>
        <dsp:cNvPr id="0" name=""/>
        <dsp:cNvSpPr/>
      </dsp:nvSpPr>
      <dsp:spPr>
        <a:xfrm rot="16290558">
          <a:off x="3965902" y="1073916"/>
          <a:ext cx="32773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27731" y="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3370DE-E126-3240-8AC4-A060A4BE5DD7}">
      <dsp:nvSpPr>
        <dsp:cNvPr id="0" name=""/>
        <dsp:cNvSpPr/>
      </dsp:nvSpPr>
      <dsp:spPr>
        <a:xfrm>
          <a:off x="2688349" y="388"/>
          <a:ext cx="2915438" cy="90971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The State Planning Committee</a:t>
          </a:r>
          <a:endParaRPr lang="en-US" sz="2500" kern="1200" dirty="0"/>
        </a:p>
      </dsp:txBody>
      <dsp:txXfrm>
        <a:off x="2732758" y="44797"/>
        <a:ext cx="2826620" cy="820900"/>
      </dsp:txXfrm>
    </dsp:sp>
    <dsp:sp modelId="{EA7AE3B4-C76F-1D4D-A12E-ACFDB7B81377}">
      <dsp:nvSpPr>
        <dsp:cNvPr id="0" name=""/>
        <dsp:cNvSpPr/>
      </dsp:nvSpPr>
      <dsp:spPr>
        <a:xfrm rot="1949781">
          <a:off x="4601806" y="2982653"/>
          <a:ext cx="235866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58663" y="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5BDAE9-7568-A94D-936B-1056B5422182}">
      <dsp:nvSpPr>
        <dsp:cNvPr id="0" name=""/>
        <dsp:cNvSpPr/>
      </dsp:nvSpPr>
      <dsp:spPr>
        <a:xfrm>
          <a:off x="6750206" y="3616244"/>
          <a:ext cx="1479393" cy="90971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Firm C</a:t>
          </a:r>
          <a:endParaRPr lang="en-US" sz="3500" kern="1200" dirty="0"/>
        </a:p>
      </dsp:txBody>
      <dsp:txXfrm>
        <a:off x="6794615" y="3660653"/>
        <a:ext cx="1390575" cy="820900"/>
      </dsp:txXfrm>
    </dsp:sp>
    <dsp:sp modelId="{04526205-B511-6E4A-8595-A427ADD5DC3D}">
      <dsp:nvSpPr>
        <dsp:cNvPr id="0" name=""/>
        <dsp:cNvSpPr/>
      </dsp:nvSpPr>
      <dsp:spPr>
        <a:xfrm rot="5379510">
          <a:off x="3604278" y="3105879"/>
          <a:ext cx="102074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020748" y="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91577B-E547-3D44-8B07-13C0B1642A68}">
      <dsp:nvSpPr>
        <dsp:cNvPr id="0" name=""/>
        <dsp:cNvSpPr/>
      </dsp:nvSpPr>
      <dsp:spPr>
        <a:xfrm>
          <a:off x="3400855" y="3616244"/>
          <a:ext cx="1439101" cy="90971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Firm B</a:t>
          </a:r>
          <a:endParaRPr lang="en-US" sz="3500" kern="1200" dirty="0"/>
        </a:p>
      </dsp:txBody>
      <dsp:txXfrm>
        <a:off x="3445264" y="3660653"/>
        <a:ext cx="1350283" cy="820900"/>
      </dsp:txXfrm>
    </dsp:sp>
    <dsp:sp modelId="{88377A7C-1CD9-7A46-8975-CAD7820A38F1}">
      <dsp:nvSpPr>
        <dsp:cNvPr id="0" name=""/>
        <dsp:cNvSpPr/>
      </dsp:nvSpPr>
      <dsp:spPr>
        <a:xfrm rot="8814170">
          <a:off x="1313297" y="2987691"/>
          <a:ext cx="2302138" cy="0"/>
        </a:xfrm>
        <a:prstGeom prst="rect">
          <a:avLst/>
        </a:pr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807466-53CF-D340-9CCB-8C7A6B6EDDC3}">
      <dsp:nvSpPr>
        <dsp:cNvPr id="0" name=""/>
        <dsp:cNvSpPr/>
      </dsp:nvSpPr>
      <dsp:spPr>
        <a:xfrm>
          <a:off x="0" y="3616244"/>
          <a:ext cx="1604470" cy="90971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Firm A </a:t>
          </a:r>
          <a:endParaRPr lang="en-US" sz="3500" kern="1200" dirty="0"/>
        </a:p>
      </dsp:txBody>
      <dsp:txXfrm>
        <a:off x="44409" y="3660653"/>
        <a:ext cx="1515652" cy="8209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7FB28C-A8DE-C148-AF3B-3E636B475B5E}">
      <dsp:nvSpPr>
        <dsp:cNvPr id="0" name=""/>
        <dsp:cNvSpPr/>
      </dsp:nvSpPr>
      <dsp:spPr>
        <a:xfrm>
          <a:off x="3428670" y="1237725"/>
          <a:ext cx="1357788" cy="135778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The Plan</a:t>
          </a:r>
          <a:endParaRPr lang="en-US" sz="3600" kern="1200" dirty="0"/>
        </a:p>
      </dsp:txBody>
      <dsp:txXfrm>
        <a:off x="3494952" y="1304007"/>
        <a:ext cx="1225224" cy="1225224"/>
      </dsp:txXfrm>
    </dsp:sp>
    <dsp:sp modelId="{B2303D08-4F67-5646-9079-AE2782D925C0}">
      <dsp:nvSpPr>
        <dsp:cNvPr id="0" name=""/>
        <dsp:cNvSpPr/>
      </dsp:nvSpPr>
      <dsp:spPr>
        <a:xfrm rot="16290558">
          <a:off x="3965902" y="1073916"/>
          <a:ext cx="32773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27731" y="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3370DE-E126-3240-8AC4-A060A4BE5DD7}">
      <dsp:nvSpPr>
        <dsp:cNvPr id="0" name=""/>
        <dsp:cNvSpPr/>
      </dsp:nvSpPr>
      <dsp:spPr>
        <a:xfrm>
          <a:off x="2688349" y="388"/>
          <a:ext cx="2915438" cy="90971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/>
            <a:t>The State Planning Committee</a:t>
          </a:r>
          <a:endParaRPr lang="en-US" sz="2500" kern="1200" dirty="0"/>
        </a:p>
      </dsp:txBody>
      <dsp:txXfrm>
        <a:off x="2732758" y="44797"/>
        <a:ext cx="2826620" cy="820900"/>
      </dsp:txXfrm>
    </dsp:sp>
    <dsp:sp modelId="{EA7AE3B4-C76F-1D4D-A12E-ACFDB7B81377}">
      <dsp:nvSpPr>
        <dsp:cNvPr id="0" name=""/>
        <dsp:cNvSpPr/>
      </dsp:nvSpPr>
      <dsp:spPr>
        <a:xfrm rot="1949781">
          <a:off x="4601806" y="2982653"/>
          <a:ext cx="235866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58663" y="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5BDAE9-7568-A94D-936B-1056B5422182}">
      <dsp:nvSpPr>
        <dsp:cNvPr id="0" name=""/>
        <dsp:cNvSpPr/>
      </dsp:nvSpPr>
      <dsp:spPr>
        <a:xfrm>
          <a:off x="6750206" y="3616244"/>
          <a:ext cx="1479393" cy="90971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Firm C</a:t>
          </a:r>
          <a:endParaRPr lang="en-US" sz="3500" kern="1200" dirty="0"/>
        </a:p>
      </dsp:txBody>
      <dsp:txXfrm>
        <a:off x="6794615" y="3660653"/>
        <a:ext cx="1390575" cy="820900"/>
      </dsp:txXfrm>
    </dsp:sp>
    <dsp:sp modelId="{04526205-B511-6E4A-8595-A427ADD5DC3D}">
      <dsp:nvSpPr>
        <dsp:cNvPr id="0" name=""/>
        <dsp:cNvSpPr/>
      </dsp:nvSpPr>
      <dsp:spPr>
        <a:xfrm rot="5379510">
          <a:off x="3604278" y="3105879"/>
          <a:ext cx="102074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020748" y="0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91577B-E547-3D44-8B07-13C0B1642A68}">
      <dsp:nvSpPr>
        <dsp:cNvPr id="0" name=""/>
        <dsp:cNvSpPr/>
      </dsp:nvSpPr>
      <dsp:spPr>
        <a:xfrm>
          <a:off x="3400855" y="3616244"/>
          <a:ext cx="1439101" cy="90971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Firm B</a:t>
          </a:r>
          <a:endParaRPr lang="en-US" sz="3500" kern="1200" dirty="0"/>
        </a:p>
      </dsp:txBody>
      <dsp:txXfrm>
        <a:off x="3445264" y="3660653"/>
        <a:ext cx="1350283" cy="820900"/>
      </dsp:txXfrm>
    </dsp:sp>
    <dsp:sp modelId="{88377A7C-1CD9-7A46-8975-CAD7820A38F1}">
      <dsp:nvSpPr>
        <dsp:cNvPr id="0" name=""/>
        <dsp:cNvSpPr/>
      </dsp:nvSpPr>
      <dsp:spPr>
        <a:xfrm rot="8814170">
          <a:off x="1313297" y="2987691"/>
          <a:ext cx="2302138" cy="0"/>
        </a:xfrm>
        <a:prstGeom prst="rect">
          <a:avLst/>
        </a:pr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807466-53CF-D340-9CCB-8C7A6B6EDDC3}">
      <dsp:nvSpPr>
        <dsp:cNvPr id="0" name=""/>
        <dsp:cNvSpPr/>
      </dsp:nvSpPr>
      <dsp:spPr>
        <a:xfrm>
          <a:off x="0" y="3616244"/>
          <a:ext cx="1604470" cy="90971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0" tIns="88900" rIns="88900" bIns="8890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500" kern="1200" dirty="0" smtClean="0"/>
            <a:t>Firm A </a:t>
          </a:r>
          <a:endParaRPr lang="en-US" sz="3500" kern="1200" dirty="0"/>
        </a:p>
      </dsp:txBody>
      <dsp:txXfrm>
        <a:off x="44409" y="3660653"/>
        <a:ext cx="1515652" cy="8209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3ED635-6F34-4242-BE33-3D742617BD59}">
      <dsp:nvSpPr>
        <dsp:cNvPr id="0" name=""/>
        <dsp:cNvSpPr/>
      </dsp:nvSpPr>
      <dsp:spPr>
        <a:xfrm rot="21300000">
          <a:off x="25254" y="1794666"/>
          <a:ext cx="8179091" cy="936629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600913-CBE5-4E80-B318-7012240B7C4E}">
      <dsp:nvSpPr>
        <dsp:cNvPr id="0" name=""/>
        <dsp:cNvSpPr/>
      </dsp:nvSpPr>
      <dsp:spPr>
        <a:xfrm>
          <a:off x="1581218" y="100838"/>
          <a:ext cx="2468880" cy="1810385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CA931-D423-487A-95E5-CC1B69A16FAB}">
      <dsp:nvSpPr>
        <dsp:cNvPr id="0" name=""/>
        <dsp:cNvSpPr/>
      </dsp:nvSpPr>
      <dsp:spPr>
        <a:xfrm>
          <a:off x="4136499" y="0"/>
          <a:ext cx="2633472" cy="1900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err="1"/>
            <a:t>Less</a:t>
          </a:r>
          <a:r>
            <a:rPr lang="cs-CZ" sz="2700" kern="1200" dirty="0"/>
            <a:t> </a:t>
          </a:r>
          <a:r>
            <a:rPr lang="cs-CZ" sz="2700" kern="1200" dirty="0" err="1"/>
            <a:t>costly</a:t>
          </a:r>
          <a:r>
            <a:rPr lang="cs-CZ" sz="2700" kern="1200" dirty="0"/>
            <a:t>  </a:t>
          </a:r>
          <a:r>
            <a:rPr lang="cs-CZ" sz="2700" kern="1200" dirty="0" err="1"/>
            <a:t>operational</a:t>
          </a:r>
          <a:r>
            <a:rPr lang="cs-CZ" sz="2700" kern="1200" dirty="0"/>
            <a:t> </a:t>
          </a:r>
          <a:r>
            <a:rPr lang="cs-CZ" sz="2700" kern="1200" dirty="0" err="1" smtClean="0"/>
            <a:t>funding</a:t>
          </a:r>
          <a:r>
            <a:rPr lang="cs-CZ" sz="2700" kern="1200" dirty="0" smtClean="0"/>
            <a:t> </a:t>
          </a:r>
          <a:r>
            <a:rPr lang="cs-CZ" sz="2700" kern="1200" dirty="0" err="1" smtClean="0"/>
            <a:t>for</a:t>
          </a:r>
          <a:r>
            <a:rPr lang="cs-CZ" sz="2700" kern="1200" dirty="0" smtClean="0"/>
            <a:t> </a:t>
          </a:r>
          <a:r>
            <a:rPr lang="cs-CZ" sz="2700" kern="1200" dirty="0" err="1" smtClean="0"/>
            <a:t>firms</a:t>
          </a:r>
          <a:endParaRPr lang="cs-CZ" sz="2700" kern="1200" dirty="0"/>
        </a:p>
      </dsp:txBody>
      <dsp:txXfrm>
        <a:off x="4136499" y="0"/>
        <a:ext cx="2633472" cy="1900904"/>
      </dsp:txXfrm>
    </dsp:sp>
    <dsp:sp modelId="{3DF783D9-7CAB-442B-BDB9-F58B59618FF1}">
      <dsp:nvSpPr>
        <dsp:cNvPr id="0" name=""/>
        <dsp:cNvSpPr/>
      </dsp:nvSpPr>
      <dsp:spPr>
        <a:xfrm>
          <a:off x="4773168" y="2643687"/>
          <a:ext cx="2468880" cy="1810385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EB4D93-3706-4A0A-9FF7-73D513B9255E}">
      <dsp:nvSpPr>
        <dsp:cNvPr id="0" name=""/>
        <dsp:cNvSpPr/>
      </dsp:nvSpPr>
      <dsp:spPr>
        <a:xfrm>
          <a:off x="2032829" y="2625058"/>
          <a:ext cx="2633472" cy="1900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err="1"/>
            <a:t>Removing</a:t>
          </a:r>
          <a:r>
            <a:rPr lang="cs-CZ" sz="2700" kern="1200" dirty="0"/>
            <a:t> </a:t>
          </a:r>
          <a:r>
            <a:rPr lang="cs-CZ" sz="2700" kern="1200" dirty="0" err="1"/>
            <a:t>of</a:t>
          </a:r>
          <a:r>
            <a:rPr lang="cs-CZ" sz="2700" kern="1200" dirty="0"/>
            <a:t> </a:t>
          </a:r>
          <a:r>
            <a:rPr lang="cs-CZ" sz="2700" kern="1200" dirty="0" err="1"/>
            <a:t>bad</a:t>
          </a:r>
          <a:r>
            <a:rPr lang="cs-CZ" sz="2700" kern="1200" dirty="0"/>
            <a:t> </a:t>
          </a:r>
          <a:r>
            <a:rPr lang="cs-CZ" sz="2700" kern="1200" dirty="0" err="1"/>
            <a:t>loans</a:t>
          </a:r>
          <a:r>
            <a:rPr lang="cs-CZ" sz="2700" kern="1200" dirty="0"/>
            <a:t> </a:t>
          </a:r>
          <a:r>
            <a:rPr lang="cs-CZ" sz="2700" kern="1200" dirty="0" err="1"/>
            <a:t>from</a:t>
          </a:r>
          <a:r>
            <a:rPr lang="cs-CZ" sz="2700" kern="1200" dirty="0"/>
            <a:t> </a:t>
          </a:r>
          <a:r>
            <a:rPr lang="cs-CZ" sz="2700" kern="1200" dirty="0" err="1" smtClean="0"/>
            <a:t>banks</a:t>
          </a:r>
          <a:r>
            <a:rPr lang="cs-CZ" sz="2700" kern="1200" dirty="0" smtClean="0"/>
            <a:t>‘ balance </a:t>
          </a:r>
          <a:r>
            <a:rPr lang="cs-CZ" sz="2700" kern="1200" dirty="0" err="1"/>
            <a:t>sheets</a:t>
          </a:r>
          <a:endParaRPr lang="cs-CZ" sz="2700" kern="1200" dirty="0"/>
        </a:p>
      </dsp:txBody>
      <dsp:txXfrm>
        <a:off x="2032829" y="2625058"/>
        <a:ext cx="2633472" cy="190090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4BDE15-9BE2-B24C-8476-4C6B7B3EAC3A}">
      <dsp:nvSpPr>
        <dsp:cNvPr id="0" name=""/>
        <dsp:cNvSpPr/>
      </dsp:nvSpPr>
      <dsp:spPr>
        <a:xfrm>
          <a:off x="3555713" y="1793"/>
          <a:ext cx="1217562" cy="791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Firm A DEBT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3594347" y="40427"/>
        <a:ext cx="1140294" cy="714147"/>
      </dsp:txXfrm>
    </dsp:sp>
    <dsp:sp modelId="{06A07B1D-B0CA-9240-9682-77366E8A223E}">
      <dsp:nvSpPr>
        <dsp:cNvPr id="0" name=""/>
        <dsp:cNvSpPr/>
      </dsp:nvSpPr>
      <dsp:spPr>
        <a:xfrm>
          <a:off x="2299014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2627619" y="162787"/>
              </a:moveTo>
              <a:arcTo wR="1865480" hR="1865480" stAng="17646820" swAng="92470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CABCFA-5940-4F4D-87E4-3855C9AB9C5B}">
      <dsp:nvSpPr>
        <dsp:cNvPr id="0" name=""/>
        <dsp:cNvSpPr/>
      </dsp:nvSpPr>
      <dsp:spPr>
        <a:xfrm>
          <a:off x="5091120" y="934533"/>
          <a:ext cx="1377855" cy="791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SBCS</a:t>
          </a:r>
          <a:endParaRPr lang="en-US" sz="2000" kern="1200" dirty="0"/>
        </a:p>
      </dsp:txBody>
      <dsp:txXfrm>
        <a:off x="5129754" y="973167"/>
        <a:ext cx="1300587" cy="714147"/>
      </dsp:txXfrm>
    </dsp:sp>
    <dsp:sp modelId="{F79ABEB6-BD8A-4B4D-AE4F-3BF5FAB85E89}">
      <dsp:nvSpPr>
        <dsp:cNvPr id="0" name=""/>
        <dsp:cNvSpPr/>
      </dsp:nvSpPr>
      <dsp:spPr>
        <a:xfrm>
          <a:off x="2299014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3701861" y="1537269"/>
              </a:moveTo>
              <a:arcTo wR="1865480" hR="1865480" stAng="20992001" swAng="121599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A3844F-1F93-9744-BD4B-35DC09B8F615}">
      <dsp:nvSpPr>
        <dsp:cNvPr id="0" name=""/>
        <dsp:cNvSpPr/>
      </dsp:nvSpPr>
      <dsp:spPr>
        <a:xfrm>
          <a:off x="5171266" y="2800013"/>
          <a:ext cx="1217562" cy="791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Private bank</a:t>
          </a:r>
          <a:endParaRPr lang="en-US" sz="2000" kern="1200" dirty="0"/>
        </a:p>
      </dsp:txBody>
      <dsp:txXfrm>
        <a:off x="5209900" y="2838647"/>
        <a:ext cx="1140294" cy="714147"/>
      </dsp:txXfrm>
    </dsp:sp>
    <dsp:sp modelId="{F8AF1041-62C7-3947-A89F-E41D4E5ADBE7}">
      <dsp:nvSpPr>
        <dsp:cNvPr id="0" name=""/>
        <dsp:cNvSpPr/>
      </dsp:nvSpPr>
      <dsp:spPr>
        <a:xfrm>
          <a:off x="2299014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3100917" y="3263232"/>
              </a:moveTo>
              <a:arcTo wR="1865480" hR="1865480" stAng="2911643" swAng="56444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7158F0-F0AD-F14D-AA0A-EA0CD8E71169}">
      <dsp:nvSpPr>
        <dsp:cNvPr id="0" name=""/>
        <dsp:cNvSpPr/>
      </dsp:nvSpPr>
      <dsp:spPr>
        <a:xfrm>
          <a:off x="3261641" y="3732753"/>
          <a:ext cx="1805706" cy="791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Consolidation agency</a:t>
          </a:r>
          <a:endParaRPr lang="en-US" sz="2000" kern="1200" dirty="0"/>
        </a:p>
      </dsp:txBody>
      <dsp:txXfrm>
        <a:off x="3300275" y="3771387"/>
        <a:ext cx="1728438" cy="714147"/>
      </dsp:txXfrm>
    </dsp:sp>
    <dsp:sp modelId="{D8E8DE47-51B9-3A4C-8C55-E87BC8A54C36}">
      <dsp:nvSpPr>
        <dsp:cNvPr id="0" name=""/>
        <dsp:cNvSpPr/>
      </dsp:nvSpPr>
      <dsp:spPr>
        <a:xfrm>
          <a:off x="2299014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875126" y="3446371"/>
              </a:moveTo>
              <a:arcTo wR="1865480" hR="1865480" stAng="7323913" swAng="56444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6F715E-1EA9-4449-ADA3-021FA9508C3A}">
      <dsp:nvSpPr>
        <dsp:cNvPr id="0" name=""/>
        <dsp:cNvSpPr/>
      </dsp:nvSpPr>
      <dsp:spPr>
        <a:xfrm>
          <a:off x="1940160" y="2800013"/>
          <a:ext cx="1217562" cy="791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Block sale</a:t>
          </a:r>
          <a:endParaRPr lang="en-US" sz="2000" kern="1200" dirty="0"/>
        </a:p>
      </dsp:txBody>
      <dsp:txXfrm>
        <a:off x="1978794" y="2838647"/>
        <a:ext cx="1140294" cy="714147"/>
      </dsp:txXfrm>
    </dsp:sp>
    <dsp:sp modelId="{EEADF67B-36EF-B043-B627-2944D338637F}">
      <dsp:nvSpPr>
        <dsp:cNvPr id="0" name=""/>
        <dsp:cNvSpPr/>
      </dsp:nvSpPr>
      <dsp:spPr>
        <a:xfrm>
          <a:off x="2299014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29099" y="2193691"/>
              </a:moveTo>
              <a:arcTo wR="1865480" hR="1865480" stAng="10192001" swAng="121599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765FBD-1253-5643-ABDC-7EA315DBC8D3}">
      <dsp:nvSpPr>
        <dsp:cNvPr id="0" name=""/>
        <dsp:cNvSpPr/>
      </dsp:nvSpPr>
      <dsp:spPr>
        <a:xfrm>
          <a:off x="1760624" y="934533"/>
          <a:ext cx="1576634" cy="7914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Anonymous buyer</a:t>
          </a:r>
          <a:endParaRPr lang="en-US" sz="2000" kern="1200" dirty="0"/>
        </a:p>
      </dsp:txBody>
      <dsp:txXfrm>
        <a:off x="1799258" y="973167"/>
        <a:ext cx="1499366" cy="714147"/>
      </dsp:txXfrm>
    </dsp:sp>
    <dsp:sp modelId="{C6689457-E513-584A-8A49-CDE86059FB56}">
      <dsp:nvSpPr>
        <dsp:cNvPr id="0" name=""/>
        <dsp:cNvSpPr/>
      </dsp:nvSpPr>
      <dsp:spPr>
        <a:xfrm>
          <a:off x="2299014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678251" y="426555"/>
              </a:moveTo>
              <a:arcTo wR="1865480" hR="1865480" stAng="13828478" swAng="92470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347039-8678-8840-A2CB-70C2E340A78C}">
      <dsp:nvSpPr>
        <dsp:cNvPr id="0" name=""/>
        <dsp:cNvSpPr/>
      </dsp:nvSpPr>
      <dsp:spPr>
        <a:xfrm>
          <a:off x="0" y="0"/>
          <a:ext cx="6336792" cy="8146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Old loans transferred to Consolidation Bank</a:t>
          </a:r>
          <a:endParaRPr lang="en-US" sz="2300" kern="1200" dirty="0"/>
        </a:p>
      </dsp:txBody>
      <dsp:txXfrm>
        <a:off x="23861" y="23861"/>
        <a:ext cx="5362379" cy="766951"/>
      </dsp:txXfrm>
    </dsp:sp>
    <dsp:sp modelId="{61E83AF4-3DD7-F445-B8B0-91A05AA5AD37}">
      <dsp:nvSpPr>
        <dsp:cNvPr id="0" name=""/>
        <dsp:cNvSpPr/>
      </dsp:nvSpPr>
      <dsp:spPr>
        <a:xfrm>
          <a:off x="473202" y="927822"/>
          <a:ext cx="6336792" cy="8146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State Guarantee </a:t>
          </a:r>
          <a:endParaRPr lang="en-US" sz="2300" kern="1200" dirty="0"/>
        </a:p>
      </dsp:txBody>
      <dsp:txXfrm>
        <a:off x="497063" y="951683"/>
        <a:ext cx="5286330" cy="766951"/>
      </dsp:txXfrm>
    </dsp:sp>
    <dsp:sp modelId="{A475F21D-8045-AC4A-8E53-36A2854C6FA6}">
      <dsp:nvSpPr>
        <dsp:cNvPr id="0" name=""/>
        <dsp:cNvSpPr/>
      </dsp:nvSpPr>
      <dsp:spPr>
        <a:xfrm>
          <a:off x="946404" y="1855644"/>
          <a:ext cx="6336792" cy="8146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Block sales of assets</a:t>
          </a:r>
          <a:endParaRPr lang="en-US" sz="2300" kern="1200" dirty="0"/>
        </a:p>
      </dsp:txBody>
      <dsp:txXfrm>
        <a:off x="970265" y="1879505"/>
        <a:ext cx="5286330" cy="766951"/>
      </dsp:txXfrm>
    </dsp:sp>
    <dsp:sp modelId="{879A1A4E-78B8-5243-91EE-5C219E3FBA15}">
      <dsp:nvSpPr>
        <dsp:cNvPr id="0" name=""/>
        <dsp:cNvSpPr/>
      </dsp:nvSpPr>
      <dsp:spPr>
        <a:xfrm>
          <a:off x="1419605" y="2783467"/>
          <a:ext cx="6336792" cy="8146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Buying assets by rent-seekers</a:t>
          </a:r>
          <a:endParaRPr lang="en-US" sz="2300" kern="1200" dirty="0"/>
        </a:p>
      </dsp:txBody>
      <dsp:txXfrm>
        <a:off x="1443466" y="2807328"/>
        <a:ext cx="5286330" cy="766951"/>
      </dsp:txXfrm>
    </dsp:sp>
    <dsp:sp modelId="{F4399321-BC8E-144B-8A0B-FF2DFDD95718}">
      <dsp:nvSpPr>
        <dsp:cNvPr id="0" name=""/>
        <dsp:cNvSpPr/>
      </dsp:nvSpPr>
      <dsp:spPr>
        <a:xfrm>
          <a:off x="1892808" y="3711289"/>
          <a:ext cx="6336792" cy="81467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smtClean="0"/>
            <a:t>Application of the Law 92/1991</a:t>
          </a:r>
          <a:endParaRPr lang="en-US" sz="2300" kern="1200" dirty="0"/>
        </a:p>
      </dsp:txBody>
      <dsp:txXfrm>
        <a:off x="1916669" y="3735150"/>
        <a:ext cx="5286330" cy="766951"/>
      </dsp:txXfrm>
    </dsp:sp>
    <dsp:sp modelId="{B48C9B83-B20D-DF42-81B2-E96EF100DBF5}">
      <dsp:nvSpPr>
        <dsp:cNvPr id="0" name=""/>
        <dsp:cNvSpPr/>
      </dsp:nvSpPr>
      <dsp:spPr>
        <a:xfrm>
          <a:off x="5807254" y="595164"/>
          <a:ext cx="529537" cy="52953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5926400" y="595164"/>
        <a:ext cx="291245" cy="398477"/>
      </dsp:txXfrm>
    </dsp:sp>
    <dsp:sp modelId="{61FA37A3-9495-4147-9C8D-1FFCC77EF4E9}">
      <dsp:nvSpPr>
        <dsp:cNvPr id="0" name=""/>
        <dsp:cNvSpPr/>
      </dsp:nvSpPr>
      <dsp:spPr>
        <a:xfrm>
          <a:off x="6280456" y="1522986"/>
          <a:ext cx="529537" cy="52953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6399602" y="1522986"/>
        <a:ext cx="291245" cy="398477"/>
      </dsp:txXfrm>
    </dsp:sp>
    <dsp:sp modelId="{AD4B9691-3D6B-B04F-B286-31C63C2D470D}">
      <dsp:nvSpPr>
        <dsp:cNvPr id="0" name=""/>
        <dsp:cNvSpPr/>
      </dsp:nvSpPr>
      <dsp:spPr>
        <a:xfrm>
          <a:off x="6753658" y="2437231"/>
          <a:ext cx="529537" cy="52953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6872804" y="2437231"/>
        <a:ext cx="291245" cy="398477"/>
      </dsp:txXfrm>
    </dsp:sp>
    <dsp:sp modelId="{738F5593-2AF0-5942-92A2-7E2FBB5E9801}">
      <dsp:nvSpPr>
        <dsp:cNvPr id="0" name=""/>
        <dsp:cNvSpPr/>
      </dsp:nvSpPr>
      <dsp:spPr>
        <a:xfrm>
          <a:off x="7226860" y="3374105"/>
          <a:ext cx="529537" cy="52953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7346006" y="3374105"/>
        <a:ext cx="291245" cy="3984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64D4FB-0B5C-CA4F-BBAB-83940FCBE27C}" type="datetimeFigureOut">
              <a:rPr lang="en-US" smtClean="0"/>
              <a:t>23.10.14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507BA5-728D-A644-8EA8-E08969CBA1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7395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35C962-3A78-6A40-B2BE-4908870D7672}" type="datetimeFigureOut">
              <a:rPr lang="en-US" smtClean="0"/>
              <a:t>23.10.14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1BF253-9CC3-5349-BBCA-C35824542B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73390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1BF253-9CC3-5349-BBCA-C35824542BF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339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0E4C6-54FF-8F4E-9EB5-3397B3F5EEC1}" type="datetime1">
              <a:rPr lang="cs-CZ" smtClean="0"/>
              <a:t>23.10.14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763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4D1B3-FF9C-7A4A-9878-B2FA9E79BA26}" type="datetime1">
              <a:rPr lang="cs-CZ" smtClean="0"/>
              <a:t>23.10.14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057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BB7524-1828-7B4E-A0CB-E263985FB84F}" type="datetime1">
              <a:rPr lang="cs-CZ" smtClean="0"/>
              <a:t>23.10.14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394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02D3B-AA15-2245-8FFB-9D8E3D395516}" type="datetime1">
              <a:rPr lang="cs-CZ" smtClean="0"/>
              <a:t>23.10.14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699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C0D49-AA7D-F045-B49B-A97C2D761F59}" type="datetime1">
              <a:rPr lang="cs-CZ" smtClean="0"/>
              <a:t>23.10.14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556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FF4AF-949E-974F-A579-2D16D191DB91}" type="datetime1">
              <a:rPr lang="cs-CZ" smtClean="0"/>
              <a:t>23.10.14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701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F6C8B-7FD7-3D43-8FAB-E46AE059C6AE}" type="datetime1">
              <a:rPr lang="cs-CZ" smtClean="0"/>
              <a:t>23.10.14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56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B3B167-D551-424D-BC95-7D768071D864}" type="datetime1">
              <a:rPr lang="cs-CZ" smtClean="0"/>
              <a:t>23.10.14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949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638E1-7355-1C4E-8358-9FB80E2BFB7B}" type="datetime1">
              <a:rPr lang="cs-CZ" smtClean="0"/>
              <a:t>23.10.14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089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919ED-B75B-8546-B5F0-33E1D40A87C5}" type="datetime1">
              <a:rPr lang="cs-CZ" smtClean="0"/>
              <a:t>23.10.14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406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10531-8058-C04F-8E32-8C1541FAA231}" type="datetime1">
              <a:rPr lang="cs-CZ" smtClean="0"/>
              <a:t>23.10.14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468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C6261-5759-0443-8177-513E105623B7}" type="datetime1">
              <a:rPr lang="cs-CZ" smtClean="0"/>
              <a:t>23.10.14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116EA-D50C-A04A-8704-0F9947C347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719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4" Type="http://schemas.openxmlformats.org/officeDocument/2006/relationships/image" Target="../media/image4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4" Type="http://schemas.openxmlformats.org/officeDocument/2006/relationships/image" Target="../media/image5.pn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3.docx"/><Relationship Id="rId4" Type="http://schemas.openxmlformats.org/officeDocument/2006/relationships/image" Target="../media/image8.png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13387"/>
            <a:ext cx="7772400" cy="2587063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Banking sector consolidation </a:t>
            </a:r>
            <a:br>
              <a:rPr lang="en-US" b="1" dirty="0" smtClean="0"/>
            </a:br>
            <a:r>
              <a:rPr lang="en-US" b="1" dirty="0" smtClean="0"/>
              <a:t>in a post-communist economy</a:t>
            </a:r>
            <a:br>
              <a:rPr lang="en-US" b="1" dirty="0" smtClean="0"/>
            </a:br>
            <a:r>
              <a:rPr lang="en-US" b="1" dirty="0" smtClean="0"/>
              <a:t>-</a:t>
            </a:r>
            <a:br>
              <a:rPr lang="en-US" b="1" dirty="0" smtClean="0"/>
            </a:br>
            <a:r>
              <a:rPr lang="en-US" b="1" dirty="0" smtClean="0"/>
              <a:t>the case from the Czech </a:t>
            </a:r>
            <a:r>
              <a:rPr lang="en-US" b="1" dirty="0" smtClean="0"/>
              <a:t>Republic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155581"/>
            <a:ext cx="6400800" cy="1752600"/>
          </a:xfrm>
        </p:spPr>
        <p:txBody>
          <a:bodyPr>
            <a:normAutofit/>
          </a:bodyPr>
          <a:lstStyle/>
          <a:p>
            <a:r>
              <a:rPr lang="en-US" sz="2800" i="1" dirty="0" smtClean="0">
                <a:solidFill>
                  <a:schemeClr val="tx2"/>
                </a:solidFill>
              </a:rPr>
              <a:t>Aleš </a:t>
            </a:r>
            <a:r>
              <a:rPr lang="en-US" sz="2800" i="1" dirty="0" smtClean="0">
                <a:solidFill>
                  <a:schemeClr val="tx2"/>
                </a:solidFill>
              </a:rPr>
              <a:t>Rod</a:t>
            </a:r>
          </a:p>
          <a:p>
            <a:r>
              <a:rPr lang="en-US" sz="2800" i="1" dirty="0" smtClean="0">
                <a:solidFill>
                  <a:schemeClr val="tx2"/>
                </a:solidFill>
              </a:rPr>
              <a:t>Project EU Hidden Triggers </a:t>
            </a:r>
          </a:p>
          <a:p>
            <a:r>
              <a:rPr lang="en-US" sz="2800" i="1" dirty="0" smtClean="0">
                <a:solidFill>
                  <a:schemeClr val="tx2"/>
                </a:solidFill>
              </a:rPr>
              <a:t>Kyiv, 24</a:t>
            </a:r>
            <a:r>
              <a:rPr lang="en-US" sz="2800" i="1" baseline="30000" dirty="0" smtClean="0">
                <a:solidFill>
                  <a:schemeClr val="tx2"/>
                </a:solidFill>
              </a:rPr>
              <a:t>th</a:t>
            </a:r>
            <a:r>
              <a:rPr lang="en-US" sz="2800" i="1" dirty="0" smtClean="0">
                <a:solidFill>
                  <a:schemeClr val="tx2"/>
                </a:solidFill>
              </a:rPr>
              <a:t> October, 2014 </a:t>
            </a:r>
            <a:endParaRPr lang="en-US" sz="2800" i="1" dirty="0">
              <a:solidFill>
                <a:schemeClr val="tx2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1361" y="5626952"/>
            <a:ext cx="2242078" cy="931864"/>
          </a:xfrm>
          <a:prstGeom prst="rect">
            <a:avLst/>
          </a:prstGeom>
        </p:spPr>
      </p:pic>
      <p:pic>
        <p:nvPicPr>
          <p:cNvPr id="6" name="Picture 5" descr="CETA bez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29" y="5576672"/>
            <a:ext cx="957860" cy="982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098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Why this topic?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en-US" dirty="0" smtClean="0"/>
              <a:t>According to </a:t>
            </a:r>
            <a:r>
              <a:rPr lang="en-US" dirty="0" smtClean="0"/>
              <a:t>the theory</a:t>
            </a:r>
            <a:r>
              <a:rPr lang="en-US" dirty="0" smtClean="0"/>
              <a:t>, </a:t>
            </a:r>
            <a:r>
              <a:rPr lang="en-US" dirty="0" smtClean="0"/>
              <a:t>the</a:t>
            </a:r>
            <a:r>
              <a:rPr lang="en-US" dirty="0" smtClean="0"/>
              <a:t> banking </a:t>
            </a:r>
            <a:r>
              <a:rPr lang="en-US" dirty="0" smtClean="0"/>
              <a:t>sector provides </a:t>
            </a:r>
            <a:r>
              <a:rPr lang="en-US" dirty="0" smtClean="0"/>
              <a:t>basic functions </a:t>
            </a:r>
            <a:r>
              <a:rPr lang="en-US" dirty="0"/>
              <a:t>(</a:t>
            </a:r>
            <a:r>
              <a:rPr lang="en-US" dirty="0" smtClean="0"/>
              <a:t>hearth </a:t>
            </a:r>
            <a:r>
              <a:rPr lang="en-US" dirty="0" smtClean="0"/>
              <a:t>and </a:t>
            </a:r>
            <a:r>
              <a:rPr lang="en-US" dirty="0" smtClean="0"/>
              <a:t>lungs) </a:t>
            </a:r>
            <a:r>
              <a:rPr lang="en-US" dirty="0" smtClean="0"/>
              <a:t>of the economy</a:t>
            </a:r>
          </a:p>
          <a:p>
            <a:pPr marL="0" indent="0" algn="ctr">
              <a:buNone/>
            </a:pPr>
            <a:r>
              <a:rPr lang="en-US" b="1" dirty="0" smtClean="0">
                <a:solidFill>
                  <a:srgbClr val="FF0000"/>
                </a:solidFill>
              </a:rPr>
              <a:t>No market economy can operate without </a:t>
            </a:r>
            <a:r>
              <a:rPr lang="en-US" b="1" dirty="0" smtClean="0">
                <a:solidFill>
                  <a:srgbClr val="FF0000"/>
                </a:solidFill>
              </a:rPr>
              <a:t>stable, healthy and trustworthy banking </a:t>
            </a:r>
            <a:r>
              <a:rPr lang="en-US" b="1" dirty="0" smtClean="0">
                <a:solidFill>
                  <a:srgbClr val="FF0000"/>
                </a:solidFill>
              </a:rPr>
              <a:t>sector</a:t>
            </a:r>
          </a:p>
          <a:p>
            <a:pPr algn="just"/>
            <a:r>
              <a:rPr lang="en-US" dirty="0" smtClean="0"/>
              <a:t>All post-soviet countries have shared similar conditions after the fall </a:t>
            </a:r>
            <a:r>
              <a:rPr lang="en-US" dirty="0" smtClean="0"/>
              <a:t>of central</a:t>
            </a:r>
            <a:r>
              <a:rPr lang="en-US" dirty="0" smtClean="0"/>
              <a:t>-</a:t>
            </a:r>
            <a:r>
              <a:rPr lang="en-US" dirty="0" smtClean="0"/>
              <a:t>planning systems</a:t>
            </a:r>
            <a:endParaRPr lang="en-US" dirty="0" smtClean="0"/>
          </a:p>
          <a:p>
            <a:pPr algn="just"/>
            <a:r>
              <a:rPr lang="en-US" dirty="0" smtClean="0"/>
              <a:t>However, not all of them have consolidated their banking </a:t>
            </a:r>
            <a:r>
              <a:rPr lang="en-US" dirty="0" smtClean="0"/>
              <a:t>sectors in the same (or similar</a:t>
            </a:r>
            <a:r>
              <a:rPr lang="en-US" dirty="0" smtClean="0"/>
              <a:t>) way</a:t>
            </a:r>
          </a:p>
          <a:p>
            <a:pPr algn="just"/>
            <a:r>
              <a:rPr lang="en-US" dirty="0"/>
              <a:t>L</a:t>
            </a:r>
            <a:r>
              <a:rPr lang="en-US" dirty="0" smtClean="0"/>
              <a:t>ooking back, the </a:t>
            </a:r>
            <a:r>
              <a:rPr lang="en-US" dirty="0" smtClean="0"/>
              <a:t>Czech case brings several important conclusions, that are important, interesting and also applicable on various </a:t>
            </a:r>
            <a:r>
              <a:rPr lang="en-US" dirty="0" smtClean="0"/>
              <a:t>state interventions </a:t>
            </a:r>
            <a:r>
              <a:rPr lang="en-US" dirty="0" smtClean="0"/>
              <a:t>nowadays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70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Capital funding before 1989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en-US" dirty="0" smtClean="0"/>
              <a:t>Operation of banking sector in </a:t>
            </a:r>
            <a:r>
              <a:rPr lang="en-US" dirty="0" smtClean="0"/>
              <a:t>the Czechoslovakia </a:t>
            </a:r>
            <a:r>
              <a:rPr lang="en-US" dirty="0" smtClean="0"/>
              <a:t>was completely different before 1989</a:t>
            </a:r>
          </a:p>
          <a:p>
            <a:pPr algn="just"/>
            <a:r>
              <a:rPr lang="en-US" dirty="0" smtClean="0"/>
              <a:t>Since 1967, </a:t>
            </a:r>
            <a:r>
              <a:rPr lang="en-US" dirty="0" smtClean="0"/>
              <a:t>a system of operational </a:t>
            </a:r>
            <a:r>
              <a:rPr lang="en-US" dirty="0" smtClean="0"/>
              <a:t>funding of enterprises through </a:t>
            </a:r>
            <a:r>
              <a:rPr lang="en-US" dirty="0" smtClean="0"/>
              <a:t>credits </a:t>
            </a:r>
            <a:r>
              <a:rPr lang="en-US" dirty="0" smtClean="0"/>
              <a:t>for constantly revolving working capital had been </a:t>
            </a:r>
            <a:r>
              <a:rPr lang="en-US" dirty="0" smtClean="0"/>
              <a:t>ap</a:t>
            </a:r>
            <a:r>
              <a:rPr lang="en-US" dirty="0" smtClean="0"/>
              <a:t>plied by legislation</a:t>
            </a:r>
            <a:endParaRPr lang="en-US" dirty="0" smtClean="0"/>
          </a:p>
          <a:p>
            <a:pPr algn="just"/>
            <a:r>
              <a:rPr lang="en-US" b="1" dirty="0" smtClean="0"/>
              <a:t>The key role = THE PLAN </a:t>
            </a:r>
          </a:p>
          <a:p>
            <a:pPr lvl="1" algn="just">
              <a:buFont typeface="Arial"/>
              <a:buChar char="•"/>
            </a:pPr>
            <a:r>
              <a:rPr lang="en-US" dirty="0" smtClean="0"/>
              <a:t>The outcome of enterprises was given by the Plan</a:t>
            </a:r>
          </a:p>
          <a:p>
            <a:pPr lvl="1" algn="just">
              <a:buFont typeface="Arial"/>
              <a:buChar char="•"/>
            </a:pPr>
            <a:r>
              <a:rPr lang="en-US" dirty="0" smtClean="0"/>
              <a:t>According to the planned outcome, enterprises’ financial needs were covered by special credits provided by the State Bank of Czechoslovakia (SOCIALIST MONOBANK)</a:t>
            </a:r>
          </a:p>
          <a:p>
            <a:pPr lvl="1" algn="just">
              <a:buFont typeface="Arial"/>
              <a:buChar char="•"/>
            </a:pPr>
            <a:r>
              <a:rPr lang="en-US" dirty="0" smtClean="0"/>
              <a:t>After </a:t>
            </a:r>
            <a:r>
              <a:rPr lang="en-US" dirty="0" smtClean="0"/>
              <a:t>assigned finances </a:t>
            </a:r>
            <a:r>
              <a:rPr lang="en-US" dirty="0" smtClean="0"/>
              <a:t>were spent </a:t>
            </a:r>
            <a:r>
              <a:rPr lang="en-US" dirty="0" smtClean="0"/>
              <a:t>on</a:t>
            </a:r>
            <a:r>
              <a:rPr lang="en-US" dirty="0" smtClean="0"/>
              <a:t> production </a:t>
            </a:r>
            <a:r>
              <a:rPr lang="en-US" dirty="0" smtClean="0"/>
              <a:t>in the given year, the Plan created the reality for </a:t>
            </a:r>
            <a:r>
              <a:rPr lang="en-US" dirty="0" smtClean="0"/>
              <a:t>the next </a:t>
            </a:r>
            <a:r>
              <a:rPr lang="en-US" dirty="0" smtClean="0"/>
              <a:t>year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991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Capital funding before 1989</a:t>
            </a:r>
            <a:endParaRPr lang="en-US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5286083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4</a:t>
            </a:fld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758950" y="2770779"/>
            <a:ext cx="0" cy="10903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5438022" y="2770779"/>
            <a:ext cx="0" cy="10903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5721815" y="4027893"/>
            <a:ext cx="1141797" cy="7696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2308478" y="4027893"/>
            <a:ext cx="1156176" cy="76966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4565639" y="4233135"/>
            <a:ext cx="0" cy="9733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68575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Capital funding before 1989</a:t>
            </a:r>
            <a:endParaRPr lang="en-US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415956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5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245107" y="4476861"/>
            <a:ext cx="116745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SBCS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88325" y="4476861"/>
            <a:ext cx="116745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SBCS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47006" y="4476861"/>
            <a:ext cx="1167455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SBCS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146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</a:t>
            </a:r>
            <a:r>
              <a:rPr lang="en-US" b="1" dirty="0" smtClean="0"/>
              <a:t>Revolution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/>
              <a:t>After 1989, </a:t>
            </a:r>
            <a:r>
              <a:rPr lang="en-US" dirty="0" smtClean="0"/>
              <a:t>the </a:t>
            </a:r>
            <a:r>
              <a:rPr lang="en-US" dirty="0" smtClean="0"/>
              <a:t>ongoing liberalization (market principles) has </a:t>
            </a:r>
            <a:r>
              <a:rPr lang="en-US" dirty="0" smtClean="0"/>
              <a:t>brought </a:t>
            </a:r>
            <a:r>
              <a:rPr lang="en-US" dirty="0" smtClean="0"/>
              <a:t>serious problems</a:t>
            </a:r>
            <a:endParaRPr lang="en-US" dirty="0" smtClean="0"/>
          </a:p>
          <a:p>
            <a:pPr algn="just"/>
            <a:r>
              <a:rPr lang="en-US" dirty="0" smtClean="0"/>
              <a:t>All enterprises had commitments to the SBCS</a:t>
            </a:r>
          </a:p>
          <a:p>
            <a:pPr algn="just"/>
            <a:r>
              <a:rPr lang="en-US" dirty="0" smtClean="0"/>
              <a:t>These assets were transferred to </a:t>
            </a:r>
            <a:r>
              <a:rPr lang="en-US" dirty="0" smtClean="0"/>
              <a:t>brand </a:t>
            </a:r>
            <a:r>
              <a:rPr lang="en-US" dirty="0" smtClean="0"/>
              <a:t>new </a:t>
            </a:r>
            <a:r>
              <a:rPr lang="en-US" dirty="0" smtClean="0"/>
              <a:t>banks, but most of credits were </a:t>
            </a:r>
            <a:r>
              <a:rPr lang="en-US" b="1" i="1" dirty="0" smtClean="0">
                <a:solidFill>
                  <a:srgbClr val="FF0000"/>
                </a:solidFill>
              </a:rPr>
              <a:t>classified</a:t>
            </a:r>
          </a:p>
          <a:p>
            <a:pPr algn="just"/>
            <a:r>
              <a:rPr lang="en-US" dirty="0" smtClean="0"/>
              <a:t>Banks administered more than 110 billions CSK of financial assets (loans) with no expectation to be repaid by new debtors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339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process of consolidation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/>
              <a:t>This heritage of post-socialist assets with a low probability to be repaid was called </a:t>
            </a:r>
            <a:r>
              <a:rPr lang="en-US" i="1" dirty="0" smtClean="0"/>
              <a:t>“a block of bad loans”</a:t>
            </a:r>
            <a:r>
              <a:rPr lang="en-US" dirty="0" smtClean="0"/>
              <a:t> or </a:t>
            </a:r>
            <a:r>
              <a:rPr lang="en-US" i="1" dirty="0" smtClean="0"/>
              <a:t>“old bad loans”</a:t>
            </a:r>
          </a:p>
          <a:p>
            <a:pPr algn="just"/>
            <a:r>
              <a:rPr lang="en-US" dirty="0" smtClean="0"/>
              <a:t>Therefore, the Czechoslovak government decided to establish a brand new institution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242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Consolidation Bank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8</a:t>
            </a:fld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285502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25737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process of consolidation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en-US" dirty="0" smtClean="0"/>
              <a:t>In 1993, the Czechoslovakia has been split into two sovereign states (The Czech Republic and Slovakia), </a:t>
            </a:r>
            <a:r>
              <a:rPr lang="en-US" dirty="0" smtClean="0"/>
              <a:t>so was the Consolidation Bank (into the Consolidation Bank Prague and the Consolidation Bank Bratislava)</a:t>
            </a:r>
          </a:p>
          <a:p>
            <a:pPr algn="just"/>
            <a:r>
              <a:rPr lang="en-US" dirty="0" smtClean="0"/>
              <a:t>In 2001, political circumstances (e.g. CBP couldn’t get majorities in subsidiaries and managed firms) led to a need of establishing of the Czech Consolidation Agency by special Law</a:t>
            </a:r>
          </a:p>
          <a:p>
            <a:pPr algn="just"/>
            <a:r>
              <a:rPr lang="en-US" dirty="0" smtClean="0"/>
              <a:t>In 2004, </a:t>
            </a:r>
            <a:r>
              <a:rPr lang="en-US" dirty="0" smtClean="0"/>
              <a:t>“The Project 2007” was passed, which factually meant to finish all goals of the CCA till 2007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1209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10</a:t>
            </a:fld>
            <a:endParaRPr lang="en-US"/>
          </a:p>
        </p:txBody>
      </p:sp>
      <p:pic>
        <p:nvPicPr>
          <p:cNvPr id="5" name="Obrázek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0318"/>
            <a:ext cx="9144000" cy="59454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069706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Consolidation Bank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11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6764667"/>
              </p:ext>
            </p:extLst>
          </p:nvPr>
        </p:nvGraphicFramePr>
        <p:xfrm>
          <a:off x="261859" y="1975463"/>
          <a:ext cx="8406319" cy="3399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Document" r:id="rId3" imgW="5422900" imgH="1828800" progId="Word.Document.12">
                  <p:embed/>
                </p:oleObj>
              </mc:Choice>
              <mc:Fallback>
                <p:oleObj name="Document" r:id="rId3" imgW="5422900" imgH="18288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1859" y="1975463"/>
                        <a:ext cx="8406319" cy="33993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338201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 Consolidation Bank Prague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12</a:t>
            </a:fld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4084398"/>
              </p:ext>
            </p:extLst>
          </p:nvPr>
        </p:nvGraphicFramePr>
        <p:xfrm>
          <a:off x="153951" y="1519247"/>
          <a:ext cx="8850808" cy="46123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Document" r:id="rId3" imgW="5410200" imgH="2819400" progId="Word.Document.12">
                  <p:embed/>
                </p:oleObj>
              </mc:Choice>
              <mc:Fallback>
                <p:oleObj name="Document" r:id="rId3" imgW="5410200" imgH="28194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3951" y="1519247"/>
                        <a:ext cx="8850808" cy="46123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70295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13</a:t>
            </a:fld>
            <a:endParaRPr lang="en-US"/>
          </a:p>
        </p:txBody>
      </p:sp>
      <p:pic>
        <p:nvPicPr>
          <p:cNvPr id="5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6326" y="1385394"/>
            <a:ext cx="8320474" cy="5259349"/>
          </a:xfrm>
          <a:prstGeom prst="rect">
            <a:avLst/>
          </a:prstGeom>
          <a:noFill/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 smtClean="0"/>
              <a:t>The Czech Consolidation Agency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5433451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G</a:t>
            </a:r>
            <a:r>
              <a:rPr lang="en-US" b="1" dirty="0" smtClean="0"/>
              <a:t>oals of consolidation agencies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b="1" dirty="0" smtClean="0"/>
              <a:t>Main goals:</a:t>
            </a:r>
          </a:p>
          <a:p>
            <a:pPr lvl="1" algn="just">
              <a:buFont typeface="Arial"/>
              <a:buChar char="•"/>
            </a:pPr>
            <a:r>
              <a:rPr lang="en-US" dirty="0" smtClean="0"/>
              <a:t>To clean up the Czech banking sector from bad assets and to facilitate privatization of new banks</a:t>
            </a:r>
          </a:p>
          <a:p>
            <a:pPr lvl="1" algn="just">
              <a:buFont typeface="Arial"/>
              <a:buChar char="•"/>
            </a:pPr>
            <a:r>
              <a:rPr lang="en-US" dirty="0" smtClean="0"/>
              <a:t>To manage these assets under the special regime and help them to develop in the market economy</a:t>
            </a:r>
            <a:endParaRPr lang="en-US" dirty="0" smtClean="0"/>
          </a:p>
          <a:p>
            <a:pPr algn="just"/>
            <a:r>
              <a:rPr lang="en-US" b="1" dirty="0" smtClean="0"/>
              <a:t>Additional goals: </a:t>
            </a:r>
          </a:p>
          <a:p>
            <a:pPr lvl="1" algn="just">
              <a:buFont typeface="Arial"/>
              <a:buChar char="•"/>
            </a:pPr>
            <a:r>
              <a:rPr lang="en-US" dirty="0" smtClean="0"/>
              <a:t>To provide special transactions during the the process of privatization for the government</a:t>
            </a:r>
          </a:p>
          <a:p>
            <a:pPr lvl="1" algn="just">
              <a:buFont typeface="Arial"/>
              <a:buChar char="•"/>
            </a:pPr>
            <a:r>
              <a:rPr lang="en-US" dirty="0" smtClean="0"/>
              <a:t>To bail out other institutions (not just banks)</a:t>
            </a:r>
          </a:p>
          <a:p>
            <a:pPr lvl="1" algn="just">
              <a:buFont typeface="Arial"/>
              <a:buChar char="•"/>
            </a:pPr>
            <a:r>
              <a:rPr lang="en-US" dirty="0" smtClean="0"/>
              <a:t>To organize block sales of assets to the public</a:t>
            </a:r>
          </a:p>
          <a:p>
            <a:pPr algn="just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3588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15</a:t>
            </a:fld>
            <a:endParaRPr lang="en-US"/>
          </a:p>
        </p:txBody>
      </p:sp>
      <p:pic>
        <p:nvPicPr>
          <p:cNvPr id="5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58" y="368673"/>
            <a:ext cx="9144000" cy="54679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04901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Problems related to the Czech way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dirty="0"/>
              <a:t>M</a:t>
            </a:r>
            <a:r>
              <a:rPr lang="en-US" dirty="0" smtClean="0"/>
              <a:t>anagement of assets had not been controlled by regulators as it should be</a:t>
            </a:r>
          </a:p>
          <a:p>
            <a:pPr algn="just"/>
            <a:r>
              <a:rPr lang="en-US" dirty="0" smtClean="0"/>
              <a:t>Czech </a:t>
            </a:r>
            <a:r>
              <a:rPr lang="en-US" dirty="0"/>
              <a:t>c</a:t>
            </a:r>
            <a:r>
              <a:rPr lang="en-US" dirty="0" smtClean="0"/>
              <a:t>onsolidation agencies were under undesirable influence of politicians</a:t>
            </a:r>
          </a:p>
          <a:p>
            <a:pPr algn="just"/>
            <a:r>
              <a:rPr lang="en-US" dirty="0" smtClean="0"/>
              <a:t>Institutions were misused by politicians for other goals than originally intended</a:t>
            </a:r>
          </a:p>
          <a:p>
            <a:pPr algn="just"/>
            <a:r>
              <a:rPr lang="en-US" dirty="0"/>
              <a:t>M</a:t>
            </a:r>
            <a:r>
              <a:rPr lang="en-US" dirty="0" smtClean="0"/>
              <a:t>any debtors re-bought their debts in block sales for a small part of the original amount</a:t>
            </a:r>
          </a:p>
          <a:p>
            <a:pPr algn="just"/>
            <a:r>
              <a:rPr lang="en-US" dirty="0" smtClean="0"/>
              <a:t>The legislation passed during early 1990’ was not prepared for attacks of rent-seekers which costs additional tax-payers’ money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4631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Problems related to the Czech way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dirty="0"/>
              <a:t>M</a:t>
            </a:r>
            <a:r>
              <a:rPr lang="en-US" dirty="0" smtClean="0"/>
              <a:t>anagement of assets had not been controlled by regulators as it should be</a:t>
            </a:r>
          </a:p>
          <a:p>
            <a:pPr algn="just"/>
            <a:r>
              <a:rPr lang="en-US" dirty="0" smtClean="0"/>
              <a:t>Czech </a:t>
            </a:r>
            <a:r>
              <a:rPr lang="en-US" dirty="0"/>
              <a:t>c</a:t>
            </a:r>
            <a:r>
              <a:rPr lang="en-US" dirty="0" smtClean="0"/>
              <a:t>onsolidation agencies were under undesirable influence of politicians</a:t>
            </a:r>
          </a:p>
          <a:p>
            <a:pPr algn="just"/>
            <a:r>
              <a:rPr lang="en-US" dirty="0" smtClean="0"/>
              <a:t>Institutions were misused by politicians for other goals than originally intended</a:t>
            </a:r>
          </a:p>
          <a:p>
            <a:pPr algn="just"/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b="1" dirty="0" smtClean="0">
                <a:solidFill>
                  <a:srgbClr val="FF0000"/>
                </a:solidFill>
              </a:rPr>
              <a:t>any debtors re-bought their debts in block sales for a small part of the original amount</a:t>
            </a:r>
          </a:p>
          <a:p>
            <a:pPr algn="just"/>
            <a:r>
              <a:rPr lang="en-US" dirty="0" smtClean="0"/>
              <a:t>The legislation passed during early 1990’ was not prepared for attacks of rent-seekers which costs additional tax-payers’ money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5463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Re-buying of own debts</a:t>
            </a:r>
            <a:endParaRPr lang="en-US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5284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18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074648" y="6356350"/>
            <a:ext cx="70774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Owner of the firm A = anonymous buyer of assets in a public tender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8137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Public sales of assets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19</a:t>
            </a:fld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4332001"/>
              </p:ext>
            </p:extLst>
          </p:nvPr>
        </p:nvGraphicFramePr>
        <p:xfrm>
          <a:off x="175772" y="1437238"/>
          <a:ext cx="8876586" cy="47457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Document" r:id="rId3" imgW="5867400" imgH="3136900" progId="Word.Document.12">
                  <p:embed/>
                </p:oleObj>
              </mc:Choice>
              <mc:Fallback>
                <p:oleObj name="Document" r:id="rId3" imgW="5867400" imgH="313690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5772" y="1437238"/>
                        <a:ext cx="8876586" cy="4745707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061950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Problems related to the Czech way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dirty="0"/>
              <a:t>M</a:t>
            </a:r>
            <a:r>
              <a:rPr lang="en-US" dirty="0" smtClean="0"/>
              <a:t>anagement of assets had not been controlled by regulators as it should be</a:t>
            </a:r>
          </a:p>
          <a:p>
            <a:pPr algn="just"/>
            <a:r>
              <a:rPr lang="en-US" dirty="0" smtClean="0"/>
              <a:t>Czech </a:t>
            </a:r>
            <a:r>
              <a:rPr lang="en-US" dirty="0"/>
              <a:t>c</a:t>
            </a:r>
            <a:r>
              <a:rPr lang="en-US" dirty="0" smtClean="0"/>
              <a:t>onsolidation agencies were under undesirable influence of politicians</a:t>
            </a:r>
          </a:p>
          <a:p>
            <a:pPr algn="just"/>
            <a:r>
              <a:rPr lang="en-US" dirty="0" smtClean="0"/>
              <a:t>Institutions were misused by politicians for other goals than originally intended</a:t>
            </a:r>
          </a:p>
          <a:p>
            <a:pPr algn="just"/>
            <a:r>
              <a:rPr lang="en-US" dirty="0"/>
              <a:t>M</a:t>
            </a:r>
            <a:r>
              <a:rPr lang="en-US" dirty="0" smtClean="0"/>
              <a:t>any debtors re-bought their debts in block sales for a small part of the original amount</a:t>
            </a:r>
          </a:p>
          <a:p>
            <a:pPr algn="just"/>
            <a:r>
              <a:rPr lang="en-US" dirty="0" smtClean="0"/>
              <a:t>The legislation passed during early 1990’ was not prepared for attacks of rent-seekers which costs additional tax-payers’ money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6007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Problems related to the Czech way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dirty="0"/>
              <a:t>M</a:t>
            </a:r>
            <a:r>
              <a:rPr lang="en-US" dirty="0" smtClean="0"/>
              <a:t>anagement of assets had not been controlled by regulators as it should be</a:t>
            </a:r>
          </a:p>
          <a:p>
            <a:pPr algn="just"/>
            <a:r>
              <a:rPr lang="en-US" dirty="0" smtClean="0"/>
              <a:t>Czech </a:t>
            </a:r>
            <a:r>
              <a:rPr lang="en-US" dirty="0"/>
              <a:t>c</a:t>
            </a:r>
            <a:r>
              <a:rPr lang="en-US" dirty="0" smtClean="0"/>
              <a:t>onsolidation agencies were under undesirable influence of politicians</a:t>
            </a:r>
          </a:p>
          <a:p>
            <a:pPr algn="just"/>
            <a:r>
              <a:rPr lang="en-US" dirty="0" smtClean="0"/>
              <a:t>Institutions were misused by politicians for other goals than originally intended</a:t>
            </a:r>
          </a:p>
          <a:p>
            <a:pPr algn="just"/>
            <a:r>
              <a:rPr lang="en-US" dirty="0"/>
              <a:t>M</a:t>
            </a:r>
            <a:r>
              <a:rPr lang="en-US" dirty="0" smtClean="0"/>
              <a:t>any debtors re-bought their debts in block sales for a small part of the original amount</a:t>
            </a:r>
          </a:p>
          <a:p>
            <a:pPr algn="just"/>
            <a:r>
              <a:rPr lang="en-US" b="1" dirty="0" smtClean="0">
                <a:solidFill>
                  <a:srgbClr val="FF0000"/>
                </a:solidFill>
              </a:rPr>
              <a:t>The legislation passed during early 1990’ was not prepared for attacks of rent-seekers which costs additional tax-payers’ money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9666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Rent-seeking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 smtClean="0"/>
              <a:t>Base: The </a:t>
            </a:r>
            <a:r>
              <a:rPr lang="en-US" dirty="0"/>
              <a:t>law No. 92/1991 Coll., about conditions for transfer of state property to other </a:t>
            </a:r>
            <a:r>
              <a:rPr lang="en-US" dirty="0" smtClean="0"/>
              <a:t>subjects (passed in February 1991)</a:t>
            </a:r>
          </a:p>
          <a:p>
            <a:pPr marL="0" indent="0" algn="ctr">
              <a:buNone/>
            </a:pPr>
            <a:r>
              <a:rPr lang="en-US" b="1" i="1" dirty="0" smtClean="0">
                <a:solidFill>
                  <a:srgbClr val="FF0000"/>
                </a:solidFill>
              </a:rPr>
              <a:t>“The </a:t>
            </a:r>
            <a:r>
              <a:rPr lang="en-US" b="1" i="1" dirty="0">
                <a:solidFill>
                  <a:srgbClr val="FF0000"/>
                </a:solidFill>
              </a:rPr>
              <a:t>state has taken the full guarantee and responsibility for economic costs (damages) made before 1989 which would negatively influence a value of a private property restituted and privatized after </a:t>
            </a:r>
            <a:r>
              <a:rPr lang="en-US" b="1" i="1" dirty="0" smtClean="0">
                <a:solidFill>
                  <a:srgbClr val="FF0000"/>
                </a:solidFill>
              </a:rPr>
              <a:t>1990.”</a:t>
            </a:r>
            <a:endParaRPr lang="en-US" b="1" i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6936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Rent-seeking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en-US" b="1" dirty="0" smtClean="0"/>
              <a:t>Intention of rent-seekers: </a:t>
            </a:r>
          </a:p>
          <a:p>
            <a:pPr lvl="1" algn="just">
              <a:buFont typeface="Arial"/>
              <a:buChar char="•"/>
            </a:pPr>
            <a:r>
              <a:rPr lang="en-US" dirty="0" smtClean="0"/>
              <a:t>Receivables </a:t>
            </a:r>
            <a:r>
              <a:rPr lang="en-US" dirty="0"/>
              <a:t>emerged from </a:t>
            </a:r>
            <a:r>
              <a:rPr lang="en-US" dirty="0" smtClean="0"/>
              <a:t>bad loans were </a:t>
            </a:r>
            <a:r>
              <a:rPr lang="en-US" dirty="0"/>
              <a:t>hold against companies primarily owned by the state which have been restituted or privatized into private </a:t>
            </a:r>
            <a:r>
              <a:rPr lang="en-US" dirty="0" smtClean="0"/>
              <a:t>hands. </a:t>
            </a:r>
          </a:p>
          <a:p>
            <a:pPr lvl="1" algn="just">
              <a:buFont typeface="Arial"/>
              <a:buChar char="•"/>
            </a:pPr>
            <a:r>
              <a:rPr lang="en-US" dirty="0" smtClean="0"/>
              <a:t>The </a:t>
            </a:r>
            <a:r>
              <a:rPr lang="en-US" dirty="0"/>
              <a:t>core of </a:t>
            </a:r>
            <a:r>
              <a:rPr lang="en-US" dirty="0" smtClean="0"/>
              <a:t>relationship </a:t>
            </a:r>
            <a:r>
              <a:rPr lang="en-US" dirty="0"/>
              <a:t>originated before 1989. </a:t>
            </a:r>
            <a:endParaRPr lang="en-US" dirty="0" smtClean="0"/>
          </a:p>
          <a:p>
            <a:pPr lvl="1" algn="just">
              <a:buFont typeface="Arial"/>
              <a:buChar char="•"/>
            </a:pPr>
            <a:r>
              <a:rPr lang="en-US" dirty="0" smtClean="0"/>
              <a:t>The </a:t>
            </a:r>
            <a:r>
              <a:rPr lang="en-US" dirty="0"/>
              <a:t>fact that they haven’t been repaid is economically harmful for a holder. </a:t>
            </a:r>
            <a:endParaRPr lang="en-US" dirty="0" smtClean="0"/>
          </a:p>
          <a:p>
            <a:pPr lvl="1" algn="just">
              <a:buFont typeface="Arial"/>
              <a:buChar char="•"/>
            </a:pPr>
            <a:r>
              <a:rPr lang="en-US" dirty="0" smtClean="0"/>
              <a:t>The </a:t>
            </a:r>
            <a:r>
              <a:rPr lang="en-US" dirty="0"/>
              <a:t>state has taken the full responsibility for damages originated before 1989. </a:t>
            </a:r>
            <a:endParaRPr lang="en-US" dirty="0" smtClean="0"/>
          </a:p>
          <a:p>
            <a:pPr lvl="1" algn="just">
              <a:buFont typeface="Arial"/>
              <a:buChar char="•"/>
            </a:pPr>
            <a:r>
              <a:rPr lang="en-US" dirty="0" smtClean="0"/>
              <a:t>Therefore, the State should compensate actual holder of assets.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5579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Rent-seeking</a:t>
            </a:r>
            <a:endParaRPr lang="en-US" b="1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232793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6160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Rent-seeking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b="1" dirty="0" smtClean="0">
                <a:solidFill>
                  <a:srgbClr val="FF0000"/>
                </a:solidFill>
              </a:rPr>
              <a:t>This legal intention really works!</a:t>
            </a:r>
          </a:p>
          <a:p>
            <a:pPr algn="just"/>
            <a:r>
              <a:rPr lang="en-US" dirty="0" smtClean="0"/>
              <a:t>More than 160 legal suits against the state had been initiated (sum: 13 billion CZK)</a:t>
            </a:r>
          </a:p>
          <a:p>
            <a:pPr algn="just"/>
            <a:r>
              <a:rPr lang="en-US" dirty="0" smtClean="0"/>
              <a:t>Negotiation between new owners of assets and the Ministry of Finance begun</a:t>
            </a:r>
          </a:p>
          <a:p>
            <a:pPr algn="just"/>
            <a:r>
              <a:rPr lang="en-US" dirty="0" smtClean="0"/>
              <a:t>In 2013, the MF reacted on several lost lawsuits and offered a compensation</a:t>
            </a:r>
          </a:p>
          <a:p>
            <a:pPr algn="just"/>
            <a:r>
              <a:rPr lang="en-US" dirty="0" smtClean="0"/>
              <a:t>In Oct 2013, the contract providing 1.38 billion CZK off-court reimbursement was agreed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2559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Conclusion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b="1" dirty="0" smtClean="0">
                <a:solidFill>
                  <a:srgbClr val="FF0000"/>
                </a:solidFill>
              </a:rPr>
              <a:t>The total costs of the Czech way of consolidation are estimated in hundreds of billions CZK.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8365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Comparison - the Slovak case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en-US" dirty="0" smtClean="0"/>
              <a:t>In 1993, 26.6</a:t>
            </a:r>
            <a:r>
              <a:rPr lang="en-US" dirty="0" smtClean="0"/>
              <a:t> billions CSK were transferred into the Consolidation Bank Bratislava</a:t>
            </a:r>
          </a:p>
          <a:p>
            <a:pPr algn="just"/>
            <a:r>
              <a:rPr lang="en-US" dirty="0" smtClean="0"/>
              <a:t>In 2001, a successor called Slovak Consolidation Limited has been established</a:t>
            </a:r>
          </a:p>
          <a:p>
            <a:pPr algn="just"/>
            <a:r>
              <a:rPr lang="en-US" dirty="0" smtClean="0"/>
              <a:t>Slovak institutions chose another way of consolidation – without externalization of the problem.</a:t>
            </a:r>
          </a:p>
          <a:p>
            <a:pPr lvl="1" algn="just">
              <a:buFont typeface="Arial"/>
              <a:buChar char="•"/>
            </a:pPr>
            <a:r>
              <a:rPr lang="en-US" dirty="0"/>
              <a:t>The enforcement of receivables continued with all available tools – restructuring, repayment schedules, and available legal </a:t>
            </a:r>
            <a:r>
              <a:rPr lang="en-US" dirty="0" smtClean="0"/>
              <a:t>instruments</a:t>
            </a:r>
          </a:p>
          <a:p>
            <a:pPr lvl="1" algn="just">
              <a:buFont typeface="Arial"/>
              <a:buChar char="•"/>
            </a:pPr>
            <a:r>
              <a:rPr lang="en-US" dirty="0"/>
              <a:t>Failed claims to be recovered were subsequently managed under bankruptcies and liquidation proceedings and – </a:t>
            </a:r>
            <a:r>
              <a:rPr lang="en-GB" dirty="0" smtClean="0"/>
              <a:t>accounted by depreciation or written-off.</a:t>
            </a:r>
          </a:p>
          <a:p>
            <a:pPr algn="just"/>
            <a:r>
              <a:rPr lang="en-GB" b="1" dirty="0" smtClean="0"/>
              <a:t>The Slovak way of bad loans consolidation was faster, cheaper, equitable, i.e. more efficient than the Czech one! 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3611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Today’s implications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7934" cy="452596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dirty="0" smtClean="0"/>
              <a:t>If the state established a subject for consolidation, than:</a:t>
            </a:r>
          </a:p>
          <a:p>
            <a:pPr lvl="1" algn="just">
              <a:buFont typeface="Arial"/>
              <a:buChar char="•"/>
            </a:pPr>
            <a:r>
              <a:rPr lang="en-US" i="1" dirty="0" smtClean="0"/>
              <a:t>… it should be clear that taxpayers</a:t>
            </a:r>
            <a:r>
              <a:rPr lang="en-US" i="1" dirty="0" smtClean="0"/>
              <a:t>’ money are needed.</a:t>
            </a:r>
            <a:endParaRPr lang="en-US" i="1" dirty="0" smtClean="0"/>
          </a:p>
          <a:p>
            <a:pPr lvl="1" algn="just">
              <a:buFont typeface="Arial"/>
              <a:buChar char="•"/>
            </a:pPr>
            <a:r>
              <a:rPr lang="en-US" i="1" dirty="0" smtClean="0"/>
              <a:t>… it should be secured that the legislation dealing with goals, tools and guarantees is impeccable.</a:t>
            </a:r>
          </a:p>
          <a:p>
            <a:pPr lvl="1" algn="just">
              <a:buFont typeface="Arial"/>
              <a:buChar char="•"/>
            </a:pPr>
            <a:r>
              <a:rPr lang="en-US" i="1" dirty="0" smtClean="0"/>
              <a:t>… all potential short term and long term scenarios should be taken into decision-makers’ account.</a:t>
            </a:r>
          </a:p>
          <a:p>
            <a:pPr lvl="1" algn="just">
              <a:buFont typeface="Arial"/>
              <a:buChar char="•"/>
            </a:pPr>
            <a:r>
              <a:rPr lang="en-US" i="1" dirty="0" smtClean="0"/>
              <a:t>… the deadline of the operation should be set as well as the cap of bailed out costs. </a:t>
            </a:r>
          </a:p>
          <a:p>
            <a:pPr lvl="1" algn="just">
              <a:buFont typeface="Arial"/>
              <a:buChar char="•"/>
            </a:pPr>
            <a:r>
              <a:rPr lang="en-US" i="1" dirty="0" smtClean="0"/>
              <a:t>… </a:t>
            </a:r>
            <a:r>
              <a:rPr lang="en-US" i="1" dirty="0" smtClean="0"/>
              <a:t>the externalization of the problem shouldn’t be approved unless it is really necessary.</a:t>
            </a:r>
          </a:p>
          <a:p>
            <a:pPr lvl="1" algn="just">
              <a:buFont typeface="Arial"/>
              <a:buChar char="•"/>
            </a:pPr>
            <a:r>
              <a:rPr lang="en-US" i="1" dirty="0" smtClean="0"/>
              <a:t>… no “</a:t>
            </a:r>
            <a:r>
              <a:rPr lang="en-US" i="1" dirty="0" err="1" smtClean="0"/>
              <a:t>bianco</a:t>
            </a:r>
            <a:r>
              <a:rPr lang="en-US" i="1" dirty="0" smtClean="0"/>
              <a:t> </a:t>
            </a:r>
            <a:r>
              <a:rPr lang="en-US" i="1" dirty="0" err="1" smtClean="0"/>
              <a:t>checques</a:t>
            </a:r>
            <a:r>
              <a:rPr lang="en-US" i="1" dirty="0" smtClean="0"/>
              <a:t>” or guarantees should be made.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7219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Thank you for your attention.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116EA-D50C-A04A-8704-0F9947C3471F}" type="slidenum">
              <a:rPr lang="en-US" smtClean="0"/>
              <a:t>29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2103" y="4183188"/>
            <a:ext cx="3256041" cy="1353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9502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186</TotalTime>
  <Words>1425</Words>
  <Application>Microsoft Macintosh PowerPoint</Application>
  <PresentationFormat>On-screen Show (4:3)</PresentationFormat>
  <Paragraphs>162</Paragraphs>
  <Slides>29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1" baseType="lpstr">
      <vt:lpstr>Office Theme</vt:lpstr>
      <vt:lpstr>Microsoft Word Document</vt:lpstr>
      <vt:lpstr>Banking sector consolidation  in a post-communist economy - the case from the Czech Republic</vt:lpstr>
      <vt:lpstr>Why this topic?</vt:lpstr>
      <vt:lpstr>Capital funding before 1989</vt:lpstr>
      <vt:lpstr>Capital funding before 1989</vt:lpstr>
      <vt:lpstr>Capital funding before 1989</vt:lpstr>
      <vt:lpstr>The Revolution</vt:lpstr>
      <vt:lpstr>The process of consolidation</vt:lpstr>
      <vt:lpstr>The Consolidation Bank</vt:lpstr>
      <vt:lpstr>The process of consolidation</vt:lpstr>
      <vt:lpstr>PowerPoint Presentation</vt:lpstr>
      <vt:lpstr>The Consolidation Bank</vt:lpstr>
      <vt:lpstr>The Consolidation Bank Prague</vt:lpstr>
      <vt:lpstr>The Czech Consolidation Agency</vt:lpstr>
      <vt:lpstr>Goals of consolidation agencies</vt:lpstr>
      <vt:lpstr>PowerPoint Presentation</vt:lpstr>
      <vt:lpstr>Problems related to the Czech way</vt:lpstr>
      <vt:lpstr>Problems related to the Czech way</vt:lpstr>
      <vt:lpstr>Re-buying of own debts</vt:lpstr>
      <vt:lpstr>Public sales of assets</vt:lpstr>
      <vt:lpstr>Problems related to the Czech way</vt:lpstr>
      <vt:lpstr>Problems related to the Czech way</vt:lpstr>
      <vt:lpstr>Rent-seeking</vt:lpstr>
      <vt:lpstr>Rent-seeking</vt:lpstr>
      <vt:lpstr>Rent-seeking</vt:lpstr>
      <vt:lpstr>Rent-seeking</vt:lpstr>
      <vt:lpstr>Conclusion</vt:lpstr>
      <vt:lpstr>Comparison - the Slovak case</vt:lpstr>
      <vt:lpstr>Today’s implications</vt:lpstr>
      <vt:lpstr>Thank you for your attention.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Banking sector consolidation  in a post-communist economy - Czech Republic</dc:title>
  <dc:creator>Aleš</dc:creator>
  <cp:lastModifiedBy>Aleš</cp:lastModifiedBy>
  <cp:revision>23</cp:revision>
  <dcterms:created xsi:type="dcterms:W3CDTF">2014-10-23T08:03:42Z</dcterms:created>
  <dcterms:modified xsi:type="dcterms:W3CDTF">2014-10-23T16:56:52Z</dcterms:modified>
</cp:coreProperties>
</file>