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57" r:id="rId4"/>
    <p:sldId id="263" r:id="rId5"/>
    <p:sldId id="258" r:id="rId6"/>
    <p:sldId id="259" r:id="rId7"/>
    <p:sldId id="260" r:id="rId8"/>
    <p:sldId id="264" r:id="rId9"/>
    <p:sldId id="262" r:id="rId10"/>
    <p:sldId id="267" r:id="rId11"/>
    <p:sldId id="265" r:id="rId12"/>
    <p:sldId id="266" r:id="rId13"/>
    <p:sldId id="274" r:id="rId14"/>
    <p:sldId id="275" r:id="rId15"/>
    <p:sldId id="268" r:id="rId16"/>
    <p:sldId id="269" r:id="rId17"/>
    <p:sldId id="270" r:id="rId18"/>
    <p:sldId id="271" r:id="rId19"/>
    <p:sldId id="272" r:id="rId20"/>
    <p:sldId id="273" r:id="rId21"/>
    <p:sldId id="276" r:id="rId22"/>
    <p:sldId id="277" r:id="rId23"/>
    <p:sldId id="278" r:id="rId24"/>
    <p:sldId id="279" r:id="rId25"/>
    <p:sldId id="280" r:id="rId26"/>
    <p:sldId id="281" r:id="rId27"/>
    <p:sldId id="282" r:id="rId28"/>
    <p:sldId id="283" r:id="rId29"/>
    <p:sldId id="285" r:id="rId30"/>
    <p:sldId id="284"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1" d="100"/>
          <a:sy n="111" d="100"/>
        </p:scale>
        <p:origin x="-1614"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en-US"/>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en-US"/>
          </a:p>
        </p:txBody>
      </p:sp>
      <p:sp>
        <p:nvSpPr>
          <p:cNvPr id="4" name="Zástupný symbol dátumu 3"/>
          <p:cNvSpPr>
            <a:spLocks noGrp="1"/>
          </p:cNvSpPr>
          <p:nvPr>
            <p:ph type="dt" sz="half" idx="10"/>
          </p:nvPr>
        </p:nvSpPr>
        <p:spPr/>
        <p:txBody>
          <a:bodyPr/>
          <a:lstStyle/>
          <a:p>
            <a:fld id="{8627FD04-F57F-40B0-8621-3952702F6A38}" type="datetimeFigureOut">
              <a:rPr lang="en-US" smtClean="0"/>
              <a:t>10/20/2014</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D872C695-8B64-4B76-81F3-63EF8D8DBADD}" type="slidenum">
              <a:rPr lang="en-US" smtClean="0"/>
              <a:t>‹#›</a:t>
            </a:fld>
            <a:endParaRPr lang="en-US"/>
          </a:p>
        </p:txBody>
      </p:sp>
    </p:spTree>
    <p:extLst>
      <p:ext uri="{BB962C8B-B14F-4D97-AF65-F5344CB8AC3E}">
        <p14:creationId xmlns:p14="http://schemas.microsoft.com/office/powerpoint/2010/main" val="7919373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en-US"/>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dátumu 3"/>
          <p:cNvSpPr>
            <a:spLocks noGrp="1"/>
          </p:cNvSpPr>
          <p:nvPr>
            <p:ph type="dt" sz="half" idx="10"/>
          </p:nvPr>
        </p:nvSpPr>
        <p:spPr/>
        <p:txBody>
          <a:bodyPr/>
          <a:lstStyle/>
          <a:p>
            <a:fld id="{8627FD04-F57F-40B0-8621-3952702F6A38}" type="datetimeFigureOut">
              <a:rPr lang="en-US" smtClean="0"/>
              <a:t>10/20/2014</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D872C695-8B64-4B76-81F3-63EF8D8DBADD}" type="slidenum">
              <a:rPr lang="en-US" smtClean="0"/>
              <a:t>‹#›</a:t>
            </a:fld>
            <a:endParaRPr lang="en-US"/>
          </a:p>
        </p:txBody>
      </p:sp>
    </p:spTree>
    <p:extLst>
      <p:ext uri="{BB962C8B-B14F-4D97-AF65-F5344CB8AC3E}">
        <p14:creationId xmlns:p14="http://schemas.microsoft.com/office/powerpoint/2010/main" val="22453578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en-US"/>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8627FD04-F57F-40B0-8621-3952702F6A38}" type="datetimeFigureOut">
              <a:rPr lang="en-US" smtClean="0"/>
              <a:t>10/20/2014</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D872C695-8B64-4B76-81F3-63EF8D8DBADD}" type="slidenum">
              <a:rPr lang="en-US" smtClean="0"/>
              <a:t>‹#›</a:t>
            </a:fld>
            <a:endParaRPr lang="en-US"/>
          </a:p>
        </p:txBody>
      </p:sp>
    </p:spTree>
    <p:extLst>
      <p:ext uri="{BB962C8B-B14F-4D97-AF65-F5344CB8AC3E}">
        <p14:creationId xmlns:p14="http://schemas.microsoft.com/office/powerpoint/2010/main" val="23029469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en-US"/>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5" name="Zástupný symbol dátumu 4"/>
          <p:cNvSpPr>
            <a:spLocks noGrp="1"/>
          </p:cNvSpPr>
          <p:nvPr>
            <p:ph type="dt" sz="half" idx="10"/>
          </p:nvPr>
        </p:nvSpPr>
        <p:spPr/>
        <p:txBody>
          <a:bodyPr/>
          <a:lstStyle/>
          <a:p>
            <a:fld id="{8627FD04-F57F-40B0-8621-3952702F6A38}" type="datetimeFigureOut">
              <a:rPr lang="en-US" smtClean="0"/>
              <a:t>10/20/2014</a:t>
            </a:fld>
            <a:endParaRPr lang="en-US"/>
          </a:p>
        </p:txBody>
      </p:sp>
      <p:sp>
        <p:nvSpPr>
          <p:cNvPr id="6" name="Zástupný symbol päty 5"/>
          <p:cNvSpPr>
            <a:spLocks noGrp="1"/>
          </p:cNvSpPr>
          <p:nvPr>
            <p:ph type="ftr" sz="quarter" idx="11"/>
          </p:nvPr>
        </p:nvSpPr>
        <p:spPr/>
        <p:txBody>
          <a:bodyPr/>
          <a:lstStyle/>
          <a:p>
            <a:endParaRPr lang="en-US"/>
          </a:p>
        </p:txBody>
      </p:sp>
      <p:sp>
        <p:nvSpPr>
          <p:cNvPr id="7" name="Zástupný symbol čísla snímky 6"/>
          <p:cNvSpPr>
            <a:spLocks noGrp="1"/>
          </p:cNvSpPr>
          <p:nvPr>
            <p:ph type="sldNum" sz="quarter" idx="12"/>
          </p:nvPr>
        </p:nvSpPr>
        <p:spPr/>
        <p:txBody>
          <a:bodyPr/>
          <a:lstStyle/>
          <a:p>
            <a:fld id="{D872C695-8B64-4B76-81F3-63EF8D8DBADD}" type="slidenum">
              <a:rPr lang="en-US" smtClean="0"/>
              <a:t>‹#›</a:t>
            </a:fld>
            <a:endParaRPr lang="en-US"/>
          </a:p>
        </p:txBody>
      </p:sp>
    </p:spTree>
    <p:extLst>
      <p:ext uri="{BB962C8B-B14F-4D97-AF65-F5344CB8AC3E}">
        <p14:creationId xmlns:p14="http://schemas.microsoft.com/office/powerpoint/2010/main" val="20816731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en-US"/>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7" name="Zástupný symbol dátumu 6"/>
          <p:cNvSpPr>
            <a:spLocks noGrp="1"/>
          </p:cNvSpPr>
          <p:nvPr>
            <p:ph type="dt" sz="half" idx="10"/>
          </p:nvPr>
        </p:nvSpPr>
        <p:spPr/>
        <p:txBody>
          <a:bodyPr/>
          <a:lstStyle/>
          <a:p>
            <a:fld id="{8627FD04-F57F-40B0-8621-3952702F6A38}" type="datetimeFigureOut">
              <a:rPr lang="en-US" smtClean="0"/>
              <a:t>10/20/2014</a:t>
            </a:fld>
            <a:endParaRPr lang="en-US"/>
          </a:p>
        </p:txBody>
      </p:sp>
      <p:sp>
        <p:nvSpPr>
          <p:cNvPr id="8" name="Zástupný symbol päty 7"/>
          <p:cNvSpPr>
            <a:spLocks noGrp="1"/>
          </p:cNvSpPr>
          <p:nvPr>
            <p:ph type="ftr" sz="quarter" idx="11"/>
          </p:nvPr>
        </p:nvSpPr>
        <p:spPr/>
        <p:txBody>
          <a:bodyPr/>
          <a:lstStyle/>
          <a:p>
            <a:endParaRPr lang="en-US"/>
          </a:p>
        </p:txBody>
      </p:sp>
      <p:sp>
        <p:nvSpPr>
          <p:cNvPr id="9" name="Zástupný symbol čísla snímky 8"/>
          <p:cNvSpPr>
            <a:spLocks noGrp="1"/>
          </p:cNvSpPr>
          <p:nvPr>
            <p:ph type="sldNum" sz="quarter" idx="12"/>
          </p:nvPr>
        </p:nvSpPr>
        <p:spPr/>
        <p:txBody>
          <a:bodyPr/>
          <a:lstStyle/>
          <a:p>
            <a:fld id="{D872C695-8B64-4B76-81F3-63EF8D8DBADD}" type="slidenum">
              <a:rPr lang="en-US" smtClean="0"/>
              <a:t>‹#›</a:t>
            </a:fld>
            <a:endParaRPr lang="en-US"/>
          </a:p>
        </p:txBody>
      </p:sp>
    </p:spTree>
    <p:extLst>
      <p:ext uri="{BB962C8B-B14F-4D97-AF65-F5344CB8AC3E}">
        <p14:creationId xmlns:p14="http://schemas.microsoft.com/office/powerpoint/2010/main" val="1941133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en-US"/>
          </a:p>
        </p:txBody>
      </p:sp>
      <p:sp>
        <p:nvSpPr>
          <p:cNvPr id="3" name="Zástupný symbol dátumu 2"/>
          <p:cNvSpPr>
            <a:spLocks noGrp="1"/>
          </p:cNvSpPr>
          <p:nvPr>
            <p:ph type="dt" sz="half" idx="10"/>
          </p:nvPr>
        </p:nvSpPr>
        <p:spPr/>
        <p:txBody>
          <a:bodyPr/>
          <a:lstStyle/>
          <a:p>
            <a:fld id="{8627FD04-F57F-40B0-8621-3952702F6A38}" type="datetimeFigureOut">
              <a:rPr lang="en-US" smtClean="0"/>
              <a:t>10/20/2014</a:t>
            </a:fld>
            <a:endParaRPr lang="en-US"/>
          </a:p>
        </p:txBody>
      </p:sp>
      <p:sp>
        <p:nvSpPr>
          <p:cNvPr id="4" name="Zástupný symbol päty 3"/>
          <p:cNvSpPr>
            <a:spLocks noGrp="1"/>
          </p:cNvSpPr>
          <p:nvPr>
            <p:ph type="ftr" sz="quarter" idx="11"/>
          </p:nvPr>
        </p:nvSpPr>
        <p:spPr/>
        <p:txBody>
          <a:bodyPr/>
          <a:lstStyle/>
          <a:p>
            <a:endParaRPr lang="en-US"/>
          </a:p>
        </p:txBody>
      </p:sp>
      <p:sp>
        <p:nvSpPr>
          <p:cNvPr id="5" name="Zástupný symbol čísla snímky 4"/>
          <p:cNvSpPr>
            <a:spLocks noGrp="1"/>
          </p:cNvSpPr>
          <p:nvPr>
            <p:ph type="sldNum" sz="quarter" idx="12"/>
          </p:nvPr>
        </p:nvSpPr>
        <p:spPr/>
        <p:txBody>
          <a:bodyPr/>
          <a:lstStyle/>
          <a:p>
            <a:fld id="{D872C695-8B64-4B76-81F3-63EF8D8DBADD}" type="slidenum">
              <a:rPr lang="en-US" smtClean="0"/>
              <a:t>‹#›</a:t>
            </a:fld>
            <a:endParaRPr lang="en-US"/>
          </a:p>
        </p:txBody>
      </p:sp>
    </p:spTree>
    <p:extLst>
      <p:ext uri="{BB962C8B-B14F-4D97-AF65-F5344CB8AC3E}">
        <p14:creationId xmlns:p14="http://schemas.microsoft.com/office/powerpoint/2010/main" val="3444985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8627FD04-F57F-40B0-8621-3952702F6A38}" type="datetimeFigureOut">
              <a:rPr lang="en-US" smtClean="0"/>
              <a:t>10/20/2014</a:t>
            </a:fld>
            <a:endParaRPr lang="en-US"/>
          </a:p>
        </p:txBody>
      </p:sp>
      <p:sp>
        <p:nvSpPr>
          <p:cNvPr id="3" name="Zástupný symbol päty 2"/>
          <p:cNvSpPr>
            <a:spLocks noGrp="1"/>
          </p:cNvSpPr>
          <p:nvPr>
            <p:ph type="ftr" sz="quarter" idx="11"/>
          </p:nvPr>
        </p:nvSpPr>
        <p:spPr/>
        <p:txBody>
          <a:bodyPr/>
          <a:lstStyle/>
          <a:p>
            <a:endParaRPr lang="en-US"/>
          </a:p>
        </p:txBody>
      </p:sp>
      <p:sp>
        <p:nvSpPr>
          <p:cNvPr id="4" name="Zástupný symbol čísla snímky 3"/>
          <p:cNvSpPr>
            <a:spLocks noGrp="1"/>
          </p:cNvSpPr>
          <p:nvPr>
            <p:ph type="sldNum" sz="quarter" idx="12"/>
          </p:nvPr>
        </p:nvSpPr>
        <p:spPr/>
        <p:txBody>
          <a:bodyPr/>
          <a:lstStyle/>
          <a:p>
            <a:fld id="{D872C695-8B64-4B76-81F3-63EF8D8DBADD}" type="slidenum">
              <a:rPr lang="en-US" smtClean="0"/>
              <a:t>‹#›</a:t>
            </a:fld>
            <a:endParaRPr lang="en-US"/>
          </a:p>
        </p:txBody>
      </p:sp>
    </p:spTree>
    <p:extLst>
      <p:ext uri="{BB962C8B-B14F-4D97-AF65-F5344CB8AC3E}">
        <p14:creationId xmlns:p14="http://schemas.microsoft.com/office/powerpoint/2010/main" val="21671600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en-US"/>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8627FD04-F57F-40B0-8621-3952702F6A38}" type="datetimeFigureOut">
              <a:rPr lang="en-US" smtClean="0"/>
              <a:t>10/20/2014</a:t>
            </a:fld>
            <a:endParaRPr lang="en-US"/>
          </a:p>
        </p:txBody>
      </p:sp>
      <p:sp>
        <p:nvSpPr>
          <p:cNvPr id="6" name="Zástupný symbol päty 5"/>
          <p:cNvSpPr>
            <a:spLocks noGrp="1"/>
          </p:cNvSpPr>
          <p:nvPr>
            <p:ph type="ftr" sz="quarter" idx="11"/>
          </p:nvPr>
        </p:nvSpPr>
        <p:spPr/>
        <p:txBody>
          <a:bodyPr/>
          <a:lstStyle/>
          <a:p>
            <a:endParaRPr lang="en-US"/>
          </a:p>
        </p:txBody>
      </p:sp>
      <p:sp>
        <p:nvSpPr>
          <p:cNvPr id="7" name="Zástupný symbol čísla snímky 6"/>
          <p:cNvSpPr>
            <a:spLocks noGrp="1"/>
          </p:cNvSpPr>
          <p:nvPr>
            <p:ph type="sldNum" sz="quarter" idx="12"/>
          </p:nvPr>
        </p:nvSpPr>
        <p:spPr/>
        <p:txBody>
          <a:bodyPr/>
          <a:lstStyle/>
          <a:p>
            <a:fld id="{D872C695-8B64-4B76-81F3-63EF8D8DBADD}" type="slidenum">
              <a:rPr lang="en-US" smtClean="0"/>
              <a:t>‹#›</a:t>
            </a:fld>
            <a:endParaRPr lang="en-US"/>
          </a:p>
        </p:txBody>
      </p:sp>
    </p:spTree>
    <p:extLst>
      <p:ext uri="{BB962C8B-B14F-4D97-AF65-F5344CB8AC3E}">
        <p14:creationId xmlns:p14="http://schemas.microsoft.com/office/powerpoint/2010/main" val="3225339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en-US"/>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8627FD04-F57F-40B0-8621-3952702F6A38}" type="datetimeFigureOut">
              <a:rPr lang="en-US" smtClean="0"/>
              <a:t>10/20/2014</a:t>
            </a:fld>
            <a:endParaRPr lang="en-US"/>
          </a:p>
        </p:txBody>
      </p:sp>
      <p:sp>
        <p:nvSpPr>
          <p:cNvPr id="6" name="Zástupný symbol päty 5"/>
          <p:cNvSpPr>
            <a:spLocks noGrp="1"/>
          </p:cNvSpPr>
          <p:nvPr>
            <p:ph type="ftr" sz="quarter" idx="11"/>
          </p:nvPr>
        </p:nvSpPr>
        <p:spPr/>
        <p:txBody>
          <a:bodyPr/>
          <a:lstStyle/>
          <a:p>
            <a:endParaRPr lang="en-US"/>
          </a:p>
        </p:txBody>
      </p:sp>
      <p:sp>
        <p:nvSpPr>
          <p:cNvPr id="7" name="Zástupný symbol čísla snímky 6"/>
          <p:cNvSpPr>
            <a:spLocks noGrp="1"/>
          </p:cNvSpPr>
          <p:nvPr>
            <p:ph type="sldNum" sz="quarter" idx="12"/>
          </p:nvPr>
        </p:nvSpPr>
        <p:spPr/>
        <p:txBody>
          <a:bodyPr/>
          <a:lstStyle/>
          <a:p>
            <a:fld id="{D872C695-8B64-4B76-81F3-63EF8D8DBADD}" type="slidenum">
              <a:rPr lang="en-US" smtClean="0"/>
              <a:t>‹#›</a:t>
            </a:fld>
            <a:endParaRPr lang="en-US"/>
          </a:p>
        </p:txBody>
      </p:sp>
    </p:spTree>
    <p:extLst>
      <p:ext uri="{BB962C8B-B14F-4D97-AF65-F5344CB8AC3E}">
        <p14:creationId xmlns:p14="http://schemas.microsoft.com/office/powerpoint/2010/main" val="1806732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en-US"/>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dátumu 3"/>
          <p:cNvSpPr>
            <a:spLocks noGrp="1"/>
          </p:cNvSpPr>
          <p:nvPr>
            <p:ph type="dt" sz="half" idx="10"/>
          </p:nvPr>
        </p:nvSpPr>
        <p:spPr/>
        <p:txBody>
          <a:bodyPr/>
          <a:lstStyle/>
          <a:p>
            <a:fld id="{8627FD04-F57F-40B0-8621-3952702F6A38}" type="datetimeFigureOut">
              <a:rPr lang="en-US" smtClean="0"/>
              <a:t>10/20/2014</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D872C695-8B64-4B76-81F3-63EF8D8DBADD}" type="slidenum">
              <a:rPr lang="en-US" smtClean="0"/>
              <a:t>‹#›</a:t>
            </a:fld>
            <a:endParaRPr lang="en-US"/>
          </a:p>
        </p:txBody>
      </p:sp>
    </p:spTree>
    <p:extLst>
      <p:ext uri="{BB962C8B-B14F-4D97-AF65-F5344CB8AC3E}">
        <p14:creationId xmlns:p14="http://schemas.microsoft.com/office/powerpoint/2010/main" val="4524758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en-US"/>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dátumu 3"/>
          <p:cNvSpPr>
            <a:spLocks noGrp="1"/>
          </p:cNvSpPr>
          <p:nvPr>
            <p:ph type="dt" sz="half" idx="10"/>
          </p:nvPr>
        </p:nvSpPr>
        <p:spPr/>
        <p:txBody>
          <a:bodyPr/>
          <a:lstStyle/>
          <a:p>
            <a:fld id="{8627FD04-F57F-40B0-8621-3952702F6A38}" type="datetimeFigureOut">
              <a:rPr lang="en-US" smtClean="0"/>
              <a:t>10/20/2014</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D872C695-8B64-4B76-81F3-63EF8D8DBADD}" type="slidenum">
              <a:rPr lang="en-US" smtClean="0"/>
              <a:t>‹#›</a:t>
            </a:fld>
            <a:endParaRPr lang="en-US"/>
          </a:p>
        </p:txBody>
      </p:sp>
    </p:spTree>
    <p:extLst>
      <p:ext uri="{BB962C8B-B14F-4D97-AF65-F5344CB8AC3E}">
        <p14:creationId xmlns:p14="http://schemas.microsoft.com/office/powerpoint/2010/main" val="2414797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en-US"/>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27FD04-F57F-40B0-8621-3952702F6A38}" type="datetimeFigureOut">
              <a:rPr lang="en-US" smtClean="0"/>
              <a:t>10/20/2014</a:t>
            </a:fld>
            <a:endParaRPr lang="en-US"/>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72C695-8B64-4B76-81F3-63EF8D8DBADD}" type="slidenum">
              <a:rPr lang="en-US" smtClean="0"/>
              <a:t>‹#›</a:t>
            </a:fld>
            <a:endParaRPr lang="en-US"/>
          </a:p>
        </p:txBody>
      </p:sp>
    </p:spTree>
    <p:extLst>
      <p:ext uri="{BB962C8B-B14F-4D97-AF65-F5344CB8AC3E}">
        <p14:creationId xmlns:p14="http://schemas.microsoft.com/office/powerpoint/2010/main" val="12341339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www.rokovania.sk/" TargetMode="External"/><Relationship Id="rId2" Type="http://schemas.openxmlformats.org/officeDocument/2006/relationships/hyperlink" Target="http://jaspi.justice.gov.sk/"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tender.sme.sk/"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www.ineko.sk/file_download/817"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pPr algn="l"/>
            <a:r>
              <a:rPr lang="en-US" b="1" dirty="0"/>
              <a:t>Structural reforms adopted in Slovakia – best practices</a:t>
            </a:r>
            <a:endParaRPr lang="en-US" dirty="0"/>
          </a:p>
        </p:txBody>
      </p:sp>
      <p:sp>
        <p:nvSpPr>
          <p:cNvPr id="3" name="Podnadpis 2"/>
          <p:cNvSpPr>
            <a:spLocks noGrp="1"/>
          </p:cNvSpPr>
          <p:nvPr>
            <p:ph type="subTitle" idx="1"/>
          </p:nvPr>
        </p:nvSpPr>
        <p:spPr/>
        <p:txBody>
          <a:bodyPr>
            <a:normAutofit fontScale="70000" lnSpcReduction="20000"/>
          </a:bodyPr>
          <a:lstStyle/>
          <a:p>
            <a:pPr algn="r"/>
            <a:r>
              <a:rPr lang="en-GB" dirty="0" smtClean="0"/>
              <a:t>Peter </a:t>
            </a:r>
            <a:r>
              <a:rPr lang="en-GB" dirty="0" err="1" smtClean="0"/>
              <a:t>Goliaš</a:t>
            </a:r>
            <a:endParaRPr lang="en-GB" dirty="0" smtClean="0"/>
          </a:p>
          <a:p>
            <a:pPr algn="r"/>
            <a:r>
              <a:rPr lang="en-GB" dirty="0" smtClean="0"/>
              <a:t>INEKO</a:t>
            </a:r>
            <a:r>
              <a:rPr lang="sk-SK" dirty="0" smtClean="0"/>
              <a:t> </a:t>
            </a:r>
            <a:r>
              <a:rPr lang="sk-SK" dirty="0" err="1" smtClean="0"/>
              <a:t>Director</a:t>
            </a:r>
            <a:r>
              <a:rPr lang="en-GB" dirty="0" smtClean="0"/>
              <a:t>, Slovakia</a:t>
            </a:r>
          </a:p>
          <a:p>
            <a:pPr algn="r"/>
            <a:r>
              <a:rPr lang="en-GB" dirty="0" smtClean="0"/>
              <a:t>October </a:t>
            </a:r>
            <a:r>
              <a:rPr lang="sk-SK" dirty="0" smtClean="0"/>
              <a:t>24</a:t>
            </a:r>
            <a:r>
              <a:rPr lang="en-GB" dirty="0" smtClean="0"/>
              <a:t>, 2014</a:t>
            </a:r>
            <a:endParaRPr lang="sk-SK" dirty="0" smtClean="0"/>
          </a:p>
          <a:p>
            <a:pPr algn="r"/>
            <a:r>
              <a:rPr lang="sk-SK" dirty="0" smtClean="0"/>
              <a:t>W</a:t>
            </a:r>
            <a:r>
              <a:rPr lang="en-US" dirty="0" err="1" smtClean="0"/>
              <a:t>orkshop</a:t>
            </a:r>
            <a:r>
              <a:rPr lang="en-US" dirty="0" smtClean="0"/>
              <a:t> </a:t>
            </a:r>
            <a:r>
              <a:rPr lang="sk-SK" dirty="0" smtClean="0"/>
              <a:t>on e</a:t>
            </a:r>
            <a:r>
              <a:rPr lang="en-US" dirty="0" err="1" smtClean="0"/>
              <a:t>nhancing</a:t>
            </a:r>
            <a:r>
              <a:rPr lang="en-US" dirty="0" smtClean="0"/>
              <a:t> </a:t>
            </a:r>
            <a:r>
              <a:rPr lang="en-US" dirty="0"/>
              <a:t>Ukraine`s integration </a:t>
            </a:r>
            <a:r>
              <a:rPr lang="en-US" dirty="0" smtClean="0"/>
              <a:t>chances</a:t>
            </a:r>
            <a:endParaRPr lang="sk-SK" dirty="0" smtClean="0"/>
          </a:p>
          <a:p>
            <a:pPr algn="r"/>
            <a:r>
              <a:rPr lang="sk-SK" dirty="0" err="1" smtClean="0"/>
              <a:t>Kyiv</a:t>
            </a:r>
            <a:endParaRPr lang="en-GB" dirty="0" smtClean="0"/>
          </a:p>
          <a:p>
            <a:endParaRPr lang="en-US"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692696"/>
            <a:ext cx="2762250" cy="1076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Obrázok 4" descr="Visegrad Fund"/>
          <p:cNvPicPr/>
          <p:nvPr/>
        </p:nvPicPr>
        <p:blipFill>
          <a:blip r:embed="rId3">
            <a:extLst>
              <a:ext uri="{28A0092B-C50C-407E-A947-70E740481C1C}">
                <a14:useLocalDpi xmlns:a14="http://schemas.microsoft.com/office/drawing/2010/main" val="0"/>
              </a:ext>
            </a:extLst>
          </a:blip>
          <a:srcRect/>
          <a:stretch>
            <a:fillRect/>
          </a:stretch>
        </p:blipFill>
        <p:spPr bwMode="auto">
          <a:xfrm>
            <a:off x="539552" y="352607"/>
            <a:ext cx="3240360" cy="1440159"/>
          </a:xfrm>
          <a:prstGeom prst="rect">
            <a:avLst/>
          </a:prstGeom>
          <a:noFill/>
          <a:ln>
            <a:noFill/>
          </a:ln>
        </p:spPr>
      </p:pic>
    </p:spTree>
    <p:extLst>
      <p:ext uri="{BB962C8B-B14F-4D97-AF65-F5344CB8AC3E}">
        <p14:creationId xmlns:p14="http://schemas.microsoft.com/office/powerpoint/2010/main" val="7601715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Key</a:t>
            </a:r>
            <a:r>
              <a:rPr lang="sk-SK" b="1" dirty="0" smtClean="0"/>
              <a:t> </a:t>
            </a:r>
            <a:r>
              <a:rPr lang="sk-SK" b="1" dirty="0" err="1" smtClean="0"/>
              <a:t>success</a:t>
            </a:r>
            <a:r>
              <a:rPr lang="sk-SK" b="1" dirty="0" smtClean="0"/>
              <a:t> </a:t>
            </a:r>
            <a:r>
              <a:rPr lang="sk-SK" b="1" dirty="0" err="1" smtClean="0"/>
              <a:t>factors</a:t>
            </a:r>
            <a:endParaRPr lang="en-US" b="1" dirty="0"/>
          </a:p>
        </p:txBody>
      </p:sp>
      <p:sp>
        <p:nvSpPr>
          <p:cNvPr id="3" name="Zástupný symbol obsahu 2"/>
          <p:cNvSpPr>
            <a:spLocks noGrp="1"/>
          </p:cNvSpPr>
          <p:nvPr>
            <p:ph idx="1"/>
          </p:nvPr>
        </p:nvSpPr>
        <p:spPr/>
        <p:txBody>
          <a:bodyPr>
            <a:normAutofit fontScale="85000" lnSpcReduction="10000"/>
          </a:bodyPr>
          <a:lstStyle/>
          <a:p>
            <a:pPr marL="514350" indent="-514350">
              <a:buFont typeface="+mj-lt"/>
              <a:buAutoNum type="arabicPeriod"/>
            </a:pPr>
            <a:r>
              <a:rPr lang="sk-SK" dirty="0" err="1" smtClean="0"/>
              <a:t>Influential</a:t>
            </a:r>
            <a:r>
              <a:rPr lang="sk-SK" dirty="0" smtClean="0"/>
              <a:t> </a:t>
            </a:r>
            <a:r>
              <a:rPr lang="sk-SK" dirty="0" err="1" smtClean="0"/>
              <a:t>pro-reform</a:t>
            </a:r>
            <a:r>
              <a:rPr lang="sk-SK" dirty="0" smtClean="0"/>
              <a:t> </a:t>
            </a:r>
            <a:r>
              <a:rPr lang="sk-SK" dirty="0" err="1" smtClean="0"/>
              <a:t>group</a:t>
            </a:r>
            <a:endParaRPr lang="sk-SK" dirty="0" smtClean="0"/>
          </a:p>
          <a:p>
            <a:pPr marL="514350" indent="-514350">
              <a:buFont typeface="+mj-lt"/>
              <a:buAutoNum type="arabicPeriod"/>
            </a:pPr>
            <a:r>
              <a:rPr lang="sk-SK" dirty="0" smtClean="0"/>
              <a:t>Transparent </a:t>
            </a:r>
            <a:r>
              <a:rPr lang="sk-SK" dirty="0" err="1" smtClean="0"/>
              <a:t>privatization</a:t>
            </a:r>
            <a:r>
              <a:rPr lang="sk-SK" dirty="0" smtClean="0"/>
              <a:t>, </a:t>
            </a:r>
            <a:r>
              <a:rPr lang="sk-SK" dirty="0" err="1" smtClean="0"/>
              <a:t>international</a:t>
            </a:r>
            <a:r>
              <a:rPr lang="sk-SK" dirty="0" smtClean="0"/>
              <a:t> </a:t>
            </a:r>
            <a:r>
              <a:rPr lang="sk-SK" dirty="0" err="1" smtClean="0"/>
              <a:t>tenders</a:t>
            </a:r>
            <a:endParaRPr lang="sk-SK" dirty="0" smtClean="0"/>
          </a:p>
          <a:p>
            <a:pPr marL="514350" indent="-514350">
              <a:buFont typeface="+mj-lt"/>
              <a:buAutoNum type="arabicPeriod"/>
            </a:pPr>
            <a:r>
              <a:rPr lang="en-US" dirty="0"/>
              <a:t>Tax reform </a:t>
            </a:r>
            <a:r>
              <a:rPr lang="en-US" dirty="0" smtClean="0"/>
              <a:t>bringing </a:t>
            </a:r>
            <a:r>
              <a:rPr lang="en-US" dirty="0"/>
              <a:t>simplicity and lowering direct </a:t>
            </a:r>
            <a:r>
              <a:rPr lang="en-US" dirty="0" smtClean="0"/>
              <a:t>taxes</a:t>
            </a:r>
            <a:endParaRPr lang="sk-SK" dirty="0" smtClean="0"/>
          </a:p>
          <a:p>
            <a:pPr marL="514350" indent="-514350">
              <a:buFont typeface="+mj-lt"/>
              <a:buAutoNum type="arabicPeriod"/>
            </a:pPr>
            <a:r>
              <a:rPr lang="en-US" dirty="0"/>
              <a:t>Labor market reform </a:t>
            </a:r>
            <a:r>
              <a:rPr lang="sk-SK" dirty="0" err="1" smtClean="0"/>
              <a:t>bringing</a:t>
            </a:r>
            <a:r>
              <a:rPr lang="sk-SK" dirty="0" smtClean="0"/>
              <a:t> </a:t>
            </a:r>
            <a:r>
              <a:rPr lang="en-US" dirty="0" err="1" smtClean="0"/>
              <a:t>flexib</a:t>
            </a:r>
            <a:r>
              <a:rPr lang="sk-SK" dirty="0" smtClean="0"/>
              <a:t>i</a:t>
            </a:r>
            <a:r>
              <a:rPr lang="en-US" dirty="0" smtClean="0"/>
              <a:t>l</a:t>
            </a:r>
            <a:r>
              <a:rPr lang="sk-SK" dirty="0" err="1" smtClean="0"/>
              <a:t>ity</a:t>
            </a:r>
            <a:endParaRPr lang="sk-SK" dirty="0" smtClean="0"/>
          </a:p>
          <a:p>
            <a:pPr marL="514350" indent="-514350">
              <a:buFont typeface="+mj-lt"/>
              <a:buAutoNum type="arabicPeriod"/>
            </a:pPr>
            <a:r>
              <a:rPr lang="en-US" dirty="0"/>
              <a:t>Pension reform </a:t>
            </a:r>
            <a:r>
              <a:rPr lang="en-US" dirty="0" smtClean="0"/>
              <a:t>linking </a:t>
            </a:r>
            <a:r>
              <a:rPr lang="en-US" dirty="0"/>
              <a:t>benefits to contributions and introducing fully funded second </a:t>
            </a:r>
            <a:r>
              <a:rPr lang="en-US" dirty="0" smtClean="0"/>
              <a:t>pillar</a:t>
            </a:r>
            <a:endParaRPr lang="sk-SK" dirty="0" smtClean="0"/>
          </a:p>
          <a:p>
            <a:pPr marL="514350" indent="-514350">
              <a:buFont typeface="+mj-lt"/>
              <a:buAutoNum type="arabicPeriod"/>
            </a:pPr>
            <a:r>
              <a:rPr lang="en-US" dirty="0"/>
              <a:t>Education reform (2003) introducing per-pupil financing of </a:t>
            </a:r>
            <a:r>
              <a:rPr lang="en-US" dirty="0" smtClean="0"/>
              <a:t>schools</a:t>
            </a:r>
            <a:endParaRPr lang="sk-SK" dirty="0" smtClean="0"/>
          </a:p>
          <a:p>
            <a:pPr marL="514350" indent="-514350">
              <a:buFont typeface="+mj-lt"/>
              <a:buAutoNum type="arabicPeriod"/>
            </a:pPr>
            <a:r>
              <a:rPr lang="en-US" dirty="0"/>
              <a:t>Increasing transparency and fight against </a:t>
            </a:r>
            <a:r>
              <a:rPr lang="en-US" dirty="0" smtClean="0"/>
              <a:t>corruption</a:t>
            </a:r>
            <a:endParaRPr lang="sk-SK" dirty="0" smtClean="0"/>
          </a:p>
          <a:p>
            <a:endParaRPr lang="en-US" dirty="0"/>
          </a:p>
        </p:txBody>
      </p:sp>
    </p:spTree>
    <p:extLst>
      <p:ext uri="{BB962C8B-B14F-4D97-AF65-F5344CB8AC3E}">
        <p14:creationId xmlns:p14="http://schemas.microsoft.com/office/powerpoint/2010/main" val="101193961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Influential</a:t>
            </a:r>
            <a:r>
              <a:rPr lang="sk-SK" b="1" dirty="0" smtClean="0"/>
              <a:t> </a:t>
            </a:r>
            <a:r>
              <a:rPr lang="sk-SK" b="1" dirty="0" err="1" smtClean="0"/>
              <a:t>pro-reform</a:t>
            </a:r>
            <a:r>
              <a:rPr lang="sk-SK" b="1" dirty="0" smtClean="0"/>
              <a:t> </a:t>
            </a:r>
            <a:r>
              <a:rPr lang="sk-SK" b="1" dirty="0" err="1" smtClean="0"/>
              <a:t>group</a:t>
            </a:r>
            <a:endParaRPr lang="en-US" b="1" dirty="0"/>
          </a:p>
        </p:txBody>
      </p:sp>
      <p:sp>
        <p:nvSpPr>
          <p:cNvPr id="3" name="Zástupný symbol obsahu 2"/>
          <p:cNvSpPr>
            <a:spLocks noGrp="1"/>
          </p:cNvSpPr>
          <p:nvPr>
            <p:ph idx="1"/>
          </p:nvPr>
        </p:nvSpPr>
        <p:spPr/>
        <p:txBody>
          <a:bodyPr>
            <a:normAutofit fontScale="92500" lnSpcReduction="10000"/>
          </a:bodyPr>
          <a:lstStyle/>
          <a:p>
            <a:r>
              <a:rPr lang="en-US" dirty="0"/>
              <a:t>Many </a:t>
            </a:r>
            <a:r>
              <a:rPr lang="sk-SK" dirty="0" err="1" smtClean="0"/>
              <a:t>reforms</a:t>
            </a:r>
            <a:r>
              <a:rPr lang="sk-SK" dirty="0" smtClean="0"/>
              <a:t> </a:t>
            </a:r>
            <a:r>
              <a:rPr lang="en-US" dirty="0" smtClean="0"/>
              <a:t>are </a:t>
            </a:r>
            <a:r>
              <a:rPr lang="en-US" dirty="0"/>
              <a:t>unpopular, in conflict with vested interests or technically difficult </a:t>
            </a:r>
            <a:endParaRPr lang="sk-SK" dirty="0" smtClean="0"/>
          </a:p>
          <a:p>
            <a:r>
              <a:rPr lang="sk-SK" dirty="0" err="1" smtClean="0"/>
              <a:t>How</a:t>
            </a:r>
            <a:r>
              <a:rPr lang="sk-SK" dirty="0" smtClean="0"/>
              <a:t> to </a:t>
            </a:r>
            <a:r>
              <a:rPr lang="sk-SK" dirty="0" err="1" smtClean="0"/>
              <a:t>overcome</a:t>
            </a:r>
            <a:r>
              <a:rPr lang="sk-SK" dirty="0" smtClean="0"/>
              <a:t> </a:t>
            </a:r>
            <a:r>
              <a:rPr lang="sk-SK" dirty="0" err="1" smtClean="0"/>
              <a:t>these</a:t>
            </a:r>
            <a:r>
              <a:rPr lang="sk-SK" dirty="0" smtClean="0"/>
              <a:t> </a:t>
            </a:r>
            <a:r>
              <a:rPr lang="sk-SK" dirty="0" err="1" smtClean="0"/>
              <a:t>barriers</a:t>
            </a:r>
            <a:r>
              <a:rPr lang="sk-SK" dirty="0"/>
              <a:t>? In Slovakia </a:t>
            </a:r>
            <a:r>
              <a:rPr lang="sk-SK" dirty="0" err="1"/>
              <a:t>we</a:t>
            </a:r>
            <a:r>
              <a:rPr lang="sk-SK" dirty="0"/>
              <a:t> </a:t>
            </a:r>
            <a:r>
              <a:rPr lang="sk-SK" dirty="0" err="1"/>
              <a:t>were</a:t>
            </a:r>
            <a:r>
              <a:rPr lang="sk-SK" dirty="0"/>
              <a:t> </a:t>
            </a:r>
            <a:r>
              <a:rPr lang="sk-SK" dirty="0" err="1"/>
              <a:t>lucky</a:t>
            </a:r>
            <a:r>
              <a:rPr lang="sk-SK" dirty="0"/>
              <a:t> to </a:t>
            </a:r>
            <a:r>
              <a:rPr lang="sk-SK" dirty="0" err="1"/>
              <a:t>have</a:t>
            </a:r>
            <a:r>
              <a:rPr lang="sk-SK" dirty="0"/>
              <a:t>: </a:t>
            </a:r>
            <a:endParaRPr lang="sk-SK" dirty="0" smtClean="0"/>
          </a:p>
          <a:p>
            <a:pPr lvl="1"/>
            <a:r>
              <a:rPr lang="sk-SK" dirty="0" smtClean="0"/>
              <a:t>S</a:t>
            </a:r>
            <a:r>
              <a:rPr lang="en-US" dirty="0" err="1" smtClean="0"/>
              <a:t>trong</a:t>
            </a:r>
            <a:r>
              <a:rPr lang="en-US" dirty="0" smtClean="0"/>
              <a:t> </a:t>
            </a:r>
            <a:r>
              <a:rPr lang="en-US" dirty="0"/>
              <a:t>NGO </a:t>
            </a:r>
            <a:r>
              <a:rPr lang="en-US" dirty="0" smtClean="0"/>
              <a:t>sector</a:t>
            </a:r>
            <a:r>
              <a:rPr lang="sk-SK" dirty="0" smtClean="0"/>
              <a:t>, </a:t>
            </a:r>
            <a:r>
              <a:rPr lang="sk-SK" dirty="0" err="1" smtClean="0"/>
              <a:t>think-tanks</a:t>
            </a:r>
            <a:endParaRPr lang="sk-SK" dirty="0" smtClean="0"/>
          </a:p>
          <a:p>
            <a:pPr lvl="1"/>
            <a:r>
              <a:rPr lang="sk-SK" dirty="0" smtClean="0"/>
              <a:t>F</a:t>
            </a:r>
            <a:r>
              <a:rPr lang="en-US" dirty="0" err="1" smtClean="0"/>
              <a:t>ree</a:t>
            </a:r>
            <a:r>
              <a:rPr lang="en-US" dirty="0" smtClean="0"/>
              <a:t> media</a:t>
            </a:r>
            <a:endParaRPr lang="sk-SK" dirty="0" smtClean="0"/>
          </a:p>
          <a:p>
            <a:pPr lvl="1"/>
            <a:r>
              <a:rPr lang="sk-SK" dirty="0" smtClean="0"/>
              <a:t>E</a:t>
            </a:r>
            <a:r>
              <a:rPr lang="en-US" dirty="0" err="1" smtClean="0"/>
              <a:t>xperts</a:t>
            </a:r>
            <a:r>
              <a:rPr lang="sk-SK" dirty="0" smtClean="0"/>
              <a:t> (</a:t>
            </a:r>
            <a:r>
              <a:rPr lang="sk-SK" dirty="0" err="1" smtClean="0"/>
              <a:t>e.g</a:t>
            </a:r>
            <a:r>
              <a:rPr lang="sk-SK" dirty="0" smtClean="0"/>
              <a:t>. bank </a:t>
            </a:r>
            <a:r>
              <a:rPr lang="sk-SK" dirty="0" err="1" smtClean="0"/>
              <a:t>analysts</a:t>
            </a:r>
            <a:r>
              <a:rPr lang="sk-SK" dirty="0" smtClean="0"/>
              <a:t>) </a:t>
            </a:r>
            <a:r>
              <a:rPr lang="sk-SK" dirty="0" err="1" smtClean="0"/>
              <a:t>willing</a:t>
            </a:r>
            <a:r>
              <a:rPr lang="sk-SK" dirty="0" smtClean="0"/>
              <a:t> and </a:t>
            </a:r>
            <a:r>
              <a:rPr lang="sk-SK" dirty="0" err="1" smtClean="0"/>
              <a:t>able</a:t>
            </a:r>
            <a:r>
              <a:rPr lang="sk-SK" dirty="0" smtClean="0"/>
              <a:t> to </a:t>
            </a:r>
            <a:r>
              <a:rPr lang="sk-SK" dirty="0" err="1" smtClean="0"/>
              <a:t>comment</a:t>
            </a:r>
            <a:r>
              <a:rPr lang="sk-SK" dirty="0" smtClean="0"/>
              <a:t> in </a:t>
            </a:r>
            <a:r>
              <a:rPr lang="sk-SK" dirty="0" err="1" smtClean="0"/>
              <a:t>media</a:t>
            </a:r>
            <a:endParaRPr lang="sk-SK" dirty="0" smtClean="0"/>
          </a:p>
          <a:p>
            <a:pPr lvl="1"/>
            <a:r>
              <a:rPr lang="sk-SK" dirty="0" smtClean="0"/>
              <a:t>W</a:t>
            </a:r>
            <a:r>
              <a:rPr lang="en-US" dirty="0" smtClean="0"/>
              <a:t>ell </a:t>
            </a:r>
            <a:r>
              <a:rPr lang="en-US" dirty="0"/>
              <a:t>educated politicians and policy makers implementing reforms</a:t>
            </a:r>
          </a:p>
        </p:txBody>
      </p:sp>
    </p:spTree>
    <p:extLst>
      <p:ext uri="{BB962C8B-B14F-4D97-AF65-F5344CB8AC3E}">
        <p14:creationId xmlns:p14="http://schemas.microsoft.com/office/powerpoint/2010/main" val="9451929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Key</a:t>
            </a:r>
            <a:r>
              <a:rPr lang="sk-SK" b="1" dirty="0" smtClean="0"/>
              <a:t> </a:t>
            </a:r>
            <a:r>
              <a:rPr lang="sk-SK" b="1" dirty="0" err="1" smtClean="0"/>
              <a:t>success</a:t>
            </a:r>
            <a:r>
              <a:rPr lang="sk-SK" b="1" dirty="0" smtClean="0"/>
              <a:t> </a:t>
            </a:r>
            <a:r>
              <a:rPr lang="sk-SK" b="1" dirty="0" err="1" smtClean="0"/>
              <a:t>factors</a:t>
            </a:r>
            <a:endParaRPr lang="en-US" b="1" dirty="0"/>
          </a:p>
        </p:txBody>
      </p:sp>
      <p:sp>
        <p:nvSpPr>
          <p:cNvPr id="3" name="Zástupný symbol obsahu 2"/>
          <p:cNvSpPr>
            <a:spLocks noGrp="1"/>
          </p:cNvSpPr>
          <p:nvPr>
            <p:ph idx="1"/>
          </p:nvPr>
        </p:nvSpPr>
        <p:spPr/>
        <p:txBody>
          <a:bodyPr>
            <a:normAutofit fontScale="85000" lnSpcReduction="10000"/>
          </a:bodyPr>
          <a:lstStyle/>
          <a:p>
            <a:pPr marL="514350" indent="-514350">
              <a:buFont typeface="+mj-lt"/>
              <a:buAutoNum type="arabicPeriod"/>
            </a:pPr>
            <a:r>
              <a:rPr lang="sk-SK" dirty="0" err="1" smtClean="0"/>
              <a:t>Influential</a:t>
            </a:r>
            <a:r>
              <a:rPr lang="sk-SK" dirty="0" smtClean="0"/>
              <a:t> </a:t>
            </a:r>
            <a:r>
              <a:rPr lang="sk-SK" dirty="0" err="1" smtClean="0"/>
              <a:t>pro-reform</a:t>
            </a:r>
            <a:r>
              <a:rPr lang="sk-SK" dirty="0" smtClean="0"/>
              <a:t> </a:t>
            </a:r>
            <a:r>
              <a:rPr lang="sk-SK" dirty="0" err="1" smtClean="0"/>
              <a:t>group</a:t>
            </a:r>
            <a:endParaRPr lang="sk-SK" dirty="0" smtClean="0"/>
          </a:p>
          <a:p>
            <a:pPr marL="514350" indent="-514350">
              <a:buFont typeface="+mj-lt"/>
              <a:buAutoNum type="arabicPeriod"/>
            </a:pPr>
            <a:r>
              <a:rPr lang="sk-SK" dirty="0" smtClean="0">
                <a:solidFill>
                  <a:srgbClr val="FF0000"/>
                </a:solidFill>
              </a:rPr>
              <a:t>Transparent </a:t>
            </a:r>
            <a:r>
              <a:rPr lang="sk-SK" dirty="0" err="1" smtClean="0">
                <a:solidFill>
                  <a:srgbClr val="FF0000"/>
                </a:solidFill>
              </a:rPr>
              <a:t>privatization</a:t>
            </a:r>
            <a:r>
              <a:rPr lang="sk-SK" dirty="0" smtClean="0">
                <a:solidFill>
                  <a:srgbClr val="FF0000"/>
                </a:solidFill>
              </a:rPr>
              <a:t>, </a:t>
            </a:r>
            <a:r>
              <a:rPr lang="sk-SK" dirty="0" err="1" smtClean="0">
                <a:solidFill>
                  <a:srgbClr val="FF0000"/>
                </a:solidFill>
              </a:rPr>
              <a:t>international</a:t>
            </a:r>
            <a:r>
              <a:rPr lang="sk-SK" dirty="0" smtClean="0">
                <a:solidFill>
                  <a:srgbClr val="FF0000"/>
                </a:solidFill>
              </a:rPr>
              <a:t> </a:t>
            </a:r>
            <a:r>
              <a:rPr lang="sk-SK" dirty="0" err="1" smtClean="0">
                <a:solidFill>
                  <a:srgbClr val="FF0000"/>
                </a:solidFill>
              </a:rPr>
              <a:t>tenders</a:t>
            </a:r>
            <a:endParaRPr lang="sk-SK" dirty="0" smtClean="0">
              <a:solidFill>
                <a:srgbClr val="FF0000"/>
              </a:solidFill>
            </a:endParaRPr>
          </a:p>
          <a:p>
            <a:pPr marL="514350" indent="-514350">
              <a:buFont typeface="+mj-lt"/>
              <a:buAutoNum type="arabicPeriod"/>
            </a:pPr>
            <a:r>
              <a:rPr lang="en-US" dirty="0"/>
              <a:t>Tax reform </a:t>
            </a:r>
            <a:r>
              <a:rPr lang="en-US" dirty="0" smtClean="0"/>
              <a:t>bringing </a:t>
            </a:r>
            <a:r>
              <a:rPr lang="en-US" dirty="0"/>
              <a:t>simplicity and lowering direct </a:t>
            </a:r>
            <a:r>
              <a:rPr lang="en-US" dirty="0" smtClean="0"/>
              <a:t>taxes</a:t>
            </a:r>
            <a:endParaRPr lang="sk-SK" dirty="0" smtClean="0"/>
          </a:p>
          <a:p>
            <a:pPr marL="514350" indent="-514350">
              <a:buFont typeface="+mj-lt"/>
              <a:buAutoNum type="arabicPeriod"/>
            </a:pPr>
            <a:r>
              <a:rPr lang="en-US" dirty="0"/>
              <a:t>Labor market reform </a:t>
            </a:r>
            <a:r>
              <a:rPr lang="sk-SK" dirty="0" err="1" smtClean="0"/>
              <a:t>bringing</a:t>
            </a:r>
            <a:r>
              <a:rPr lang="sk-SK" dirty="0" smtClean="0"/>
              <a:t> </a:t>
            </a:r>
            <a:r>
              <a:rPr lang="en-US" dirty="0" err="1" smtClean="0"/>
              <a:t>flexib</a:t>
            </a:r>
            <a:r>
              <a:rPr lang="sk-SK" dirty="0" smtClean="0"/>
              <a:t>i</a:t>
            </a:r>
            <a:r>
              <a:rPr lang="en-US" dirty="0" smtClean="0"/>
              <a:t>l</a:t>
            </a:r>
            <a:r>
              <a:rPr lang="sk-SK" dirty="0" err="1" smtClean="0"/>
              <a:t>ity</a:t>
            </a:r>
            <a:endParaRPr lang="sk-SK" dirty="0" smtClean="0"/>
          </a:p>
          <a:p>
            <a:pPr marL="514350" indent="-514350">
              <a:buFont typeface="+mj-lt"/>
              <a:buAutoNum type="arabicPeriod"/>
            </a:pPr>
            <a:r>
              <a:rPr lang="en-US" dirty="0"/>
              <a:t>Pension reform </a:t>
            </a:r>
            <a:r>
              <a:rPr lang="en-US" dirty="0" smtClean="0"/>
              <a:t>linking </a:t>
            </a:r>
            <a:r>
              <a:rPr lang="en-US" dirty="0"/>
              <a:t>benefits to contributions and introducing fully funded second </a:t>
            </a:r>
            <a:r>
              <a:rPr lang="en-US" dirty="0" smtClean="0"/>
              <a:t>pillar</a:t>
            </a:r>
            <a:endParaRPr lang="sk-SK" dirty="0" smtClean="0"/>
          </a:p>
          <a:p>
            <a:pPr marL="514350" indent="-514350">
              <a:buFont typeface="+mj-lt"/>
              <a:buAutoNum type="arabicPeriod"/>
            </a:pPr>
            <a:r>
              <a:rPr lang="en-US" dirty="0"/>
              <a:t>Education reform (2003) introducing per-pupil financing of </a:t>
            </a:r>
            <a:r>
              <a:rPr lang="en-US" dirty="0" smtClean="0"/>
              <a:t>schools</a:t>
            </a:r>
            <a:endParaRPr lang="sk-SK" dirty="0" smtClean="0"/>
          </a:p>
          <a:p>
            <a:pPr marL="514350" indent="-514350">
              <a:buFont typeface="+mj-lt"/>
              <a:buAutoNum type="arabicPeriod"/>
            </a:pPr>
            <a:r>
              <a:rPr lang="en-US" dirty="0"/>
              <a:t>Increasing transparency and fight against </a:t>
            </a:r>
            <a:r>
              <a:rPr lang="en-US" dirty="0" smtClean="0"/>
              <a:t>corruption</a:t>
            </a:r>
            <a:endParaRPr lang="sk-SK" dirty="0" smtClean="0"/>
          </a:p>
          <a:p>
            <a:endParaRPr lang="en-US" dirty="0"/>
          </a:p>
        </p:txBody>
      </p:sp>
    </p:spTree>
    <p:extLst>
      <p:ext uri="{BB962C8B-B14F-4D97-AF65-F5344CB8AC3E}">
        <p14:creationId xmlns:p14="http://schemas.microsoft.com/office/powerpoint/2010/main" val="40720845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en-US" b="1" dirty="0"/>
              <a:t>Transparent </a:t>
            </a:r>
            <a:r>
              <a:rPr lang="en-US" b="1" dirty="0" smtClean="0"/>
              <a:t>privatization</a:t>
            </a:r>
            <a:endParaRPr lang="en-US" b="1" dirty="0"/>
          </a:p>
        </p:txBody>
      </p:sp>
      <p:sp>
        <p:nvSpPr>
          <p:cNvPr id="3" name="Zástupný symbol obsahu 2"/>
          <p:cNvSpPr>
            <a:spLocks noGrp="1"/>
          </p:cNvSpPr>
          <p:nvPr>
            <p:ph idx="1"/>
          </p:nvPr>
        </p:nvSpPr>
        <p:spPr/>
        <p:txBody>
          <a:bodyPr>
            <a:normAutofit fontScale="85000" lnSpcReduction="20000"/>
          </a:bodyPr>
          <a:lstStyle/>
          <a:p>
            <a:r>
              <a:rPr lang="sk-SK" dirty="0" err="1" smtClean="0"/>
              <a:t>Before</a:t>
            </a:r>
            <a:r>
              <a:rPr lang="sk-SK" dirty="0" smtClean="0"/>
              <a:t> 1999: M</a:t>
            </a:r>
            <a:r>
              <a:rPr lang="en-US" dirty="0" err="1" smtClean="0"/>
              <a:t>ostly</a:t>
            </a:r>
            <a:r>
              <a:rPr lang="en-US" dirty="0" smtClean="0"/>
              <a:t> </a:t>
            </a:r>
            <a:r>
              <a:rPr lang="en-US" dirty="0"/>
              <a:t>non-transparent methods of privatization preferring local investors linked to </a:t>
            </a:r>
            <a:r>
              <a:rPr lang="en-US" dirty="0" smtClean="0"/>
              <a:t>politicians</a:t>
            </a:r>
            <a:endParaRPr lang="sk-SK" dirty="0" smtClean="0"/>
          </a:p>
          <a:p>
            <a:r>
              <a:rPr lang="sk-SK" dirty="0" err="1" smtClean="0"/>
              <a:t>After</a:t>
            </a:r>
            <a:r>
              <a:rPr lang="sk-SK" dirty="0" smtClean="0"/>
              <a:t> 1999: I</a:t>
            </a:r>
            <a:r>
              <a:rPr lang="en-US" dirty="0" err="1" smtClean="0"/>
              <a:t>nternational</a:t>
            </a:r>
            <a:r>
              <a:rPr lang="en-US" dirty="0" smtClean="0"/>
              <a:t> </a:t>
            </a:r>
            <a:r>
              <a:rPr lang="en-US" dirty="0"/>
              <a:t>tenders, direct selling to strategic </a:t>
            </a:r>
            <a:r>
              <a:rPr lang="en-US" dirty="0" smtClean="0"/>
              <a:t>investors</a:t>
            </a:r>
            <a:r>
              <a:rPr lang="sk-SK" dirty="0" smtClean="0"/>
              <a:t>, </a:t>
            </a:r>
            <a:r>
              <a:rPr lang="en-US" dirty="0" smtClean="0"/>
              <a:t>price </a:t>
            </a:r>
            <a:r>
              <a:rPr lang="en-US" dirty="0"/>
              <a:t>as </a:t>
            </a:r>
            <a:r>
              <a:rPr lang="sk-SK" dirty="0" smtClean="0"/>
              <a:t>a </a:t>
            </a:r>
            <a:r>
              <a:rPr lang="en-US" dirty="0" smtClean="0"/>
              <a:t>single </a:t>
            </a:r>
            <a:r>
              <a:rPr lang="en-US" dirty="0"/>
              <a:t>winning </a:t>
            </a:r>
            <a:r>
              <a:rPr lang="en-US" dirty="0" smtClean="0"/>
              <a:t>criteria</a:t>
            </a:r>
            <a:endParaRPr lang="sk-SK" dirty="0" smtClean="0"/>
          </a:p>
          <a:p>
            <a:r>
              <a:rPr lang="sk-SK" dirty="0" err="1" smtClean="0"/>
              <a:t>Key</a:t>
            </a:r>
            <a:r>
              <a:rPr lang="sk-SK" dirty="0" smtClean="0"/>
              <a:t> </a:t>
            </a:r>
            <a:r>
              <a:rPr lang="sk-SK" dirty="0" err="1" smtClean="0"/>
              <a:t>assumptions</a:t>
            </a:r>
            <a:r>
              <a:rPr lang="sk-SK" dirty="0" smtClean="0"/>
              <a:t>:</a:t>
            </a:r>
          </a:p>
          <a:p>
            <a:pPr lvl="1"/>
            <a:r>
              <a:rPr lang="sk-SK" dirty="0" smtClean="0"/>
              <a:t>I</a:t>
            </a:r>
            <a:r>
              <a:rPr lang="en-US" dirty="0" err="1" smtClean="0"/>
              <a:t>nvestors</a:t>
            </a:r>
            <a:r>
              <a:rPr lang="en-US" dirty="0" smtClean="0"/>
              <a:t> </a:t>
            </a:r>
            <a:r>
              <a:rPr lang="en-US" dirty="0"/>
              <a:t>from democratic and developed countries would bring the advanced knowledge and the culture that would increase the speed of transformation </a:t>
            </a:r>
            <a:r>
              <a:rPr lang="en-US" dirty="0" smtClean="0"/>
              <a:t>and </a:t>
            </a:r>
            <a:r>
              <a:rPr lang="en-US" dirty="0"/>
              <a:t>foster </a:t>
            </a:r>
            <a:r>
              <a:rPr lang="en-US" dirty="0" smtClean="0"/>
              <a:t>competitiveness</a:t>
            </a:r>
            <a:endParaRPr lang="sk-SK" dirty="0" smtClean="0"/>
          </a:p>
          <a:p>
            <a:pPr lvl="1"/>
            <a:r>
              <a:rPr lang="sk-SK" dirty="0" err="1" smtClean="0"/>
              <a:t>The</a:t>
            </a:r>
            <a:r>
              <a:rPr lang="sk-SK" dirty="0" smtClean="0"/>
              <a:t> </a:t>
            </a:r>
            <a:r>
              <a:rPr lang="en-US" dirty="0" smtClean="0"/>
              <a:t>competition </a:t>
            </a:r>
            <a:r>
              <a:rPr lang="en-US" dirty="0"/>
              <a:t>for the best price would ensure the highest possible revenues for the state budget</a:t>
            </a:r>
            <a:endParaRPr lang="sk-SK" dirty="0" smtClean="0"/>
          </a:p>
        </p:txBody>
      </p:sp>
    </p:spTree>
    <p:extLst>
      <p:ext uri="{BB962C8B-B14F-4D97-AF65-F5344CB8AC3E}">
        <p14:creationId xmlns:p14="http://schemas.microsoft.com/office/powerpoint/2010/main" val="22177474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Brown-field</a:t>
            </a:r>
            <a:r>
              <a:rPr lang="sk-SK" b="1" dirty="0" smtClean="0"/>
              <a:t> </a:t>
            </a:r>
            <a:r>
              <a:rPr lang="sk-SK" b="1" dirty="0" err="1" smtClean="0"/>
              <a:t>investors</a:t>
            </a:r>
            <a:endParaRPr lang="en-US" b="1" dirty="0"/>
          </a:p>
        </p:txBody>
      </p:sp>
      <p:sp>
        <p:nvSpPr>
          <p:cNvPr id="3" name="Zástupný symbol obsahu 2"/>
          <p:cNvSpPr>
            <a:spLocks noGrp="1"/>
          </p:cNvSpPr>
          <p:nvPr>
            <p:ph idx="1"/>
          </p:nvPr>
        </p:nvSpPr>
        <p:spPr/>
        <p:txBody>
          <a:bodyPr>
            <a:normAutofit fontScale="85000" lnSpcReduction="20000"/>
          </a:bodyPr>
          <a:lstStyle/>
          <a:p>
            <a:r>
              <a:rPr lang="sk-SK" dirty="0" err="1" smtClean="0"/>
              <a:t>Banking</a:t>
            </a:r>
            <a:r>
              <a:rPr lang="sk-SK" dirty="0" smtClean="0"/>
              <a:t> and </a:t>
            </a:r>
            <a:r>
              <a:rPr lang="sk-SK" dirty="0" err="1" smtClean="0"/>
              <a:t>insurance</a:t>
            </a:r>
            <a:r>
              <a:rPr lang="sk-SK" dirty="0" smtClean="0"/>
              <a:t> (</a:t>
            </a:r>
            <a:r>
              <a:rPr lang="sk-SK" dirty="0" err="1" smtClean="0"/>
              <a:t>fully</a:t>
            </a:r>
            <a:r>
              <a:rPr lang="sk-SK" dirty="0" smtClean="0"/>
              <a:t> </a:t>
            </a:r>
            <a:r>
              <a:rPr lang="sk-SK" dirty="0" err="1" smtClean="0"/>
              <a:t>privatized</a:t>
            </a:r>
            <a:r>
              <a:rPr lang="sk-SK" dirty="0" smtClean="0"/>
              <a:t>)</a:t>
            </a:r>
          </a:p>
          <a:p>
            <a:pPr lvl="1"/>
            <a:r>
              <a:rPr lang="en-US" dirty="0" err="1"/>
              <a:t>Erste</a:t>
            </a:r>
            <a:r>
              <a:rPr lang="en-US" dirty="0"/>
              <a:t>, </a:t>
            </a:r>
            <a:r>
              <a:rPr lang="en-US" dirty="0" err="1"/>
              <a:t>Raiffeizen</a:t>
            </a:r>
            <a:r>
              <a:rPr lang="en-US" dirty="0"/>
              <a:t>, </a:t>
            </a:r>
            <a:r>
              <a:rPr lang="en-US" dirty="0" err="1"/>
              <a:t>Intesa</a:t>
            </a:r>
            <a:r>
              <a:rPr lang="en-US" dirty="0"/>
              <a:t>, </a:t>
            </a:r>
            <a:r>
              <a:rPr lang="en-US" dirty="0" err="1"/>
              <a:t>UniCredit</a:t>
            </a:r>
            <a:r>
              <a:rPr lang="en-US" dirty="0"/>
              <a:t>, Allianz, </a:t>
            </a:r>
            <a:r>
              <a:rPr lang="en-US" dirty="0" err="1"/>
              <a:t>Generali</a:t>
            </a:r>
            <a:r>
              <a:rPr lang="en-US" dirty="0"/>
              <a:t>, etc.</a:t>
            </a:r>
            <a:endParaRPr lang="sk-SK" dirty="0" smtClean="0"/>
          </a:p>
          <a:p>
            <a:r>
              <a:rPr lang="sk-SK" dirty="0" err="1" smtClean="0"/>
              <a:t>Telecommunications</a:t>
            </a:r>
            <a:r>
              <a:rPr lang="sk-SK" dirty="0" smtClean="0"/>
              <a:t> (majority or </a:t>
            </a:r>
            <a:r>
              <a:rPr lang="sk-SK" dirty="0" err="1" smtClean="0"/>
              <a:t>fully</a:t>
            </a:r>
            <a:r>
              <a:rPr lang="sk-SK" dirty="0" smtClean="0"/>
              <a:t>)</a:t>
            </a:r>
          </a:p>
          <a:p>
            <a:pPr lvl="1"/>
            <a:r>
              <a:rPr lang="en-US" dirty="0"/>
              <a:t>Fixed line operator: Deutsche Telekom (51% majority)</a:t>
            </a:r>
          </a:p>
          <a:p>
            <a:pPr lvl="1"/>
            <a:r>
              <a:rPr lang="en-US" dirty="0"/>
              <a:t>GSM: Orange, O2 (100%)</a:t>
            </a:r>
            <a:endParaRPr lang="sk-SK" dirty="0" smtClean="0"/>
          </a:p>
          <a:p>
            <a:r>
              <a:rPr lang="sk-SK" dirty="0" err="1" smtClean="0"/>
              <a:t>Energy</a:t>
            </a:r>
            <a:r>
              <a:rPr lang="sk-SK" dirty="0" smtClean="0"/>
              <a:t> (</a:t>
            </a:r>
            <a:r>
              <a:rPr lang="en-US" dirty="0"/>
              <a:t>majority or 49% with managerial </a:t>
            </a:r>
            <a:r>
              <a:rPr lang="en-US" dirty="0" smtClean="0"/>
              <a:t>control</a:t>
            </a:r>
            <a:r>
              <a:rPr lang="sk-SK" dirty="0" smtClean="0"/>
              <a:t>)</a:t>
            </a:r>
          </a:p>
          <a:p>
            <a:pPr lvl="1"/>
            <a:r>
              <a:rPr lang="en-US" dirty="0"/>
              <a:t>Electricity distributors (49%): E.ON, EDF, RWE</a:t>
            </a:r>
          </a:p>
          <a:p>
            <a:pPr lvl="1"/>
            <a:r>
              <a:rPr lang="en-US" dirty="0"/>
              <a:t>Gas industry (49%): </a:t>
            </a:r>
            <a:r>
              <a:rPr lang="en-US" dirty="0" err="1"/>
              <a:t>Gaz</a:t>
            </a:r>
            <a:r>
              <a:rPr lang="en-US" dirty="0"/>
              <a:t> de France </a:t>
            </a:r>
            <a:r>
              <a:rPr lang="sk-SK" dirty="0"/>
              <a:t>&amp;</a:t>
            </a:r>
            <a:r>
              <a:rPr lang="en-US" dirty="0"/>
              <a:t> </a:t>
            </a:r>
            <a:r>
              <a:rPr lang="en-US" dirty="0" err="1"/>
              <a:t>Ruhrgas</a:t>
            </a:r>
            <a:r>
              <a:rPr lang="en-US" dirty="0"/>
              <a:t> (in 2014 replaced by Czech energy holding EPH)</a:t>
            </a:r>
          </a:p>
          <a:p>
            <a:pPr lvl="1"/>
            <a:r>
              <a:rPr lang="en-US" dirty="0"/>
              <a:t>Power producer (66%): </a:t>
            </a:r>
            <a:r>
              <a:rPr lang="en-US" dirty="0" err="1"/>
              <a:t>Enel</a:t>
            </a:r>
            <a:endParaRPr lang="en-US" dirty="0"/>
          </a:p>
          <a:p>
            <a:pPr lvl="1"/>
            <a:r>
              <a:rPr lang="en-US" dirty="0"/>
              <a:t>Oil pipeline (49%): Yukos (in 2006 bought back by government)</a:t>
            </a:r>
            <a:endParaRPr lang="en-US" dirty="0" smtClean="0"/>
          </a:p>
          <a:p>
            <a:pPr lvl="1"/>
            <a:endParaRPr lang="en-US" dirty="0"/>
          </a:p>
        </p:txBody>
      </p:sp>
    </p:spTree>
    <p:extLst>
      <p:ext uri="{BB962C8B-B14F-4D97-AF65-F5344CB8AC3E}">
        <p14:creationId xmlns:p14="http://schemas.microsoft.com/office/powerpoint/2010/main" val="80197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Important</a:t>
            </a:r>
            <a:r>
              <a:rPr lang="sk-SK" b="1" dirty="0" smtClean="0"/>
              <a:t> notes</a:t>
            </a:r>
            <a:endParaRPr lang="en-US" b="1" dirty="0"/>
          </a:p>
        </p:txBody>
      </p:sp>
      <p:sp>
        <p:nvSpPr>
          <p:cNvPr id="3" name="Zástupný symbol obsahu 2"/>
          <p:cNvSpPr>
            <a:spLocks noGrp="1"/>
          </p:cNvSpPr>
          <p:nvPr>
            <p:ph idx="1"/>
          </p:nvPr>
        </p:nvSpPr>
        <p:spPr/>
        <p:txBody>
          <a:bodyPr/>
          <a:lstStyle/>
          <a:p>
            <a:r>
              <a:rPr lang="en-US" dirty="0"/>
              <a:t>The privatization of state monopolies </a:t>
            </a:r>
            <a:r>
              <a:rPr lang="en-US" dirty="0" smtClean="0"/>
              <a:t>required</a:t>
            </a:r>
            <a:r>
              <a:rPr lang="sk-SK" dirty="0" smtClean="0"/>
              <a:t>:</a:t>
            </a:r>
          </a:p>
          <a:p>
            <a:pPr lvl="1"/>
            <a:r>
              <a:rPr lang="sk-SK" dirty="0" smtClean="0"/>
              <a:t>E</a:t>
            </a:r>
            <a:r>
              <a:rPr lang="en-US" dirty="0" smtClean="0"/>
              <a:t>stablishing </a:t>
            </a:r>
            <a:r>
              <a:rPr lang="en-US" dirty="0"/>
              <a:t>new independent regulators </a:t>
            </a:r>
            <a:endParaRPr lang="sk-SK" dirty="0" smtClean="0"/>
          </a:p>
          <a:p>
            <a:pPr lvl="1"/>
            <a:r>
              <a:rPr lang="sk-SK" dirty="0" smtClean="0"/>
              <a:t>D</a:t>
            </a:r>
            <a:r>
              <a:rPr lang="en-US" dirty="0" err="1" smtClean="0"/>
              <a:t>eregulation</a:t>
            </a:r>
            <a:r>
              <a:rPr lang="en-US" dirty="0" smtClean="0"/>
              <a:t> </a:t>
            </a:r>
            <a:r>
              <a:rPr lang="en-US" dirty="0"/>
              <a:t>of prices with negative short-term impact on population particularly in energy sector</a:t>
            </a:r>
          </a:p>
        </p:txBody>
      </p:sp>
    </p:spTree>
    <p:extLst>
      <p:ext uri="{BB962C8B-B14F-4D97-AF65-F5344CB8AC3E}">
        <p14:creationId xmlns:p14="http://schemas.microsoft.com/office/powerpoint/2010/main" val="16995221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Key</a:t>
            </a:r>
            <a:r>
              <a:rPr lang="sk-SK" b="1" dirty="0" smtClean="0"/>
              <a:t> </a:t>
            </a:r>
            <a:r>
              <a:rPr lang="sk-SK" b="1" dirty="0" err="1" smtClean="0"/>
              <a:t>success</a:t>
            </a:r>
            <a:r>
              <a:rPr lang="sk-SK" b="1" dirty="0" smtClean="0"/>
              <a:t> </a:t>
            </a:r>
            <a:r>
              <a:rPr lang="sk-SK" b="1" dirty="0" err="1" smtClean="0"/>
              <a:t>factors</a:t>
            </a:r>
            <a:endParaRPr lang="en-US" b="1" dirty="0"/>
          </a:p>
        </p:txBody>
      </p:sp>
      <p:sp>
        <p:nvSpPr>
          <p:cNvPr id="3" name="Zástupný symbol obsahu 2"/>
          <p:cNvSpPr>
            <a:spLocks noGrp="1"/>
          </p:cNvSpPr>
          <p:nvPr>
            <p:ph idx="1"/>
          </p:nvPr>
        </p:nvSpPr>
        <p:spPr/>
        <p:txBody>
          <a:bodyPr>
            <a:normAutofit fontScale="85000" lnSpcReduction="10000"/>
          </a:bodyPr>
          <a:lstStyle/>
          <a:p>
            <a:pPr marL="514350" indent="-514350">
              <a:buFont typeface="+mj-lt"/>
              <a:buAutoNum type="arabicPeriod"/>
            </a:pPr>
            <a:r>
              <a:rPr lang="sk-SK" dirty="0" err="1" smtClean="0"/>
              <a:t>Influential</a:t>
            </a:r>
            <a:r>
              <a:rPr lang="sk-SK" dirty="0" smtClean="0"/>
              <a:t> </a:t>
            </a:r>
            <a:r>
              <a:rPr lang="sk-SK" dirty="0" err="1" smtClean="0"/>
              <a:t>pro-reform</a:t>
            </a:r>
            <a:r>
              <a:rPr lang="sk-SK" dirty="0" smtClean="0"/>
              <a:t> </a:t>
            </a:r>
            <a:r>
              <a:rPr lang="sk-SK" dirty="0" err="1" smtClean="0"/>
              <a:t>group</a:t>
            </a:r>
            <a:endParaRPr lang="sk-SK" dirty="0" smtClean="0"/>
          </a:p>
          <a:p>
            <a:pPr marL="514350" indent="-514350">
              <a:buFont typeface="+mj-lt"/>
              <a:buAutoNum type="arabicPeriod"/>
            </a:pPr>
            <a:r>
              <a:rPr lang="sk-SK" dirty="0" smtClean="0"/>
              <a:t>Transparent </a:t>
            </a:r>
            <a:r>
              <a:rPr lang="sk-SK" dirty="0" err="1" smtClean="0"/>
              <a:t>privatization</a:t>
            </a:r>
            <a:r>
              <a:rPr lang="sk-SK" dirty="0" smtClean="0"/>
              <a:t>, </a:t>
            </a:r>
            <a:r>
              <a:rPr lang="sk-SK" dirty="0" err="1" smtClean="0"/>
              <a:t>international</a:t>
            </a:r>
            <a:r>
              <a:rPr lang="sk-SK" dirty="0" smtClean="0"/>
              <a:t> </a:t>
            </a:r>
            <a:r>
              <a:rPr lang="sk-SK" dirty="0" err="1" smtClean="0"/>
              <a:t>tenders</a:t>
            </a:r>
            <a:endParaRPr lang="sk-SK" dirty="0" smtClean="0"/>
          </a:p>
          <a:p>
            <a:pPr marL="514350" indent="-514350">
              <a:buFont typeface="+mj-lt"/>
              <a:buAutoNum type="arabicPeriod"/>
            </a:pPr>
            <a:r>
              <a:rPr lang="en-US" dirty="0">
                <a:solidFill>
                  <a:srgbClr val="FF0000"/>
                </a:solidFill>
              </a:rPr>
              <a:t>Tax reform </a:t>
            </a:r>
            <a:r>
              <a:rPr lang="en-US" dirty="0" smtClean="0">
                <a:solidFill>
                  <a:srgbClr val="FF0000"/>
                </a:solidFill>
              </a:rPr>
              <a:t>bringing </a:t>
            </a:r>
            <a:r>
              <a:rPr lang="en-US" dirty="0">
                <a:solidFill>
                  <a:srgbClr val="FF0000"/>
                </a:solidFill>
              </a:rPr>
              <a:t>simplicity and lowering direct </a:t>
            </a:r>
            <a:r>
              <a:rPr lang="en-US" dirty="0" smtClean="0">
                <a:solidFill>
                  <a:srgbClr val="FF0000"/>
                </a:solidFill>
              </a:rPr>
              <a:t>taxes</a:t>
            </a:r>
            <a:endParaRPr lang="sk-SK" dirty="0" smtClean="0">
              <a:solidFill>
                <a:srgbClr val="FF0000"/>
              </a:solidFill>
            </a:endParaRPr>
          </a:p>
          <a:p>
            <a:pPr marL="514350" indent="-514350">
              <a:buFont typeface="+mj-lt"/>
              <a:buAutoNum type="arabicPeriod"/>
            </a:pPr>
            <a:r>
              <a:rPr lang="en-US" dirty="0"/>
              <a:t>Labor market reform </a:t>
            </a:r>
            <a:r>
              <a:rPr lang="sk-SK" dirty="0" err="1" smtClean="0"/>
              <a:t>bringing</a:t>
            </a:r>
            <a:r>
              <a:rPr lang="sk-SK" dirty="0" smtClean="0"/>
              <a:t> </a:t>
            </a:r>
            <a:r>
              <a:rPr lang="en-US" dirty="0" err="1" smtClean="0"/>
              <a:t>flexib</a:t>
            </a:r>
            <a:r>
              <a:rPr lang="sk-SK" dirty="0" smtClean="0"/>
              <a:t>i</a:t>
            </a:r>
            <a:r>
              <a:rPr lang="en-US" dirty="0" smtClean="0"/>
              <a:t>l</a:t>
            </a:r>
            <a:r>
              <a:rPr lang="sk-SK" dirty="0" err="1" smtClean="0"/>
              <a:t>ity</a:t>
            </a:r>
            <a:endParaRPr lang="sk-SK" dirty="0" smtClean="0"/>
          </a:p>
          <a:p>
            <a:pPr marL="514350" indent="-514350">
              <a:buFont typeface="+mj-lt"/>
              <a:buAutoNum type="arabicPeriod"/>
            </a:pPr>
            <a:r>
              <a:rPr lang="en-US" dirty="0"/>
              <a:t>Pension reform </a:t>
            </a:r>
            <a:r>
              <a:rPr lang="en-US" dirty="0" smtClean="0"/>
              <a:t>linking </a:t>
            </a:r>
            <a:r>
              <a:rPr lang="en-US" dirty="0"/>
              <a:t>benefits to contributions and introducing fully funded second </a:t>
            </a:r>
            <a:r>
              <a:rPr lang="en-US" dirty="0" smtClean="0"/>
              <a:t>pillar</a:t>
            </a:r>
            <a:endParaRPr lang="sk-SK" dirty="0" smtClean="0"/>
          </a:p>
          <a:p>
            <a:pPr marL="514350" indent="-514350">
              <a:buFont typeface="+mj-lt"/>
              <a:buAutoNum type="arabicPeriod"/>
            </a:pPr>
            <a:r>
              <a:rPr lang="en-US" dirty="0"/>
              <a:t>Education reform (2003) introducing per-pupil financing of </a:t>
            </a:r>
            <a:r>
              <a:rPr lang="en-US" dirty="0" smtClean="0"/>
              <a:t>schools</a:t>
            </a:r>
            <a:endParaRPr lang="sk-SK" dirty="0" smtClean="0"/>
          </a:p>
          <a:p>
            <a:pPr marL="514350" indent="-514350">
              <a:buFont typeface="+mj-lt"/>
              <a:buAutoNum type="arabicPeriod"/>
            </a:pPr>
            <a:r>
              <a:rPr lang="en-US" dirty="0"/>
              <a:t>Increasing transparency and fight against </a:t>
            </a:r>
            <a:r>
              <a:rPr lang="en-US" dirty="0" smtClean="0"/>
              <a:t>corruption</a:t>
            </a:r>
            <a:endParaRPr lang="sk-SK" dirty="0" smtClean="0"/>
          </a:p>
          <a:p>
            <a:endParaRPr lang="en-US" dirty="0"/>
          </a:p>
        </p:txBody>
      </p:sp>
    </p:spTree>
    <p:extLst>
      <p:ext uri="{BB962C8B-B14F-4D97-AF65-F5344CB8AC3E}">
        <p14:creationId xmlns:p14="http://schemas.microsoft.com/office/powerpoint/2010/main" val="40720845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Tax</a:t>
            </a:r>
            <a:r>
              <a:rPr lang="sk-SK" b="1" dirty="0" smtClean="0"/>
              <a:t> </a:t>
            </a:r>
            <a:r>
              <a:rPr lang="sk-SK" b="1" dirty="0" err="1" smtClean="0"/>
              <a:t>reform</a:t>
            </a:r>
            <a:r>
              <a:rPr lang="sk-SK" b="1" dirty="0" smtClean="0"/>
              <a:t> (2004) - </a:t>
            </a:r>
            <a:r>
              <a:rPr lang="sk-SK" b="1" dirty="0" err="1" smtClean="0"/>
              <a:t>assumptions</a:t>
            </a:r>
            <a:endParaRPr lang="en-US" b="1" dirty="0"/>
          </a:p>
        </p:txBody>
      </p:sp>
      <p:sp>
        <p:nvSpPr>
          <p:cNvPr id="3" name="Zástupný symbol obsahu 2"/>
          <p:cNvSpPr>
            <a:spLocks noGrp="1"/>
          </p:cNvSpPr>
          <p:nvPr>
            <p:ph idx="1"/>
          </p:nvPr>
        </p:nvSpPr>
        <p:spPr/>
        <p:txBody>
          <a:bodyPr>
            <a:normAutofit lnSpcReduction="10000"/>
          </a:bodyPr>
          <a:lstStyle/>
          <a:p>
            <a:r>
              <a:rPr lang="en-US" dirty="0"/>
              <a:t>The investors welcome simple system and lower taxation on corporate profits. </a:t>
            </a:r>
            <a:endParaRPr lang="sk-SK" dirty="0" smtClean="0"/>
          </a:p>
          <a:p>
            <a:r>
              <a:rPr lang="en-US" dirty="0" smtClean="0"/>
              <a:t>Lower </a:t>
            </a:r>
            <a:r>
              <a:rPr lang="en-US" dirty="0"/>
              <a:t>direct taxes have positive impact on work incentives and reduce tax evasion. </a:t>
            </a:r>
            <a:endParaRPr lang="sk-SK" dirty="0" smtClean="0"/>
          </a:p>
          <a:p>
            <a:r>
              <a:rPr lang="en-US" dirty="0" smtClean="0"/>
              <a:t>Lowering </a:t>
            </a:r>
            <a:r>
              <a:rPr lang="en-US" dirty="0"/>
              <a:t>direct taxes requires higher indirect taxes, which is unpopular. </a:t>
            </a:r>
            <a:endParaRPr lang="sk-SK" dirty="0" smtClean="0"/>
          </a:p>
          <a:p>
            <a:r>
              <a:rPr lang="en-US" dirty="0" smtClean="0"/>
              <a:t>Therefore</a:t>
            </a:r>
            <a:r>
              <a:rPr lang="en-US" dirty="0"/>
              <a:t>, referring to political economy, compensation for low income people is one of key preconditions for successful reform.</a:t>
            </a:r>
          </a:p>
        </p:txBody>
      </p:sp>
    </p:spTree>
    <p:extLst>
      <p:ext uri="{BB962C8B-B14F-4D97-AF65-F5344CB8AC3E}">
        <p14:creationId xmlns:p14="http://schemas.microsoft.com/office/powerpoint/2010/main" val="3109371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Key</a:t>
            </a:r>
            <a:r>
              <a:rPr lang="sk-SK" b="1" dirty="0" smtClean="0"/>
              <a:t> </a:t>
            </a:r>
            <a:r>
              <a:rPr lang="sk-SK" b="1" dirty="0" err="1" smtClean="0"/>
              <a:t>measures</a:t>
            </a:r>
            <a:endParaRPr lang="en-US" b="1" dirty="0"/>
          </a:p>
        </p:txBody>
      </p:sp>
      <p:sp>
        <p:nvSpPr>
          <p:cNvPr id="3" name="Zástupný symbol obsahu 2"/>
          <p:cNvSpPr>
            <a:spLocks noGrp="1"/>
          </p:cNvSpPr>
          <p:nvPr>
            <p:ph idx="1"/>
          </p:nvPr>
        </p:nvSpPr>
        <p:spPr/>
        <p:txBody>
          <a:bodyPr/>
          <a:lstStyle/>
          <a:p>
            <a:r>
              <a:rPr lang="sk-SK" dirty="0" err="1" smtClean="0"/>
              <a:t>Radical</a:t>
            </a:r>
            <a:r>
              <a:rPr lang="sk-SK" dirty="0" smtClean="0"/>
              <a:t> </a:t>
            </a:r>
            <a:r>
              <a:rPr lang="sk-SK" dirty="0" err="1" smtClean="0"/>
              <a:t>simplification</a:t>
            </a:r>
            <a:r>
              <a:rPr lang="sk-SK" dirty="0" smtClean="0"/>
              <a:t> </a:t>
            </a:r>
            <a:r>
              <a:rPr lang="sk-SK" dirty="0" err="1" smtClean="0"/>
              <a:t>of</a:t>
            </a:r>
            <a:r>
              <a:rPr lang="sk-SK" dirty="0" smtClean="0"/>
              <a:t> </a:t>
            </a:r>
            <a:r>
              <a:rPr lang="sk-SK" dirty="0" err="1" smtClean="0"/>
              <a:t>the</a:t>
            </a:r>
            <a:r>
              <a:rPr lang="sk-SK" dirty="0" smtClean="0"/>
              <a:t> </a:t>
            </a:r>
            <a:r>
              <a:rPr lang="sk-SK" dirty="0" err="1" smtClean="0"/>
              <a:t>Tax</a:t>
            </a:r>
            <a:r>
              <a:rPr lang="sk-SK" dirty="0" smtClean="0"/>
              <a:t> </a:t>
            </a:r>
            <a:r>
              <a:rPr lang="sk-SK" dirty="0" err="1" smtClean="0"/>
              <a:t>Code</a:t>
            </a:r>
            <a:r>
              <a:rPr lang="sk-SK" dirty="0" smtClean="0"/>
              <a:t>:</a:t>
            </a:r>
          </a:p>
          <a:p>
            <a:pPr lvl="1"/>
            <a:r>
              <a:rPr lang="en-US" dirty="0"/>
              <a:t>The old system included 90 exceptions, 19 sources of un-taxed income, 66 tax-exempt items, and 37 items with specific tax rates. The reform abolished most of </a:t>
            </a:r>
            <a:r>
              <a:rPr lang="en-US" dirty="0" smtClean="0"/>
              <a:t>them</a:t>
            </a:r>
            <a:r>
              <a:rPr lang="sk-SK" dirty="0" smtClean="0"/>
              <a:t>.</a:t>
            </a:r>
          </a:p>
          <a:p>
            <a:pPr lvl="1"/>
            <a:r>
              <a:rPr lang="sk-SK" dirty="0" err="1" smtClean="0"/>
              <a:t>Abolishing</a:t>
            </a:r>
            <a:r>
              <a:rPr lang="sk-SK" dirty="0" smtClean="0"/>
              <a:t> </a:t>
            </a:r>
            <a:r>
              <a:rPr lang="en-US" dirty="0" smtClean="0"/>
              <a:t>three </a:t>
            </a:r>
            <a:r>
              <a:rPr lang="en-US" dirty="0"/>
              <a:t>minor taxes – gift tax, inheritance tax and real estate transfer tax</a:t>
            </a:r>
          </a:p>
        </p:txBody>
      </p:sp>
    </p:spTree>
    <p:extLst>
      <p:ext uri="{BB962C8B-B14F-4D97-AF65-F5344CB8AC3E}">
        <p14:creationId xmlns:p14="http://schemas.microsoft.com/office/powerpoint/2010/main" val="630440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Key</a:t>
            </a:r>
            <a:r>
              <a:rPr lang="sk-SK" b="1" dirty="0" smtClean="0"/>
              <a:t> </a:t>
            </a:r>
            <a:r>
              <a:rPr lang="sk-SK" b="1" dirty="0" err="1" smtClean="0"/>
              <a:t>measures</a:t>
            </a:r>
            <a:endParaRPr lang="en-US" b="1" dirty="0"/>
          </a:p>
        </p:txBody>
      </p:sp>
      <p:sp>
        <p:nvSpPr>
          <p:cNvPr id="3" name="Zástupný symbol obsahu 2"/>
          <p:cNvSpPr>
            <a:spLocks noGrp="1"/>
          </p:cNvSpPr>
          <p:nvPr>
            <p:ph idx="1"/>
          </p:nvPr>
        </p:nvSpPr>
        <p:spPr/>
        <p:txBody>
          <a:bodyPr>
            <a:normAutofit fontScale="92500"/>
          </a:bodyPr>
          <a:lstStyle/>
          <a:p>
            <a:r>
              <a:rPr lang="sk-SK" dirty="0" smtClean="0"/>
              <a:t>19% </a:t>
            </a:r>
            <a:r>
              <a:rPr lang="sk-SK" dirty="0" err="1" smtClean="0"/>
              <a:t>personal</a:t>
            </a:r>
            <a:r>
              <a:rPr lang="sk-SK" dirty="0" smtClean="0"/>
              <a:t> </a:t>
            </a:r>
            <a:r>
              <a:rPr lang="sk-SK" dirty="0" err="1" smtClean="0"/>
              <a:t>income</a:t>
            </a:r>
            <a:r>
              <a:rPr lang="sk-SK" dirty="0" smtClean="0"/>
              <a:t> </a:t>
            </a:r>
            <a:r>
              <a:rPr lang="sk-SK" dirty="0" err="1" smtClean="0"/>
              <a:t>tax</a:t>
            </a:r>
            <a:r>
              <a:rPr lang="sk-SK" dirty="0" smtClean="0"/>
              <a:t> </a:t>
            </a:r>
            <a:r>
              <a:rPr lang="sk-SK" dirty="0" err="1" smtClean="0"/>
              <a:t>instead</a:t>
            </a:r>
            <a:r>
              <a:rPr lang="sk-SK" dirty="0" smtClean="0"/>
              <a:t> </a:t>
            </a:r>
            <a:r>
              <a:rPr lang="sk-SK" dirty="0" err="1" smtClean="0"/>
              <a:t>of</a:t>
            </a:r>
            <a:r>
              <a:rPr lang="sk-SK" dirty="0" smtClean="0"/>
              <a:t> 5 </a:t>
            </a:r>
            <a:r>
              <a:rPr lang="sk-SK" dirty="0" err="1" smtClean="0"/>
              <a:t>progressive</a:t>
            </a:r>
            <a:r>
              <a:rPr lang="sk-SK" dirty="0" smtClean="0"/>
              <a:t> </a:t>
            </a:r>
            <a:r>
              <a:rPr lang="sk-SK" dirty="0" err="1" smtClean="0"/>
              <a:t>rates</a:t>
            </a:r>
            <a:r>
              <a:rPr lang="sk-SK" dirty="0" smtClean="0"/>
              <a:t> </a:t>
            </a:r>
          </a:p>
          <a:p>
            <a:pPr lvl="1"/>
            <a:r>
              <a:rPr lang="sk-SK" dirty="0" smtClean="0"/>
              <a:t>In 2013 a </a:t>
            </a:r>
            <a:r>
              <a:rPr lang="sk-SK" dirty="0" err="1" smtClean="0"/>
              <a:t>higher</a:t>
            </a:r>
            <a:r>
              <a:rPr lang="sk-SK" dirty="0" smtClean="0"/>
              <a:t> rate </a:t>
            </a:r>
            <a:r>
              <a:rPr lang="sk-SK" dirty="0" err="1" smtClean="0"/>
              <a:t>of</a:t>
            </a:r>
            <a:r>
              <a:rPr lang="sk-SK" dirty="0" smtClean="0"/>
              <a:t> 25% </a:t>
            </a:r>
            <a:r>
              <a:rPr lang="sk-SK" dirty="0" err="1" smtClean="0"/>
              <a:t>was</a:t>
            </a:r>
            <a:r>
              <a:rPr lang="sk-SK" dirty="0" smtClean="0"/>
              <a:t> </a:t>
            </a:r>
            <a:r>
              <a:rPr lang="sk-SK" dirty="0" err="1" smtClean="0"/>
              <a:t>reintroduced</a:t>
            </a:r>
            <a:endParaRPr lang="sk-SK" dirty="0" smtClean="0"/>
          </a:p>
          <a:p>
            <a:r>
              <a:rPr lang="sk-SK" dirty="0" smtClean="0"/>
              <a:t>19% </a:t>
            </a:r>
            <a:r>
              <a:rPr lang="sk-SK" dirty="0" err="1" smtClean="0"/>
              <a:t>corporate</a:t>
            </a:r>
            <a:r>
              <a:rPr lang="sk-SK" dirty="0" smtClean="0"/>
              <a:t> </a:t>
            </a:r>
            <a:r>
              <a:rPr lang="sk-SK" dirty="0" err="1" smtClean="0"/>
              <a:t>income</a:t>
            </a:r>
            <a:r>
              <a:rPr lang="sk-SK" dirty="0" smtClean="0"/>
              <a:t> </a:t>
            </a:r>
            <a:r>
              <a:rPr lang="sk-SK" dirty="0" err="1" smtClean="0"/>
              <a:t>tax</a:t>
            </a:r>
            <a:r>
              <a:rPr lang="sk-SK" dirty="0" smtClean="0"/>
              <a:t> </a:t>
            </a:r>
            <a:r>
              <a:rPr lang="sk-SK" dirty="0" err="1" smtClean="0"/>
              <a:t>istead</a:t>
            </a:r>
            <a:r>
              <a:rPr lang="sk-SK" dirty="0" smtClean="0"/>
              <a:t> </a:t>
            </a:r>
            <a:r>
              <a:rPr lang="sk-SK" dirty="0" err="1" smtClean="0"/>
              <a:t>of</a:t>
            </a:r>
            <a:r>
              <a:rPr lang="sk-SK" dirty="0" smtClean="0"/>
              <a:t> 25%</a:t>
            </a:r>
          </a:p>
          <a:p>
            <a:pPr lvl="1"/>
            <a:r>
              <a:rPr lang="sk-SK" dirty="0" smtClean="0"/>
              <a:t>In 2013 </a:t>
            </a:r>
            <a:r>
              <a:rPr lang="sk-SK" dirty="0" err="1" smtClean="0"/>
              <a:t>incresed</a:t>
            </a:r>
            <a:r>
              <a:rPr lang="sk-SK" dirty="0" smtClean="0"/>
              <a:t> to 23%, </a:t>
            </a:r>
            <a:r>
              <a:rPr lang="sk-SK" dirty="0" err="1" smtClean="0"/>
              <a:t>currently</a:t>
            </a:r>
            <a:r>
              <a:rPr lang="sk-SK" dirty="0" smtClean="0"/>
              <a:t> </a:t>
            </a:r>
            <a:r>
              <a:rPr lang="sk-SK" dirty="0" err="1" smtClean="0"/>
              <a:t>at</a:t>
            </a:r>
            <a:r>
              <a:rPr lang="sk-SK" dirty="0" smtClean="0"/>
              <a:t> 22%</a:t>
            </a:r>
          </a:p>
          <a:p>
            <a:r>
              <a:rPr lang="sk-SK" dirty="0" smtClean="0"/>
              <a:t>0% </a:t>
            </a:r>
            <a:r>
              <a:rPr lang="en-US" dirty="0" smtClean="0"/>
              <a:t>dividend </a:t>
            </a:r>
            <a:r>
              <a:rPr lang="en-US" dirty="0"/>
              <a:t>tax </a:t>
            </a:r>
            <a:r>
              <a:rPr lang="sk-SK" dirty="0" err="1" smtClean="0"/>
              <a:t>instead</a:t>
            </a:r>
            <a:r>
              <a:rPr lang="sk-SK" dirty="0" smtClean="0"/>
              <a:t> </a:t>
            </a:r>
            <a:r>
              <a:rPr lang="en-US" dirty="0" smtClean="0"/>
              <a:t>of </a:t>
            </a:r>
            <a:r>
              <a:rPr lang="en-US" dirty="0"/>
              <a:t>15</a:t>
            </a:r>
            <a:r>
              <a:rPr lang="en-US" dirty="0" smtClean="0"/>
              <a:t>%</a:t>
            </a:r>
            <a:endParaRPr lang="sk-SK" dirty="0" smtClean="0"/>
          </a:p>
          <a:p>
            <a:r>
              <a:rPr lang="en-US" dirty="0"/>
              <a:t>The combined statutory corporate income tax rate and dividend tax rate dropped from 36.3% in 2003 to 19% in </a:t>
            </a:r>
            <a:r>
              <a:rPr lang="en-US" dirty="0" smtClean="0"/>
              <a:t>2004</a:t>
            </a:r>
            <a:r>
              <a:rPr lang="sk-SK" dirty="0" smtClean="0"/>
              <a:t> (</a:t>
            </a:r>
            <a:r>
              <a:rPr lang="en-US" dirty="0" smtClean="0"/>
              <a:t>lowest in </a:t>
            </a:r>
            <a:r>
              <a:rPr lang="sk-SK" dirty="0" err="1" smtClean="0"/>
              <a:t>the</a:t>
            </a:r>
            <a:r>
              <a:rPr lang="sk-SK" dirty="0" smtClean="0"/>
              <a:t> </a:t>
            </a:r>
            <a:r>
              <a:rPr lang="en-US" dirty="0" smtClean="0"/>
              <a:t>OECD</a:t>
            </a:r>
            <a:r>
              <a:rPr lang="sk-SK" dirty="0" smtClean="0"/>
              <a:t>)</a:t>
            </a:r>
            <a:endParaRPr lang="en-US" dirty="0"/>
          </a:p>
        </p:txBody>
      </p:sp>
    </p:spTree>
    <p:extLst>
      <p:ext uri="{BB962C8B-B14F-4D97-AF65-F5344CB8AC3E}">
        <p14:creationId xmlns:p14="http://schemas.microsoft.com/office/powerpoint/2010/main" val="15301780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Key</a:t>
            </a:r>
            <a:r>
              <a:rPr lang="sk-SK" b="1" dirty="0" smtClean="0"/>
              <a:t> </a:t>
            </a:r>
            <a:r>
              <a:rPr lang="sk-SK" b="1" dirty="0" err="1" smtClean="0"/>
              <a:t>measures</a:t>
            </a:r>
            <a:endParaRPr lang="en-US" b="1" dirty="0"/>
          </a:p>
        </p:txBody>
      </p:sp>
      <p:sp>
        <p:nvSpPr>
          <p:cNvPr id="3" name="Zástupný symbol obsahu 2"/>
          <p:cNvSpPr>
            <a:spLocks noGrp="1"/>
          </p:cNvSpPr>
          <p:nvPr>
            <p:ph idx="1"/>
          </p:nvPr>
        </p:nvSpPr>
        <p:spPr/>
        <p:txBody>
          <a:bodyPr>
            <a:normAutofit fontScale="85000" lnSpcReduction="20000"/>
          </a:bodyPr>
          <a:lstStyle/>
          <a:p>
            <a:r>
              <a:rPr lang="sk-SK" dirty="0" smtClean="0"/>
              <a:t>19% </a:t>
            </a:r>
            <a:r>
              <a:rPr lang="sk-SK" dirty="0" err="1" smtClean="0"/>
              <a:t>value</a:t>
            </a:r>
            <a:r>
              <a:rPr lang="sk-SK" dirty="0" smtClean="0"/>
              <a:t> </a:t>
            </a:r>
            <a:r>
              <a:rPr lang="sk-SK" dirty="0" err="1" smtClean="0"/>
              <a:t>added</a:t>
            </a:r>
            <a:r>
              <a:rPr lang="sk-SK" dirty="0" smtClean="0"/>
              <a:t> </a:t>
            </a:r>
            <a:r>
              <a:rPr lang="sk-SK" dirty="0" err="1" smtClean="0"/>
              <a:t>tax</a:t>
            </a:r>
            <a:r>
              <a:rPr lang="sk-SK" dirty="0" smtClean="0"/>
              <a:t> </a:t>
            </a:r>
            <a:r>
              <a:rPr lang="sk-SK" dirty="0" err="1" smtClean="0"/>
              <a:t>instead</a:t>
            </a:r>
            <a:r>
              <a:rPr lang="sk-SK" dirty="0" smtClean="0"/>
              <a:t> </a:t>
            </a:r>
            <a:r>
              <a:rPr lang="sk-SK" dirty="0" err="1" smtClean="0"/>
              <a:t>of</a:t>
            </a:r>
            <a:r>
              <a:rPr lang="sk-SK" dirty="0" smtClean="0"/>
              <a:t> </a:t>
            </a:r>
            <a:r>
              <a:rPr lang="sk-SK" dirty="0" err="1" smtClean="0"/>
              <a:t>lower</a:t>
            </a:r>
            <a:r>
              <a:rPr lang="sk-SK" dirty="0" smtClean="0"/>
              <a:t> rate </a:t>
            </a:r>
            <a:r>
              <a:rPr lang="sk-SK" dirty="0" err="1" smtClean="0"/>
              <a:t>of</a:t>
            </a:r>
            <a:r>
              <a:rPr lang="sk-SK" dirty="0" smtClean="0"/>
              <a:t> 14% and </a:t>
            </a:r>
            <a:r>
              <a:rPr lang="sk-SK" dirty="0" err="1" smtClean="0"/>
              <a:t>upper</a:t>
            </a:r>
            <a:r>
              <a:rPr lang="sk-SK" dirty="0" smtClean="0"/>
              <a:t> rate </a:t>
            </a:r>
            <a:r>
              <a:rPr lang="sk-SK" dirty="0" err="1" smtClean="0"/>
              <a:t>of</a:t>
            </a:r>
            <a:r>
              <a:rPr lang="sk-SK" dirty="0" smtClean="0"/>
              <a:t> 20%</a:t>
            </a:r>
          </a:p>
          <a:p>
            <a:pPr lvl="1"/>
            <a:r>
              <a:rPr lang="sk-SK" dirty="0" smtClean="0"/>
              <a:t>L</a:t>
            </a:r>
            <a:r>
              <a:rPr lang="en-US" dirty="0" err="1" smtClean="0"/>
              <a:t>ater</a:t>
            </a:r>
            <a:r>
              <a:rPr lang="en-US" dirty="0"/>
              <a:t>, lower 10% rate for books and drugs was </a:t>
            </a:r>
            <a:r>
              <a:rPr lang="en-US" dirty="0" smtClean="0"/>
              <a:t>introduced</a:t>
            </a:r>
            <a:endParaRPr lang="sk-SK" dirty="0" smtClean="0"/>
          </a:p>
          <a:p>
            <a:r>
              <a:rPr lang="sk-SK" dirty="0" smtClean="0"/>
              <a:t>I</a:t>
            </a:r>
            <a:r>
              <a:rPr lang="en-US" dirty="0" err="1" smtClean="0"/>
              <a:t>ncrease</a:t>
            </a:r>
            <a:r>
              <a:rPr lang="en-US" dirty="0" smtClean="0"/>
              <a:t> </a:t>
            </a:r>
            <a:r>
              <a:rPr lang="en-US" dirty="0"/>
              <a:t>in the excise tax rates on mineral oils, tobacco, and tobacco products, spirits and </a:t>
            </a:r>
            <a:r>
              <a:rPr lang="en-US" dirty="0" smtClean="0"/>
              <a:t>beer</a:t>
            </a:r>
            <a:endParaRPr lang="sk-SK" dirty="0" smtClean="0"/>
          </a:p>
          <a:p>
            <a:r>
              <a:rPr lang="sk-SK" dirty="0" err="1" smtClean="0"/>
              <a:t>Compensation</a:t>
            </a:r>
            <a:r>
              <a:rPr lang="sk-SK" dirty="0" smtClean="0"/>
              <a:t> </a:t>
            </a:r>
            <a:r>
              <a:rPr lang="sk-SK" dirty="0" err="1" smtClean="0"/>
              <a:t>for</a:t>
            </a:r>
            <a:r>
              <a:rPr lang="sk-SK" dirty="0" smtClean="0"/>
              <a:t> </a:t>
            </a:r>
            <a:r>
              <a:rPr lang="sk-SK" dirty="0" err="1" smtClean="0"/>
              <a:t>low</a:t>
            </a:r>
            <a:r>
              <a:rPr lang="sk-SK" dirty="0" smtClean="0"/>
              <a:t> </a:t>
            </a:r>
            <a:r>
              <a:rPr lang="sk-SK" dirty="0" err="1" smtClean="0"/>
              <a:t>income</a:t>
            </a:r>
            <a:r>
              <a:rPr lang="sk-SK" dirty="0" smtClean="0"/>
              <a:t> </a:t>
            </a:r>
            <a:r>
              <a:rPr lang="sk-SK" dirty="0" err="1" smtClean="0"/>
              <a:t>cohorts</a:t>
            </a:r>
            <a:r>
              <a:rPr lang="sk-SK" dirty="0" smtClean="0"/>
              <a:t>: </a:t>
            </a:r>
          </a:p>
          <a:p>
            <a:pPr lvl="1"/>
            <a:r>
              <a:rPr lang="en-US" dirty="0" smtClean="0"/>
              <a:t>Increasing </a:t>
            </a:r>
            <a:r>
              <a:rPr lang="en-US" dirty="0"/>
              <a:t>the basic personal allowance deductible from the tax base from €968 to €2,021 per taxpayer in 2004 (€3,803 in 2014</a:t>
            </a:r>
            <a:r>
              <a:rPr lang="en-US" dirty="0" smtClean="0"/>
              <a:t>)</a:t>
            </a:r>
            <a:r>
              <a:rPr lang="sk-SK" dirty="0" smtClean="0"/>
              <a:t> </a:t>
            </a:r>
          </a:p>
          <a:p>
            <a:pPr lvl="1"/>
            <a:r>
              <a:rPr lang="sk-SK" dirty="0" smtClean="0"/>
              <a:t>E</a:t>
            </a:r>
            <a:r>
              <a:rPr lang="en-US" dirty="0" err="1" smtClean="0"/>
              <a:t>verybody</a:t>
            </a:r>
            <a:r>
              <a:rPr lang="sk-SK" dirty="0" smtClean="0"/>
              <a:t> </a:t>
            </a:r>
            <a:r>
              <a:rPr lang="en-US" dirty="0" smtClean="0"/>
              <a:t>with </a:t>
            </a:r>
            <a:r>
              <a:rPr lang="en-US" dirty="0"/>
              <a:t>wage below approximately 40% of the average wage in the economy (€317 in 2014) did not pay </a:t>
            </a:r>
            <a:r>
              <a:rPr lang="en-US" dirty="0" smtClean="0"/>
              <a:t>any</a:t>
            </a:r>
            <a:r>
              <a:rPr lang="sk-SK" dirty="0" smtClean="0"/>
              <a:t> </a:t>
            </a:r>
            <a:r>
              <a:rPr lang="en-US" dirty="0"/>
              <a:t>income tax at all. </a:t>
            </a:r>
            <a:r>
              <a:rPr lang="en-US" dirty="0" smtClean="0"/>
              <a:t>Others </a:t>
            </a:r>
            <a:r>
              <a:rPr lang="en-US" dirty="0"/>
              <a:t>paid </a:t>
            </a:r>
            <a:r>
              <a:rPr lang="en-US" dirty="0" smtClean="0"/>
              <a:t>19</a:t>
            </a:r>
            <a:r>
              <a:rPr lang="en-US" dirty="0"/>
              <a:t>% on the difference between their income and the tax-free income.</a:t>
            </a:r>
          </a:p>
        </p:txBody>
      </p:sp>
    </p:spTree>
    <p:extLst>
      <p:ext uri="{BB962C8B-B14F-4D97-AF65-F5344CB8AC3E}">
        <p14:creationId xmlns:p14="http://schemas.microsoft.com/office/powerpoint/2010/main" val="34497437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Green-field</a:t>
            </a:r>
            <a:r>
              <a:rPr lang="sk-SK" b="1" dirty="0" smtClean="0"/>
              <a:t> </a:t>
            </a:r>
            <a:r>
              <a:rPr lang="sk-SK" b="1" dirty="0" err="1" smtClean="0"/>
              <a:t>investors</a:t>
            </a:r>
            <a:endParaRPr lang="en-US" b="1" dirty="0"/>
          </a:p>
        </p:txBody>
      </p:sp>
      <p:sp>
        <p:nvSpPr>
          <p:cNvPr id="3" name="Zástupný symbol obsahu 2"/>
          <p:cNvSpPr>
            <a:spLocks noGrp="1"/>
          </p:cNvSpPr>
          <p:nvPr>
            <p:ph idx="1"/>
          </p:nvPr>
        </p:nvSpPr>
        <p:spPr/>
        <p:txBody>
          <a:bodyPr/>
          <a:lstStyle/>
          <a:p>
            <a:r>
              <a:rPr lang="sk-SK" dirty="0" smtClean="0"/>
              <a:t>A</a:t>
            </a:r>
            <a:r>
              <a:rPr lang="en-US" dirty="0" err="1" smtClean="0"/>
              <a:t>utomobile</a:t>
            </a:r>
            <a:r>
              <a:rPr lang="en-US" dirty="0" smtClean="0"/>
              <a:t> </a:t>
            </a:r>
            <a:r>
              <a:rPr lang="en-US" dirty="0"/>
              <a:t>and electronic industry (2005: Peugeot-Citroen, Kia</a:t>
            </a:r>
            <a:r>
              <a:rPr lang="sk-SK" dirty="0"/>
              <a:t>;</a:t>
            </a:r>
            <a:r>
              <a:rPr lang="en-US" dirty="0"/>
              <a:t> expanding production at Volkswagen</a:t>
            </a:r>
            <a:r>
              <a:rPr lang="sk-SK" dirty="0"/>
              <a:t>; Sony, Samsung</a:t>
            </a:r>
            <a:r>
              <a:rPr lang="en-US" dirty="0"/>
              <a:t>), later also </a:t>
            </a:r>
            <a:r>
              <a:rPr lang="en-US" dirty="0" smtClean="0"/>
              <a:t>IT </a:t>
            </a:r>
            <a:r>
              <a:rPr lang="en-US" dirty="0"/>
              <a:t>sector (IBM, Dell</a:t>
            </a:r>
            <a:r>
              <a:rPr lang="en-US" dirty="0" smtClean="0"/>
              <a:t>)</a:t>
            </a:r>
            <a:endParaRPr lang="sk-SK" dirty="0" smtClean="0"/>
          </a:p>
          <a:p>
            <a:r>
              <a:rPr lang="sk-SK" dirty="0" smtClean="0"/>
              <a:t>S</a:t>
            </a:r>
            <a:r>
              <a:rPr lang="en-US" dirty="0" err="1" smtClean="0"/>
              <a:t>trong</a:t>
            </a:r>
            <a:r>
              <a:rPr lang="en-US" dirty="0" smtClean="0"/>
              <a:t> </a:t>
            </a:r>
            <a:r>
              <a:rPr lang="en-US" dirty="0"/>
              <a:t>GDP growth mainly in </a:t>
            </a:r>
            <a:r>
              <a:rPr lang="en-US" dirty="0" smtClean="0"/>
              <a:t>2006-08</a:t>
            </a:r>
            <a:endParaRPr lang="sk-SK" dirty="0" smtClean="0"/>
          </a:p>
          <a:p>
            <a:r>
              <a:rPr lang="en-US" dirty="0"/>
              <a:t>Since 2012, Slovakia has been the biggest automobile producer per capita in the world</a:t>
            </a:r>
          </a:p>
        </p:txBody>
      </p:sp>
    </p:spTree>
    <p:extLst>
      <p:ext uri="{BB962C8B-B14F-4D97-AF65-F5344CB8AC3E}">
        <p14:creationId xmlns:p14="http://schemas.microsoft.com/office/powerpoint/2010/main" val="33929801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150" y="500063"/>
            <a:ext cx="7505700" cy="5857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BlokTextu 2"/>
          <p:cNvSpPr txBox="1"/>
          <p:nvPr/>
        </p:nvSpPr>
        <p:spPr>
          <a:xfrm>
            <a:off x="987909" y="6357938"/>
            <a:ext cx="7168181" cy="369332"/>
          </a:xfrm>
          <a:prstGeom prst="rect">
            <a:avLst/>
          </a:prstGeom>
          <a:noFill/>
        </p:spPr>
        <p:txBody>
          <a:bodyPr wrap="none" rtlCol="0">
            <a:spAutoFit/>
          </a:bodyPr>
          <a:lstStyle/>
          <a:p>
            <a:r>
              <a:rPr lang="sk-SK" dirty="0" err="1" smtClean="0"/>
              <a:t>Source</a:t>
            </a:r>
            <a:r>
              <a:rPr lang="sk-SK" dirty="0"/>
              <a:t>: http://www.acea.be/statistics/tag/category/per-capita-production</a:t>
            </a:r>
            <a:endParaRPr lang="en-US" dirty="0"/>
          </a:p>
        </p:txBody>
      </p:sp>
    </p:spTree>
    <p:extLst>
      <p:ext uri="{BB962C8B-B14F-4D97-AF65-F5344CB8AC3E}">
        <p14:creationId xmlns:p14="http://schemas.microsoft.com/office/powerpoint/2010/main" val="258345083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Key</a:t>
            </a:r>
            <a:r>
              <a:rPr lang="sk-SK" b="1" dirty="0" smtClean="0"/>
              <a:t> </a:t>
            </a:r>
            <a:r>
              <a:rPr lang="sk-SK" b="1" dirty="0" err="1" smtClean="0"/>
              <a:t>success</a:t>
            </a:r>
            <a:r>
              <a:rPr lang="sk-SK" b="1" dirty="0" smtClean="0"/>
              <a:t> </a:t>
            </a:r>
            <a:r>
              <a:rPr lang="sk-SK" b="1" dirty="0" err="1" smtClean="0"/>
              <a:t>factors</a:t>
            </a:r>
            <a:endParaRPr lang="en-US" b="1" dirty="0"/>
          </a:p>
        </p:txBody>
      </p:sp>
      <p:sp>
        <p:nvSpPr>
          <p:cNvPr id="3" name="Zástupný symbol obsahu 2"/>
          <p:cNvSpPr>
            <a:spLocks noGrp="1"/>
          </p:cNvSpPr>
          <p:nvPr>
            <p:ph idx="1"/>
          </p:nvPr>
        </p:nvSpPr>
        <p:spPr/>
        <p:txBody>
          <a:bodyPr>
            <a:normAutofit fontScale="85000" lnSpcReduction="10000"/>
          </a:bodyPr>
          <a:lstStyle/>
          <a:p>
            <a:pPr marL="514350" indent="-514350">
              <a:buFont typeface="+mj-lt"/>
              <a:buAutoNum type="arabicPeriod"/>
            </a:pPr>
            <a:r>
              <a:rPr lang="sk-SK" dirty="0" err="1" smtClean="0"/>
              <a:t>Influential</a:t>
            </a:r>
            <a:r>
              <a:rPr lang="sk-SK" dirty="0" smtClean="0"/>
              <a:t> </a:t>
            </a:r>
            <a:r>
              <a:rPr lang="sk-SK" dirty="0" err="1" smtClean="0"/>
              <a:t>pro-reform</a:t>
            </a:r>
            <a:r>
              <a:rPr lang="sk-SK" dirty="0" smtClean="0"/>
              <a:t> </a:t>
            </a:r>
            <a:r>
              <a:rPr lang="sk-SK" dirty="0" err="1" smtClean="0"/>
              <a:t>group</a:t>
            </a:r>
            <a:endParaRPr lang="sk-SK" dirty="0" smtClean="0"/>
          </a:p>
          <a:p>
            <a:pPr marL="514350" indent="-514350">
              <a:buFont typeface="+mj-lt"/>
              <a:buAutoNum type="arabicPeriod"/>
            </a:pPr>
            <a:r>
              <a:rPr lang="sk-SK" dirty="0" smtClean="0"/>
              <a:t>Transparent </a:t>
            </a:r>
            <a:r>
              <a:rPr lang="sk-SK" dirty="0" err="1" smtClean="0"/>
              <a:t>privatization</a:t>
            </a:r>
            <a:r>
              <a:rPr lang="sk-SK" dirty="0" smtClean="0"/>
              <a:t>, </a:t>
            </a:r>
            <a:r>
              <a:rPr lang="sk-SK" dirty="0" err="1" smtClean="0"/>
              <a:t>international</a:t>
            </a:r>
            <a:r>
              <a:rPr lang="sk-SK" dirty="0" smtClean="0"/>
              <a:t> </a:t>
            </a:r>
            <a:r>
              <a:rPr lang="sk-SK" dirty="0" err="1" smtClean="0"/>
              <a:t>tenders</a:t>
            </a:r>
            <a:endParaRPr lang="sk-SK" dirty="0" smtClean="0"/>
          </a:p>
          <a:p>
            <a:pPr marL="514350" indent="-514350">
              <a:buFont typeface="+mj-lt"/>
              <a:buAutoNum type="arabicPeriod"/>
            </a:pPr>
            <a:r>
              <a:rPr lang="en-US" dirty="0"/>
              <a:t>Tax reform </a:t>
            </a:r>
            <a:r>
              <a:rPr lang="en-US" dirty="0" smtClean="0"/>
              <a:t>bringing </a:t>
            </a:r>
            <a:r>
              <a:rPr lang="en-US" dirty="0"/>
              <a:t>simplicity and lowering direct </a:t>
            </a:r>
            <a:r>
              <a:rPr lang="en-US" dirty="0" smtClean="0"/>
              <a:t>taxes</a:t>
            </a:r>
            <a:endParaRPr lang="sk-SK" dirty="0" smtClean="0"/>
          </a:p>
          <a:p>
            <a:pPr marL="514350" indent="-514350">
              <a:buFont typeface="+mj-lt"/>
              <a:buAutoNum type="arabicPeriod"/>
            </a:pPr>
            <a:r>
              <a:rPr lang="en-US" dirty="0">
                <a:solidFill>
                  <a:srgbClr val="FF0000"/>
                </a:solidFill>
              </a:rPr>
              <a:t>Labor market reform </a:t>
            </a:r>
            <a:r>
              <a:rPr lang="sk-SK" dirty="0" err="1" smtClean="0">
                <a:solidFill>
                  <a:srgbClr val="FF0000"/>
                </a:solidFill>
              </a:rPr>
              <a:t>bringing</a:t>
            </a:r>
            <a:r>
              <a:rPr lang="sk-SK" dirty="0" smtClean="0">
                <a:solidFill>
                  <a:srgbClr val="FF0000"/>
                </a:solidFill>
              </a:rPr>
              <a:t> </a:t>
            </a:r>
            <a:r>
              <a:rPr lang="en-US" dirty="0" err="1" smtClean="0">
                <a:solidFill>
                  <a:srgbClr val="FF0000"/>
                </a:solidFill>
              </a:rPr>
              <a:t>flexib</a:t>
            </a:r>
            <a:r>
              <a:rPr lang="sk-SK" dirty="0" smtClean="0">
                <a:solidFill>
                  <a:srgbClr val="FF0000"/>
                </a:solidFill>
              </a:rPr>
              <a:t>i</a:t>
            </a:r>
            <a:r>
              <a:rPr lang="en-US" dirty="0" smtClean="0">
                <a:solidFill>
                  <a:srgbClr val="FF0000"/>
                </a:solidFill>
              </a:rPr>
              <a:t>l</a:t>
            </a:r>
            <a:r>
              <a:rPr lang="sk-SK" dirty="0" err="1" smtClean="0">
                <a:solidFill>
                  <a:srgbClr val="FF0000"/>
                </a:solidFill>
              </a:rPr>
              <a:t>ity</a:t>
            </a:r>
            <a:endParaRPr lang="sk-SK" dirty="0" smtClean="0">
              <a:solidFill>
                <a:srgbClr val="FF0000"/>
              </a:solidFill>
            </a:endParaRPr>
          </a:p>
          <a:p>
            <a:pPr marL="514350" indent="-514350">
              <a:buFont typeface="+mj-lt"/>
              <a:buAutoNum type="arabicPeriod"/>
            </a:pPr>
            <a:r>
              <a:rPr lang="en-US" dirty="0"/>
              <a:t>Pension reform </a:t>
            </a:r>
            <a:r>
              <a:rPr lang="en-US" dirty="0" smtClean="0"/>
              <a:t>linking </a:t>
            </a:r>
            <a:r>
              <a:rPr lang="en-US" dirty="0"/>
              <a:t>benefits to contributions and introducing fully funded second </a:t>
            </a:r>
            <a:r>
              <a:rPr lang="en-US" dirty="0" smtClean="0"/>
              <a:t>pillar</a:t>
            </a:r>
            <a:endParaRPr lang="sk-SK" dirty="0" smtClean="0"/>
          </a:p>
          <a:p>
            <a:pPr marL="514350" indent="-514350">
              <a:buFont typeface="+mj-lt"/>
              <a:buAutoNum type="arabicPeriod"/>
            </a:pPr>
            <a:r>
              <a:rPr lang="en-US" dirty="0"/>
              <a:t>Education reform (2003) introducing per-pupil financing of </a:t>
            </a:r>
            <a:r>
              <a:rPr lang="en-US" dirty="0" smtClean="0"/>
              <a:t>schools</a:t>
            </a:r>
            <a:endParaRPr lang="sk-SK" dirty="0" smtClean="0"/>
          </a:p>
          <a:p>
            <a:pPr marL="514350" indent="-514350">
              <a:buFont typeface="+mj-lt"/>
              <a:buAutoNum type="arabicPeriod"/>
            </a:pPr>
            <a:r>
              <a:rPr lang="en-US" dirty="0"/>
              <a:t>Increasing transparency and fight against </a:t>
            </a:r>
            <a:r>
              <a:rPr lang="en-US" dirty="0" smtClean="0"/>
              <a:t>corruption</a:t>
            </a:r>
            <a:endParaRPr lang="sk-SK" dirty="0" smtClean="0"/>
          </a:p>
          <a:p>
            <a:endParaRPr lang="en-US" dirty="0"/>
          </a:p>
        </p:txBody>
      </p:sp>
    </p:spTree>
    <p:extLst>
      <p:ext uri="{BB962C8B-B14F-4D97-AF65-F5344CB8AC3E}">
        <p14:creationId xmlns:p14="http://schemas.microsoft.com/office/powerpoint/2010/main" val="149411432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Firing</a:t>
            </a:r>
            <a:r>
              <a:rPr lang="sk-SK" b="1" dirty="0" smtClean="0"/>
              <a:t> </a:t>
            </a:r>
            <a:r>
              <a:rPr lang="sk-SK" b="1" dirty="0" err="1" smtClean="0"/>
              <a:t>costs</a:t>
            </a:r>
            <a:endParaRPr lang="en-US" b="1" dirty="0"/>
          </a:p>
        </p:txBody>
      </p:sp>
      <p:sp>
        <p:nvSpPr>
          <p:cNvPr id="3" name="Zástupný symbol obsahu 2"/>
          <p:cNvSpPr>
            <a:spLocks noGrp="1"/>
          </p:cNvSpPr>
          <p:nvPr>
            <p:ph idx="1"/>
          </p:nvPr>
        </p:nvSpPr>
        <p:spPr/>
        <p:txBody>
          <a:bodyPr>
            <a:normAutofit lnSpcReduction="10000"/>
          </a:bodyPr>
          <a:lstStyle/>
          <a:p>
            <a:r>
              <a:rPr lang="en-US" dirty="0"/>
              <a:t>Before the </a:t>
            </a:r>
            <a:r>
              <a:rPr lang="en-US" dirty="0" smtClean="0"/>
              <a:t>reform</a:t>
            </a:r>
            <a:r>
              <a:rPr lang="sk-SK" dirty="0" smtClean="0"/>
              <a:t>: </a:t>
            </a:r>
            <a:r>
              <a:rPr lang="en-US" dirty="0"/>
              <a:t>3 months </a:t>
            </a:r>
            <a:r>
              <a:rPr lang="sk-SK" dirty="0" err="1" smtClean="0"/>
              <a:t>notice</a:t>
            </a:r>
            <a:r>
              <a:rPr lang="sk-SK" dirty="0" smtClean="0"/>
              <a:t> </a:t>
            </a:r>
            <a:r>
              <a:rPr lang="sk-SK" dirty="0" err="1" smtClean="0"/>
              <a:t>period</a:t>
            </a:r>
            <a:r>
              <a:rPr lang="sk-SK" dirty="0" smtClean="0"/>
              <a:t> </a:t>
            </a:r>
            <a:r>
              <a:rPr lang="en-US" dirty="0" smtClean="0"/>
              <a:t>plus </a:t>
            </a:r>
            <a:r>
              <a:rPr lang="en-US" dirty="0"/>
              <a:t>2 </a:t>
            </a:r>
            <a:r>
              <a:rPr lang="en-US" dirty="0" smtClean="0"/>
              <a:t>months</a:t>
            </a:r>
            <a:r>
              <a:rPr lang="sk-SK" dirty="0" smtClean="0"/>
              <a:t> </a:t>
            </a:r>
            <a:r>
              <a:rPr lang="sk-SK" dirty="0" err="1" smtClean="0"/>
              <a:t>severance</a:t>
            </a:r>
            <a:r>
              <a:rPr lang="sk-SK" dirty="0" smtClean="0"/>
              <a:t> </a:t>
            </a:r>
            <a:r>
              <a:rPr lang="sk-SK" dirty="0" err="1" smtClean="0"/>
              <a:t>pay</a:t>
            </a:r>
            <a:endParaRPr lang="sk-SK" dirty="0" smtClean="0"/>
          </a:p>
          <a:p>
            <a:r>
              <a:rPr lang="sk-SK" dirty="0" err="1" smtClean="0"/>
              <a:t>Reform</a:t>
            </a:r>
            <a:r>
              <a:rPr lang="sk-SK" dirty="0" smtClean="0"/>
              <a:t> (2003): </a:t>
            </a:r>
            <a:r>
              <a:rPr lang="en-US" dirty="0"/>
              <a:t>3 or 3 (2 or 2 for contracts lasting shorter than 5 years</a:t>
            </a:r>
            <a:r>
              <a:rPr lang="en-US" dirty="0" smtClean="0"/>
              <a:t>)</a:t>
            </a:r>
            <a:endParaRPr lang="sk-SK" dirty="0" smtClean="0"/>
          </a:p>
          <a:p>
            <a:r>
              <a:rPr lang="en-US" dirty="0"/>
              <a:t>2007: 2 plus 2 or 3 plus </a:t>
            </a:r>
            <a:r>
              <a:rPr lang="en-US" dirty="0" smtClean="0"/>
              <a:t>3</a:t>
            </a:r>
            <a:endParaRPr lang="sk-SK" dirty="0" smtClean="0"/>
          </a:p>
          <a:p>
            <a:r>
              <a:rPr lang="en-US" dirty="0"/>
              <a:t>2011: 1 or 1 (for contracts lasting less than 1 year)</a:t>
            </a:r>
            <a:r>
              <a:rPr lang="sk-SK" dirty="0"/>
              <a:t>; 2 or 2 (</a:t>
            </a:r>
            <a:r>
              <a:rPr lang="en-US" dirty="0"/>
              <a:t>for contracts lasting over 1 year and under 5 years)</a:t>
            </a:r>
            <a:r>
              <a:rPr lang="sk-SK" dirty="0"/>
              <a:t>; 3 or 3 (</a:t>
            </a:r>
            <a:r>
              <a:rPr lang="en-US" dirty="0"/>
              <a:t>for contracts lasting 5 years and over)</a:t>
            </a:r>
            <a:endParaRPr lang="sk-SK" dirty="0" smtClean="0"/>
          </a:p>
        </p:txBody>
      </p:sp>
    </p:spTree>
    <p:extLst>
      <p:ext uri="{BB962C8B-B14F-4D97-AF65-F5344CB8AC3E}">
        <p14:creationId xmlns:p14="http://schemas.microsoft.com/office/powerpoint/2010/main" val="18685763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Firing</a:t>
            </a:r>
            <a:r>
              <a:rPr lang="sk-SK" b="1" dirty="0" smtClean="0"/>
              <a:t> </a:t>
            </a:r>
            <a:r>
              <a:rPr lang="sk-SK" b="1" dirty="0" err="1" smtClean="0"/>
              <a:t>costs</a:t>
            </a:r>
            <a:endParaRPr lang="en-US" b="1" dirty="0"/>
          </a:p>
        </p:txBody>
      </p:sp>
      <p:sp>
        <p:nvSpPr>
          <p:cNvPr id="3" name="Zástupný symbol obsahu 2"/>
          <p:cNvSpPr>
            <a:spLocks noGrp="1"/>
          </p:cNvSpPr>
          <p:nvPr>
            <p:ph idx="1"/>
          </p:nvPr>
        </p:nvSpPr>
        <p:spPr/>
        <p:txBody>
          <a:bodyPr>
            <a:normAutofit/>
          </a:bodyPr>
          <a:lstStyle/>
          <a:p>
            <a:r>
              <a:rPr lang="en-US" dirty="0"/>
              <a:t>2013: Re-introduction of concurrence and gradual increase of protection: </a:t>
            </a:r>
            <a:endParaRPr lang="sk-SK" dirty="0" smtClean="0"/>
          </a:p>
          <a:p>
            <a:pPr lvl="1"/>
            <a:r>
              <a:rPr lang="en-US" dirty="0" smtClean="0"/>
              <a:t>1 </a:t>
            </a:r>
            <a:r>
              <a:rPr lang="en-US" dirty="0"/>
              <a:t>plus 0 (for contracts lasting shorter than 1 year); </a:t>
            </a:r>
            <a:endParaRPr lang="sk-SK" dirty="0" smtClean="0"/>
          </a:p>
          <a:p>
            <a:pPr lvl="1"/>
            <a:r>
              <a:rPr lang="sk-SK" dirty="0" smtClean="0"/>
              <a:t>2</a:t>
            </a:r>
            <a:r>
              <a:rPr lang="en-US" dirty="0" smtClean="0"/>
              <a:t> </a:t>
            </a:r>
            <a:r>
              <a:rPr lang="en-US" dirty="0"/>
              <a:t>plus 0 </a:t>
            </a:r>
            <a:r>
              <a:rPr lang="en-US" dirty="0" smtClean="0"/>
              <a:t>(over </a:t>
            </a:r>
            <a:r>
              <a:rPr lang="en-US" dirty="0"/>
              <a:t>1 year and under 2 years</a:t>
            </a:r>
            <a:r>
              <a:rPr lang="en-US" dirty="0" smtClean="0"/>
              <a:t>);</a:t>
            </a:r>
            <a:endParaRPr lang="sk-SK" dirty="0" smtClean="0"/>
          </a:p>
          <a:p>
            <a:pPr lvl="1"/>
            <a:r>
              <a:rPr lang="sk-SK" dirty="0" smtClean="0"/>
              <a:t>2</a:t>
            </a:r>
            <a:r>
              <a:rPr lang="en-US" dirty="0" smtClean="0"/>
              <a:t> </a:t>
            </a:r>
            <a:r>
              <a:rPr lang="en-US" dirty="0"/>
              <a:t>plus </a:t>
            </a:r>
            <a:r>
              <a:rPr lang="sk-SK" dirty="0" smtClean="0"/>
              <a:t>1</a:t>
            </a:r>
            <a:r>
              <a:rPr lang="en-US" dirty="0" smtClean="0"/>
              <a:t> (over </a:t>
            </a:r>
            <a:r>
              <a:rPr lang="en-US" dirty="0"/>
              <a:t>2 years and under 5 years</a:t>
            </a:r>
            <a:r>
              <a:rPr lang="en-US" dirty="0" smtClean="0"/>
              <a:t>);</a:t>
            </a:r>
            <a:endParaRPr lang="sk-SK" dirty="0" smtClean="0"/>
          </a:p>
          <a:p>
            <a:pPr lvl="1"/>
            <a:r>
              <a:rPr lang="sk-SK" dirty="0" smtClean="0"/>
              <a:t>3</a:t>
            </a:r>
            <a:r>
              <a:rPr lang="en-US" dirty="0" smtClean="0"/>
              <a:t> </a:t>
            </a:r>
            <a:r>
              <a:rPr lang="en-US" dirty="0"/>
              <a:t>plus </a:t>
            </a:r>
            <a:r>
              <a:rPr lang="sk-SK" dirty="0" smtClean="0"/>
              <a:t>2</a:t>
            </a:r>
            <a:r>
              <a:rPr lang="en-US" dirty="0" smtClean="0"/>
              <a:t> (over </a:t>
            </a:r>
            <a:r>
              <a:rPr lang="en-US" dirty="0"/>
              <a:t>5 years and under 10 years</a:t>
            </a:r>
            <a:r>
              <a:rPr lang="en-US" dirty="0" smtClean="0"/>
              <a:t>);</a:t>
            </a:r>
            <a:endParaRPr lang="sk-SK" dirty="0" smtClean="0"/>
          </a:p>
          <a:p>
            <a:pPr lvl="1"/>
            <a:r>
              <a:rPr lang="sk-SK" dirty="0"/>
              <a:t>3</a:t>
            </a:r>
            <a:r>
              <a:rPr lang="en-US" dirty="0"/>
              <a:t> plus </a:t>
            </a:r>
            <a:r>
              <a:rPr lang="sk-SK" dirty="0" smtClean="0"/>
              <a:t>3</a:t>
            </a:r>
            <a:r>
              <a:rPr lang="en-US" dirty="0" smtClean="0"/>
              <a:t> (over </a:t>
            </a:r>
            <a:r>
              <a:rPr lang="en-US" dirty="0"/>
              <a:t>10 years and under 20 years</a:t>
            </a:r>
            <a:r>
              <a:rPr lang="en-US" dirty="0" smtClean="0"/>
              <a:t>);</a:t>
            </a:r>
            <a:endParaRPr lang="sk-SK" dirty="0"/>
          </a:p>
          <a:p>
            <a:pPr lvl="1"/>
            <a:r>
              <a:rPr lang="en-US" dirty="0" smtClean="0"/>
              <a:t>3 </a:t>
            </a:r>
            <a:r>
              <a:rPr lang="en-US" dirty="0"/>
              <a:t>plus 4 (for contracts lasting 20 years and over)</a:t>
            </a:r>
          </a:p>
        </p:txBody>
      </p:sp>
    </p:spTree>
    <p:extLst>
      <p:ext uri="{BB962C8B-B14F-4D97-AF65-F5344CB8AC3E}">
        <p14:creationId xmlns:p14="http://schemas.microsoft.com/office/powerpoint/2010/main" val="26686399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Other</a:t>
            </a:r>
            <a:r>
              <a:rPr lang="sk-SK" b="1" dirty="0" smtClean="0"/>
              <a:t> </a:t>
            </a:r>
            <a:r>
              <a:rPr lang="sk-SK" b="1" dirty="0" err="1" smtClean="0"/>
              <a:t>measures</a:t>
            </a:r>
            <a:endParaRPr lang="en-US" b="1" dirty="0"/>
          </a:p>
        </p:txBody>
      </p:sp>
      <p:sp>
        <p:nvSpPr>
          <p:cNvPr id="3" name="Zástupný symbol obsahu 2"/>
          <p:cNvSpPr>
            <a:spLocks noGrp="1"/>
          </p:cNvSpPr>
          <p:nvPr>
            <p:ph idx="1"/>
          </p:nvPr>
        </p:nvSpPr>
        <p:spPr/>
        <p:txBody>
          <a:bodyPr>
            <a:normAutofit fontScale="92500" lnSpcReduction="10000"/>
          </a:bodyPr>
          <a:lstStyle/>
          <a:p>
            <a:r>
              <a:rPr lang="en-US" dirty="0"/>
              <a:t>Increasing overtime limit from 150 hours to 400 hours yearly (40-hour working week, plus 8 hours overtime</a:t>
            </a:r>
            <a:r>
              <a:rPr lang="en-US" dirty="0" smtClean="0"/>
              <a:t>)</a:t>
            </a:r>
            <a:endParaRPr lang="sk-SK" dirty="0" smtClean="0"/>
          </a:p>
          <a:p>
            <a:r>
              <a:rPr lang="en-US" dirty="0"/>
              <a:t>Practically indefinite extension of the fixed-term contracts; currently limited to 2 years (with exception of seasonal works) with possibility to sign a new temporary contract not sooner than 6 months after elapsing of this 2-year period</a:t>
            </a:r>
            <a:r>
              <a:rPr lang="en-US" dirty="0" smtClean="0"/>
              <a:t>.</a:t>
            </a:r>
            <a:endParaRPr lang="sk-SK" dirty="0" smtClean="0"/>
          </a:p>
          <a:p>
            <a:r>
              <a:rPr lang="en-US" dirty="0"/>
              <a:t>Weaker Labor </a:t>
            </a:r>
            <a:r>
              <a:rPr lang="en-US" dirty="0" smtClean="0"/>
              <a:t>Unions</a:t>
            </a:r>
            <a:endParaRPr lang="sk-SK" dirty="0" smtClean="0"/>
          </a:p>
          <a:p>
            <a:r>
              <a:rPr lang="sk-SK" dirty="0" smtClean="0"/>
              <a:t>2009: </a:t>
            </a:r>
            <a:r>
              <a:rPr lang="en-US" dirty="0"/>
              <a:t>Flexible working time account </a:t>
            </a:r>
            <a:r>
              <a:rPr lang="sk-SK" dirty="0" smtClean="0"/>
              <a:t>(</a:t>
            </a:r>
            <a:r>
              <a:rPr lang="sk-SK" dirty="0" err="1" smtClean="0"/>
              <a:t>Flexi-conto</a:t>
            </a:r>
            <a:r>
              <a:rPr lang="sk-SK" dirty="0" smtClean="0"/>
              <a:t>)</a:t>
            </a:r>
            <a:endParaRPr lang="en-US" dirty="0"/>
          </a:p>
        </p:txBody>
      </p:sp>
    </p:spTree>
    <p:extLst>
      <p:ext uri="{BB962C8B-B14F-4D97-AF65-F5344CB8AC3E}">
        <p14:creationId xmlns:p14="http://schemas.microsoft.com/office/powerpoint/2010/main" val="55392325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Key</a:t>
            </a:r>
            <a:r>
              <a:rPr lang="sk-SK" b="1" dirty="0" smtClean="0"/>
              <a:t> </a:t>
            </a:r>
            <a:r>
              <a:rPr lang="sk-SK" b="1" dirty="0" err="1" smtClean="0"/>
              <a:t>success</a:t>
            </a:r>
            <a:r>
              <a:rPr lang="sk-SK" b="1" dirty="0" smtClean="0"/>
              <a:t> </a:t>
            </a:r>
            <a:r>
              <a:rPr lang="sk-SK" b="1" dirty="0" err="1" smtClean="0"/>
              <a:t>factors</a:t>
            </a:r>
            <a:endParaRPr lang="en-US" b="1" dirty="0"/>
          </a:p>
        </p:txBody>
      </p:sp>
      <p:sp>
        <p:nvSpPr>
          <p:cNvPr id="3" name="Zástupný symbol obsahu 2"/>
          <p:cNvSpPr>
            <a:spLocks noGrp="1"/>
          </p:cNvSpPr>
          <p:nvPr>
            <p:ph idx="1"/>
          </p:nvPr>
        </p:nvSpPr>
        <p:spPr/>
        <p:txBody>
          <a:bodyPr>
            <a:normAutofit fontScale="85000" lnSpcReduction="10000"/>
          </a:bodyPr>
          <a:lstStyle/>
          <a:p>
            <a:pPr marL="514350" indent="-514350">
              <a:buFont typeface="+mj-lt"/>
              <a:buAutoNum type="arabicPeriod"/>
            </a:pPr>
            <a:r>
              <a:rPr lang="sk-SK" dirty="0" err="1" smtClean="0"/>
              <a:t>Influential</a:t>
            </a:r>
            <a:r>
              <a:rPr lang="sk-SK" dirty="0" smtClean="0"/>
              <a:t> </a:t>
            </a:r>
            <a:r>
              <a:rPr lang="sk-SK" dirty="0" err="1" smtClean="0"/>
              <a:t>pro-reform</a:t>
            </a:r>
            <a:r>
              <a:rPr lang="sk-SK" dirty="0" smtClean="0"/>
              <a:t> </a:t>
            </a:r>
            <a:r>
              <a:rPr lang="sk-SK" dirty="0" err="1" smtClean="0"/>
              <a:t>group</a:t>
            </a:r>
            <a:endParaRPr lang="sk-SK" dirty="0" smtClean="0"/>
          </a:p>
          <a:p>
            <a:pPr marL="514350" indent="-514350">
              <a:buFont typeface="+mj-lt"/>
              <a:buAutoNum type="arabicPeriod"/>
            </a:pPr>
            <a:r>
              <a:rPr lang="sk-SK" dirty="0" smtClean="0"/>
              <a:t>Transparent </a:t>
            </a:r>
            <a:r>
              <a:rPr lang="sk-SK" dirty="0" err="1" smtClean="0"/>
              <a:t>privatization</a:t>
            </a:r>
            <a:r>
              <a:rPr lang="sk-SK" dirty="0" smtClean="0"/>
              <a:t>, </a:t>
            </a:r>
            <a:r>
              <a:rPr lang="sk-SK" dirty="0" err="1" smtClean="0"/>
              <a:t>international</a:t>
            </a:r>
            <a:r>
              <a:rPr lang="sk-SK" dirty="0" smtClean="0"/>
              <a:t> </a:t>
            </a:r>
            <a:r>
              <a:rPr lang="sk-SK" dirty="0" err="1" smtClean="0"/>
              <a:t>tenders</a:t>
            </a:r>
            <a:endParaRPr lang="sk-SK" dirty="0" smtClean="0"/>
          </a:p>
          <a:p>
            <a:pPr marL="514350" indent="-514350">
              <a:buFont typeface="+mj-lt"/>
              <a:buAutoNum type="arabicPeriod"/>
            </a:pPr>
            <a:r>
              <a:rPr lang="en-US" dirty="0"/>
              <a:t>Tax reform </a:t>
            </a:r>
            <a:r>
              <a:rPr lang="en-US" dirty="0" smtClean="0"/>
              <a:t>bringing </a:t>
            </a:r>
            <a:r>
              <a:rPr lang="en-US" dirty="0"/>
              <a:t>simplicity and lowering direct </a:t>
            </a:r>
            <a:r>
              <a:rPr lang="en-US" dirty="0" smtClean="0"/>
              <a:t>taxes</a:t>
            </a:r>
            <a:endParaRPr lang="sk-SK" dirty="0" smtClean="0"/>
          </a:p>
          <a:p>
            <a:pPr marL="514350" indent="-514350">
              <a:buFont typeface="+mj-lt"/>
              <a:buAutoNum type="arabicPeriod"/>
            </a:pPr>
            <a:r>
              <a:rPr lang="en-US" dirty="0"/>
              <a:t>Labor market reform </a:t>
            </a:r>
            <a:r>
              <a:rPr lang="sk-SK" dirty="0" err="1" smtClean="0"/>
              <a:t>bringing</a:t>
            </a:r>
            <a:r>
              <a:rPr lang="sk-SK" dirty="0" smtClean="0"/>
              <a:t> </a:t>
            </a:r>
            <a:r>
              <a:rPr lang="en-US" dirty="0" err="1" smtClean="0"/>
              <a:t>flexib</a:t>
            </a:r>
            <a:r>
              <a:rPr lang="sk-SK" dirty="0" smtClean="0"/>
              <a:t>i</a:t>
            </a:r>
            <a:r>
              <a:rPr lang="en-US" dirty="0" smtClean="0"/>
              <a:t>l</a:t>
            </a:r>
            <a:r>
              <a:rPr lang="sk-SK" dirty="0" err="1" smtClean="0"/>
              <a:t>ity</a:t>
            </a:r>
            <a:endParaRPr lang="sk-SK" dirty="0" smtClean="0"/>
          </a:p>
          <a:p>
            <a:pPr marL="514350" indent="-514350">
              <a:buFont typeface="+mj-lt"/>
              <a:buAutoNum type="arabicPeriod"/>
            </a:pPr>
            <a:r>
              <a:rPr lang="en-US" dirty="0">
                <a:solidFill>
                  <a:srgbClr val="FF0000"/>
                </a:solidFill>
              </a:rPr>
              <a:t>Pension reform </a:t>
            </a:r>
            <a:r>
              <a:rPr lang="en-US" dirty="0" smtClean="0">
                <a:solidFill>
                  <a:srgbClr val="FF0000"/>
                </a:solidFill>
              </a:rPr>
              <a:t>linking </a:t>
            </a:r>
            <a:r>
              <a:rPr lang="en-US" dirty="0">
                <a:solidFill>
                  <a:srgbClr val="FF0000"/>
                </a:solidFill>
              </a:rPr>
              <a:t>benefits to contributions and introducing fully funded second </a:t>
            </a:r>
            <a:r>
              <a:rPr lang="en-US" dirty="0" smtClean="0">
                <a:solidFill>
                  <a:srgbClr val="FF0000"/>
                </a:solidFill>
              </a:rPr>
              <a:t>pillar</a:t>
            </a:r>
            <a:endParaRPr lang="sk-SK" dirty="0" smtClean="0">
              <a:solidFill>
                <a:srgbClr val="FF0000"/>
              </a:solidFill>
            </a:endParaRPr>
          </a:p>
          <a:p>
            <a:pPr marL="514350" indent="-514350">
              <a:buFont typeface="+mj-lt"/>
              <a:buAutoNum type="arabicPeriod"/>
            </a:pPr>
            <a:r>
              <a:rPr lang="en-US" dirty="0"/>
              <a:t>Education reform (2003) introducing per-pupil financing of </a:t>
            </a:r>
            <a:r>
              <a:rPr lang="en-US" dirty="0" smtClean="0"/>
              <a:t>schools</a:t>
            </a:r>
            <a:endParaRPr lang="sk-SK" dirty="0" smtClean="0"/>
          </a:p>
          <a:p>
            <a:pPr marL="514350" indent="-514350">
              <a:buFont typeface="+mj-lt"/>
              <a:buAutoNum type="arabicPeriod"/>
            </a:pPr>
            <a:r>
              <a:rPr lang="en-US" dirty="0"/>
              <a:t>Increasing transparency and fight against </a:t>
            </a:r>
            <a:r>
              <a:rPr lang="en-US" dirty="0" smtClean="0"/>
              <a:t>corruption</a:t>
            </a:r>
            <a:endParaRPr lang="sk-SK" dirty="0" smtClean="0"/>
          </a:p>
          <a:p>
            <a:endParaRPr lang="en-US" dirty="0"/>
          </a:p>
        </p:txBody>
      </p:sp>
    </p:spTree>
    <p:extLst>
      <p:ext uri="{BB962C8B-B14F-4D97-AF65-F5344CB8AC3E}">
        <p14:creationId xmlns:p14="http://schemas.microsoft.com/office/powerpoint/2010/main" val="14888458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Pension</a:t>
            </a:r>
            <a:r>
              <a:rPr lang="sk-SK" b="1" dirty="0" smtClean="0"/>
              <a:t> </a:t>
            </a:r>
            <a:r>
              <a:rPr lang="sk-SK" b="1" dirty="0" err="1" smtClean="0"/>
              <a:t>reform</a:t>
            </a:r>
            <a:endParaRPr lang="en-US" b="1" dirty="0"/>
          </a:p>
        </p:txBody>
      </p:sp>
      <p:sp>
        <p:nvSpPr>
          <p:cNvPr id="3" name="Zástupný symbol obsahu 2"/>
          <p:cNvSpPr>
            <a:spLocks noGrp="1"/>
          </p:cNvSpPr>
          <p:nvPr>
            <p:ph idx="1"/>
          </p:nvPr>
        </p:nvSpPr>
        <p:spPr/>
        <p:txBody>
          <a:bodyPr>
            <a:normAutofit fontScale="92500" lnSpcReduction="10000"/>
          </a:bodyPr>
          <a:lstStyle/>
          <a:p>
            <a:r>
              <a:rPr lang="en-US" dirty="0"/>
              <a:t>Trade-off between Merits &amp; </a:t>
            </a:r>
            <a:r>
              <a:rPr lang="en-US" dirty="0" smtClean="0"/>
              <a:t>Solidarity</a:t>
            </a:r>
            <a:r>
              <a:rPr lang="sk-SK" dirty="0" smtClean="0"/>
              <a:t>:</a:t>
            </a:r>
          </a:p>
          <a:p>
            <a:pPr lvl="1"/>
            <a:r>
              <a:rPr lang="en-US" dirty="0" smtClean="0"/>
              <a:t>Gradual </a:t>
            </a:r>
            <a:r>
              <a:rPr lang="en-US" dirty="0"/>
              <a:t>linking of contributions to </a:t>
            </a:r>
            <a:r>
              <a:rPr lang="en-US" dirty="0" smtClean="0"/>
              <a:t>benefits</a:t>
            </a:r>
            <a:endParaRPr lang="sk-SK" dirty="0" smtClean="0"/>
          </a:p>
          <a:p>
            <a:r>
              <a:rPr lang="en-US" dirty="0"/>
              <a:t>Long/term financial stability</a:t>
            </a:r>
            <a:r>
              <a:rPr lang="en-US" dirty="0" smtClean="0"/>
              <a:t>:</a:t>
            </a:r>
            <a:endParaRPr lang="sk-SK" dirty="0" smtClean="0"/>
          </a:p>
          <a:p>
            <a:pPr lvl="1"/>
            <a:r>
              <a:rPr lang="en-US" dirty="0"/>
              <a:t>Prolonging retirement </a:t>
            </a:r>
            <a:r>
              <a:rPr lang="en-US" dirty="0" smtClean="0"/>
              <a:t>age</a:t>
            </a:r>
            <a:endParaRPr lang="sk-SK" dirty="0" smtClean="0"/>
          </a:p>
          <a:p>
            <a:pPr lvl="2"/>
            <a:r>
              <a:rPr lang="sk-SK" dirty="0" smtClean="0"/>
              <a:t>2004: </a:t>
            </a:r>
            <a:r>
              <a:rPr lang="en-US" dirty="0"/>
              <a:t>Gradually up to 62 years for both </a:t>
            </a:r>
            <a:r>
              <a:rPr lang="en-US" dirty="0" smtClean="0"/>
              <a:t>genders</a:t>
            </a:r>
            <a:endParaRPr lang="sk-SK" dirty="0" smtClean="0"/>
          </a:p>
          <a:p>
            <a:pPr lvl="2"/>
            <a:r>
              <a:rPr lang="en-US" dirty="0"/>
              <a:t>2017: Retirement age will be linked to </a:t>
            </a:r>
            <a:r>
              <a:rPr lang="en-US" dirty="0" smtClean="0"/>
              <a:t>life-expectancy</a:t>
            </a:r>
            <a:endParaRPr lang="sk-SK" dirty="0" smtClean="0"/>
          </a:p>
          <a:p>
            <a:pPr lvl="1"/>
            <a:r>
              <a:rPr lang="en-US" dirty="0"/>
              <a:t>Indexing pensions</a:t>
            </a:r>
            <a:r>
              <a:rPr lang="en-US" dirty="0" smtClean="0"/>
              <a:t>:</a:t>
            </a:r>
            <a:endParaRPr lang="sk-SK" dirty="0" smtClean="0"/>
          </a:p>
          <a:p>
            <a:pPr lvl="3"/>
            <a:r>
              <a:rPr lang="en-US" dirty="0"/>
              <a:t>2004: Automatic (average of wage growth and inflation)</a:t>
            </a:r>
          </a:p>
          <a:p>
            <a:pPr lvl="3"/>
            <a:r>
              <a:rPr lang="en-US" dirty="0"/>
              <a:t>2012-16: Transitional period: Increase by a fixed sum and/or </a:t>
            </a:r>
            <a:r>
              <a:rPr lang="en-US" dirty="0" smtClean="0"/>
              <a:t>inflation</a:t>
            </a:r>
            <a:endParaRPr lang="sk-SK" dirty="0" smtClean="0"/>
          </a:p>
          <a:p>
            <a:pPr lvl="3"/>
            <a:r>
              <a:rPr lang="en-US" dirty="0" smtClean="0"/>
              <a:t>2017</a:t>
            </a:r>
            <a:r>
              <a:rPr lang="en-US" dirty="0"/>
              <a:t>: Indexed purely by inflation for pensioners basket of goods</a:t>
            </a:r>
            <a:r>
              <a:rPr lang="sk-SK" dirty="0" smtClean="0"/>
              <a:t> </a:t>
            </a:r>
            <a:endParaRPr lang="en-US" dirty="0"/>
          </a:p>
        </p:txBody>
      </p:sp>
    </p:spTree>
    <p:extLst>
      <p:ext uri="{BB962C8B-B14F-4D97-AF65-F5344CB8AC3E}">
        <p14:creationId xmlns:p14="http://schemas.microsoft.com/office/powerpoint/2010/main" val="83529278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Pension</a:t>
            </a:r>
            <a:r>
              <a:rPr lang="sk-SK" b="1" dirty="0" smtClean="0"/>
              <a:t> </a:t>
            </a:r>
            <a:r>
              <a:rPr lang="sk-SK" b="1" dirty="0" err="1" smtClean="0"/>
              <a:t>reform</a:t>
            </a:r>
            <a:endParaRPr lang="en-US" b="1" dirty="0"/>
          </a:p>
        </p:txBody>
      </p:sp>
      <p:sp>
        <p:nvSpPr>
          <p:cNvPr id="3" name="Zástupný symbol obsahu 2"/>
          <p:cNvSpPr>
            <a:spLocks noGrp="1"/>
          </p:cNvSpPr>
          <p:nvPr>
            <p:ph idx="1"/>
          </p:nvPr>
        </p:nvSpPr>
        <p:spPr/>
        <p:txBody>
          <a:bodyPr>
            <a:normAutofit fontScale="92500" lnSpcReduction="20000"/>
          </a:bodyPr>
          <a:lstStyle/>
          <a:p>
            <a:r>
              <a:rPr lang="en-US" dirty="0"/>
              <a:t>Introducing second fully-funded pension </a:t>
            </a:r>
            <a:r>
              <a:rPr lang="en-US" dirty="0" smtClean="0"/>
              <a:t>pillar</a:t>
            </a:r>
            <a:endParaRPr lang="sk-SK" dirty="0" smtClean="0"/>
          </a:p>
          <a:p>
            <a:pPr lvl="1"/>
            <a:r>
              <a:rPr lang="en-US" dirty="0"/>
              <a:t>2005: 9% contribution rate (of gross wage</a:t>
            </a:r>
            <a:r>
              <a:rPr lang="en-US" dirty="0" smtClean="0"/>
              <a:t>)</a:t>
            </a:r>
            <a:endParaRPr lang="sk-SK" dirty="0" smtClean="0"/>
          </a:p>
          <a:p>
            <a:pPr lvl="1"/>
            <a:r>
              <a:rPr lang="sk-SK" dirty="0" smtClean="0"/>
              <a:t>T</a:t>
            </a:r>
            <a:r>
              <a:rPr lang="en-US" dirty="0" err="1" smtClean="0"/>
              <a:t>ransformation</a:t>
            </a:r>
            <a:r>
              <a:rPr lang="en-US" dirty="0" smtClean="0"/>
              <a:t> </a:t>
            </a:r>
            <a:r>
              <a:rPr lang="en-US" dirty="0"/>
              <a:t>cost </a:t>
            </a:r>
            <a:r>
              <a:rPr lang="sk-SK" dirty="0" err="1" smtClean="0"/>
              <a:t>of</a:t>
            </a:r>
            <a:r>
              <a:rPr lang="sk-SK" dirty="0" smtClean="0"/>
              <a:t> </a:t>
            </a:r>
            <a:r>
              <a:rPr lang="sk-SK" dirty="0" err="1" smtClean="0"/>
              <a:t>around</a:t>
            </a:r>
            <a:r>
              <a:rPr lang="sk-SK" dirty="0" smtClean="0"/>
              <a:t> 1.1% </a:t>
            </a:r>
            <a:r>
              <a:rPr lang="sk-SK" dirty="0" err="1" smtClean="0"/>
              <a:t>of</a:t>
            </a:r>
            <a:r>
              <a:rPr lang="sk-SK" dirty="0" smtClean="0"/>
              <a:t> GDP </a:t>
            </a:r>
            <a:r>
              <a:rPr lang="sk-SK" dirty="0" err="1" smtClean="0"/>
              <a:t>yearly</a:t>
            </a:r>
            <a:r>
              <a:rPr lang="sk-SK" dirty="0" smtClean="0"/>
              <a:t> </a:t>
            </a:r>
            <a:r>
              <a:rPr lang="en-US" dirty="0" smtClean="0"/>
              <a:t>was </a:t>
            </a:r>
            <a:r>
              <a:rPr lang="en-US" dirty="0"/>
              <a:t>covered by privatization revenues (2005-2009), </a:t>
            </a:r>
            <a:r>
              <a:rPr lang="en-US" dirty="0" smtClean="0"/>
              <a:t>later </a:t>
            </a:r>
            <a:r>
              <a:rPr lang="en-US" dirty="0"/>
              <a:t>directly from the state </a:t>
            </a:r>
            <a:r>
              <a:rPr lang="en-US" dirty="0" smtClean="0"/>
              <a:t>budget</a:t>
            </a:r>
            <a:endParaRPr lang="sk-SK" dirty="0" smtClean="0"/>
          </a:p>
          <a:p>
            <a:pPr lvl="1"/>
            <a:r>
              <a:rPr lang="en-US" dirty="0"/>
              <a:t>2012: </a:t>
            </a:r>
            <a:r>
              <a:rPr lang="sk-SK" dirty="0" smtClean="0"/>
              <a:t>T</a:t>
            </a:r>
            <a:r>
              <a:rPr lang="en-US" dirty="0" smtClean="0"/>
              <a:t>he </a:t>
            </a:r>
            <a:r>
              <a:rPr lang="en-US" dirty="0"/>
              <a:t>contribution rate was decreased to 4</a:t>
            </a:r>
            <a:r>
              <a:rPr lang="en-US" dirty="0" smtClean="0"/>
              <a:t>%</a:t>
            </a:r>
            <a:r>
              <a:rPr lang="sk-SK" dirty="0" smtClean="0"/>
              <a:t>, i</a:t>
            </a:r>
            <a:r>
              <a:rPr lang="en-US" dirty="0" smtClean="0"/>
              <a:t>t </a:t>
            </a:r>
            <a:r>
              <a:rPr lang="en-US" dirty="0"/>
              <a:t>is expected to grow up gradually to 6% by </a:t>
            </a:r>
            <a:r>
              <a:rPr lang="en-US" dirty="0" smtClean="0"/>
              <a:t>2024</a:t>
            </a:r>
            <a:endParaRPr lang="sk-SK" dirty="0" smtClean="0"/>
          </a:p>
          <a:p>
            <a:pPr lvl="1"/>
            <a:r>
              <a:rPr lang="en-US" dirty="0"/>
              <a:t>Funds: Pension management companies (currently six) are obliged to administer two types of funds, a guaranteed bond fund and an unguaranteed equity fund. </a:t>
            </a:r>
            <a:r>
              <a:rPr lang="sk-SK" dirty="0" err="1" smtClean="0"/>
              <a:t>Voluntarily</a:t>
            </a:r>
            <a:r>
              <a:rPr lang="sk-SK" dirty="0" smtClean="0"/>
              <a:t> </a:t>
            </a:r>
            <a:r>
              <a:rPr lang="sk-SK" dirty="0" err="1" smtClean="0"/>
              <a:t>they</a:t>
            </a:r>
            <a:r>
              <a:rPr lang="sk-SK" dirty="0" smtClean="0"/>
              <a:t> </a:t>
            </a:r>
            <a:r>
              <a:rPr lang="sk-SK" dirty="0" err="1" smtClean="0"/>
              <a:t>also</a:t>
            </a:r>
            <a:r>
              <a:rPr lang="sk-SK" dirty="0" smtClean="0"/>
              <a:t> </a:t>
            </a:r>
            <a:r>
              <a:rPr lang="sk-SK" dirty="0" err="1" smtClean="0"/>
              <a:t>operate</a:t>
            </a:r>
            <a:r>
              <a:rPr lang="sk-SK" dirty="0" smtClean="0"/>
              <a:t> </a:t>
            </a:r>
            <a:r>
              <a:rPr lang="en-US" dirty="0"/>
              <a:t>mixed and index </a:t>
            </a:r>
            <a:r>
              <a:rPr lang="en-US" dirty="0" smtClean="0"/>
              <a:t>funds</a:t>
            </a:r>
            <a:r>
              <a:rPr lang="sk-SK" dirty="0" smtClean="0"/>
              <a:t>.</a:t>
            </a:r>
            <a:r>
              <a:rPr lang="en-US" dirty="0" smtClean="0"/>
              <a:t> </a:t>
            </a:r>
            <a:endParaRPr lang="en-US" dirty="0"/>
          </a:p>
        </p:txBody>
      </p:sp>
    </p:spTree>
    <p:extLst>
      <p:ext uri="{BB962C8B-B14F-4D97-AF65-F5344CB8AC3E}">
        <p14:creationId xmlns:p14="http://schemas.microsoft.com/office/powerpoint/2010/main" val="164693592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Returns</a:t>
            </a:r>
            <a:r>
              <a:rPr lang="sk-SK" b="1" dirty="0" smtClean="0"/>
              <a:t> in </a:t>
            </a:r>
            <a:r>
              <a:rPr lang="sk-SK" b="1" dirty="0" err="1" smtClean="0"/>
              <a:t>funds</a:t>
            </a:r>
            <a:endParaRPr lang="en-US"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412776"/>
            <a:ext cx="8704669" cy="48885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7769288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Key</a:t>
            </a:r>
            <a:r>
              <a:rPr lang="sk-SK" b="1" dirty="0" smtClean="0"/>
              <a:t> </a:t>
            </a:r>
            <a:r>
              <a:rPr lang="sk-SK" b="1" dirty="0" err="1" smtClean="0"/>
              <a:t>success</a:t>
            </a:r>
            <a:r>
              <a:rPr lang="sk-SK" b="1" dirty="0" smtClean="0"/>
              <a:t> </a:t>
            </a:r>
            <a:r>
              <a:rPr lang="sk-SK" b="1" dirty="0" err="1" smtClean="0"/>
              <a:t>factors</a:t>
            </a:r>
            <a:endParaRPr lang="en-US" b="1" dirty="0"/>
          </a:p>
        </p:txBody>
      </p:sp>
      <p:sp>
        <p:nvSpPr>
          <p:cNvPr id="3" name="Zástupný symbol obsahu 2"/>
          <p:cNvSpPr>
            <a:spLocks noGrp="1"/>
          </p:cNvSpPr>
          <p:nvPr>
            <p:ph idx="1"/>
          </p:nvPr>
        </p:nvSpPr>
        <p:spPr/>
        <p:txBody>
          <a:bodyPr>
            <a:normAutofit fontScale="85000" lnSpcReduction="10000"/>
          </a:bodyPr>
          <a:lstStyle/>
          <a:p>
            <a:pPr marL="514350" indent="-514350">
              <a:buFont typeface="+mj-lt"/>
              <a:buAutoNum type="arabicPeriod"/>
            </a:pPr>
            <a:r>
              <a:rPr lang="sk-SK" dirty="0" err="1" smtClean="0"/>
              <a:t>Influential</a:t>
            </a:r>
            <a:r>
              <a:rPr lang="sk-SK" dirty="0" smtClean="0"/>
              <a:t> </a:t>
            </a:r>
            <a:r>
              <a:rPr lang="sk-SK" dirty="0" err="1" smtClean="0"/>
              <a:t>pro-reform</a:t>
            </a:r>
            <a:r>
              <a:rPr lang="sk-SK" dirty="0" smtClean="0"/>
              <a:t> </a:t>
            </a:r>
            <a:r>
              <a:rPr lang="sk-SK" dirty="0" err="1" smtClean="0"/>
              <a:t>group</a:t>
            </a:r>
            <a:endParaRPr lang="sk-SK" dirty="0" smtClean="0"/>
          </a:p>
          <a:p>
            <a:pPr marL="514350" indent="-514350">
              <a:buFont typeface="+mj-lt"/>
              <a:buAutoNum type="arabicPeriod"/>
            </a:pPr>
            <a:r>
              <a:rPr lang="sk-SK" dirty="0" smtClean="0"/>
              <a:t>Transparent </a:t>
            </a:r>
            <a:r>
              <a:rPr lang="sk-SK" dirty="0" err="1" smtClean="0"/>
              <a:t>privatization</a:t>
            </a:r>
            <a:r>
              <a:rPr lang="sk-SK" dirty="0" smtClean="0"/>
              <a:t>, </a:t>
            </a:r>
            <a:r>
              <a:rPr lang="sk-SK" dirty="0" err="1" smtClean="0"/>
              <a:t>international</a:t>
            </a:r>
            <a:r>
              <a:rPr lang="sk-SK" dirty="0" smtClean="0"/>
              <a:t> </a:t>
            </a:r>
            <a:r>
              <a:rPr lang="sk-SK" dirty="0" err="1" smtClean="0"/>
              <a:t>tenders</a:t>
            </a:r>
            <a:endParaRPr lang="sk-SK" dirty="0" smtClean="0"/>
          </a:p>
          <a:p>
            <a:pPr marL="514350" indent="-514350">
              <a:buFont typeface="+mj-lt"/>
              <a:buAutoNum type="arabicPeriod"/>
            </a:pPr>
            <a:r>
              <a:rPr lang="en-US" dirty="0"/>
              <a:t>Tax reform </a:t>
            </a:r>
            <a:r>
              <a:rPr lang="en-US" dirty="0" smtClean="0"/>
              <a:t>bringing </a:t>
            </a:r>
            <a:r>
              <a:rPr lang="en-US" dirty="0"/>
              <a:t>simplicity and lowering direct </a:t>
            </a:r>
            <a:r>
              <a:rPr lang="en-US" dirty="0" smtClean="0"/>
              <a:t>taxes</a:t>
            </a:r>
            <a:endParaRPr lang="sk-SK" dirty="0" smtClean="0"/>
          </a:p>
          <a:p>
            <a:pPr marL="514350" indent="-514350">
              <a:buFont typeface="+mj-lt"/>
              <a:buAutoNum type="arabicPeriod"/>
            </a:pPr>
            <a:r>
              <a:rPr lang="en-US" dirty="0"/>
              <a:t>Labor market reform </a:t>
            </a:r>
            <a:r>
              <a:rPr lang="sk-SK" dirty="0" err="1" smtClean="0"/>
              <a:t>bringing</a:t>
            </a:r>
            <a:r>
              <a:rPr lang="sk-SK" dirty="0" smtClean="0"/>
              <a:t> </a:t>
            </a:r>
            <a:r>
              <a:rPr lang="en-US" dirty="0" err="1" smtClean="0"/>
              <a:t>flexib</a:t>
            </a:r>
            <a:r>
              <a:rPr lang="sk-SK" dirty="0" smtClean="0"/>
              <a:t>i</a:t>
            </a:r>
            <a:r>
              <a:rPr lang="en-US" dirty="0" smtClean="0"/>
              <a:t>l</a:t>
            </a:r>
            <a:r>
              <a:rPr lang="sk-SK" dirty="0" err="1" smtClean="0"/>
              <a:t>ity</a:t>
            </a:r>
            <a:endParaRPr lang="sk-SK" dirty="0" smtClean="0"/>
          </a:p>
          <a:p>
            <a:pPr marL="514350" indent="-514350">
              <a:buFont typeface="+mj-lt"/>
              <a:buAutoNum type="arabicPeriod"/>
            </a:pPr>
            <a:r>
              <a:rPr lang="en-US" dirty="0"/>
              <a:t>Pension reform </a:t>
            </a:r>
            <a:r>
              <a:rPr lang="en-US" dirty="0" smtClean="0"/>
              <a:t>linking </a:t>
            </a:r>
            <a:r>
              <a:rPr lang="en-US" dirty="0"/>
              <a:t>benefits to contributions and introducing fully funded second </a:t>
            </a:r>
            <a:r>
              <a:rPr lang="en-US" dirty="0" smtClean="0"/>
              <a:t>pillar</a:t>
            </a:r>
            <a:endParaRPr lang="sk-SK" dirty="0" smtClean="0"/>
          </a:p>
          <a:p>
            <a:pPr marL="514350" indent="-514350">
              <a:buFont typeface="+mj-lt"/>
              <a:buAutoNum type="arabicPeriod"/>
            </a:pPr>
            <a:r>
              <a:rPr lang="en-US" dirty="0">
                <a:solidFill>
                  <a:srgbClr val="FF0000"/>
                </a:solidFill>
              </a:rPr>
              <a:t>Education reform (2003) introducing per-pupil financing of </a:t>
            </a:r>
            <a:r>
              <a:rPr lang="en-US" dirty="0" smtClean="0">
                <a:solidFill>
                  <a:srgbClr val="FF0000"/>
                </a:solidFill>
              </a:rPr>
              <a:t>schools</a:t>
            </a:r>
            <a:endParaRPr lang="sk-SK" dirty="0" smtClean="0">
              <a:solidFill>
                <a:srgbClr val="FF0000"/>
              </a:solidFill>
            </a:endParaRPr>
          </a:p>
          <a:p>
            <a:pPr marL="514350" indent="-514350">
              <a:buFont typeface="+mj-lt"/>
              <a:buAutoNum type="arabicPeriod"/>
            </a:pPr>
            <a:r>
              <a:rPr lang="en-US" dirty="0"/>
              <a:t>Increasing transparency and fight against </a:t>
            </a:r>
            <a:r>
              <a:rPr lang="en-US" dirty="0" smtClean="0"/>
              <a:t>corruption</a:t>
            </a:r>
            <a:endParaRPr lang="sk-SK" dirty="0" smtClean="0"/>
          </a:p>
          <a:p>
            <a:endParaRPr lang="en-US" dirty="0"/>
          </a:p>
        </p:txBody>
      </p:sp>
    </p:spTree>
    <p:extLst>
      <p:ext uri="{BB962C8B-B14F-4D97-AF65-F5344CB8AC3E}">
        <p14:creationId xmlns:p14="http://schemas.microsoft.com/office/powerpoint/2010/main" val="218704881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Education</a:t>
            </a:r>
            <a:r>
              <a:rPr lang="sk-SK" b="1" dirty="0" smtClean="0"/>
              <a:t> </a:t>
            </a:r>
            <a:r>
              <a:rPr lang="sk-SK" b="1" dirty="0" err="1" smtClean="0"/>
              <a:t>reform</a:t>
            </a:r>
            <a:endParaRPr lang="en-US" b="1" dirty="0"/>
          </a:p>
        </p:txBody>
      </p:sp>
      <p:sp>
        <p:nvSpPr>
          <p:cNvPr id="3" name="Zástupný symbol obsahu 2"/>
          <p:cNvSpPr>
            <a:spLocks noGrp="1"/>
          </p:cNvSpPr>
          <p:nvPr>
            <p:ph idx="1"/>
          </p:nvPr>
        </p:nvSpPr>
        <p:spPr/>
        <p:txBody>
          <a:bodyPr>
            <a:normAutofit fontScale="85000" lnSpcReduction="10000"/>
          </a:bodyPr>
          <a:lstStyle/>
          <a:p>
            <a:r>
              <a:rPr lang="sk-SK" dirty="0" smtClean="0"/>
              <a:t>2003: </a:t>
            </a:r>
            <a:r>
              <a:rPr lang="en-US" dirty="0" smtClean="0"/>
              <a:t>Introduction </a:t>
            </a:r>
            <a:r>
              <a:rPr lang="en-US" dirty="0"/>
              <a:t>of “normative” financing based on number of pupils (i.e. normative = fixed amount of money per pupil) with equal financing of primary and secondary public and private </a:t>
            </a:r>
            <a:r>
              <a:rPr lang="en-US" dirty="0" smtClean="0"/>
              <a:t>schools</a:t>
            </a:r>
            <a:endParaRPr lang="sk-SK" dirty="0" smtClean="0"/>
          </a:p>
          <a:p>
            <a:r>
              <a:rPr lang="sk-SK" dirty="0" err="1" smtClean="0"/>
              <a:t>Objectives</a:t>
            </a:r>
            <a:r>
              <a:rPr lang="sk-SK" dirty="0" smtClean="0"/>
              <a:t>:</a:t>
            </a:r>
          </a:p>
          <a:p>
            <a:pPr lvl="1"/>
            <a:r>
              <a:rPr lang="sk-SK" dirty="0" smtClean="0"/>
              <a:t>T</a:t>
            </a:r>
            <a:r>
              <a:rPr lang="en-US" dirty="0" smtClean="0"/>
              <a:t>o </a:t>
            </a:r>
            <a:r>
              <a:rPr lang="en-US" dirty="0"/>
              <a:t>increase transparency in financing schools </a:t>
            </a:r>
            <a:endParaRPr lang="sk-SK" dirty="0" smtClean="0"/>
          </a:p>
          <a:p>
            <a:pPr lvl="1"/>
            <a:r>
              <a:rPr lang="sk-SK" dirty="0" smtClean="0"/>
              <a:t>T</a:t>
            </a:r>
            <a:r>
              <a:rPr lang="en-US" dirty="0" smtClean="0"/>
              <a:t>o </a:t>
            </a:r>
            <a:r>
              <a:rPr lang="en-US" dirty="0"/>
              <a:t>increase pressure on their rationalization and efficiency – the quality should be guaranteed by free choice of school (students and their parents should choose the best</a:t>
            </a:r>
            <a:r>
              <a:rPr lang="en-US" dirty="0" smtClean="0"/>
              <a:t>).</a:t>
            </a:r>
            <a:endParaRPr lang="sk-SK" dirty="0" smtClean="0"/>
          </a:p>
          <a:p>
            <a:r>
              <a:rPr lang="sk-SK" dirty="0" err="1" smtClean="0"/>
              <a:t>Problem</a:t>
            </a:r>
            <a:r>
              <a:rPr lang="sk-SK" dirty="0" smtClean="0"/>
              <a:t>: </a:t>
            </a:r>
            <a:r>
              <a:rPr lang="sk-SK" dirty="0" err="1" smtClean="0"/>
              <a:t>Lack</a:t>
            </a:r>
            <a:r>
              <a:rPr lang="sk-SK" dirty="0" smtClean="0"/>
              <a:t> </a:t>
            </a:r>
            <a:r>
              <a:rPr lang="sk-SK" dirty="0" err="1" smtClean="0"/>
              <a:t>of</a:t>
            </a:r>
            <a:r>
              <a:rPr lang="sk-SK" dirty="0" smtClean="0"/>
              <a:t> </a:t>
            </a:r>
            <a:r>
              <a:rPr lang="sk-SK" dirty="0" err="1" smtClean="0"/>
              <a:t>information</a:t>
            </a:r>
            <a:r>
              <a:rPr lang="sk-SK" dirty="0" smtClean="0"/>
              <a:t> </a:t>
            </a:r>
            <a:r>
              <a:rPr lang="sk-SK" dirty="0" err="1" smtClean="0"/>
              <a:t>about</a:t>
            </a:r>
            <a:r>
              <a:rPr lang="sk-SK" dirty="0" smtClean="0"/>
              <a:t> </a:t>
            </a:r>
            <a:r>
              <a:rPr lang="sk-SK" dirty="0" err="1" smtClean="0"/>
              <a:t>quality</a:t>
            </a:r>
            <a:endParaRPr lang="en-US" dirty="0"/>
          </a:p>
        </p:txBody>
      </p:sp>
    </p:spTree>
    <p:extLst>
      <p:ext uri="{BB962C8B-B14F-4D97-AF65-F5344CB8AC3E}">
        <p14:creationId xmlns:p14="http://schemas.microsoft.com/office/powerpoint/2010/main" val="3498084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Measuring</a:t>
            </a:r>
            <a:r>
              <a:rPr lang="sk-SK" b="1" dirty="0" smtClean="0"/>
              <a:t> </a:t>
            </a:r>
            <a:r>
              <a:rPr lang="sk-SK" b="1" dirty="0" err="1" smtClean="0"/>
              <a:t>quality</a:t>
            </a:r>
            <a:endParaRPr lang="en-US" b="1"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196752"/>
            <a:ext cx="6165224" cy="54830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BlokTextu 2"/>
          <p:cNvSpPr txBox="1"/>
          <p:nvPr/>
        </p:nvSpPr>
        <p:spPr>
          <a:xfrm>
            <a:off x="6725344" y="5479429"/>
            <a:ext cx="2160240" cy="1200329"/>
          </a:xfrm>
          <a:prstGeom prst="rect">
            <a:avLst/>
          </a:prstGeom>
          <a:noFill/>
        </p:spPr>
        <p:txBody>
          <a:bodyPr wrap="square" rtlCol="0">
            <a:spAutoFit/>
          </a:bodyPr>
          <a:lstStyle/>
          <a:p>
            <a:r>
              <a:rPr lang="sk-SK" dirty="0" err="1" smtClean="0"/>
              <a:t>Source</a:t>
            </a:r>
            <a:r>
              <a:rPr lang="sk-SK" dirty="0" smtClean="0"/>
              <a:t>: INEKO </a:t>
            </a:r>
            <a:r>
              <a:rPr lang="sk-SK" dirty="0" err="1" smtClean="0"/>
              <a:t>portal</a:t>
            </a:r>
            <a:r>
              <a:rPr lang="sk-SK" dirty="0" smtClean="0"/>
              <a:t> on </a:t>
            </a:r>
            <a:r>
              <a:rPr lang="sk-SK" dirty="0" err="1" smtClean="0"/>
              <a:t>primary</a:t>
            </a:r>
            <a:r>
              <a:rPr lang="sk-SK" dirty="0" smtClean="0"/>
              <a:t> and </a:t>
            </a:r>
            <a:r>
              <a:rPr lang="sk-SK" dirty="0" err="1" smtClean="0"/>
              <a:t>secondary</a:t>
            </a:r>
            <a:r>
              <a:rPr lang="sk-SK" dirty="0" smtClean="0"/>
              <a:t> </a:t>
            </a:r>
            <a:r>
              <a:rPr lang="sk-SK" dirty="0" err="1" smtClean="0"/>
              <a:t>schools</a:t>
            </a:r>
            <a:r>
              <a:rPr lang="sk-SK" dirty="0"/>
              <a:t>, http://skoly.ineko.sk/</a:t>
            </a:r>
            <a:endParaRPr lang="en-US" dirty="0"/>
          </a:p>
        </p:txBody>
      </p:sp>
    </p:spTree>
    <p:extLst>
      <p:ext uri="{BB962C8B-B14F-4D97-AF65-F5344CB8AC3E}">
        <p14:creationId xmlns:p14="http://schemas.microsoft.com/office/powerpoint/2010/main" val="125969092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Key</a:t>
            </a:r>
            <a:r>
              <a:rPr lang="sk-SK" b="1" dirty="0" smtClean="0"/>
              <a:t> </a:t>
            </a:r>
            <a:r>
              <a:rPr lang="sk-SK" b="1" dirty="0" err="1" smtClean="0"/>
              <a:t>success</a:t>
            </a:r>
            <a:r>
              <a:rPr lang="sk-SK" b="1" dirty="0" smtClean="0"/>
              <a:t> </a:t>
            </a:r>
            <a:r>
              <a:rPr lang="sk-SK" b="1" dirty="0" err="1" smtClean="0"/>
              <a:t>factors</a:t>
            </a:r>
            <a:endParaRPr lang="en-US" b="1" dirty="0"/>
          </a:p>
        </p:txBody>
      </p:sp>
      <p:sp>
        <p:nvSpPr>
          <p:cNvPr id="3" name="Zástupný symbol obsahu 2"/>
          <p:cNvSpPr>
            <a:spLocks noGrp="1"/>
          </p:cNvSpPr>
          <p:nvPr>
            <p:ph idx="1"/>
          </p:nvPr>
        </p:nvSpPr>
        <p:spPr/>
        <p:txBody>
          <a:bodyPr>
            <a:normAutofit fontScale="85000" lnSpcReduction="10000"/>
          </a:bodyPr>
          <a:lstStyle/>
          <a:p>
            <a:pPr marL="514350" indent="-514350">
              <a:buFont typeface="+mj-lt"/>
              <a:buAutoNum type="arabicPeriod"/>
            </a:pPr>
            <a:r>
              <a:rPr lang="sk-SK" dirty="0" err="1" smtClean="0"/>
              <a:t>Influential</a:t>
            </a:r>
            <a:r>
              <a:rPr lang="sk-SK" dirty="0" smtClean="0"/>
              <a:t> </a:t>
            </a:r>
            <a:r>
              <a:rPr lang="sk-SK" dirty="0" err="1" smtClean="0"/>
              <a:t>pro-reform</a:t>
            </a:r>
            <a:r>
              <a:rPr lang="sk-SK" dirty="0" smtClean="0"/>
              <a:t> </a:t>
            </a:r>
            <a:r>
              <a:rPr lang="sk-SK" dirty="0" err="1" smtClean="0"/>
              <a:t>group</a:t>
            </a:r>
            <a:endParaRPr lang="sk-SK" dirty="0" smtClean="0"/>
          </a:p>
          <a:p>
            <a:pPr marL="514350" indent="-514350">
              <a:buFont typeface="+mj-lt"/>
              <a:buAutoNum type="arabicPeriod"/>
            </a:pPr>
            <a:r>
              <a:rPr lang="sk-SK" dirty="0" smtClean="0"/>
              <a:t>Transparent </a:t>
            </a:r>
            <a:r>
              <a:rPr lang="sk-SK" dirty="0" err="1" smtClean="0"/>
              <a:t>privatization</a:t>
            </a:r>
            <a:r>
              <a:rPr lang="sk-SK" dirty="0" smtClean="0"/>
              <a:t>, </a:t>
            </a:r>
            <a:r>
              <a:rPr lang="sk-SK" dirty="0" err="1" smtClean="0"/>
              <a:t>international</a:t>
            </a:r>
            <a:r>
              <a:rPr lang="sk-SK" dirty="0" smtClean="0"/>
              <a:t> </a:t>
            </a:r>
            <a:r>
              <a:rPr lang="sk-SK" dirty="0" err="1" smtClean="0"/>
              <a:t>tenders</a:t>
            </a:r>
            <a:endParaRPr lang="sk-SK" dirty="0" smtClean="0"/>
          </a:p>
          <a:p>
            <a:pPr marL="514350" indent="-514350">
              <a:buFont typeface="+mj-lt"/>
              <a:buAutoNum type="arabicPeriod"/>
            </a:pPr>
            <a:r>
              <a:rPr lang="en-US" dirty="0"/>
              <a:t>Tax reform </a:t>
            </a:r>
            <a:r>
              <a:rPr lang="en-US" dirty="0" smtClean="0"/>
              <a:t>bringing </a:t>
            </a:r>
            <a:r>
              <a:rPr lang="en-US" dirty="0"/>
              <a:t>simplicity and lowering direct </a:t>
            </a:r>
            <a:r>
              <a:rPr lang="en-US" dirty="0" smtClean="0"/>
              <a:t>taxes</a:t>
            </a:r>
            <a:endParaRPr lang="sk-SK" dirty="0" smtClean="0"/>
          </a:p>
          <a:p>
            <a:pPr marL="514350" indent="-514350">
              <a:buFont typeface="+mj-lt"/>
              <a:buAutoNum type="arabicPeriod"/>
            </a:pPr>
            <a:r>
              <a:rPr lang="en-US" dirty="0"/>
              <a:t>Labor market reform </a:t>
            </a:r>
            <a:r>
              <a:rPr lang="sk-SK" dirty="0" err="1" smtClean="0"/>
              <a:t>bringing</a:t>
            </a:r>
            <a:r>
              <a:rPr lang="sk-SK" dirty="0" smtClean="0"/>
              <a:t> </a:t>
            </a:r>
            <a:r>
              <a:rPr lang="en-US" dirty="0" err="1" smtClean="0"/>
              <a:t>flexib</a:t>
            </a:r>
            <a:r>
              <a:rPr lang="sk-SK" dirty="0" smtClean="0"/>
              <a:t>i</a:t>
            </a:r>
            <a:r>
              <a:rPr lang="en-US" dirty="0" smtClean="0"/>
              <a:t>l</a:t>
            </a:r>
            <a:r>
              <a:rPr lang="sk-SK" dirty="0" err="1" smtClean="0"/>
              <a:t>ity</a:t>
            </a:r>
            <a:endParaRPr lang="sk-SK" dirty="0" smtClean="0"/>
          </a:p>
          <a:p>
            <a:pPr marL="514350" indent="-514350">
              <a:buFont typeface="+mj-lt"/>
              <a:buAutoNum type="arabicPeriod"/>
            </a:pPr>
            <a:r>
              <a:rPr lang="en-US" dirty="0"/>
              <a:t>Pension reform </a:t>
            </a:r>
            <a:r>
              <a:rPr lang="en-US" dirty="0" smtClean="0"/>
              <a:t>linking </a:t>
            </a:r>
            <a:r>
              <a:rPr lang="en-US" dirty="0"/>
              <a:t>benefits to contributions and introducing fully funded second </a:t>
            </a:r>
            <a:r>
              <a:rPr lang="en-US" dirty="0" smtClean="0"/>
              <a:t>pillar</a:t>
            </a:r>
            <a:endParaRPr lang="sk-SK" dirty="0" smtClean="0"/>
          </a:p>
          <a:p>
            <a:pPr marL="514350" indent="-514350">
              <a:buFont typeface="+mj-lt"/>
              <a:buAutoNum type="arabicPeriod"/>
            </a:pPr>
            <a:r>
              <a:rPr lang="en-US" dirty="0"/>
              <a:t>Education reform (2003) introducing per-pupil financing of </a:t>
            </a:r>
            <a:r>
              <a:rPr lang="en-US" dirty="0" smtClean="0"/>
              <a:t>schools</a:t>
            </a:r>
            <a:endParaRPr lang="sk-SK" dirty="0" smtClean="0"/>
          </a:p>
          <a:p>
            <a:pPr marL="514350" indent="-514350">
              <a:buFont typeface="+mj-lt"/>
              <a:buAutoNum type="arabicPeriod"/>
            </a:pPr>
            <a:r>
              <a:rPr lang="en-US" dirty="0">
                <a:solidFill>
                  <a:srgbClr val="FF0000"/>
                </a:solidFill>
              </a:rPr>
              <a:t>Increasing transparency and fight against </a:t>
            </a:r>
            <a:r>
              <a:rPr lang="en-US" dirty="0" smtClean="0">
                <a:solidFill>
                  <a:srgbClr val="FF0000"/>
                </a:solidFill>
              </a:rPr>
              <a:t>corruption</a:t>
            </a:r>
            <a:endParaRPr lang="sk-SK" dirty="0" smtClean="0">
              <a:solidFill>
                <a:srgbClr val="FF0000"/>
              </a:solidFill>
            </a:endParaRPr>
          </a:p>
          <a:p>
            <a:endParaRPr lang="en-US" dirty="0"/>
          </a:p>
        </p:txBody>
      </p:sp>
    </p:spTree>
    <p:extLst>
      <p:ext uri="{BB962C8B-B14F-4D97-AF65-F5344CB8AC3E}">
        <p14:creationId xmlns:p14="http://schemas.microsoft.com/office/powerpoint/2010/main" val="117570249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Key</a:t>
            </a:r>
            <a:r>
              <a:rPr lang="sk-SK" b="1" dirty="0" smtClean="0"/>
              <a:t> </a:t>
            </a:r>
            <a:r>
              <a:rPr lang="sk-SK" b="1" dirty="0" err="1" smtClean="0"/>
              <a:t>measures</a:t>
            </a:r>
            <a:endParaRPr lang="en-US" b="1" dirty="0"/>
          </a:p>
        </p:txBody>
      </p:sp>
      <p:sp>
        <p:nvSpPr>
          <p:cNvPr id="3" name="Zástupný symbol obsahu 2"/>
          <p:cNvSpPr>
            <a:spLocks noGrp="1"/>
          </p:cNvSpPr>
          <p:nvPr>
            <p:ph idx="1"/>
          </p:nvPr>
        </p:nvSpPr>
        <p:spPr/>
        <p:txBody>
          <a:bodyPr>
            <a:normAutofit fontScale="92500" lnSpcReduction="20000"/>
          </a:bodyPr>
          <a:lstStyle/>
          <a:p>
            <a:r>
              <a:rPr lang="en-US" dirty="0"/>
              <a:t>1998-2002: Privatization of banks, telecom, and energy </a:t>
            </a:r>
            <a:r>
              <a:rPr lang="en-US" dirty="0" smtClean="0"/>
              <a:t>industry</a:t>
            </a:r>
            <a:endParaRPr lang="sk-SK" dirty="0" smtClean="0"/>
          </a:p>
          <a:p>
            <a:r>
              <a:rPr lang="en-US" dirty="0"/>
              <a:t>2000: Free Access to Information Act </a:t>
            </a:r>
            <a:r>
              <a:rPr lang="sk-SK" dirty="0" smtClean="0"/>
              <a:t>(no </a:t>
            </a:r>
            <a:r>
              <a:rPr lang="en-US" dirty="0"/>
              <a:t>“trade secret</a:t>
            </a:r>
            <a:r>
              <a:rPr lang="en-US" dirty="0" smtClean="0"/>
              <a:t>”</a:t>
            </a:r>
            <a:r>
              <a:rPr lang="sk-SK" dirty="0" smtClean="0"/>
              <a:t> </a:t>
            </a:r>
            <a:r>
              <a:rPr lang="sk-SK" dirty="0" err="1" smtClean="0"/>
              <a:t>objection</a:t>
            </a:r>
            <a:r>
              <a:rPr lang="sk-SK" dirty="0" smtClean="0"/>
              <a:t>)</a:t>
            </a:r>
          </a:p>
          <a:p>
            <a:r>
              <a:rPr lang="en-US" dirty="0"/>
              <a:t>Open legislation: </a:t>
            </a:r>
            <a:endParaRPr lang="sk-SK" dirty="0" smtClean="0"/>
          </a:p>
          <a:p>
            <a:pPr lvl="1"/>
            <a:r>
              <a:rPr lang="en-US" dirty="0" smtClean="0"/>
              <a:t>The </a:t>
            </a:r>
            <a:r>
              <a:rPr lang="en-US" dirty="0"/>
              <a:t>portal </a:t>
            </a:r>
            <a:r>
              <a:rPr lang="en-US" u="sng" dirty="0">
                <a:hlinkClick r:id="rId2"/>
              </a:rPr>
              <a:t>http://jaspi.justice.gov.sk</a:t>
            </a:r>
            <a:r>
              <a:rPr lang="en-US" dirty="0"/>
              <a:t> offers complete information from collection of laws and official </a:t>
            </a:r>
            <a:r>
              <a:rPr lang="en-US" dirty="0" smtClean="0"/>
              <a:t>gazettes</a:t>
            </a:r>
            <a:endParaRPr lang="sk-SK" dirty="0" smtClean="0"/>
          </a:p>
          <a:p>
            <a:pPr lvl="1"/>
            <a:r>
              <a:rPr lang="en-US" dirty="0"/>
              <a:t>The portal </a:t>
            </a:r>
            <a:r>
              <a:rPr lang="en-US" u="sng" dirty="0">
                <a:hlinkClick r:id="rId3"/>
              </a:rPr>
              <a:t>http://www.rokovania.sk</a:t>
            </a:r>
            <a:r>
              <a:rPr lang="en-US" dirty="0"/>
              <a:t> includes complete information on the consultation of legislative proposals with full texting of comments and reactions</a:t>
            </a:r>
          </a:p>
        </p:txBody>
      </p:sp>
    </p:spTree>
    <p:extLst>
      <p:ext uri="{BB962C8B-B14F-4D97-AF65-F5344CB8AC3E}">
        <p14:creationId xmlns:p14="http://schemas.microsoft.com/office/powerpoint/2010/main" val="118142594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Key</a:t>
            </a:r>
            <a:r>
              <a:rPr lang="sk-SK" b="1" dirty="0" smtClean="0"/>
              <a:t> </a:t>
            </a:r>
            <a:r>
              <a:rPr lang="sk-SK" b="1" dirty="0" err="1" smtClean="0"/>
              <a:t>measures</a:t>
            </a:r>
            <a:endParaRPr lang="en-US" b="1" dirty="0"/>
          </a:p>
        </p:txBody>
      </p:sp>
      <p:sp>
        <p:nvSpPr>
          <p:cNvPr id="3" name="Zástupný symbol obsahu 2"/>
          <p:cNvSpPr>
            <a:spLocks noGrp="1"/>
          </p:cNvSpPr>
          <p:nvPr>
            <p:ph idx="1"/>
          </p:nvPr>
        </p:nvSpPr>
        <p:spPr/>
        <p:txBody>
          <a:bodyPr>
            <a:normAutofit fontScale="92500" lnSpcReduction="20000"/>
          </a:bodyPr>
          <a:lstStyle/>
          <a:p>
            <a:r>
              <a:rPr lang="en-US" dirty="0"/>
              <a:t>2003: Online business registry (user-friendly, searchable) </a:t>
            </a:r>
          </a:p>
          <a:p>
            <a:r>
              <a:rPr lang="en-US" dirty="0"/>
              <a:t>2004: Specialized Court and Prosecutor’s Office (focus on big corruption cases) </a:t>
            </a:r>
          </a:p>
          <a:p>
            <a:r>
              <a:rPr lang="en-US" dirty="0"/>
              <a:t>2007: Online Land Registry </a:t>
            </a:r>
          </a:p>
          <a:p>
            <a:r>
              <a:rPr lang="en-US" dirty="0"/>
              <a:t>2011: Publishing all property contracts and invoices of public institutions on internet. </a:t>
            </a:r>
            <a:endParaRPr lang="sk-SK" dirty="0" smtClean="0"/>
          </a:p>
          <a:p>
            <a:pPr lvl="1"/>
            <a:r>
              <a:rPr lang="en-US" dirty="0" smtClean="0"/>
              <a:t>The </a:t>
            </a:r>
            <a:r>
              <a:rPr lang="en-US" dirty="0"/>
              <a:t>contracts are not valid unless they are </a:t>
            </a:r>
            <a:r>
              <a:rPr lang="en-US" dirty="0" smtClean="0"/>
              <a:t>published</a:t>
            </a:r>
            <a:endParaRPr lang="sk-SK" dirty="0"/>
          </a:p>
          <a:p>
            <a:pPr lvl="1"/>
            <a:r>
              <a:rPr lang="sk-SK" dirty="0"/>
              <a:t>S</a:t>
            </a:r>
            <a:r>
              <a:rPr lang="en-US" dirty="0" err="1" smtClean="0"/>
              <a:t>hift</a:t>
            </a:r>
            <a:r>
              <a:rPr lang="en-US" dirty="0" smtClean="0"/>
              <a:t> </a:t>
            </a:r>
            <a:r>
              <a:rPr lang="en-US" dirty="0"/>
              <a:t>from on-demand (i.e. based on information demanded by citizens) to automatic </a:t>
            </a:r>
            <a:r>
              <a:rPr lang="en-US" dirty="0" smtClean="0"/>
              <a:t>transparency</a:t>
            </a:r>
            <a:endParaRPr lang="sk-SK" dirty="0" smtClean="0"/>
          </a:p>
          <a:p>
            <a:pPr lvl="1"/>
            <a:r>
              <a:rPr lang="sk-SK" dirty="0" smtClean="0"/>
              <a:t>S</a:t>
            </a:r>
            <a:r>
              <a:rPr lang="en-US" dirty="0" err="1" smtClean="0"/>
              <a:t>earchable</a:t>
            </a:r>
            <a:r>
              <a:rPr lang="en-US" dirty="0" smtClean="0"/>
              <a:t> </a:t>
            </a:r>
            <a:r>
              <a:rPr lang="en-US" dirty="0"/>
              <a:t>portals (such as </a:t>
            </a:r>
            <a:r>
              <a:rPr lang="en-US" u="sng" dirty="0">
                <a:hlinkClick r:id="rId2"/>
              </a:rPr>
              <a:t>http://tender.sme.sk</a:t>
            </a:r>
            <a:r>
              <a:rPr lang="en-US" dirty="0"/>
              <a:t>) </a:t>
            </a:r>
          </a:p>
        </p:txBody>
      </p:sp>
    </p:spTree>
    <p:extLst>
      <p:ext uri="{BB962C8B-B14F-4D97-AF65-F5344CB8AC3E}">
        <p14:creationId xmlns:p14="http://schemas.microsoft.com/office/powerpoint/2010/main" val="144954485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Key</a:t>
            </a:r>
            <a:r>
              <a:rPr lang="sk-SK" b="1" dirty="0" smtClean="0"/>
              <a:t> </a:t>
            </a:r>
            <a:r>
              <a:rPr lang="sk-SK" b="1" dirty="0" err="1" smtClean="0"/>
              <a:t>measures</a:t>
            </a:r>
            <a:endParaRPr lang="en-US" b="1" dirty="0"/>
          </a:p>
        </p:txBody>
      </p:sp>
      <p:sp>
        <p:nvSpPr>
          <p:cNvPr id="3" name="Zástupný symbol obsahu 2"/>
          <p:cNvSpPr>
            <a:spLocks noGrp="1"/>
          </p:cNvSpPr>
          <p:nvPr>
            <p:ph idx="1"/>
          </p:nvPr>
        </p:nvSpPr>
        <p:spPr/>
        <p:txBody>
          <a:bodyPr>
            <a:normAutofit fontScale="92500" lnSpcReduction="20000"/>
          </a:bodyPr>
          <a:lstStyle/>
          <a:p>
            <a:r>
              <a:rPr lang="en-US" dirty="0"/>
              <a:t>2011: Wider use of mandatory electronic auctions and other competition methods in public procurement. According to the Transparency International Slovakia this measure led to rise of bids in public tenders and to 6-15% savings. </a:t>
            </a:r>
          </a:p>
          <a:p>
            <a:r>
              <a:rPr lang="en-US" dirty="0"/>
              <a:t>2012: Publishing court rulings on internet, random selection of judges </a:t>
            </a:r>
          </a:p>
          <a:p>
            <a:r>
              <a:rPr lang="en-US" dirty="0"/>
              <a:t>Current challenges: Open data initiative, measuring quality and efficiency of public services</a:t>
            </a:r>
          </a:p>
        </p:txBody>
      </p:sp>
    </p:spTree>
    <p:extLst>
      <p:ext uri="{BB962C8B-B14F-4D97-AF65-F5344CB8AC3E}">
        <p14:creationId xmlns:p14="http://schemas.microsoft.com/office/powerpoint/2010/main" val="178098261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2204864"/>
            <a:ext cx="8229600" cy="2592288"/>
          </a:xfrm>
        </p:spPr>
        <p:txBody>
          <a:bodyPr>
            <a:normAutofit/>
          </a:bodyPr>
          <a:lstStyle/>
          <a:p>
            <a:r>
              <a:rPr lang="sk-SK" b="1" dirty="0" err="1" smtClean="0"/>
              <a:t>Thank</a:t>
            </a:r>
            <a:r>
              <a:rPr lang="sk-SK" b="1" dirty="0" smtClean="0"/>
              <a:t> </a:t>
            </a:r>
            <a:r>
              <a:rPr lang="sk-SK" b="1" dirty="0" err="1" smtClean="0"/>
              <a:t>you</a:t>
            </a:r>
            <a:r>
              <a:rPr lang="sk-SK" b="1" dirty="0" smtClean="0"/>
              <a:t> </a:t>
            </a:r>
            <a:r>
              <a:rPr lang="sk-SK" b="1" dirty="0" err="1" smtClean="0"/>
              <a:t>for</a:t>
            </a:r>
            <a:r>
              <a:rPr lang="sk-SK" b="1" dirty="0" smtClean="0"/>
              <a:t> </a:t>
            </a:r>
            <a:r>
              <a:rPr lang="sk-SK" b="1" dirty="0" err="1" smtClean="0"/>
              <a:t>your</a:t>
            </a:r>
            <a:r>
              <a:rPr lang="sk-SK" b="1" dirty="0" smtClean="0"/>
              <a:t> </a:t>
            </a:r>
            <a:r>
              <a:rPr lang="sk-SK" b="1" dirty="0" err="1" smtClean="0"/>
              <a:t>attention</a:t>
            </a:r>
            <a:r>
              <a:rPr lang="sk-SK" b="1" dirty="0" smtClean="0"/>
              <a:t>!</a:t>
            </a:r>
            <a:br>
              <a:rPr lang="sk-SK" b="1" dirty="0" smtClean="0"/>
            </a:br>
            <a:r>
              <a:rPr lang="sk-SK" b="1" dirty="0" smtClean="0"/>
              <a:t/>
            </a:r>
            <a:br>
              <a:rPr lang="sk-SK" b="1" dirty="0" smtClean="0"/>
            </a:br>
            <a:r>
              <a:rPr lang="sk-SK" sz="3200" b="1" dirty="0" err="1" smtClean="0"/>
              <a:t>For</a:t>
            </a:r>
            <a:r>
              <a:rPr lang="sk-SK" sz="3200" b="1" dirty="0" smtClean="0"/>
              <a:t> </a:t>
            </a:r>
            <a:r>
              <a:rPr lang="sk-SK" sz="3200" b="1" dirty="0" smtClean="0"/>
              <a:t>more </a:t>
            </a:r>
            <a:r>
              <a:rPr lang="sk-SK" sz="3200" b="1" dirty="0" err="1" smtClean="0"/>
              <a:t>details</a:t>
            </a:r>
            <a:r>
              <a:rPr lang="sk-SK" sz="3200" b="1" dirty="0" smtClean="0"/>
              <a:t>, </a:t>
            </a:r>
            <a:r>
              <a:rPr lang="sk-SK" sz="3200" b="1" dirty="0" err="1" smtClean="0"/>
              <a:t>see</a:t>
            </a:r>
            <a:r>
              <a:rPr lang="sk-SK" sz="3200" b="1" dirty="0" smtClean="0"/>
              <a:t> </a:t>
            </a:r>
            <a:r>
              <a:rPr lang="sk-SK" sz="3200" b="1" dirty="0" err="1" smtClean="0"/>
              <a:t>the</a:t>
            </a:r>
            <a:r>
              <a:rPr lang="sk-SK" sz="3200" b="1" dirty="0" smtClean="0"/>
              <a:t> </a:t>
            </a:r>
            <a:r>
              <a:rPr lang="sk-SK" sz="3200" b="1" dirty="0" err="1" smtClean="0"/>
              <a:t>analysis</a:t>
            </a:r>
            <a:r>
              <a:rPr lang="sk-SK" sz="3200" b="1" dirty="0"/>
              <a:t>:</a:t>
            </a:r>
            <a:br>
              <a:rPr lang="sk-SK" sz="3200" b="1" dirty="0"/>
            </a:br>
            <a:r>
              <a:rPr lang="sk-SK" sz="3200" b="1" dirty="0">
                <a:hlinkClick r:id="rId2"/>
              </a:rPr>
              <a:t>http://</a:t>
            </a:r>
            <a:r>
              <a:rPr lang="sk-SK" sz="3200" b="1" dirty="0" smtClean="0">
                <a:hlinkClick r:id="rId2"/>
              </a:rPr>
              <a:t>www.ineko.sk/file_download/817</a:t>
            </a:r>
            <a:r>
              <a:rPr lang="sk-SK" sz="3200" b="1" dirty="0" smtClean="0"/>
              <a:t>  </a:t>
            </a:r>
            <a:endParaRPr lang="en-US" sz="3200" b="1" dirty="0"/>
          </a:p>
        </p:txBody>
      </p:sp>
    </p:spTree>
    <p:extLst>
      <p:ext uri="{BB962C8B-B14F-4D97-AF65-F5344CB8AC3E}">
        <p14:creationId xmlns:p14="http://schemas.microsoft.com/office/powerpoint/2010/main" val="3505958005"/>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430</TotalTime>
  <Words>1801</Words>
  <Application>Microsoft Office PowerPoint</Application>
  <PresentationFormat>Prezentácia na obrazovke (4:3)</PresentationFormat>
  <Paragraphs>181</Paragraphs>
  <Slides>30</Slides>
  <Notes>0</Notes>
  <HiddenSlides>0</HiddenSlides>
  <MMClips>0</MMClips>
  <ScaleCrop>false</ScaleCrop>
  <HeadingPairs>
    <vt:vector size="4" baseType="variant">
      <vt:variant>
        <vt:lpstr>Motív</vt:lpstr>
      </vt:variant>
      <vt:variant>
        <vt:i4>1</vt:i4>
      </vt:variant>
      <vt:variant>
        <vt:lpstr>Nadpisy snímok</vt:lpstr>
      </vt:variant>
      <vt:variant>
        <vt:i4>30</vt:i4>
      </vt:variant>
    </vt:vector>
  </HeadingPairs>
  <TitlesOfParts>
    <vt:vector size="31" baseType="lpstr">
      <vt:lpstr>Motív Office</vt:lpstr>
      <vt:lpstr>Structural reforms adopted in Slovakia – best practices</vt:lpstr>
      <vt:lpstr>Key success factors</vt:lpstr>
      <vt:lpstr>Influential pro-reform group</vt:lpstr>
      <vt:lpstr>Key success factors</vt:lpstr>
      <vt:lpstr>Transparent privatization</vt:lpstr>
      <vt:lpstr>Brown-field investors</vt:lpstr>
      <vt:lpstr>Important notes</vt:lpstr>
      <vt:lpstr>Key success factors</vt:lpstr>
      <vt:lpstr>Tax reform (2004) - assumptions</vt:lpstr>
      <vt:lpstr>Key measures</vt:lpstr>
      <vt:lpstr>Key measures</vt:lpstr>
      <vt:lpstr>Key measures</vt:lpstr>
      <vt:lpstr>Green-field investors</vt:lpstr>
      <vt:lpstr>Prezentácia programu PowerPoint</vt:lpstr>
      <vt:lpstr>Key success factors</vt:lpstr>
      <vt:lpstr>Firing costs</vt:lpstr>
      <vt:lpstr>Firing costs</vt:lpstr>
      <vt:lpstr>Other measures</vt:lpstr>
      <vt:lpstr>Key success factors</vt:lpstr>
      <vt:lpstr>Pension reform</vt:lpstr>
      <vt:lpstr>Pension reform</vt:lpstr>
      <vt:lpstr>Returns in funds</vt:lpstr>
      <vt:lpstr>Key success factors</vt:lpstr>
      <vt:lpstr>Education reform</vt:lpstr>
      <vt:lpstr>Measuring quality</vt:lpstr>
      <vt:lpstr>Key success factors</vt:lpstr>
      <vt:lpstr>Key measures</vt:lpstr>
      <vt:lpstr>Key measures</vt:lpstr>
      <vt:lpstr>Key measures</vt:lpstr>
      <vt:lpstr>Thank you for your attention!  For more details, see the analysis: http://www.ineko.sk/file_download/817  </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Structural reforms adopted in Slovakia – best practices</dc:title>
  <dc:creator>Peter Golias</dc:creator>
  <cp:lastModifiedBy>Peter Golias</cp:lastModifiedBy>
  <cp:revision>44</cp:revision>
  <dcterms:created xsi:type="dcterms:W3CDTF">2014-10-17T12:01:43Z</dcterms:created>
  <dcterms:modified xsi:type="dcterms:W3CDTF">2014-10-20T12:22:49Z</dcterms:modified>
</cp:coreProperties>
</file>