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58" r:id="rId6"/>
    <p:sldId id="262" r:id="rId7"/>
    <p:sldId id="26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Moje%20dokumenty\Projekty\International\V4\GDP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v>Slovensko</c:v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strRef>
              <c:f>Data!$X$10:$AP$10</c:f>
              <c:strCache>
                <c:ptCount val="19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</c:strCache>
            </c:strRef>
          </c:cat>
          <c:val>
            <c:numRef>
              <c:f>Data!$X$42:$AP$42</c:f>
              <c:numCache>
                <c:formatCode>0%</c:formatCode>
                <c:ptCount val="19"/>
                <c:pt idx="0">
                  <c:v>0.47945205479452052</c:v>
                </c:pt>
                <c:pt idx="1">
                  <c:v>0.49673202614379086</c:v>
                </c:pt>
                <c:pt idx="2">
                  <c:v>0.51234567901234573</c:v>
                </c:pt>
                <c:pt idx="3">
                  <c:v>0.52071005917159763</c:v>
                </c:pt>
                <c:pt idx="4">
                  <c:v>0.50847457627118642</c:v>
                </c:pt>
                <c:pt idx="5">
                  <c:v>0.5</c:v>
                </c:pt>
                <c:pt idx="6">
                  <c:v>0.52284263959390864</c:v>
                </c:pt>
                <c:pt idx="7">
                  <c:v>0.54411764705882348</c:v>
                </c:pt>
                <c:pt idx="8">
                  <c:v>0.55825242718446599</c:v>
                </c:pt>
                <c:pt idx="9">
                  <c:v>0.56944444444444442</c:v>
                </c:pt>
                <c:pt idx="10">
                  <c:v>0.6026785714285714</c:v>
                </c:pt>
                <c:pt idx="11">
                  <c:v>0.63135593220338981</c:v>
                </c:pt>
                <c:pt idx="12">
                  <c:v>0.67600000000000005</c:v>
                </c:pt>
                <c:pt idx="13">
                  <c:v>0.72399999999999998</c:v>
                </c:pt>
                <c:pt idx="14">
                  <c:v>0.72340425531914898</c:v>
                </c:pt>
                <c:pt idx="15">
                  <c:v>0.74180327868852458</c:v>
                </c:pt>
                <c:pt idx="16">
                  <c:v>0.75298804780876494</c:v>
                </c:pt>
                <c:pt idx="17">
                  <c:v>0.76078431372549016</c:v>
                </c:pt>
                <c:pt idx="18">
                  <c:v>0.76264591439688711</c:v>
                </c:pt>
              </c:numCache>
            </c:numRef>
          </c:val>
          <c:smooth val="0"/>
        </c:ser>
        <c:ser>
          <c:idx val="1"/>
          <c:order val="1"/>
          <c:tx>
            <c:v>Maďarsko</c:v>
          </c:tx>
          <c:spPr>
            <a:ln>
              <a:solidFill>
                <a:srgbClr val="07B91C"/>
              </a:solidFill>
            </a:ln>
          </c:spPr>
          <c:marker>
            <c:symbol val="none"/>
          </c:marker>
          <c:val>
            <c:numRef>
              <c:f>Data!$X$34:$AP$34</c:f>
              <c:numCache>
                <c:formatCode>0%</c:formatCode>
                <c:ptCount val="19"/>
                <c:pt idx="0">
                  <c:v>0.51369863013698636</c:v>
                </c:pt>
                <c:pt idx="1">
                  <c:v>0.5163398692810458</c:v>
                </c:pt>
                <c:pt idx="2">
                  <c:v>0.52469135802469136</c:v>
                </c:pt>
                <c:pt idx="3">
                  <c:v>0.53846153846153844</c:v>
                </c:pt>
                <c:pt idx="4">
                  <c:v>0.53672316384180796</c:v>
                </c:pt>
                <c:pt idx="5">
                  <c:v>0.54210526315789476</c:v>
                </c:pt>
                <c:pt idx="6">
                  <c:v>0.58375634517766495</c:v>
                </c:pt>
                <c:pt idx="7">
                  <c:v>0.61274509803921573</c:v>
                </c:pt>
                <c:pt idx="8">
                  <c:v>0.62621359223300976</c:v>
                </c:pt>
                <c:pt idx="9">
                  <c:v>0.62962962962962965</c:v>
                </c:pt>
                <c:pt idx="10">
                  <c:v>0.6339285714285714</c:v>
                </c:pt>
                <c:pt idx="11">
                  <c:v>0.63135593220338981</c:v>
                </c:pt>
                <c:pt idx="12">
                  <c:v>0.61199999999999999</c:v>
                </c:pt>
                <c:pt idx="13">
                  <c:v>0.63600000000000001</c:v>
                </c:pt>
                <c:pt idx="14">
                  <c:v>0.65106382978723409</c:v>
                </c:pt>
                <c:pt idx="15">
                  <c:v>0.6598360655737705</c:v>
                </c:pt>
                <c:pt idx="16">
                  <c:v>0.67330677290836649</c:v>
                </c:pt>
                <c:pt idx="17">
                  <c:v>0.66666666666666663</c:v>
                </c:pt>
                <c:pt idx="18">
                  <c:v>0.66926070038910501</c:v>
                </c:pt>
              </c:numCache>
            </c:numRef>
          </c:val>
          <c:smooth val="0"/>
        </c:ser>
        <c:ser>
          <c:idx val="2"/>
          <c:order val="2"/>
          <c:tx>
            <c:v>Poľsko</c:v>
          </c:tx>
          <c:spPr>
            <a:ln>
              <a:solidFill>
                <a:srgbClr val="333300"/>
              </a:solidFill>
            </a:ln>
          </c:spPr>
          <c:marker>
            <c:symbol val="none"/>
          </c:marker>
          <c:val>
            <c:numRef>
              <c:f>Data!$X$38:$AP$38</c:f>
              <c:numCache>
                <c:formatCode>0%</c:formatCode>
                <c:ptCount val="19"/>
                <c:pt idx="0">
                  <c:v>0.4315068493150685</c:v>
                </c:pt>
                <c:pt idx="1">
                  <c:v>0.45098039215686275</c:v>
                </c:pt>
                <c:pt idx="2">
                  <c:v>0.46913580246913578</c:v>
                </c:pt>
                <c:pt idx="3">
                  <c:v>0.47928994082840237</c:v>
                </c:pt>
                <c:pt idx="4">
                  <c:v>0.48587570621468928</c:v>
                </c:pt>
                <c:pt idx="5">
                  <c:v>0.48421052631578948</c:v>
                </c:pt>
                <c:pt idx="6">
                  <c:v>0.47715736040609136</c:v>
                </c:pt>
                <c:pt idx="7">
                  <c:v>0.48529411764705882</c:v>
                </c:pt>
                <c:pt idx="8">
                  <c:v>0.49029126213592233</c:v>
                </c:pt>
                <c:pt idx="9">
                  <c:v>0.50462962962962965</c:v>
                </c:pt>
                <c:pt idx="10">
                  <c:v>0.5133928571428571</c:v>
                </c:pt>
                <c:pt idx="11">
                  <c:v>0.52118644067796616</c:v>
                </c:pt>
                <c:pt idx="12">
                  <c:v>0.54400000000000004</c:v>
                </c:pt>
                <c:pt idx="13">
                  <c:v>0.56399999999999995</c:v>
                </c:pt>
                <c:pt idx="14">
                  <c:v>0.60425531914893615</c:v>
                </c:pt>
                <c:pt idx="15">
                  <c:v>0.63114754098360659</c:v>
                </c:pt>
                <c:pt idx="16">
                  <c:v>0.65338645418326691</c:v>
                </c:pt>
                <c:pt idx="17">
                  <c:v>0.6705882352941176</c:v>
                </c:pt>
                <c:pt idx="18">
                  <c:v>0.68093385214007784</c:v>
                </c:pt>
              </c:numCache>
            </c:numRef>
          </c:val>
          <c:smooth val="0"/>
        </c:ser>
        <c:ser>
          <c:idx val="3"/>
          <c:order val="3"/>
          <c:tx>
            <c:v>Česká republika</c:v>
          </c:tx>
          <c:spPr>
            <a:ln>
              <a:solidFill>
                <a:srgbClr val="130BB5"/>
              </a:solidFill>
            </a:ln>
          </c:spPr>
          <c:marker>
            <c:symbol val="none"/>
          </c:marker>
          <c:val>
            <c:numRef>
              <c:f>Data!$X$20:$AP$20</c:f>
              <c:numCache>
                <c:formatCode>0%</c:formatCode>
                <c:ptCount val="19"/>
                <c:pt idx="0">
                  <c:v>0.76712328767123283</c:v>
                </c:pt>
                <c:pt idx="1">
                  <c:v>0.79084967320261434</c:v>
                </c:pt>
                <c:pt idx="2">
                  <c:v>0.7592592592592593</c:v>
                </c:pt>
                <c:pt idx="3">
                  <c:v>0.72781065088757402</c:v>
                </c:pt>
                <c:pt idx="4">
                  <c:v>0.7231638418079096</c:v>
                </c:pt>
                <c:pt idx="5">
                  <c:v>0.71052631578947367</c:v>
                </c:pt>
                <c:pt idx="6">
                  <c:v>0.73096446700507611</c:v>
                </c:pt>
                <c:pt idx="7">
                  <c:v>0.73529411764705888</c:v>
                </c:pt>
                <c:pt idx="8">
                  <c:v>0.76699029126213591</c:v>
                </c:pt>
                <c:pt idx="9">
                  <c:v>0.78240740740740744</c:v>
                </c:pt>
                <c:pt idx="10">
                  <c:v>0.7946428571428571</c:v>
                </c:pt>
                <c:pt idx="11">
                  <c:v>0.80084745762711862</c:v>
                </c:pt>
                <c:pt idx="12">
                  <c:v>0.82399999999999995</c:v>
                </c:pt>
                <c:pt idx="13">
                  <c:v>0.80800000000000005</c:v>
                </c:pt>
                <c:pt idx="14">
                  <c:v>0.82553191489361699</c:v>
                </c:pt>
                <c:pt idx="15">
                  <c:v>0.80737704918032782</c:v>
                </c:pt>
                <c:pt idx="16">
                  <c:v>0.80876494023904377</c:v>
                </c:pt>
                <c:pt idx="17">
                  <c:v>0.81176470588235294</c:v>
                </c:pt>
                <c:pt idx="18">
                  <c:v>0.80155642023346307</c:v>
                </c:pt>
              </c:numCache>
            </c:numRef>
          </c:val>
          <c:smooth val="0"/>
        </c:ser>
        <c:ser>
          <c:idx val="4"/>
          <c:order val="4"/>
          <c:tx>
            <c:v>Ukraine</c:v>
          </c:tx>
          <c:marker>
            <c:symbol val="none"/>
          </c:marker>
          <c:val>
            <c:numRef>
              <c:f>Data!$X$56:$AP$56</c:f>
              <c:numCache>
                <c:formatCode>0%</c:formatCode>
                <c:ptCount val="19"/>
                <c:pt idx="0">
                  <c:v>0.21426992865365524</c:v>
                </c:pt>
                <c:pt idx="1">
                  <c:v>0.18882527358560894</c:v>
                </c:pt>
                <c:pt idx="2">
                  <c:v>0.17972060045814833</c:v>
                </c:pt>
                <c:pt idx="3">
                  <c:v>0.17242689513875956</c:v>
                </c:pt>
                <c:pt idx="4">
                  <c:v>0.17072940318004279</c:v>
                </c:pt>
                <c:pt idx="5">
                  <c:v>0.17347309193211724</c:v>
                </c:pt>
                <c:pt idx="6">
                  <c:v>0.18659663256669656</c:v>
                </c:pt>
                <c:pt idx="7">
                  <c:v>0.1952027302825525</c:v>
                </c:pt>
                <c:pt idx="8">
                  <c:v>0.21448236099856821</c:v>
                </c:pt>
                <c:pt idx="9">
                  <c:v>0.23573253833049404</c:v>
                </c:pt>
                <c:pt idx="10">
                  <c:v>0.24102683526240684</c:v>
                </c:pt>
                <c:pt idx="11">
                  <c:v>0.24700176285876932</c:v>
                </c:pt>
                <c:pt idx="12">
                  <c:v>0.25986585773658821</c:v>
                </c:pt>
                <c:pt idx="13">
                  <c:v>0.26190997942386834</c:v>
                </c:pt>
                <c:pt idx="14">
                  <c:v>0.22997013061119795</c:v>
                </c:pt>
                <c:pt idx="15">
                  <c:v>0.23913721827199505</c:v>
                </c:pt>
                <c:pt idx="16">
                  <c:v>0.24856876220048174</c:v>
                </c:pt>
                <c:pt idx="17">
                  <c:v>0.25460582685685496</c:v>
                </c:pt>
                <c:pt idx="18">
                  <c:v>0.25664901186029881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2686464"/>
        <c:axId val="143008128"/>
      </c:lineChart>
      <c:catAx>
        <c:axId val="1426864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5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143008128"/>
        <c:crosses val="autoZero"/>
        <c:auto val="1"/>
        <c:lblAlgn val="ctr"/>
        <c:lblOffset val="100"/>
        <c:tickLblSkip val="2"/>
        <c:tickMarkSkip val="2"/>
        <c:noMultiLvlLbl val="0"/>
      </c:catAx>
      <c:valAx>
        <c:axId val="143008128"/>
        <c:scaling>
          <c:orientation val="minMax"/>
          <c:min val="0.15000000000000002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142686464"/>
        <c:crosses val="autoZero"/>
        <c:crossBetween val="between"/>
        <c:majorUnit val="0.1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0.5283</cdr:x>
      <cdr:y>0.25424</cdr:y>
    </cdr:from>
    <cdr:to>
      <cdr:x>0.65237</cdr:x>
      <cdr:y>0.33216</cdr:y>
    </cdr:to>
    <cdr:sp macro="" textlink="">
      <cdr:nvSpPr>
        <cdr:cNvPr id="3" name="BlokTextu 2"/>
        <cdr:cNvSpPr txBox="1"/>
      </cdr:nvSpPr>
      <cdr:spPr>
        <a:xfrm xmlns:a="http://schemas.openxmlformats.org/drawingml/2006/main">
          <a:off x="4032448" y="1080120"/>
          <a:ext cx="947008" cy="3310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800" b="1" dirty="0">
              <a:solidFill>
                <a:srgbClr val="FF0000"/>
              </a:solidFill>
            </a:rPr>
            <a:t>Slovakia</a:t>
          </a:r>
          <a:endParaRPr lang="en-US" sz="1800" b="1" dirty="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0.20755</cdr:x>
      <cdr:y>0.37288</cdr:y>
    </cdr:from>
    <cdr:to>
      <cdr:x>0.33738</cdr:x>
      <cdr:y>0.45981</cdr:y>
    </cdr:to>
    <cdr:sp macro="" textlink="">
      <cdr:nvSpPr>
        <cdr:cNvPr id="4" name="BlokTextu 3"/>
        <cdr:cNvSpPr txBox="1"/>
      </cdr:nvSpPr>
      <cdr:spPr>
        <a:xfrm xmlns:a="http://schemas.openxmlformats.org/drawingml/2006/main">
          <a:off x="1584176" y="1584176"/>
          <a:ext cx="990977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800" b="1" dirty="0" err="1">
              <a:solidFill>
                <a:srgbClr val="07B91C"/>
              </a:solidFill>
            </a:rPr>
            <a:t>Hungary</a:t>
          </a:r>
          <a:endParaRPr lang="en-US" sz="1800" b="1" dirty="0">
            <a:solidFill>
              <a:srgbClr val="07B91C"/>
            </a:solidFill>
          </a:endParaRPr>
        </a:p>
      </cdr:txBody>
    </cdr:sp>
  </cdr:relSizeAnchor>
  <cdr:relSizeAnchor xmlns:cdr="http://schemas.openxmlformats.org/drawingml/2006/chartDrawing">
    <cdr:from>
      <cdr:x>0.23585</cdr:x>
      <cdr:y>0.15254</cdr:y>
    </cdr:from>
    <cdr:to>
      <cdr:x>0.44674</cdr:x>
      <cdr:y>0.23948</cdr:y>
    </cdr:to>
    <cdr:sp macro="" textlink="">
      <cdr:nvSpPr>
        <cdr:cNvPr id="5" name="BlokTextu 2"/>
        <cdr:cNvSpPr txBox="1"/>
      </cdr:nvSpPr>
      <cdr:spPr>
        <a:xfrm xmlns:a="http://schemas.openxmlformats.org/drawingml/2006/main">
          <a:off x="1800200" y="648072"/>
          <a:ext cx="1609736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800" b="1" dirty="0" err="1">
              <a:solidFill>
                <a:srgbClr val="130BB5"/>
              </a:solidFill>
            </a:rPr>
            <a:t>Czech</a:t>
          </a:r>
          <a:r>
            <a:rPr lang="sk-SK" sz="1800" b="1" dirty="0">
              <a:solidFill>
                <a:srgbClr val="130BB5"/>
              </a:solidFill>
            </a:rPr>
            <a:t> </a:t>
          </a:r>
          <a:r>
            <a:rPr lang="sk-SK" sz="1800" b="1" dirty="0" err="1">
              <a:solidFill>
                <a:srgbClr val="130BB5"/>
              </a:solidFill>
            </a:rPr>
            <a:t>Republic</a:t>
          </a:r>
          <a:endParaRPr lang="en-US" sz="1800" b="1" dirty="0">
            <a:solidFill>
              <a:srgbClr val="130BB5"/>
            </a:solidFill>
          </a:endParaRPr>
        </a:p>
      </cdr:txBody>
    </cdr:sp>
  </cdr:relSizeAnchor>
  <cdr:relSizeAnchor xmlns:cdr="http://schemas.openxmlformats.org/drawingml/2006/chartDrawing">
    <cdr:from>
      <cdr:x>0.67925</cdr:x>
      <cdr:y>0.49153</cdr:y>
    </cdr:from>
    <cdr:to>
      <cdr:x>0.79038</cdr:x>
      <cdr:y>0.57846</cdr:y>
    </cdr:to>
    <cdr:sp macro="" textlink="">
      <cdr:nvSpPr>
        <cdr:cNvPr id="6" name="BlokTextu 4"/>
        <cdr:cNvSpPr txBox="1"/>
      </cdr:nvSpPr>
      <cdr:spPr>
        <a:xfrm xmlns:a="http://schemas.openxmlformats.org/drawingml/2006/main">
          <a:off x="5184576" y="2088232"/>
          <a:ext cx="848309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800" b="1" dirty="0" err="1">
              <a:solidFill>
                <a:srgbClr val="333300"/>
              </a:solidFill>
            </a:rPr>
            <a:t>Poland</a:t>
          </a:r>
          <a:endParaRPr lang="en-US" sz="1800" b="1" dirty="0">
            <a:solidFill>
              <a:srgbClr val="333300"/>
            </a:solidFill>
          </a:endParaRPr>
        </a:p>
      </cdr:txBody>
    </cdr:sp>
  </cdr:relSizeAnchor>
  <cdr:relSizeAnchor xmlns:cdr="http://schemas.openxmlformats.org/drawingml/2006/chartDrawing">
    <cdr:from>
      <cdr:x>0.4717</cdr:x>
      <cdr:y>0.72881</cdr:y>
    </cdr:from>
    <cdr:to>
      <cdr:x>0.68599</cdr:x>
      <cdr:y>0.79661</cdr:y>
    </cdr:to>
    <cdr:sp macro="" textlink="">
      <cdr:nvSpPr>
        <cdr:cNvPr id="2" name="BlokTextu 1"/>
        <cdr:cNvSpPr txBox="1"/>
      </cdr:nvSpPr>
      <cdr:spPr>
        <a:xfrm xmlns:a="http://schemas.openxmlformats.org/drawingml/2006/main">
          <a:off x="3600400" y="3096344"/>
          <a:ext cx="1635643" cy="28803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800" b="1" dirty="0" err="1">
              <a:solidFill>
                <a:schemeClr val="accent5"/>
              </a:solidFill>
            </a:rPr>
            <a:t>Ukraine</a:t>
          </a:r>
          <a:endParaRPr lang="en-US" sz="1800" b="1" dirty="0">
            <a:solidFill>
              <a:schemeClr val="accent5"/>
            </a:solidFill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81B12-F790-4288-A248-54035DC1FF16}" type="datetimeFigureOut">
              <a:rPr lang="en-US" smtClean="0"/>
              <a:t>10/20/2014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66BB-F5E3-48BF-9A2E-63911ABD0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00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81B12-F790-4288-A248-54035DC1FF16}" type="datetimeFigureOut">
              <a:rPr lang="en-US" smtClean="0"/>
              <a:t>10/20/2014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66BB-F5E3-48BF-9A2E-63911ABD0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948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81B12-F790-4288-A248-54035DC1FF16}" type="datetimeFigureOut">
              <a:rPr lang="en-US" smtClean="0"/>
              <a:t>10/20/2014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66BB-F5E3-48BF-9A2E-63911ABD0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136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81B12-F790-4288-A248-54035DC1FF16}" type="datetimeFigureOut">
              <a:rPr lang="en-US" smtClean="0"/>
              <a:t>10/20/2014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66BB-F5E3-48BF-9A2E-63911ABD0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772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81B12-F790-4288-A248-54035DC1FF16}" type="datetimeFigureOut">
              <a:rPr lang="en-US" smtClean="0"/>
              <a:t>10/20/2014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66BB-F5E3-48BF-9A2E-63911ABD0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927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81B12-F790-4288-A248-54035DC1FF16}" type="datetimeFigureOut">
              <a:rPr lang="en-US" smtClean="0"/>
              <a:t>10/20/2014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66BB-F5E3-48BF-9A2E-63911ABD0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005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81B12-F790-4288-A248-54035DC1FF16}" type="datetimeFigureOut">
              <a:rPr lang="en-US" smtClean="0"/>
              <a:t>10/20/2014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66BB-F5E3-48BF-9A2E-63911ABD0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145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81B12-F790-4288-A248-54035DC1FF16}" type="datetimeFigureOut">
              <a:rPr lang="en-US" smtClean="0"/>
              <a:t>10/20/2014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66BB-F5E3-48BF-9A2E-63911ABD0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264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81B12-F790-4288-A248-54035DC1FF16}" type="datetimeFigureOut">
              <a:rPr lang="en-US" smtClean="0"/>
              <a:t>10/20/2014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66BB-F5E3-48BF-9A2E-63911ABD0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252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81B12-F790-4288-A248-54035DC1FF16}" type="datetimeFigureOut">
              <a:rPr lang="en-US" smtClean="0"/>
              <a:t>10/20/2014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66BB-F5E3-48BF-9A2E-63911ABD0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066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81B12-F790-4288-A248-54035DC1FF16}" type="datetimeFigureOut">
              <a:rPr lang="en-US" smtClean="0"/>
              <a:t>10/20/2014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66BB-F5E3-48BF-9A2E-63911ABD0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261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81B12-F790-4288-A248-54035DC1FF16}" type="datetimeFigureOut">
              <a:rPr lang="en-US" smtClean="0"/>
              <a:t>10/20/2014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166BB-F5E3-48BF-9A2E-63911ABD0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441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vki.hu/" TargetMode="External"/><Relationship Id="rId7" Type="http://schemas.openxmlformats.org/officeDocument/2006/relationships/hyperlink" Target="http://icps.com.ua/" TargetMode="External"/><Relationship Id="rId2" Type="http://schemas.openxmlformats.org/officeDocument/2006/relationships/hyperlink" Target="http://eceta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ism.pl/en#1" TargetMode="External"/><Relationship Id="rId5" Type="http://schemas.openxmlformats.org/officeDocument/2006/relationships/hyperlink" Target="http://www.ineko.sk/" TargetMode="External"/><Relationship Id="rId4" Type="http://schemas.openxmlformats.org/officeDocument/2006/relationships/hyperlink" Target="http://www.pism.pl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sk-SK" b="1" dirty="0" err="1" smtClean="0"/>
              <a:t>Opening</a:t>
            </a:r>
            <a:r>
              <a:rPr lang="sk-SK" b="1" dirty="0" smtClean="0"/>
              <a:t> </a:t>
            </a:r>
            <a:r>
              <a:rPr lang="sk-SK" b="1" dirty="0" err="1" smtClean="0"/>
              <a:t>remarks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r"/>
            <a:r>
              <a:rPr lang="en-GB" dirty="0" smtClean="0"/>
              <a:t>Peter </a:t>
            </a:r>
            <a:r>
              <a:rPr lang="en-GB" dirty="0" err="1" smtClean="0"/>
              <a:t>Goliaš</a:t>
            </a:r>
            <a:endParaRPr lang="en-GB" dirty="0" smtClean="0"/>
          </a:p>
          <a:p>
            <a:pPr algn="r"/>
            <a:r>
              <a:rPr lang="en-GB" dirty="0" smtClean="0"/>
              <a:t>INEKO</a:t>
            </a:r>
            <a:r>
              <a:rPr lang="sk-SK" dirty="0" smtClean="0"/>
              <a:t> </a:t>
            </a:r>
            <a:r>
              <a:rPr lang="sk-SK" dirty="0" err="1" smtClean="0"/>
              <a:t>Director</a:t>
            </a:r>
            <a:r>
              <a:rPr lang="en-GB" dirty="0" smtClean="0"/>
              <a:t>, Slovakia</a:t>
            </a:r>
          </a:p>
          <a:p>
            <a:pPr algn="r"/>
            <a:r>
              <a:rPr lang="en-GB" dirty="0" smtClean="0"/>
              <a:t>October </a:t>
            </a:r>
            <a:r>
              <a:rPr lang="sk-SK" dirty="0" smtClean="0"/>
              <a:t>24</a:t>
            </a:r>
            <a:r>
              <a:rPr lang="en-GB" dirty="0" smtClean="0"/>
              <a:t>, 2014</a:t>
            </a:r>
            <a:endParaRPr lang="sk-SK" dirty="0" smtClean="0"/>
          </a:p>
          <a:p>
            <a:pPr algn="r"/>
            <a:r>
              <a:rPr lang="sk-SK" dirty="0" smtClean="0"/>
              <a:t>W</a:t>
            </a:r>
            <a:r>
              <a:rPr lang="en-US" dirty="0" err="1" smtClean="0"/>
              <a:t>orkshop</a:t>
            </a:r>
            <a:r>
              <a:rPr lang="en-US" dirty="0" smtClean="0"/>
              <a:t> </a:t>
            </a:r>
            <a:r>
              <a:rPr lang="sk-SK" dirty="0" smtClean="0"/>
              <a:t>on e</a:t>
            </a:r>
            <a:r>
              <a:rPr lang="en-US" dirty="0" err="1" smtClean="0"/>
              <a:t>nhancing</a:t>
            </a:r>
            <a:r>
              <a:rPr lang="en-US" dirty="0" smtClean="0"/>
              <a:t> Ukraine`s integration chances</a:t>
            </a:r>
            <a:endParaRPr lang="sk-SK" dirty="0" smtClean="0"/>
          </a:p>
          <a:p>
            <a:pPr algn="r"/>
            <a:r>
              <a:rPr lang="sk-SK" dirty="0" err="1" smtClean="0"/>
              <a:t>Kyiv</a:t>
            </a:r>
            <a:endParaRPr lang="en-GB" dirty="0" smtClean="0"/>
          </a:p>
          <a:p>
            <a:endParaRPr lang="en-US" dirty="0"/>
          </a:p>
        </p:txBody>
      </p:sp>
      <p:pic>
        <p:nvPicPr>
          <p:cNvPr id="4" name="Obrázok 3" descr="Visegrad Fun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2607"/>
            <a:ext cx="3240360" cy="1440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692696"/>
            <a:ext cx="27622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1950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Project </a:t>
            </a:r>
            <a:r>
              <a:rPr lang="sk-SK" b="1" dirty="0" err="1" smtClean="0"/>
              <a:t>info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err="1" smtClean="0"/>
              <a:t>Title</a:t>
            </a:r>
            <a:r>
              <a:rPr lang="sk-SK" dirty="0" smtClean="0"/>
              <a:t>: </a:t>
            </a:r>
            <a:r>
              <a:rPr lang="en-US" dirty="0"/>
              <a:t>Hidden Triggers of Economic Growth in V4 plus </a:t>
            </a:r>
            <a:r>
              <a:rPr lang="en-US" dirty="0" smtClean="0"/>
              <a:t>Ukraine</a:t>
            </a:r>
            <a:endParaRPr lang="sk-SK" dirty="0" smtClean="0"/>
          </a:p>
          <a:p>
            <a:r>
              <a:rPr lang="sk-SK" dirty="0" err="1" smtClean="0"/>
              <a:t>Goal</a:t>
            </a:r>
            <a:r>
              <a:rPr lang="sk-SK" dirty="0" smtClean="0"/>
              <a:t>: To </a:t>
            </a:r>
            <a:r>
              <a:rPr lang="sk-SK" dirty="0" err="1" smtClean="0"/>
              <a:t>identify</a:t>
            </a:r>
            <a:r>
              <a:rPr lang="sk-SK" dirty="0" smtClean="0"/>
              <a:t> </a:t>
            </a:r>
            <a:r>
              <a:rPr lang="en-US" dirty="0" smtClean="0"/>
              <a:t>policies leading to higher sustainable economic and social progress</a:t>
            </a:r>
            <a:r>
              <a:rPr lang="sk-SK" dirty="0" smtClean="0"/>
              <a:t> in </a:t>
            </a:r>
            <a:r>
              <a:rPr lang="sk-SK" dirty="0" err="1" smtClean="0"/>
              <a:t>four</a:t>
            </a:r>
            <a:r>
              <a:rPr lang="sk-SK" dirty="0" smtClean="0"/>
              <a:t> </a:t>
            </a:r>
            <a:r>
              <a:rPr lang="sk-SK" dirty="0" err="1" smtClean="0"/>
              <a:t>areas</a:t>
            </a:r>
            <a:r>
              <a:rPr lang="sk-SK" dirty="0" smtClean="0"/>
              <a:t>:</a:t>
            </a:r>
          </a:p>
          <a:p>
            <a:pPr lvl="1"/>
            <a:r>
              <a:rPr lang="sk-SK" dirty="0" smtClean="0"/>
              <a:t>E</a:t>
            </a:r>
            <a:r>
              <a:rPr lang="en-US" dirty="0" err="1" smtClean="0"/>
              <a:t>nhancing</a:t>
            </a:r>
            <a:r>
              <a:rPr lang="en-US" dirty="0" smtClean="0"/>
              <a:t> integration chances of Ukraine</a:t>
            </a:r>
          </a:p>
          <a:p>
            <a:pPr lvl="1"/>
            <a:r>
              <a:rPr lang="sk-SK" dirty="0" smtClean="0"/>
              <a:t>C</a:t>
            </a:r>
            <a:r>
              <a:rPr lang="en-US" dirty="0" err="1" smtClean="0"/>
              <a:t>onsolidation</a:t>
            </a:r>
            <a:r>
              <a:rPr lang="en-US" dirty="0" smtClean="0"/>
              <a:t> of public finances</a:t>
            </a:r>
            <a:endParaRPr lang="sk-SK" dirty="0" smtClean="0"/>
          </a:p>
          <a:p>
            <a:pPr lvl="1"/>
            <a:r>
              <a:rPr lang="sk-SK" dirty="0" smtClean="0"/>
              <a:t>E</a:t>
            </a:r>
            <a:r>
              <a:rPr lang="en-US" dirty="0" err="1" smtClean="0"/>
              <a:t>ducation</a:t>
            </a:r>
            <a:r>
              <a:rPr lang="en-US" dirty="0" smtClean="0"/>
              <a:t>, measurement quality and (labor market) results</a:t>
            </a:r>
            <a:endParaRPr lang="sk-SK" dirty="0" smtClean="0"/>
          </a:p>
          <a:p>
            <a:pPr lvl="1"/>
            <a:r>
              <a:rPr lang="sk-SK" dirty="0" smtClean="0"/>
              <a:t>H</a:t>
            </a:r>
            <a:r>
              <a:rPr lang="en-US" dirty="0" err="1" smtClean="0"/>
              <a:t>igh</a:t>
            </a:r>
            <a:r>
              <a:rPr lang="en-US" dirty="0" smtClean="0"/>
              <a:t> unemployment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081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In </a:t>
            </a:r>
            <a:r>
              <a:rPr lang="sk-SK" b="1" dirty="0" err="1" smtClean="0"/>
              <a:t>need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a new </a:t>
            </a:r>
            <a:r>
              <a:rPr lang="sk-SK" b="1" dirty="0" err="1" smtClean="0"/>
              <a:t>reform</a:t>
            </a:r>
            <a:r>
              <a:rPr lang="sk-SK" b="1" dirty="0" smtClean="0"/>
              <a:t> agenda</a:t>
            </a:r>
            <a:endParaRPr lang="en-US" b="1" dirty="0"/>
          </a:p>
        </p:txBody>
      </p:sp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1193383498"/>
              </p:ext>
            </p:extLst>
          </p:nvPr>
        </p:nvGraphicFramePr>
        <p:xfrm>
          <a:off x="827584" y="1772816"/>
          <a:ext cx="7632848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1043608" y="1516142"/>
            <a:ext cx="61530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GDP per capita in </a:t>
            </a:r>
            <a:r>
              <a:rPr lang="sk-SK" dirty="0" smtClean="0"/>
              <a:t>V</a:t>
            </a:r>
            <a:r>
              <a:rPr lang="en-US" dirty="0" smtClean="0"/>
              <a:t>4 and </a:t>
            </a:r>
            <a:r>
              <a:rPr lang="en-US" dirty="0"/>
              <a:t>Ukraine (in </a:t>
            </a:r>
            <a:r>
              <a:rPr lang="sk-SK" dirty="0" smtClean="0"/>
              <a:t>PPP</a:t>
            </a:r>
            <a:r>
              <a:rPr lang="en-US" dirty="0" smtClean="0"/>
              <a:t>, </a:t>
            </a:r>
            <a:r>
              <a:rPr lang="en-US" dirty="0"/>
              <a:t>as % of EU28 average)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1043608" y="6067357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INEKO based on data from Eurostat (for V4 and EU28) and the World Bank (for Ukraine)</a:t>
            </a:r>
          </a:p>
        </p:txBody>
      </p:sp>
    </p:spTree>
    <p:extLst>
      <p:ext uri="{BB962C8B-B14F-4D97-AF65-F5344CB8AC3E}">
        <p14:creationId xmlns:p14="http://schemas.microsoft.com/office/powerpoint/2010/main" val="10831738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Partners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Czech </a:t>
            </a:r>
            <a:r>
              <a:rPr lang="en-US" dirty="0" smtClean="0"/>
              <a:t>Republic</a:t>
            </a:r>
            <a:r>
              <a:rPr lang="sk-SK" dirty="0" smtClean="0"/>
              <a:t>: </a:t>
            </a:r>
            <a:r>
              <a:rPr lang="en-US" dirty="0" smtClean="0"/>
              <a:t>Centre </a:t>
            </a:r>
            <a:r>
              <a:rPr lang="en-US" dirty="0"/>
              <a:t>for Economic and Market </a:t>
            </a:r>
            <a:r>
              <a:rPr lang="en-US" dirty="0" smtClean="0"/>
              <a:t>Analysis</a:t>
            </a:r>
            <a:r>
              <a:rPr lang="sk-SK" dirty="0" smtClean="0"/>
              <a:t>, </a:t>
            </a:r>
            <a:r>
              <a:rPr lang="sk-SK" dirty="0">
                <a:hlinkClick r:id="rId2"/>
              </a:rPr>
              <a:t>http://</a:t>
            </a:r>
            <a:r>
              <a:rPr lang="sk-SK" dirty="0" smtClean="0">
                <a:hlinkClick r:id="rId2"/>
              </a:rPr>
              <a:t>eceta.cz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Hungary</a:t>
            </a:r>
            <a:r>
              <a:rPr lang="sk-SK" dirty="0"/>
              <a:t>: </a:t>
            </a:r>
            <a:r>
              <a:rPr lang="en-US" dirty="0"/>
              <a:t>Centre for Economic and Regional Studies of the Hungarian Academy of Sciences</a:t>
            </a:r>
            <a:r>
              <a:rPr lang="sk-SK" dirty="0"/>
              <a:t>, </a:t>
            </a:r>
            <a:r>
              <a:rPr lang="sk-SK" dirty="0">
                <a:hlinkClick r:id="rId3"/>
              </a:rPr>
              <a:t>http://vki.hu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Poland</a:t>
            </a:r>
            <a:r>
              <a:rPr lang="sk-SK" dirty="0"/>
              <a:t>: </a:t>
            </a:r>
            <a:r>
              <a:rPr lang="en-US" dirty="0"/>
              <a:t>The Polish Institute of International Affairs</a:t>
            </a:r>
            <a:r>
              <a:rPr lang="sk-SK" dirty="0"/>
              <a:t>, </a:t>
            </a:r>
            <a:r>
              <a:rPr lang="sk-SK" dirty="0">
                <a:hlinkClick r:id="rId4"/>
              </a:rPr>
              <a:t>http://www.pism.pl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sk-SK" dirty="0" smtClean="0"/>
              <a:t>Slovakia: INEKO – </a:t>
            </a:r>
            <a:r>
              <a:rPr lang="sk-SK" dirty="0" err="1" smtClean="0"/>
              <a:t>Institute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/>
              <a:t>E</a:t>
            </a:r>
            <a:r>
              <a:rPr lang="sk-SK" dirty="0" err="1" smtClean="0"/>
              <a:t>conomic</a:t>
            </a:r>
            <a:r>
              <a:rPr lang="sk-SK" dirty="0" smtClean="0"/>
              <a:t> and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Reforms</a:t>
            </a:r>
            <a:r>
              <a:rPr lang="sk-SK" dirty="0" smtClean="0"/>
              <a:t>, </a:t>
            </a:r>
            <a:r>
              <a:rPr lang="sk-SK" dirty="0">
                <a:hlinkClick r:id="rId5"/>
              </a:rPr>
              <a:t>http://</a:t>
            </a:r>
            <a:r>
              <a:rPr lang="sk-SK" dirty="0" smtClean="0">
                <a:hlinkClick r:id="rId5"/>
              </a:rPr>
              <a:t>www.ineko.sk</a:t>
            </a:r>
            <a:endParaRPr lang="sk-SK" dirty="0" smtClean="0">
              <a:hlinkClick r:id="rId6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Ukraine</a:t>
            </a:r>
            <a:r>
              <a:rPr lang="sk-SK" dirty="0" smtClean="0"/>
              <a:t>: </a:t>
            </a:r>
            <a:r>
              <a:rPr lang="en-US" dirty="0" smtClean="0"/>
              <a:t>International </a:t>
            </a:r>
            <a:r>
              <a:rPr lang="en-US" dirty="0"/>
              <a:t>Centre for Policy </a:t>
            </a:r>
            <a:r>
              <a:rPr lang="en-US" dirty="0" smtClean="0"/>
              <a:t>Studies</a:t>
            </a:r>
            <a:r>
              <a:rPr lang="sk-SK" dirty="0" smtClean="0"/>
              <a:t>, </a:t>
            </a:r>
            <a:r>
              <a:rPr lang="sk-SK" dirty="0">
                <a:hlinkClick r:id="rId7"/>
              </a:rPr>
              <a:t>http://</a:t>
            </a:r>
            <a:r>
              <a:rPr lang="sk-SK" dirty="0" smtClean="0">
                <a:hlinkClick r:id="rId7"/>
              </a:rPr>
              <a:t>icps.com.ua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3746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Schedule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err="1" smtClean="0"/>
              <a:t>October</a:t>
            </a:r>
            <a:r>
              <a:rPr lang="sk-SK" dirty="0" smtClean="0"/>
              <a:t> 2014: </a:t>
            </a:r>
            <a:r>
              <a:rPr lang="sk-SK" dirty="0" err="1" smtClean="0"/>
              <a:t>Workshop</a:t>
            </a:r>
            <a:r>
              <a:rPr lang="sk-SK" dirty="0" smtClean="0"/>
              <a:t> on e</a:t>
            </a:r>
            <a:r>
              <a:rPr lang="en-US" dirty="0" err="1" smtClean="0"/>
              <a:t>nhancing</a:t>
            </a:r>
            <a:r>
              <a:rPr lang="en-US" dirty="0" smtClean="0"/>
              <a:t> Ukraine`s integration chances</a:t>
            </a:r>
            <a:r>
              <a:rPr lang="sk-SK" dirty="0" smtClean="0"/>
              <a:t>, </a:t>
            </a:r>
            <a:r>
              <a:rPr lang="sk-SK" dirty="0" err="1" smtClean="0"/>
              <a:t>Kyiv</a:t>
            </a:r>
            <a:endParaRPr lang="sk-SK" dirty="0" smtClean="0"/>
          </a:p>
          <a:p>
            <a:r>
              <a:rPr lang="sk-SK" dirty="0" err="1" smtClean="0"/>
              <a:t>May</a:t>
            </a:r>
            <a:r>
              <a:rPr lang="sk-SK" dirty="0" smtClean="0"/>
              <a:t> 2015: </a:t>
            </a:r>
            <a:r>
              <a:rPr lang="sk-SK" dirty="0" err="1" smtClean="0"/>
              <a:t>Webinar</a:t>
            </a:r>
            <a:r>
              <a:rPr lang="sk-SK" dirty="0" smtClean="0"/>
              <a:t> on p</a:t>
            </a:r>
            <a:r>
              <a:rPr lang="en-US" dirty="0" err="1" smtClean="0"/>
              <a:t>ublic</a:t>
            </a:r>
            <a:r>
              <a:rPr lang="en-US" dirty="0" smtClean="0"/>
              <a:t> </a:t>
            </a:r>
            <a:r>
              <a:rPr lang="sk-SK" dirty="0" smtClean="0"/>
              <a:t>f</a:t>
            </a:r>
            <a:r>
              <a:rPr lang="en-US" dirty="0" err="1" smtClean="0"/>
              <a:t>inance</a:t>
            </a:r>
            <a:r>
              <a:rPr lang="en-US" dirty="0" smtClean="0"/>
              <a:t> </a:t>
            </a:r>
            <a:r>
              <a:rPr lang="sk-SK" dirty="0" smtClean="0"/>
              <a:t>c</a:t>
            </a:r>
            <a:r>
              <a:rPr lang="en-US" dirty="0" err="1" smtClean="0"/>
              <a:t>onsolidation</a:t>
            </a:r>
            <a:endParaRPr lang="sk-SK" dirty="0" smtClean="0"/>
          </a:p>
          <a:p>
            <a:r>
              <a:rPr lang="sk-SK" dirty="0" err="1" smtClean="0"/>
              <a:t>October</a:t>
            </a:r>
            <a:r>
              <a:rPr lang="sk-SK" dirty="0" smtClean="0"/>
              <a:t> 2015: </a:t>
            </a:r>
            <a:r>
              <a:rPr lang="sk-SK" dirty="0" err="1" smtClean="0"/>
              <a:t>Webinar</a:t>
            </a:r>
            <a:r>
              <a:rPr lang="sk-SK" dirty="0" smtClean="0"/>
              <a:t> on e</a:t>
            </a:r>
            <a:r>
              <a:rPr lang="en-US" dirty="0" err="1" smtClean="0"/>
              <a:t>ducation</a:t>
            </a:r>
            <a:r>
              <a:rPr lang="en-US" dirty="0" smtClean="0"/>
              <a:t>, measurement of quality and (</a:t>
            </a:r>
            <a:r>
              <a:rPr lang="en-US" dirty="0" err="1" smtClean="0"/>
              <a:t>labour</a:t>
            </a:r>
            <a:r>
              <a:rPr lang="en-US" dirty="0" smtClean="0"/>
              <a:t> market) results</a:t>
            </a:r>
            <a:endParaRPr lang="sk-SK" dirty="0" smtClean="0"/>
          </a:p>
          <a:p>
            <a:r>
              <a:rPr lang="sk-SK" dirty="0" err="1" smtClean="0"/>
              <a:t>January</a:t>
            </a:r>
            <a:r>
              <a:rPr lang="sk-SK" dirty="0" smtClean="0"/>
              <a:t> 2016: </a:t>
            </a:r>
            <a:r>
              <a:rPr lang="sk-SK" dirty="0" err="1" smtClean="0"/>
              <a:t>Webinar</a:t>
            </a:r>
            <a:r>
              <a:rPr lang="sk-SK" dirty="0" smtClean="0"/>
              <a:t> on </a:t>
            </a:r>
            <a:r>
              <a:rPr lang="sk-SK" dirty="0"/>
              <a:t>s</a:t>
            </a:r>
            <a:r>
              <a:rPr lang="en-US" dirty="0" err="1" smtClean="0"/>
              <a:t>olutions</a:t>
            </a:r>
            <a:r>
              <a:rPr lang="en-US" dirty="0" smtClean="0"/>
              <a:t> to high unemployment rate</a:t>
            </a:r>
            <a:endParaRPr lang="sk-SK" dirty="0" smtClean="0"/>
          </a:p>
          <a:p>
            <a:r>
              <a:rPr lang="sk-SK" dirty="0" err="1" smtClean="0"/>
              <a:t>June</a:t>
            </a:r>
            <a:r>
              <a:rPr lang="sk-SK" dirty="0" smtClean="0"/>
              <a:t> 2016: </a:t>
            </a:r>
            <a:r>
              <a:rPr lang="sk-SK" dirty="0" err="1" smtClean="0"/>
              <a:t>Final</a:t>
            </a:r>
            <a:r>
              <a:rPr lang="sk-SK" dirty="0" smtClean="0"/>
              <a:t> </a:t>
            </a:r>
            <a:r>
              <a:rPr lang="sk-SK" dirty="0" err="1" smtClean="0"/>
              <a:t>conference</a:t>
            </a:r>
            <a:r>
              <a:rPr lang="sk-SK" dirty="0" smtClean="0"/>
              <a:t> in Bratislava </a:t>
            </a:r>
            <a:r>
              <a:rPr lang="sk-SK" dirty="0" err="1" smtClean="0"/>
              <a:t>presenting</a:t>
            </a:r>
            <a:r>
              <a:rPr lang="sk-SK" dirty="0" smtClean="0"/>
              <a:t> </a:t>
            </a:r>
            <a:r>
              <a:rPr lang="sk-SK" dirty="0" err="1" smtClean="0"/>
              <a:t>project</a:t>
            </a:r>
            <a:r>
              <a:rPr lang="sk-SK" dirty="0" smtClean="0"/>
              <a:t> </a:t>
            </a:r>
            <a:r>
              <a:rPr lang="sk-SK" dirty="0" err="1" smtClean="0"/>
              <a:t>results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289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Outputs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25 </a:t>
            </a:r>
            <a:r>
              <a:rPr lang="sk-SK" dirty="0" err="1" smtClean="0"/>
              <a:t>presentations</a:t>
            </a:r>
            <a:endParaRPr lang="sk-SK" dirty="0" smtClean="0"/>
          </a:p>
          <a:p>
            <a:r>
              <a:rPr lang="sk-SK" dirty="0" smtClean="0"/>
              <a:t>20 </a:t>
            </a:r>
            <a:r>
              <a:rPr lang="sk-SK" dirty="0" err="1" smtClean="0"/>
              <a:t>analyses</a:t>
            </a:r>
            <a:endParaRPr lang="sk-SK" dirty="0" smtClean="0"/>
          </a:p>
          <a:p>
            <a:r>
              <a:rPr lang="sk-SK" dirty="0" smtClean="0"/>
              <a:t>4 </a:t>
            </a:r>
            <a:r>
              <a:rPr lang="sk-SK" dirty="0" err="1" smtClean="0"/>
              <a:t>policy</a:t>
            </a:r>
            <a:r>
              <a:rPr lang="sk-SK" dirty="0" smtClean="0"/>
              <a:t> </a:t>
            </a:r>
            <a:r>
              <a:rPr lang="sk-SK" dirty="0" err="1" smtClean="0"/>
              <a:t>papers</a:t>
            </a:r>
            <a:endParaRPr lang="sk-SK" dirty="0" smtClean="0"/>
          </a:p>
          <a:p>
            <a:r>
              <a:rPr lang="sk-SK" dirty="0" smtClean="0"/>
              <a:t>1 </a:t>
            </a:r>
            <a:r>
              <a:rPr lang="sk-SK" dirty="0" err="1" smtClean="0"/>
              <a:t>final</a:t>
            </a:r>
            <a:r>
              <a:rPr lang="sk-SK" dirty="0" smtClean="0"/>
              <a:t> report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401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060848"/>
            <a:ext cx="8229600" cy="1143000"/>
          </a:xfrm>
        </p:spPr>
        <p:txBody>
          <a:bodyPr/>
          <a:lstStyle/>
          <a:p>
            <a:r>
              <a:rPr lang="sk-SK" b="1" dirty="0" smtClean="0"/>
              <a:t>Let </a:t>
            </a:r>
            <a:r>
              <a:rPr lang="sk-SK" b="1" dirty="0" err="1" smtClean="0"/>
              <a:t>us</a:t>
            </a:r>
            <a:r>
              <a:rPr lang="sk-SK" b="1" dirty="0" smtClean="0"/>
              <a:t> </a:t>
            </a:r>
            <a:r>
              <a:rPr lang="sk-SK" b="1" dirty="0" err="1" smtClean="0"/>
              <a:t>start</a:t>
            </a:r>
            <a:r>
              <a:rPr lang="sk-SK" b="1" dirty="0" smtClean="0"/>
              <a:t>!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9141566"/>
      </p:ext>
    </p:extLst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275</Words>
  <Application>Microsoft Office PowerPoint</Application>
  <PresentationFormat>Prezentácia na obrazovke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7</vt:i4>
      </vt:variant>
    </vt:vector>
  </HeadingPairs>
  <TitlesOfParts>
    <vt:vector size="8" baseType="lpstr">
      <vt:lpstr>Motív Office</vt:lpstr>
      <vt:lpstr>Opening remarks</vt:lpstr>
      <vt:lpstr>Project info</vt:lpstr>
      <vt:lpstr>In need of a new reform agenda</vt:lpstr>
      <vt:lpstr>Partners</vt:lpstr>
      <vt:lpstr>Schedule</vt:lpstr>
      <vt:lpstr>Outputs</vt:lpstr>
      <vt:lpstr>Let us start!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Opening remarks: Workshop on “Enhancing Ukraine`s integration chances“</dc:title>
  <dc:creator>Peter Golias</dc:creator>
  <cp:lastModifiedBy>Peter Golias</cp:lastModifiedBy>
  <cp:revision>11</cp:revision>
  <dcterms:created xsi:type="dcterms:W3CDTF">2014-10-17T12:19:37Z</dcterms:created>
  <dcterms:modified xsi:type="dcterms:W3CDTF">2014-10-20T12:08:19Z</dcterms:modified>
</cp:coreProperties>
</file>