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8" r:id="rId8"/>
    <p:sldId id="267" r:id="rId9"/>
    <p:sldId id="261" r:id="rId10"/>
    <p:sldId id="262" r:id="rId11"/>
    <p:sldId id="264" r:id="rId12"/>
    <p:sldId id="263" r:id="rId13"/>
    <p:sldId id="265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International\V&#253;voj%20po&#269;tu%20dohod&#225;rov%20od%20roku%202010_%20s&#250;beh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dohod&#225;ri%20pod&#318;a%20VZ,%20rok%202012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Hárok1!$C$2</c:f>
              <c:strCache>
                <c:ptCount val="1"/>
                <c:pt idx="0">
                  <c:v>Number of people working on agreements</c:v>
                </c:pt>
              </c:strCache>
            </c:strRef>
          </c:tx>
          <c:invertIfNegative val="0"/>
          <c:cat>
            <c:numRef>
              <c:f>Hárok1!$AC$8:$AC$63</c:f>
              <c:numCache>
                <c:formatCode>[$-41B]mmm\-yy;@</c:formatCode>
                <c:ptCount val="56"/>
                <c:pt idx="0">
                  <c:v>40179</c:v>
                </c:pt>
                <c:pt idx="1">
                  <c:v>40210</c:v>
                </c:pt>
                <c:pt idx="2">
                  <c:v>40238</c:v>
                </c:pt>
                <c:pt idx="3">
                  <c:v>40269</c:v>
                </c:pt>
                <c:pt idx="4">
                  <c:v>40299</c:v>
                </c:pt>
                <c:pt idx="5">
                  <c:v>40330</c:v>
                </c:pt>
                <c:pt idx="6">
                  <c:v>40360</c:v>
                </c:pt>
                <c:pt idx="7">
                  <c:v>40391</c:v>
                </c:pt>
                <c:pt idx="8">
                  <c:v>40422</c:v>
                </c:pt>
                <c:pt idx="9">
                  <c:v>40452</c:v>
                </c:pt>
                <c:pt idx="10">
                  <c:v>40483</c:v>
                </c:pt>
                <c:pt idx="11">
                  <c:v>40513</c:v>
                </c:pt>
                <c:pt idx="12">
                  <c:v>40544</c:v>
                </c:pt>
                <c:pt idx="13">
                  <c:v>40575</c:v>
                </c:pt>
                <c:pt idx="14">
                  <c:v>40603</c:v>
                </c:pt>
                <c:pt idx="15">
                  <c:v>40634</c:v>
                </c:pt>
                <c:pt idx="16">
                  <c:v>40664</c:v>
                </c:pt>
                <c:pt idx="17">
                  <c:v>40695</c:v>
                </c:pt>
                <c:pt idx="18">
                  <c:v>40725</c:v>
                </c:pt>
                <c:pt idx="19">
                  <c:v>40756</c:v>
                </c:pt>
                <c:pt idx="20">
                  <c:v>40787</c:v>
                </c:pt>
                <c:pt idx="21">
                  <c:v>40817</c:v>
                </c:pt>
                <c:pt idx="22">
                  <c:v>40848</c:v>
                </c:pt>
                <c:pt idx="23">
                  <c:v>40878</c:v>
                </c:pt>
                <c:pt idx="24">
                  <c:v>40909</c:v>
                </c:pt>
                <c:pt idx="25">
                  <c:v>40940</c:v>
                </c:pt>
                <c:pt idx="26">
                  <c:v>40969</c:v>
                </c:pt>
                <c:pt idx="27">
                  <c:v>41000</c:v>
                </c:pt>
                <c:pt idx="28">
                  <c:v>41030</c:v>
                </c:pt>
                <c:pt idx="29">
                  <c:v>41061</c:v>
                </c:pt>
                <c:pt idx="30">
                  <c:v>41091</c:v>
                </c:pt>
                <c:pt idx="31">
                  <c:v>41122</c:v>
                </c:pt>
                <c:pt idx="32">
                  <c:v>41153</c:v>
                </c:pt>
                <c:pt idx="33">
                  <c:v>41183</c:v>
                </c:pt>
                <c:pt idx="34">
                  <c:v>41214</c:v>
                </c:pt>
                <c:pt idx="35">
                  <c:v>41244</c:v>
                </c:pt>
                <c:pt idx="36">
                  <c:v>41275</c:v>
                </c:pt>
                <c:pt idx="37">
                  <c:v>41306</c:v>
                </c:pt>
                <c:pt idx="38">
                  <c:v>41334</c:v>
                </c:pt>
                <c:pt idx="39">
                  <c:v>41365</c:v>
                </c:pt>
                <c:pt idx="40">
                  <c:v>41395</c:v>
                </c:pt>
                <c:pt idx="41">
                  <c:v>41426</c:v>
                </c:pt>
                <c:pt idx="42">
                  <c:v>41456</c:v>
                </c:pt>
                <c:pt idx="43">
                  <c:v>41487</c:v>
                </c:pt>
                <c:pt idx="44">
                  <c:v>41518</c:v>
                </c:pt>
                <c:pt idx="45">
                  <c:v>41548</c:v>
                </c:pt>
                <c:pt idx="46">
                  <c:v>41579</c:v>
                </c:pt>
                <c:pt idx="47">
                  <c:v>41609</c:v>
                </c:pt>
                <c:pt idx="48">
                  <c:v>41640</c:v>
                </c:pt>
                <c:pt idx="49">
                  <c:v>41671</c:v>
                </c:pt>
                <c:pt idx="50">
                  <c:v>41699</c:v>
                </c:pt>
                <c:pt idx="51">
                  <c:v>41730</c:v>
                </c:pt>
                <c:pt idx="52">
                  <c:v>41760</c:v>
                </c:pt>
                <c:pt idx="53">
                  <c:v>41791</c:v>
                </c:pt>
                <c:pt idx="54">
                  <c:v>41821</c:v>
                </c:pt>
                <c:pt idx="55">
                  <c:v>41852</c:v>
                </c:pt>
              </c:numCache>
            </c:numRef>
          </c:cat>
          <c:val>
            <c:numRef>
              <c:f>(Hárok1!$E$4:$E$15,Hárok1!$E$20:$E$31,Hárok1!$E$36:$E$47,Hárok1!$E$52:$E$63,Hárok1!$E$68:$E$72)</c:f>
              <c:numCache>
                <c:formatCode>#,##0</c:formatCode>
                <c:ptCount val="53"/>
                <c:pt idx="0">
                  <c:v>359771</c:v>
                </c:pt>
                <c:pt idx="1">
                  <c:v>380362</c:v>
                </c:pt>
                <c:pt idx="2">
                  <c:v>408331</c:v>
                </c:pt>
                <c:pt idx="3">
                  <c:v>419810</c:v>
                </c:pt>
                <c:pt idx="4">
                  <c:v>445319</c:v>
                </c:pt>
                <c:pt idx="5">
                  <c:v>462513</c:v>
                </c:pt>
                <c:pt idx="6">
                  <c:v>462885</c:v>
                </c:pt>
                <c:pt idx="7">
                  <c:v>468580</c:v>
                </c:pt>
                <c:pt idx="8">
                  <c:v>467032</c:v>
                </c:pt>
                <c:pt idx="9">
                  <c:v>474808</c:v>
                </c:pt>
                <c:pt idx="10">
                  <c:v>489127</c:v>
                </c:pt>
                <c:pt idx="11">
                  <c:v>480262</c:v>
                </c:pt>
                <c:pt idx="12">
                  <c:v>379557</c:v>
                </c:pt>
                <c:pt idx="13">
                  <c:v>414499</c:v>
                </c:pt>
                <c:pt idx="14">
                  <c:v>418546</c:v>
                </c:pt>
                <c:pt idx="15">
                  <c:v>468244</c:v>
                </c:pt>
                <c:pt idx="16">
                  <c:v>483597</c:v>
                </c:pt>
                <c:pt idx="17">
                  <c:v>521760</c:v>
                </c:pt>
                <c:pt idx="18">
                  <c:v>499902</c:v>
                </c:pt>
                <c:pt idx="19">
                  <c:v>516826</c:v>
                </c:pt>
                <c:pt idx="20">
                  <c:v>507665</c:v>
                </c:pt>
                <c:pt idx="21">
                  <c:v>533690</c:v>
                </c:pt>
                <c:pt idx="22">
                  <c:v>545603</c:v>
                </c:pt>
                <c:pt idx="23">
                  <c:v>530091</c:v>
                </c:pt>
                <c:pt idx="24">
                  <c:v>449556</c:v>
                </c:pt>
                <c:pt idx="25">
                  <c:v>476462</c:v>
                </c:pt>
                <c:pt idx="26">
                  <c:v>521623</c:v>
                </c:pt>
                <c:pt idx="27">
                  <c:v>516947</c:v>
                </c:pt>
                <c:pt idx="28">
                  <c:v>526266</c:v>
                </c:pt>
                <c:pt idx="29">
                  <c:v>578674</c:v>
                </c:pt>
                <c:pt idx="30">
                  <c:v>545501</c:v>
                </c:pt>
                <c:pt idx="31">
                  <c:v>557103</c:v>
                </c:pt>
                <c:pt idx="32">
                  <c:v>560753</c:v>
                </c:pt>
                <c:pt idx="33">
                  <c:v>564022</c:v>
                </c:pt>
                <c:pt idx="34">
                  <c:v>568474</c:v>
                </c:pt>
                <c:pt idx="35">
                  <c:v>552375</c:v>
                </c:pt>
                <c:pt idx="36">
                  <c:v>240883</c:v>
                </c:pt>
                <c:pt idx="37">
                  <c:v>267521</c:v>
                </c:pt>
                <c:pt idx="38">
                  <c:v>295490</c:v>
                </c:pt>
                <c:pt idx="39">
                  <c:v>315349</c:v>
                </c:pt>
                <c:pt idx="40">
                  <c:v>308579</c:v>
                </c:pt>
                <c:pt idx="41">
                  <c:v>321736</c:v>
                </c:pt>
                <c:pt idx="42">
                  <c:v>322349</c:v>
                </c:pt>
                <c:pt idx="43">
                  <c:v>327236</c:v>
                </c:pt>
                <c:pt idx="44">
                  <c:v>325598</c:v>
                </c:pt>
                <c:pt idx="45">
                  <c:v>331825</c:v>
                </c:pt>
                <c:pt idx="46">
                  <c:v>346779</c:v>
                </c:pt>
                <c:pt idx="47">
                  <c:v>344397</c:v>
                </c:pt>
                <c:pt idx="48">
                  <c:v>279793</c:v>
                </c:pt>
                <c:pt idx="49">
                  <c:v>300715</c:v>
                </c:pt>
                <c:pt idx="50">
                  <c:v>318482</c:v>
                </c:pt>
                <c:pt idx="51">
                  <c:v>328878</c:v>
                </c:pt>
                <c:pt idx="52">
                  <c:v>347657</c:v>
                </c:pt>
              </c:numCache>
            </c:numRef>
          </c:val>
        </c:ser>
        <c:ser>
          <c:idx val="1"/>
          <c:order val="1"/>
          <c:tx>
            <c:strRef>
              <c:f>Hárok1!$AD$3</c:f>
              <c:strCache>
                <c:ptCount val="1"/>
                <c:pt idx="0">
                  <c:v>Number of agreements</c:v>
                </c:pt>
              </c:strCache>
            </c:strRef>
          </c:tx>
          <c:invertIfNegative val="0"/>
          <c:cat>
            <c:numRef>
              <c:f>Hárok1!$AC$8:$AC$63</c:f>
              <c:numCache>
                <c:formatCode>[$-41B]mmm\-yy;@</c:formatCode>
                <c:ptCount val="56"/>
                <c:pt idx="0">
                  <c:v>40179</c:v>
                </c:pt>
                <c:pt idx="1">
                  <c:v>40210</c:v>
                </c:pt>
                <c:pt idx="2">
                  <c:v>40238</c:v>
                </c:pt>
                <c:pt idx="3">
                  <c:v>40269</c:v>
                </c:pt>
                <c:pt idx="4">
                  <c:v>40299</c:v>
                </c:pt>
                <c:pt idx="5">
                  <c:v>40330</c:v>
                </c:pt>
                <c:pt idx="6">
                  <c:v>40360</c:v>
                </c:pt>
                <c:pt idx="7">
                  <c:v>40391</c:v>
                </c:pt>
                <c:pt idx="8">
                  <c:v>40422</c:v>
                </c:pt>
                <c:pt idx="9">
                  <c:v>40452</c:v>
                </c:pt>
                <c:pt idx="10">
                  <c:v>40483</c:v>
                </c:pt>
                <c:pt idx="11">
                  <c:v>40513</c:v>
                </c:pt>
                <c:pt idx="12">
                  <c:v>40544</c:v>
                </c:pt>
                <c:pt idx="13">
                  <c:v>40575</c:v>
                </c:pt>
                <c:pt idx="14">
                  <c:v>40603</c:v>
                </c:pt>
                <c:pt idx="15">
                  <c:v>40634</c:v>
                </c:pt>
                <c:pt idx="16">
                  <c:v>40664</c:v>
                </c:pt>
                <c:pt idx="17">
                  <c:v>40695</c:v>
                </c:pt>
                <c:pt idx="18">
                  <c:v>40725</c:v>
                </c:pt>
                <c:pt idx="19">
                  <c:v>40756</c:v>
                </c:pt>
                <c:pt idx="20">
                  <c:v>40787</c:v>
                </c:pt>
                <c:pt idx="21">
                  <c:v>40817</c:v>
                </c:pt>
                <c:pt idx="22">
                  <c:v>40848</c:v>
                </c:pt>
                <c:pt idx="23">
                  <c:v>40878</c:v>
                </c:pt>
                <c:pt idx="24">
                  <c:v>40909</c:v>
                </c:pt>
                <c:pt idx="25">
                  <c:v>40940</c:v>
                </c:pt>
                <c:pt idx="26">
                  <c:v>40969</c:v>
                </c:pt>
                <c:pt idx="27">
                  <c:v>41000</c:v>
                </c:pt>
                <c:pt idx="28">
                  <c:v>41030</c:v>
                </c:pt>
                <c:pt idx="29">
                  <c:v>41061</c:v>
                </c:pt>
                <c:pt idx="30">
                  <c:v>41091</c:v>
                </c:pt>
                <c:pt idx="31">
                  <c:v>41122</c:v>
                </c:pt>
                <c:pt idx="32">
                  <c:v>41153</c:v>
                </c:pt>
                <c:pt idx="33">
                  <c:v>41183</c:v>
                </c:pt>
                <c:pt idx="34">
                  <c:v>41214</c:v>
                </c:pt>
                <c:pt idx="35">
                  <c:v>41244</c:v>
                </c:pt>
                <c:pt idx="36">
                  <c:v>41275</c:v>
                </c:pt>
                <c:pt idx="37">
                  <c:v>41306</c:v>
                </c:pt>
                <c:pt idx="38">
                  <c:v>41334</c:v>
                </c:pt>
                <c:pt idx="39">
                  <c:v>41365</c:v>
                </c:pt>
                <c:pt idx="40">
                  <c:v>41395</c:v>
                </c:pt>
                <c:pt idx="41">
                  <c:v>41426</c:v>
                </c:pt>
                <c:pt idx="42">
                  <c:v>41456</c:v>
                </c:pt>
                <c:pt idx="43">
                  <c:v>41487</c:v>
                </c:pt>
                <c:pt idx="44">
                  <c:v>41518</c:v>
                </c:pt>
                <c:pt idx="45">
                  <c:v>41548</c:v>
                </c:pt>
                <c:pt idx="46">
                  <c:v>41579</c:v>
                </c:pt>
                <c:pt idx="47">
                  <c:v>41609</c:v>
                </c:pt>
                <c:pt idx="48">
                  <c:v>41640</c:v>
                </c:pt>
                <c:pt idx="49">
                  <c:v>41671</c:v>
                </c:pt>
                <c:pt idx="50">
                  <c:v>41699</c:v>
                </c:pt>
                <c:pt idx="51">
                  <c:v>41730</c:v>
                </c:pt>
                <c:pt idx="52">
                  <c:v>41760</c:v>
                </c:pt>
                <c:pt idx="53">
                  <c:v>41791</c:v>
                </c:pt>
                <c:pt idx="54">
                  <c:v>41821</c:v>
                </c:pt>
                <c:pt idx="55">
                  <c:v>41852</c:v>
                </c:pt>
              </c:numCache>
            </c:numRef>
          </c:cat>
          <c:val>
            <c:numRef>
              <c:f>Hárok1!$AF$8:$AF$63</c:f>
              <c:numCache>
                <c:formatCode>#,##0</c:formatCode>
                <c:ptCount val="56"/>
                <c:pt idx="0">
                  <c:v>472979</c:v>
                </c:pt>
                <c:pt idx="1">
                  <c:v>489013</c:v>
                </c:pt>
                <c:pt idx="2">
                  <c:v>512076</c:v>
                </c:pt>
                <c:pt idx="3">
                  <c:v>532644</c:v>
                </c:pt>
                <c:pt idx="4">
                  <c:v>549224</c:v>
                </c:pt>
                <c:pt idx="5">
                  <c:v>566757</c:v>
                </c:pt>
                <c:pt idx="6">
                  <c:v>566527</c:v>
                </c:pt>
                <c:pt idx="7">
                  <c:v>573942</c:v>
                </c:pt>
                <c:pt idx="8">
                  <c:v>569863</c:v>
                </c:pt>
                <c:pt idx="9">
                  <c:v>590204</c:v>
                </c:pt>
                <c:pt idx="10">
                  <c:v>609561</c:v>
                </c:pt>
                <c:pt idx="11">
                  <c:v>591344</c:v>
                </c:pt>
                <c:pt idx="12">
                  <c:v>520002</c:v>
                </c:pt>
                <c:pt idx="13">
                  <c:v>530291</c:v>
                </c:pt>
                <c:pt idx="14">
                  <c:v>559966</c:v>
                </c:pt>
                <c:pt idx="15">
                  <c:v>584131</c:v>
                </c:pt>
                <c:pt idx="16">
                  <c:v>618417</c:v>
                </c:pt>
                <c:pt idx="17">
                  <c:v>624846</c:v>
                </c:pt>
                <c:pt idx="18">
                  <c:v>622403</c:v>
                </c:pt>
                <c:pt idx="19">
                  <c:v>631582</c:v>
                </c:pt>
                <c:pt idx="20">
                  <c:v>634159</c:v>
                </c:pt>
                <c:pt idx="21">
                  <c:v>652177</c:v>
                </c:pt>
                <c:pt idx="22">
                  <c:v>664838</c:v>
                </c:pt>
                <c:pt idx="23">
                  <c:v>635908</c:v>
                </c:pt>
                <c:pt idx="24">
                  <c:v>537088</c:v>
                </c:pt>
                <c:pt idx="25">
                  <c:v>558500</c:v>
                </c:pt>
                <c:pt idx="26">
                  <c:v>585938</c:v>
                </c:pt>
                <c:pt idx="27">
                  <c:v>609530</c:v>
                </c:pt>
                <c:pt idx="28">
                  <c:v>626817</c:v>
                </c:pt>
                <c:pt idx="29">
                  <c:v>643442</c:v>
                </c:pt>
                <c:pt idx="30">
                  <c:v>645613</c:v>
                </c:pt>
                <c:pt idx="31">
                  <c:v>651499</c:v>
                </c:pt>
                <c:pt idx="32">
                  <c:v>645582</c:v>
                </c:pt>
                <c:pt idx="33">
                  <c:v>659399</c:v>
                </c:pt>
                <c:pt idx="34">
                  <c:v>672393</c:v>
                </c:pt>
                <c:pt idx="35">
                  <c:v>642295</c:v>
                </c:pt>
                <c:pt idx="36">
                  <c:v>245910</c:v>
                </c:pt>
                <c:pt idx="37">
                  <c:v>339823</c:v>
                </c:pt>
                <c:pt idx="38">
                  <c:v>373380</c:v>
                </c:pt>
                <c:pt idx="39">
                  <c:v>398704</c:v>
                </c:pt>
                <c:pt idx="40">
                  <c:v>409159</c:v>
                </c:pt>
                <c:pt idx="41">
                  <c:v>423167</c:v>
                </c:pt>
                <c:pt idx="42">
                  <c:v>429771</c:v>
                </c:pt>
                <c:pt idx="43">
                  <c:v>434558</c:v>
                </c:pt>
                <c:pt idx="44">
                  <c:v>434899</c:v>
                </c:pt>
                <c:pt idx="45">
                  <c:v>446163</c:v>
                </c:pt>
                <c:pt idx="46">
                  <c:v>456482</c:v>
                </c:pt>
                <c:pt idx="47">
                  <c:v>440316</c:v>
                </c:pt>
                <c:pt idx="48">
                  <c:v>369390</c:v>
                </c:pt>
                <c:pt idx="49">
                  <c:v>392731</c:v>
                </c:pt>
                <c:pt idx="50">
                  <c:v>416046</c:v>
                </c:pt>
                <c:pt idx="51">
                  <c:v>427702</c:v>
                </c:pt>
                <c:pt idx="52">
                  <c:v>445976</c:v>
                </c:pt>
                <c:pt idx="53">
                  <c:v>462241</c:v>
                </c:pt>
                <c:pt idx="54">
                  <c:v>459055</c:v>
                </c:pt>
                <c:pt idx="55">
                  <c:v>461065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3689600"/>
        <c:axId val="103733888"/>
      </c:barChart>
      <c:dateAx>
        <c:axId val="103689600"/>
        <c:scaling>
          <c:orientation val="minMax"/>
        </c:scaling>
        <c:delete val="0"/>
        <c:axPos val="b"/>
        <c:numFmt formatCode="[$-41B]mmm\-yy;@" sourceLinked="0"/>
        <c:majorTickMark val="out"/>
        <c:minorTickMark val="none"/>
        <c:tickLblPos val="nextTo"/>
        <c:crossAx val="103733888"/>
        <c:crosses val="autoZero"/>
        <c:auto val="1"/>
        <c:lblOffset val="100"/>
        <c:baseTimeUnit val="months"/>
      </c:dateAx>
      <c:valAx>
        <c:axId val="103733888"/>
        <c:scaling>
          <c:orientation val="minMax"/>
          <c:max val="700000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103689600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'december 2012'!$A$2:$D$2</c:f>
              <c:strCache>
                <c:ptCount val="1"/>
                <c:pt idx="0">
                  <c:v>December 2012</c:v>
                </c:pt>
              </c:strCache>
            </c:strRef>
          </c:tx>
          <c:invertIfNegative val="0"/>
          <c:cat>
            <c:strRef>
              <c:f>'december 2012'!$A$6:$A$31</c:f>
              <c:strCache>
                <c:ptCount val="26"/>
                <c:pt idx="0">
                  <c:v>        0  -  20</c:v>
                </c:pt>
                <c:pt idx="1">
                  <c:v>      20  -  40</c:v>
                </c:pt>
                <c:pt idx="2">
                  <c:v>      40  -  60</c:v>
                </c:pt>
                <c:pt idx="3">
                  <c:v>      60  -  80</c:v>
                </c:pt>
                <c:pt idx="4">
                  <c:v>    80  -  100</c:v>
                </c:pt>
                <c:pt idx="5">
                  <c:v>  100  -  150</c:v>
                </c:pt>
                <c:pt idx="6">
                  <c:v>  150  -  200</c:v>
                </c:pt>
                <c:pt idx="7">
                  <c:v>  200  -  250</c:v>
                </c:pt>
                <c:pt idx="8">
                  <c:v>  250  -  300</c:v>
                </c:pt>
                <c:pt idx="9">
                  <c:v>  300  -  350</c:v>
                </c:pt>
                <c:pt idx="10">
                  <c:v>  350  -  400</c:v>
                </c:pt>
                <c:pt idx="11">
                  <c:v>  400  -  450</c:v>
                </c:pt>
                <c:pt idx="12">
                  <c:v>  450  -  500</c:v>
                </c:pt>
                <c:pt idx="13">
                  <c:v>  500  -  550</c:v>
                </c:pt>
                <c:pt idx="14">
                  <c:v>  550  -  600</c:v>
                </c:pt>
                <c:pt idx="15">
                  <c:v>  600  -  650</c:v>
                </c:pt>
                <c:pt idx="16">
                  <c:v>  650  -  700 </c:v>
                </c:pt>
                <c:pt idx="17">
                  <c:v>  700  -  750</c:v>
                </c:pt>
                <c:pt idx="18">
                  <c:v>  750  -  800</c:v>
                </c:pt>
                <c:pt idx="19">
                  <c:v>  800  -  850</c:v>
                </c:pt>
                <c:pt idx="20">
                  <c:v>  850  -  900</c:v>
                </c:pt>
                <c:pt idx="21">
                  <c:v>  900  -  950</c:v>
                </c:pt>
                <c:pt idx="22">
                  <c:v>  950 - 1000</c:v>
                </c:pt>
                <c:pt idx="23">
                  <c:v>1000 - 2000</c:v>
                </c:pt>
                <c:pt idx="24">
                  <c:v>2000 - 3000 </c:v>
                </c:pt>
                <c:pt idx="25">
                  <c:v>    Over 3000</c:v>
                </c:pt>
              </c:strCache>
            </c:strRef>
          </c:cat>
          <c:val>
            <c:numRef>
              <c:f>'december 2012'!$F$6:$F$31</c:f>
              <c:numCache>
                <c:formatCode>0.00%</c:formatCode>
                <c:ptCount val="26"/>
                <c:pt idx="0">
                  <c:v>0.32506539941163159</c:v>
                </c:pt>
                <c:pt idx="1">
                  <c:v>9.0311835256845441E-2</c:v>
                </c:pt>
                <c:pt idx="2">
                  <c:v>7.5957456438108167E-2</c:v>
                </c:pt>
                <c:pt idx="3">
                  <c:v>6.2095496718714643E-2</c:v>
                </c:pt>
                <c:pt idx="4">
                  <c:v>4.8307761937089841E-2</c:v>
                </c:pt>
                <c:pt idx="5">
                  <c:v>0.13244987553745191</c:v>
                </c:pt>
                <c:pt idx="6">
                  <c:v>5.5174473862864899E-2</c:v>
                </c:pt>
                <c:pt idx="7">
                  <c:v>4.168725956098665E-2</c:v>
                </c:pt>
                <c:pt idx="8">
                  <c:v>3.0861280832767596E-2</c:v>
                </c:pt>
                <c:pt idx="9">
                  <c:v>3.3276306856754923E-2</c:v>
                </c:pt>
                <c:pt idx="10">
                  <c:v>1.6438108169269064E-2</c:v>
                </c:pt>
                <c:pt idx="11">
                  <c:v>1.3872821905408464E-2</c:v>
                </c:pt>
                <c:pt idx="12">
                  <c:v>9.6763973749717132E-3</c:v>
                </c:pt>
                <c:pt idx="13">
                  <c:v>9.9280380176510526E-3</c:v>
                </c:pt>
                <c:pt idx="14">
                  <c:v>5.6809232858112697E-3</c:v>
                </c:pt>
                <c:pt idx="15">
                  <c:v>6.5444670739986423E-3</c:v>
                </c:pt>
                <c:pt idx="16">
                  <c:v>3.9284906087350083E-3</c:v>
                </c:pt>
                <c:pt idx="17">
                  <c:v>4.0606472052500562E-3</c:v>
                </c:pt>
                <c:pt idx="18">
                  <c:v>2.5580448065173115E-3</c:v>
                </c:pt>
                <c:pt idx="19">
                  <c:v>2.978049332428151E-3</c:v>
                </c:pt>
                <c:pt idx="20">
                  <c:v>1.9370898393301652E-3</c:v>
                </c:pt>
                <c:pt idx="21">
                  <c:v>1.9769178547182622E-3</c:v>
                </c:pt>
                <c:pt idx="22">
                  <c:v>1.4573432903371803E-3</c:v>
                </c:pt>
                <c:pt idx="23">
                  <c:v>1.525775062231274E-2</c:v>
                </c:pt>
                <c:pt idx="24">
                  <c:v>3.6840914233989591E-3</c:v>
                </c:pt>
                <c:pt idx="25">
                  <c:v>4.8336727766463E-3</c:v>
                </c:pt>
              </c:numCache>
            </c:numRef>
          </c:val>
        </c:ser>
        <c:ser>
          <c:idx val="1"/>
          <c:order val="1"/>
          <c:tx>
            <c:strRef>
              <c:f>'december 2012'!$H$2:$K$2</c:f>
              <c:strCache>
                <c:ptCount val="1"/>
                <c:pt idx="0">
                  <c:v>December 2013</c:v>
                </c:pt>
              </c:strCache>
            </c:strRef>
          </c:tx>
          <c:invertIfNegative val="0"/>
          <c:val>
            <c:numRef>
              <c:f>'december 2012'!$M$6:$M$31</c:f>
              <c:numCache>
                <c:formatCode>0.00%</c:formatCode>
                <c:ptCount val="26"/>
                <c:pt idx="0">
                  <c:v>0.2441542754437466</c:v>
                </c:pt>
                <c:pt idx="1">
                  <c:v>0.13865393717134586</c:v>
                </c:pt>
                <c:pt idx="2">
                  <c:v>9.920818125593428E-2</c:v>
                </c:pt>
                <c:pt idx="3">
                  <c:v>8.8319584665371653E-2</c:v>
                </c:pt>
                <c:pt idx="4">
                  <c:v>5.6368086830024651E-2</c:v>
                </c:pt>
                <c:pt idx="5">
                  <c:v>0.12687683109899331</c:v>
                </c:pt>
                <c:pt idx="6">
                  <c:v>8.0000696870181798E-2</c:v>
                </c:pt>
                <c:pt idx="7">
                  <c:v>3.6507286648838407E-2</c:v>
                </c:pt>
                <c:pt idx="8">
                  <c:v>2.6007775909778541E-2</c:v>
                </c:pt>
                <c:pt idx="9">
                  <c:v>2.3075113894720337E-2</c:v>
                </c:pt>
                <c:pt idx="10">
                  <c:v>1.4907214638919619E-2</c:v>
                </c:pt>
                <c:pt idx="11">
                  <c:v>1.2273626076882203E-2</c:v>
                </c:pt>
                <c:pt idx="12">
                  <c:v>8.6353830027555405E-3</c:v>
                </c:pt>
                <c:pt idx="13">
                  <c:v>7.8630185512649654E-3</c:v>
                </c:pt>
                <c:pt idx="14">
                  <c:v>5.1365139649880804E-3</c:v>
                </c:pt>
                <c:pt idx="15">
                  <c:v>5.2642734983173491E-3</c:v>
                </c:pt>
                <c:pt idx="16">
                  <c:v>3.3362659953483915E-3</c:v>
                </c:pt>
                <c:pt idx="17">
                  <c:v>2.9878309044503873E-3</c:v>
                </c:pt>
                <c:pt idx="18">
                  <c:v>2.2154664529598109E-3</c:v>
                </c:pt>
                <c:pt idx="19">
                  <c:v>2.1602975635676269E-3</c:v>
                </c:pt>
                <c:pt idx="20">
                  <c:v>1.2659808302627491E-3</c:v>
                </c:pt>
                <c:pt idx="21">
                  <c:v>1.4053548666219508E-3</c:v>
                </c:pt>
                <c:pt idx="22">
                  <c:v>1.0540161499664631E-3</c:v>
                </c:pt>
                <c:pt idx="23">
                  <c:v>8.8183114254769927E-3</c:v>
                </c:pt>
                <c:pt idx="24">
                  <c:v>1.7886334666097556E-3</c:v>
                </c:pt>
                <c:pt idx="25">
                  <c:v>1.7160428226726714E-3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1786368"/>
        <c:axId val="41965440"/>
      </c:barChart>
      <c:catAx>
        <c:axId val="4178636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sk-SK"/>
                  <a:t>EUR monthly</a:t>
                </a:r>
                <a:endParaRPr lang="en-US"/>
              </a:p>
            </c:rich>
          </c:tx>
          <c:layout/>
          <c:overlay val="0"/>
        </c:title>
        <c:majorTickMark val="out"/>
        <c:minorTickMark val="none"/>
        <c:tickLblPos val="nextTo"/>
        <c:crossAx val="41965440"/>
        <c:crosses val="autoZero"/>
        <c:auto val="1"/>
        <c:lblAlgn val="ctr"/>
        <c:lblOffset val="100"/>
        <c:noMultiLvlLbl val="0"/>
      </c:catAx>
      <c:valAx>
        <c:axId val="4196544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sk-SK"/>
                  <a:t>People working on agreements</a:t>
                </a:r>
                <a:endParaRPr lang="en-US"/>
              </a:p>
            </c:rich>
          </c:tx>
          <c:layout/>
          <c:overlay val="0"/>
        </c:title>
        <c:numFmt formatCode="0%" sourceLinked="0"/>
        <c:majorTickMark val="out"/>
        <c:minorTickMark val="none"/>
        <c:tickLblPos val="nextTo"/>
        <c:crossAx val="41786368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9A3F-6644-40EB-87DC-2842B1DD4D72}" type="datetimeFigureOut">
              <a:rPr lang="en-US" smtClean="0"/>
              <a:t>10/3/2014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F6-FA23-463B-BFE2-A97B228FF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916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9A3F-6644-40EB-87DC-2842B1DD4D72}" type="datetimeFigureOut">
              <a:rPr lang="en-US" smtClean="0"/>
              <a:t>10/3/2014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F6-FA23-463B-BFE2-A97B228FF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512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9A3F-6644-40EB-87DC-2842B1DD4D72}" type="datetimeFigureOut">
              <a:rPr lang="en-US" smtClean="0"/>
              <a:t>10/3/2014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F6-FA23-463B-BFE2-A97B228FF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777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9A3F-6644-40EB-87DC-2842B1DD4D72}" type="datetimeFigureOut">
              <a:rPr lang="en-US" smtClean="0"/>
              <a:t>10/3/2014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F6-FA23-463B-BFE2-A97B228FF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742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9A3F-6644-40EB-87DC-2842B1DD4D72}" type="datetimeFigureOut">
              <a:rPr lang="en-US" smtClean="0"/>
              <a:t>10/3/2014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F6-FA23-463B-BFE2-A97B228FF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115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9A3F-6644-40EB-87DC-2842B1DD4D72}" type="datetimeFigureOut">
              <a:rPr lang="en-US" smtClean="0"/>
              <a:t>10/3/2014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F6-FA23-463B-BFE2-A97B228FF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009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9A3F-6644-40EB-87DC-2842B1DD4D72}" type="datetimeFigureOut">
              <a:rPr lang="en-US" smtClean="0"/>
              <a:t>10/3/2014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F6-FA23-463B-BFE2-A97B228FF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254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9A3F-6644-40EB-87DC-2842B1DD4D72}" type="datetimeFigureOut">
              <a:rPr lang="en-US" smtClean="0"/>
              <a:t>10/3/2014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F6-FA23-463B-BFE2-A97B228FF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447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9A3F-6644-40EB-87DC-2842B1DD4D72}" type="datetimeFigureOut">
              <a:rPr lang="en-US" smtClean="0"/>
              <a:t>10/3/2014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F6-FA23-463B-BFE2-A97B228FF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964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9A3F-6644-40EB-87DC-2842B1DD4D72}" type="datetimeFigureOut">
              <a:rPr lang="en-US" smtClean="0"/>
              <a:t>10/3/2014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F6-FA23-463B-BFE2-A97B228FF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2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9A3F-6644-40EB-87DC-2842B1DD4D72}" type="datetimeFigureOut">
              <a:rPr lang="en-US" smtClean="0"/>
              <a:t>10/3/2014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F6-FA23-463B-BFE2-A97B228FF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627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B9A3F-6644-40EB-87DC-2842B1DD4D72}" type="datetimeFigureOut">
              <a:rPr lang="en-US" smtClean="0"/>
              <a:t>10/3/2014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9F26F6-FA23-463B-BFE2-A97B228FF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394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blog.etrend.sk/iness/zmrzaceni-dohodari-2.html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ekonomika.sme.sk/c/6875939/pracu-dohodarov-presuvaju-firmy-na-vlastnych-ludi.html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eko.sk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b="1" dirty="0"/>
              <a:t>“</a:t>
            </a:r>
            <a:r>
              <a:rPr lang="en-GB" b="1" dirty="0" smtClean="0"/>
              <a:t>Reforming</a:t>
            </a:r>
            <a:r>
              <a:rPr lang="en-GB" b="1" dirty="0"/>
              <a:t>”</a:t>
            </a:r>
            <a:r>
              <a:rPr lang="en-GB" b="1" dirty="0" smtClean="0"/>
              <a:t> non-standard contracts in Slovakia</a:t>
            </a:r>
            <a:endParaRPr lang="en-GB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3886200"/>
            <a:ext cx="7344816" cy="1752600"/>
          </a:xfrm>
        </p:spPr>
        <p:txBody>
          <a:bodyPr>
            <a:normAutofit fontScale="62500" lnSpcReduction="20000"/>
          </a:bodyPr>
          <a:lstStyle/>
          <a:p>
            <a:pPr algn="r"/>
            <a:r>
              <a:rPr lang="en-GB" dirty="0" smtClean="0"/>
              <a:t>Peter </a:t>
            </a:r>
            <a:r>
              <a:rPr lang="en-GB" dirty="0" err="1" smtClean="0"/>
              <a:t>Goliaš</a:t>
            </a:r>
            <a:endParaRPr lang="en-GB" dirty="0" smtClean="0"/>
          </a:p>
          <a:p>
            <a:pPr algn="r"/>
            <a:r>
              <a:rPr lang="en-GB" dirty="0" smtClean="0"/>
              <a:t>INEKO</a:t>
            </a:r>
            <a:r>
              <a:rPr lang="sk-SK" dirty="0" smtClean="0"/>
              <a:t> </a:t>
            </a:r>
            <a:r>
              <a:rPr lang="sk-SK" dirty="0" err="1" smtClean="0"/>
              <a:t>Director</a:t>
            </a:r>
            <a:r>
              <a:rPr lang="en-GB" dirty="0" smtClean="0"/>
              <a:t>, Slovakia</a:t>
            </a:r>
          </a:p>
          <a:p>
            <a:pPr algn="r"/>
            <a:r>
              <a:rPr lang="en-GB" dirty="0" smtClean="0"/>
              <a:t>October 8th, 2014</a:t>
            </a:r>
          </a:p>
          <a:p>
            <a:pPr algn="r"/>
            <a:r>
              <a:rPr lang="en-GB" dirty="0" smtClean="0"/>
              <a:t>Warsaw</a:t>
            </a:r>
          </a:p>
          <a:p>
            <a:pPr algn="r"/>
            <a:r>
              <a:rPr lang="en-GB" dirty="0" smtClean="0"/>
              <a:t>Conference on Dual labour market, minimum wage and inequalities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692696"/>
            <a:ext cx="27622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482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Non-standard</a:t>
            </a:r>
            <a:r>
              <a:rPr lang="sk-SK" b="1" dirty="0" smtClean="0"/>
              <a:t> </a:t>
            </a:r>
            <a:r>
              <a:rPr lang="sk-SK" b="1" dirty="0" err="1" smtClean="0"/>
              <a:t>contracts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As opposed to standard employment contract: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 smtClean="0"/>
              <a:t>Agreement to work </a:t>
            </a:r>
            <a:r>
              <a:rPr lang="sk-SK" dirty="0" smtClean="0"/>
              <a:t>(40%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 smtClean="0"/>
              <a:t>agreements</a:t>
            </a:r>
            <a:r>
              <a:rPr lang="sk-SK" dirty="0" smtClean="0"/>
              <a:t>)</a:t>
            </a:r>
            <a:endParaRPr lang="en-GB" dirty="0" smtClean="0"/>
          </a:p>
          <a:p>
            <a:pPr lvl="2"/>
            <a:r>
              <a:rPr lang="en-GB" dirty="0" smtClean="0"/>
              <a:t>Up to 10 hours per week, maximum 1 year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 smtClean="0"/>
              <a:t>Agreement to perform specific work </a:t>
            </a:r>
            <a:r>
              <a:rPr lang="sk-SK" dirty="0" smtClean="0"/>
              <a:t>(34%)</a:t>
            </a:r>
            <a:endParaRPr lang="en-GB" dirty="0" smtClean="0"/>
          </a:p>
          <a:p>
            <a:pPr lvl="2"/>
            <a:r>
              <a:rPr lang="en-GB" dirty="0" smtClean="0"/>
              <a:t>Up to 350 hours in one year, maximum 1 year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 smtClean="0"/>
              <a:t>Agreement to work for students </a:t>
            </a:r>
            <a:r>
              <a:rPr lang="sk-SK" dirty="0" smtClean="0"/>
              <a:t>(26%)</a:t>
            </a:r>
            <a:endParaRPr lang="en-GB" dirty="0" smtClean="0"/>
          </a:p>
          <a:p>
            <a:pPr lvl="2"/>
            <a:r>
              <a:rPr lang="en-GB" dirty="0" smtClean="0"/>
              <a:t>Up to 20 hours per week, up to 26 years of age, maximum 1 year</a:t>
            </a:r>
          </a:p>
          <a:p>
            <a:r>
              <a:rPr lang="en-GB" dirty="0" smtClean="0"/>
              <a:t>More than 3/4 earn less than </a:t>
            </a:r>
            <a:r>
              <a:rPr lang="sk-SK" dirty="0" smtClean="0"/>
              <a:t>15</a:t>
            </a:r>
            <a:r>
              <a:rPr lang="en-GB" dirty="0" smtClean="0"/>
              <a:t>0 </a:t>
            </a:r>
            <a:r>
              <a:rPr lang="en-GB" dirty="0" smtClean="0"/>
              <a:t>euro monthly (minimum wage is 352 euro in 2014)</a:t>
            </a:r>
          </a:p>
        </p:txBody>
      </p:sp>
    </p:spTree>
    <p:extLst>
      <p:ext uri="{BB962C8B-B14F-4D97-AF65-F5344CB8AC3E}">
        <p14:creationId xmlns:p14="http://schemas.microsoft.com/office/powerpoint/2010/main" val="172115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Key</a:t>
            </a:r>
            <a:r>
              <a:rPr lang="sk-SK" b="1" dirty="0" smtClean="0"/>
              <a:t> </a:t>
            </a:r>
            <a:r>
              <a:rPr lang="sk-SK" b="1" dirty="0" err="1" smtClean="0"/>
              <a:t>features</a:t>
            </a:r>
            <a:r>
              <a:rPr lang="sk-SK" b="1" dirty="0" smtClean="0"/>
              <a:t> </a:t>
            </a:r>
            <a:r>
              <a:rPr lang="sk-SK" b="1" dirty="0" err="1" smtClean="0"/>
              <a:t>before</a:t>
            </a:r>
            <a:r>
              <a:rPr lang="sk-SK" b="1" dirty="0" smtClean="0"/>
              <a:t> 2013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 smtClean="0"/>
              <a:t>High popularity</a:t>
            </a:r>
          </a:p>
          <a:p>
            <a:r>
              <a:rPr lang="en-GB" dirty="0" smtClean="0"/>
              <a:t>Flexibility</a:t>
            </a:r>
          </a:p>
          <a:p>
            <a:pPr lvl="1"/>
            <a:r>
              <a:rPr lang="en-GB" dirty="0" smtClean="0"/>
              <a:t>Easy hiring and firing, limited regulations</a:t>
            </a:r>
          </a:p>
          <a:p>
            <a:r>
              <a:rPr lang="en-GB" dirty="0" smtClean="0"/>
              <a:t>Low tax burden</a:t>
            </a:r>
          </a:p>
          <a:p>
            <a:pPr lvl="1"/>
            <a:r>
              <a:rPr lang="en-GB" dirty="0" smtClean="0"/>
              <a:t>19% personal income tax rate from income above 304 euro monthly (317 euro in 2014)</a:t>
            </a:r>
          </a:p>
          <a:p>
            <a:pPr lvl="1"/>
            <a:r>
              <a:rPr lang="en-GB" dirty="0" smtClean="0"/>
              <a:t>1.05% social contribution rate (as opposed to 48.6% for employment contracts)</a:t>
            </a:r>
          </a:p>
          <a:p>
            <a:pPr marL="0" indent="0">
              <a:buNone/>
            </a:pPr>
            <a:endParaRPr lang="en-GB" sz="1600" dirty="0" smtClean="0"/>
          </a:p>
          <a:p>
            <a:pPr marL="0" indent="0">
              <a:buNone/>
            </a:pPr>
            <a:r>
              <a:rPr lang="en-GB" dirty="0" smtClean="0"/>
              <a:t>Problems</a:t>
            </a:r>
          </a:p>
          <a:p>
            <a:r>
              <a:rPr lang="en-GB" dirty="0" smtClean="0"/>
              <a:t>Limited protection (including social benefits)</a:t>
            </a:r>
          </a:p>
          <a:p>
            <a:r>
              <a:rPr lang="en-GB" dirty="0" smtClean="0"/>
              <a:t>Tax evasion</a:t>
            </a:r>
          </a:p>
        </p:txBody>
      </p:sp>
    </p:spTree>
    <p:extLst>
      <p:ext uri="{BB962C8B-B14F-4D97-AF65-F5344CB8AC3E}">
        <p14:creationId xmlns:p14="http://schemas.microsoft.com/office/powerpoint/2010/main" val="346818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“Reform”</a:t>
            </a:r>
            <a:r>
              <a:rPr lang="sk-SK" b="1" dirty="0" smtClean="0"/>
              <a:t> in 2013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Increasing social and health contributions to the same level as for employment contracts (from 1.05% to 48.6%)</a:t>
            </a:r>
          </a:p>
          <a:p>
            <a:pPr lvl="1"/>
            <a:r>
              <a:rPr lang="en-GB" dirty="0" smtClean="0"/>
              <a:t>Exceptions:</a:t>
            </a:r>
          </a:p>
          <a:p>
            <a:pPr lvl="2"/>
            <a:r>
              <a:rPr lang="en-GB" dirty="0" smtClean="0"/>
              <a:t>Service and old-age pensioners pay 23.8%</a:t>
            </a:r>
          </a:p>
          <a:p>
            <a:pPr lvl="2"/>
            <a:r>
              <a:rPr lang="en-GB" dirty="0" smtClean="0"/>
              <a:t>Disability pensioners and students pay 29.8%</a:t>
            </a:r>
          </a:p>
          <a:p>
            <a:pPr lvl="2"/>
            <a:r>
              <a:rPr lang="en-GB" dirty="0" smtClean="0"/>
              <a:t>Students up to 18 years of age pay 1.05% from income up to 66 euro monthly</a:t>
            </a:r>
          </a:p>
          <a:p>
            <a:pPr lvl="2"/>
            <a:r>
              <a:rPr lang="en-GB" dirty="0" smtClean="0"/>
              <a:t>Students up to 26 years of age pay 1.05% from income up to 155 euro monthly</a:t>
            </a:r>
            <a:endParaRPr lang="sk-SK" dirty="0" smtClean="0"/>
          </a:p>
          <a:p>
            <a:r>
              <a:rPr lang="en-GB" dirty="0" smtClean="0"/>
              <a:t>Adopting minimum wage rule to all agreements</a:t>
            </a:r>
          </a:p>
        </p:txBody>
      </p:sp>
    </p:spTree>
    <p:extLst>
      <p:ext uri="{BB962C8B-B14F-4D97-AF65-F5344CB8AC3E}">
        <p14:creationId xmlns:p14="http://schemas.microsoft.com/office/powerpoint/2010/main" val="305152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Impacts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Decrease in number of people working on agreements by </a:t>
            </a:r>
            <a:r>
              <a:rPr lang="sk-SK" dirty="0" err="1" smtClean="0"/>
              <a:t>almost</a:t>
            </a:r>
            <a:r>
              <a:rPr lang="sk-SK" dirty="0" smtClean="0"/>
              <a:t> </a:t>
            </a:r>
            <a:r>
              <a:rPr lang="en-GB" dirty="0" smtClean="0"/>
              <a:t>40</a:t>
            </a:r>
            <a:r>
              <a:rPr lang="en-GB" dirty="0" smtClean="0"/>
              <a:t>%</a:t>
            </a:r>
          </a:p>
          <a:p>
            <a:pPr lvl="1"/>
            <a:r>
              <a:rPr lang="sk-SK" dirty="0" smtClean="0"/>
              <a:t>F</a:t>
            </a:r>
            <a:r>
              <a:rPr lang="en-GB" dirty="0" smtClean="0"/>
              <a:t>rom </a:t>
            </a:r>
            <a:r>
              <a:rPr lang="sk-SK" dirty="0" smtClean="0"/>
              <a:t>552</a:t>
            </a:r>
            <a:r>
              <a:rPr lang="en-GB" dirty="0" smtClean="0"/>
              <a:t> </a:t>
            </a:r>
            <a:r>
              <a:rPr lang="en-GB" dirty="0" smtClean="0"/>
              <a:t>thousand in December 2012 to </a:t>
            </a:r>
            <a:r>
              <a:rPr lang="sk-SK" dirty="0" smtClean="0"/>
              <a:t>344</a:t>
            </a:r>
            <a:r>
              <a:rPr lang="en-GB" dirty="0" smtClean="0"/>
              <a:t> </a:t>
            </a:r>
            <a:r>
              <a:rPr lang="en-GB" dirty="0" smtClean="0"/>
              <a:t>thousand in </a:t>
            </a:r>
            <a:r>
              <a:rPr lang="sk-SK" dirty="0" smtClean="0"/>
              <a:t>December </a:t>
            </a:r>
            <a:r>
              <a:rPr lang="en-GB" dirty="0" smtClean="0"/>
              <a:t>2013</a:t>
            </a:r>
            <a:endParaRPr lang="sk-SK" dirty="0" smtClean="0"/>
          </a:p>
          <a:p>
            <a:r>
              <a:rPr lang="sk-SK" dirty="0" err="1" smtClean="0"/>
              <a:t>Where</a:t>
            </a:r>
            <a:r>
              <a:rPr lang="sk-SK" dirty="0" smtClean="0"/>
              <a:t> are </a:t>
            </a:r>
            <a:r>
              <a:rPr lang="sk-SK" dirty="0" err="1" smtClean="0"/>
              <a:t>they</a:t>
            </a:r>
            <a:r>
              <a:rPr lang="sk-SK" dirty="0" smtClean="0"/>
              <a:t>?</a:t>
            </a:r>
          </a:p>
          <a:p>
            <a:pPr lvl="1"/>
            <a:r>
              <a:rPr lang="en-GB" dirty="0" smtClean="0"/>
              <a:t>No </a:t>
            </a:r>
            <a:r>
              <a:rPr lang="en-GB" dirty="0" smtClean="0"/>
              <a:t>significant change in number of </a:t>
            </a:r>
            <a:r>
              <a:rPr lang="en-GB" dirty="0" smtClean="0"/>
              <a:t>employees</a:t>
            </a:r>
            <a:r>
              <a:rPr lang="sk-SK" dirty="0" smtClean="0"/>
              <a:t>: </a:t>
            </a:r>
            <a:r>
              <a:rPr lang="en-GB" dirty="0" smtClean="0"/>
              <a:t>1.96 </a:t>
            </a:r>
            <a:r>
              <a:rPr lang="en-GB" dirty="0" smtClean="0"/>
              <a:t>million both in 4Q 2012 and 1Q </a:t>
            </a:r>
            <a:r>
              <a:rPr lang="en-GB" dirty="0" smtClean="0"/>
              <a:t>2013</a:t>
            </a:r>
            <a:endParaRPr lang="sk-SK" dirty="0" smtClean="0"/>
          </a:p>
          <a:p>
            <a:pPr lvl="1"/>
            <a:r>
              <a:rPr lang="sk-SK" dirty="0" err="1" smtClean="0"/>
              <a:t>Minor</a:t>
            </a:r>
            <a:r>
              <a:rPr lang="sk-SK" dirty="0" smtClean="0"/>
              <a:t> </a:t>
            </a:r>
            <a:r>
              <a:rPr lang="sk-SK" dirty="0" err="1" smtClean="0"/>
              <a:t>increase</a:t>
            </a:r>
            <a:r>
              <a:rPr lang="sk-SK" dirty="0" smtClean="0"/>
              <a:t> in </a:t>
            </a:r>
            <a:r>
              <a:rPr lang="sk-SK" dirty="0" err="1" smtClean="0"/>
              <a:t>number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registered</a:t>
            </a:r>
            <a:r>
              <a:rPr lang="sk-SK" dirty="0" smtClean="0"/>
              <a:t> </a:t>
            </a:r>
            <a:r>
              <a:rPr lang="sk-SK" dirty="0" err="1" smtClean="0"/>
              <a:t>unemployed</a:t>
            </a:r>
            <a:r>
              <a:rPr lang="sk-SK" dirty="0" smtClean="0"/>
              <a:t>: 390 </a:t>
            </a:r>
            <a:r>
              <a:rPr lang="sk-SK" dirty="0" err="1" smtClean="0"/>
              <a:t>thousand</a:t>
            </a:r>
            <a:r>
              <a:rPr lang="sk-SK" dirty="0" smtClean="0"/>
              <a:t> in 4Q2012; 396 </a:t>
            </a:r>
            <a:r>
              <a:rPr lang="sk-SK" dirty="0" err="1" smtClean="0"/>
              <a:t>thousand</a:t>
            </a:r>
            <a:r>
              <a:rPr lang="sk-SK" dirty="0" smtClean="0"/>
              <a:t> in 1Q 2013</a:t>
            </a:r>
          </a:p>
          <a:p>
            <a:pPr lvl="1"/>
            <a:r>
              <a:rPr lang="sk-SK" dirty="0" err="1" smtClean="0"/>
              <a:t>Minor</a:t>
            </a:r>
            <a:r>
              <a:rPr lang="sk-SK" dirty="0" smtClean="0"/>
              <a:t> </a:t>
            </a:r>
            <a:r>
              <a:rPr lang="sk-SK" dirty="0" err="1" smtClean="0"/>
              <a:t>decrease</a:t>
            </a:r>
            <a:r>
              <a:rPr lang="sk-SK" dirty="0" smtClean="0"/>
              <a:t> in </a:t>
            </a:r>
            <a:r>
              <a:rPr lang="sk-SK" dirty="0" err="1" smtClean="0"/>
              <a:t>number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self-empoyed</a:t>
            </a:r>
            <a:r>
              <a:rPr lang="sk-SK" dirty="0" smtClean="0"/>
              <a:t>: </a:t>
            </a:r>
            <a:r>
              <a:rPr lang="sk-SK" dirty="0" smtClean="0"/>
              <a:t>360 </a:t>
            </a:r>
            <a:r>
              <a:rPr lang="sk-SK" dirty="0" err="1" smtClean="0"/>
              <a:t>thousand</a:t>
            </a:r>
            <a:r>
              <a:rPr lang="sk-SK" dirty="0" smtClean="0"/>
              <a:t> in 2012; 353 </a:t>
            </a:r>
            <a:r>
              <a:rPr lang="sk-SK" dirty="0" err="1" smtClean="0"/>
              <a:t>thousand</a:t>
            </a:r>
            <a:r>
              <a:rPr lang="sk-SK" dirty="0" smtClean="0"/>
              <a:t> in 2013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846029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Number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</a:t>
            </a:r>
            <a:r>
              <a:rPr lang="sk-SK" b="1" dirty="0" err="1" smtClean="0"/>
              <a:t>agreements</a:t>
            </a:r>
            <a:endParaRPr lang="en-US" b="1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4709086"/>
              </p:ext>
            </p:extLst>
          </p:nvPr>
        </p:nvGraphicFramePr>
        <p:xfrm>
          <a:off x="827584" y="1484784"/>
          <a:ext cx="7632848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827584" y="6211370"/>
            <a:ext cx="6009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INEKO </a:t>
            </a:r>
            <a:r>
              <a:rPr lang="sk-SK" dirty="0" err="1" smtClean="0"/>
              <a:t>based</a:t>
            </a:r>
            <a:r>
              <a:rPr lang="sk-SK" dirty="0" smtClean="0"/>
              <a:t> on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Insurance</a:t>
            </a:r>
            <a:r>
              <a:rPr lang="sk-SK" dirty="0" smtClean="0"/>
              <a:t> </a:t>
            </a:r>
            <a:r>
              <a:rPr lang="sk-SK" dirty="0" err="1" smtClean="0"/>
              <a:t>Agency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78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Income</a:t>
            </a:r>
            <a:r>
              <a:rPr lang="sk-SK" b="1" dirty="0" smtClean="0"/>
              <a:t> </a:t>
            </a:r>
            <a:r>
              <a:rPr lang="sk-SK" b="1" dirty="0" err="1" smtClean="0"/>
              <a:t>distribution</a:t>
            </a:r>
            <a:endParaRPr lang="en-US" b="1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3107264"/>
              </p:ext>
            </p:extLst>
          </p:nvPr>
        </p:nvGraphicFramePr>
        <p:xfrm>
          <a:off x="899592" y="1359693"/>
          <a:ext cx="7488832" cy="48516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827584" y="6211370"/>
            <a:ext cx="6009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INEKO </a:t>
            </a:r>
            <a:r>
              <a:rPr lang="sk-SK" dirty="0" err="1" smtClean="0"/>
              <a:t>based</a:t>
            </a:r>
            <a:r>
              <a:rPr lang="sk-SK" dirty="0" smtClean="0"/>
              <a:t> on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Insurance</a:t>
            </a:r>
            <a:r>
              <a:rPr lang="sk-SK" dirty="0" smtClean="0"/>
              <a:t> </a:t>
            </a:r>
            <a:r>
              <a:rPr lang="sk-SK" dirty="0" err="1" smtClean="0"/>
              <a:t>Agency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3438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Further</a:t>
            </a:r>
            <a:r>
              <a:rPr lang="sk-SK" b="1" dirty="0" smtClean="0"/>
              <a:t> </a:t>
            </a:r>
            <a:r>
              <a:rPr lang="sk-SK" b="1" dirty="0" err="1" smtClean="0"/>
              <a:t>impacts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sk-SK" sz="3500" dirty="0" err="1"/>
              <a:t>There</a:t>
            </a:r>
            <a:r>
              <a:rPr lang="sk-SK" sz="3500" dirty="0"/>
              <a:t> </a:t>
            </a:r>
            <a:r>
              <a:rPr lang="sk-SK" sz="3500" dirty="0" err="1"/>
              <a:t>were</a:t>
            </a:r>
            <a:r>
              <a:rPr lang="sk-SK" sz="3500" dirty="0"/>
              <a:t> 111 </a:t>
            </a:r>
            <a:r>
              <a:rPr lang="sk-SK" sz="3500" dirty="0" err="1"/>
              <a:t>thousand</a:t>
            </a:r>
            <a:r>
              <a:rPr lang="sk-SK" sz="3500" dirty="0"/>
              <a:t> </a:t>
            </a:r>
            <a:r>
              <a:rPr lang="sk-SK" sz="3500" dirty="0" err="1"/>
              <a:t>people</a:t>
            </a:r>
            <a:r>
              <a:rPr lang="sk-SK" sz="3500" dirty="0"/>
              <a:t> </a:t>
            </a:r>
            <a:r>
              <a:rPr lang="sk-SK" sz="3500" dirty="0" err="1"/>
              <a:t>who</a:t>
            </a:r>
            <a:r>
              <a:rPr lang="sk-SK" sz="3500" dirty="0"/>
              <a:t> </a:t>
            </a:r>
            <a:r>
              <a:rPr lang="en-GB" sz="3500" dirty="0"/>
              <a:t>ceased their agreements and continued to work on employment contract </a:t>
            </a:r>
            <a:r>
              <a:rPr lang="sk-SK" sz="3500" dirty="0"/>
              <a:t>or </a:t>
            </a:r>
            <a:r>
              <a:rPr lang="sk-SK" sz="3500" dirty="0" err="1"/>
              <a:t>as</a:t>
            </a:r>
            <a:r>
              <a:rPr lang="sk-SK" sz="3500" dirty="0"/>
              <a:t> </a:t>
            </a:r>
            <a:r>
              <a:rPr lang="sk-SK" sz="3500" dirty="0" err="1"/>
              <a:t>self-employed</a:t>
            </a:r>
            <a:r>
              <a:rPr lang="sk-SK" sz="3500" dirty="0"/>
              <a:t> in December 2012/13 </a:t>
            </a:r>
          </a:p>
          <a:p>
            <a:pPr lvl="1"/>
            <a:r>
              <a:rPr lang="sk-SK" dirty="0" err="1" smtClean="0"/>
              <a:t>Their</a:t>
            </a:r>
            <a:r>
              <a:rPr lang="sk-SK" dirty="0" smtClean="0"/>
              <a:t> </a:t>
            </a:r>
            <a:r>
              <a:rPr lang="en-GB" dirty="0" smtClean="0"/>
              <a:t>net </a:t>
            </a:r>
            <a:r>
              <a:rPr lang="en-GB" dirty="0"/>
              <a:t>income </a:t>
            </a:r>
            <a:r>
              <a:rPr lang="sk-SK" dirty="0" err="1" smtClean="0"/>
              <a:t>decreased</a:t>
            </a:r>
            <a:r>
              <a:rPr lang="sk-SK" dirty="0" smtClean="0"/>
              <a:t> </a:t>
            </a:r>
            <a:r>
              <a:rPr lang="en-GB" dirty="0" smtClean="0"/>
              <a:t>on </a:t>
            </a:r>
            <a:r>
              <a:rPr lang="en-GB" dirty="0"/>
              <a:t>average by more than 60 euro monthly. Source: </a:t>
            </a:r>
            <a:r>
              <a:rPr lang="en-GB" dirty="0">
                <a:hlinkClick r:id="rId2"/>
              </a:rPr>
              <a:t>INESS, </a:t>
            </a:r>
            <a:r>
              <a:rPr lang="en-GB" dirty="0" smtClean="0">
                <a:hlinkClick r:id="rId2"/>
              </a:rPr>
              <a:t>2013</a:t>
            </a:r>
            <a:endParaRPr lang="sk-SK" dirty="0" smtClean="0"/>
          </a:p>
          <a:p>
            <a:r>
              <a:rPr lang="sk-SK" dirty="0" err="1" smtClean="0"/>
              <a:t>What</a:t>
            </a:r>
            <a:r>
              <a:rPr lang="sk-SK" dirty="0" smtClean="0"/>
              <a:t> </a:t>
            </a:r>
            <a:r>
              <a:rPr lang="sk-SK" dirty="0" err="1" smtClean="0"/>
              <a:t>happened</a:t>
            </a:r>
            <a:r>
              <a:rPr lang="sk-SK" dirty="0" smtClean="0"/>
              <a:t> to </a:t>
            </a:r>
            <a:r>
              <a:rPr lang="sk-SK" dirty="0" err="1" smtClean="0"/>
              <a:t>remaining</a:t>
            </a:r>
            <a:r>
              <a:rPr lang="sk-SK" dirty="0" smtClean="0"/>
              <a:t> 97 </a:t>
            </a:r>
            <a:r>
              <a:rPr lang="sk-SK" dirty="0" err="1" smtClean="0"/>
              <a:t>thousand</a:t>
            </a:r>
            <a:r>
              <a:rPr lang="sk-SK" dirty="0" smtClean="0"/>
              <a:t>?</a:t>
            </a:r>
            <a:endParaRPr lang="sk-SK" dirty="0"/>
          </a:p>
          <a:p>
            <a:pPr lvl="1"/>
            <a:r>
              <a:rPr lang="sk-SK" dirty="0" err="1" smtClean="0"/>
              <a:t>Some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them</a:t>
            </a:r>
            <a:r>
              <a:rPr lang="sk-SK" dirty="0" smtClean="0"/>
              <a:t> are </a:t>
            </a:r>
            <a:r>
              <a:rPr lang="sk-SK" dirty="0" err="1" smtClean="0"/>
              <a:t>pensioners</a:t>
            </a:r>
            <a:endParaRPr lang="sk-SK" dirty="0" smtClean="0"/>
          </a:p>
          <a:p>
            <a:pPr lvl="1"/>
            <a:r>
              <a:rPr lang="sk-SK" dirty="0" err="1" smtClean="0"/>
              <a:t>Some</a:t>
            </a:r>
            <a:r>
              <a:rPr lang="sk-SK" dirty="0" smtClean="0"/>
              <a:t> </a:t>
            </a:r>
            <a:r>
              <a:rPr lang="en-GB" dirty="0" smtClean="0"/>
              <a:t>people/money </a:t>
            </a:r>
            <a:r>
              <a:rPr lang="sk-SK" dirty="0" err="1" smtClean="0"/>
              <a:t>moved</a:t>
            </a:r>
            <a:r>
              <a:rPr lang="sk-SK" dirty="0" smtClean="0"/>
              <a:t> to </a:t>
            </a:r>
            <a:r>
              <a:rPr lang="en-GB" dirty="0" smtClean="0"/>
              <a:t>shadow economy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96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Reaction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</a:t>
            </a:r>
            <a:r>
              <a:rPr lang="sk-SK" b="1" dirty="0" err="1" smtClean="0"/>
              <a:t>employers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1/3 of firms did not encounter any impact</a:t>
            </a:r>
          </a:p>
          <a:p>
            <a:r>
              <a:rPr lang="en-GB" dirty="0" smtClean="0"/>
              <a:t>2/3 felt the impact and reacted:</a:t>
            </a:r>
          </a:p>
          <a:p>
            <a:pPr lvl="1"/>
            <a:r>
              <a:rPr lang="en-GB" dirty="0" smtClean="0"/>
              <a:t>75% restricted agreement contracts</a:t>
            </a:r>
          </a:p>
          <a:p>
            <a:pPr lvl="1"/>
            <a:r>
              <a:rPr lang="en-GB" dirty="0" smtClean="0"/>
              <a:t>25% changed agreements for personal leasing</a:t>
            </a:r>
          </a:p>
          <a:p>
            <a:pPr lvl="1"/>
            <a:r>
              <a:rPr lang="en-GB" dirty="0" smtClean="0"/>
              <a:t>22% changed the organization of work</a:t>
            </a:r>
          </a:p>
          <a:p>
            <a:pPr lvl="1"/>
            <a:r>
              <a:rPr lang="en-GB" dirty="0" smtClean="0"/>
              <a:t>22% reacted by firing people</a:t>
            </a:r>
          </a:p>
          <a:p>
            <a:pPr lvl="1"/>
            <a:r>
              <a:rPr lang="en-GB" dirty="0" smtClean="0"/>
              <a:t>16% reported decreased profits</a:t>
            </a:r>
          </a:p>
          <a:p>
            <a:pPr lvl="1"/>
            <a:r>
              <a:rPr lang="en-GB" dirty="0" smtClean="0"/>
              <a:t>16% increased prices of their products</a:t>
            </a:r>
          </a:p>
          <a:p>
            <a:pPr lvl="1"/>
            <a:r>
              <a:rPr lang="en-GB" dirty="0" smtClean="0"/>
              <a:t>4% changed agreements for employment contracts</a:t>
            </a:r>
          </a:p>
          <a:p>
            <a:pPr marL="0" indent="0">
              <a:buNone/>
            </a:pPr>
            <a:r>
              <a:rPr lang="en-GB" dirty="0" smtClean="0"/>
              <a:t>Source: </a:t>
            </a:r>
            <a:r>
              <a:rPr lang="en-GB" dirty="0" smtClean="0">
                <a:hlinkClick r:id="rId2"/>
              </a:rPr>
              <a:t>Adecco survey</a:t>
            </a:r>
            <a:r>
              <a:rPr lang="en-GB" dirty="0" smtClean="0"/>
              <a:t> among 25 firms employing 15-thousand people, July 2013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00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What</a:t>
            </a:r>
            <a:r>
              <a:rPr lang="sk-SK" b="1" dirty="0" smtClean="0"/>
              <a:t> </a:t>
            </a:r>
            <a:r>
              <a:rPr lang="sk-SK" b="1" dirty="0" err="1" smtClean="0"/>
              <a:t>was</a:t>
            </a:r>
            <a:r>
              <a:rPr lang="sk-SK" b="1" dirty="0" smtClean="0"/>
              <a:t> </a:t>
            </a:r>
            <a:r>
              <a:rPr lang="sk-SK" b="1" dirty="0" err="1" smtClean="0"/>
              <a:t>the</a:t>
            </a:r>
            <a:r>
              <a:rPr lang="sk-SK" b="1" dirty="0" smtClean="0"/>
              <a:t> </a:t>
            </a:r>
            <a:r>
              <a:rPr lang="sk-SK" b="1" dirty="0" err="1" smtClean="0"/>
              <a:t>mistake</a:t>
            </a:r>
            <a:r>
              <a:rPr lang="sk-SK" b="1" dirty="0" smtClean="0"/>
              <a:t>?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Transferring full payroll-tax burden also on people with low income</a:t>
            </a:r>
          </a:p>
          <a:p>
            <a:pPr lvl="1"/>
            <a:r>
              <a:rPr lang="en-GB" dirty="0" smtClean="0"/>
              <a:t>Rapid decrease in net income forces them to unemployment, shadow economy or other types of non-standard contracts</a:t>
            </a:r>
          </a:p>
          <a:p>
            <a:r>
              <a:rPr lang="en-GB" dirty="0" smtClean="0"/>
              <a:t>What about people whose value added </a:t>
            </a:r>
            <a:r>
              <a:rPr lang="sk-SK" dirty="0" smtClean="0"/>
              <a:t>(</a:t>
            </a:r>
            <a:r>
              <a:rPr lang="sk-SK" dirty="0" err="1" smtClean="0"/>
              <a:t>labour</a:t>
            </a:r>
            <a:r>
              <a:rPr lang="sk-SK" dirty="0" smtClean="0"/>
              <a:t> </a:t>
            </a:r>
            <a:r>
              <a:rPr lang="sk-SK" dirty="0" err="1" smtClean="0"/>
              <a:t>productivity</a:t>
            </a:r>
            <a:r>
              <a:rPr lang="sk-SK" dirty="0" smtClean="0"/>
              <a:t>) </a:t>
            </a:r>
            <a:r>
              <a:rPr lang="en-GB" dirty="0" smtClean="0"/>
              <a:t>is </a:t>
            </a:r>
            <a:r>
              <a:rPr lang="en-GB" dirty="0" smtClean="0"/>
              <a:t>below minimum wage?</a:t>
            </a:r>
          </a:p>
          <a:p>
            <a:r>
              <a:rPr lang="en-GB" dirty="0" smtClean="0"/>
              <a:t>Possible solution</a:t>
            </a:r>
            <a:r>
              <a:rPr lang="sk-SK" dirty="0" smtClean="0"/>
              <a:t>s (INEKO </a:t>
            </a:r>
            <a:r>
              <a:rPr lang="sk-SK" dirty="0" err="1" smtClean="0"/>
              <a:t>proposal</a:t>
            </a:r>
            <a:r>
              <a:rPr lang="sk-SK" dirty="0" smtClean="0"/>
              <a:t>, 2013)</a:t>
            </a:r>
            <a:r>
              <a:rPr lang="en-GB" dirty="0" smtClean="0"/>
              <a:t>: </a:t>
            </a:r>
          </a:p>
          <a:p>
            <a:pPr lvl="1"/>
            <a:r>
              <a:rPr lang="en-GB" dirty="0" smtClean="0"/>
              <a:t>Inspiration from German mini and </a:t>
            </a:r>
            <a:r>
              <a:rPr lang="en-GB" dirty="0" err="1" smtClean="0"/>
              <a:t>midijobs</a:t>
            </a:r>
            <a:endParaRPr lang="en-GB" dirty="0" smtClean="0"/>
          </a:p>
          <a:p>
            <a:pPr lvl="1"/>
            <a:r>
              <a:rPr lang="en-GB" dirty="0" smtClean="0"/>
              <a:t>For example: All people working on agreements and/or employment contracts should be freed from paying social and health contributions from their total income up to a certain threshold (e.g. 2/3 of minimum wage) and pay gradually higher contributions from higher income</a:t>
            </a:r>
            <a:endParaRPr lang="sk-SK" dirty="0" smtClean="0"/>
          </a:p>
          <a:p>
            <a:pPr lvl="1"/>
            <a:r>
              <a:rPr lang="en-GB" dirty="0" smtClean="0"/>
              <a:t>The state should pay for the missing contributions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7424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Current</a:t>
            </a:r>
            <a:r>
              <a:rPr lang="sk-SK" b="1" dirty="0" smtClean="0"/>
              <a:t> </a:t>
            </a:r>
            <a:r>
              <a:rPr lang="sk-SK" b="1" dirty="0" err="1" smtClean="0"/>
              <a:t>proposal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Health insurance </a:t>
            </a:r>
            <a:r>
              <a:rPr lang="sk-SK" dirty="0" err="1" smtClean="0"/>
              <a:t>allowance</a:t>
            </a:r>
            <a:r>
              <a:rPr lang="en-GB" dirty="0" smtClean="0"/>
              <a:t>: </a:t>
            </a:r>
            <a:endParaRPr lang="sk-SK" dirty="0" smtClean="0"/>
          </a:p>
          <a:p>
            <a:pPr lvl="1"/>
            <a:r>
              <a:rPr lang="en-GB" dirty="0" smtClean="0"/>
              <a:t>The employment contracts (i.e. not agreements) with income equal to a new minimum wage of 380 euro monthly would be freed from paying health insurance contributions</a:t>
            </a:r>
            <a:endParaRPr lang="sk-SK" dirty="0" smtClean="0"/>
          </a:p>
          <a:p>
            <a:pPr lvl="1"/>
            <a:r>
              <a:rPr lang="en-GB" dirty="0" smtClean="0"/>
              <a:t>The effective rate would increase linearly with higher income and the full 14% rate would be paid from a certain threshold (e.g. minimum wage multiplied by 1.5)</a:t>
            </a:r>
          </a:p>
          <a:p>
            <a:r>
              <a:rPr lang="en-GB" dirty="0" smtClean="0"/>
              <a:t>Problems: </a:t>
            </a:r>
          </a:p>
          <a:p>
            <a:pPr lvl="1"/>
            <a:r>
              <a:rPr lang="en-GB" dirty="0" smtClean="0"/>
              <a:t>Rapid increase in minimum wage</a:t>
            </a:r>
          </a:p>
          <a:p>
            <a:pPr lvl="1"/>
            <a:r>
              <a:rPr lang="en-GB" dirty="0" smtClean="0"/>
              <a:t>The “agreements” are left behind</a:t>
            </a:r>
            <a:endParaRPr lang="sk-SK" dirty="0" smtClean="0"/>
          </a:p>
          <a:p>
            <a:pPr lvl="1"/>
            <a:r>
              <a:rPr lang="en-GB" dirty="0" smtClean="0"/>
              <a:t>The social contribution rate of 34.6% remains</a:t>
            </a:r>
          </a:p>
        </p:txBody>
      </p:sp>
    </p:spTree>
    <p:extLst>
      <p:ext uri="{BB962C8B-B14F-4D97-AF65-F5344CB8AC3E}">
        <p14:creationId xmlns:p14="http://schemas.microsoft.com/office/powerpoint/2010/main" val="300480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Other</a:t>
            </a:r>
            <a:r>
              <a:rPr lang="sk-SK" b="1" dirty="0" smtClean="0"/>
              <a:t> </a:t>
            </a:r>
            <a:r>
              <a:rPr lang="sk-SK" b="1" dirty="0" err="1" smtClean="0"/>
              <a:t>types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</a:t>
            </a:r>
            <a:r>
              <a:rPr lang="sk-SK" b="1" dirty="0" err="1" smtClean="0"/>
              <a:t>contracts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Self employed </a:t>
            </a:r>
          </a:p>
          <a:p>
            <a:pPr lvl="1"/>
            <a:r>
              <a:rPr lang="en-GB" dirty="0" smtClean="0"/>
              <a:t>366 thousand in July 2014 </a:t>
            </a:r>
          </a:p>
          <a:p>
            <a:pPr lvl="1"/>
            <a:r>
              <a:rPr lang="en-GB" dirty="0" smtClean="0"/>
              <a:t>Down from 394 thousand in July 2012</a:t>
            </a:r>
          </a:p>
          <a:p>
            <a:r>
              <a:rPr lang="en-GB" dirty="0" smtClean="0"/>
              <a:t>Authors </a:t>
            </a:r>
          </a:p>
          <a:p>
            <a:pPr lvl="1"/>
            <a:r>
              <a:rPr lang="en-GB" dirty="0" smtClean="0"/>
              <a:t>Active versus passive (from license) earnings</a:t>
            </a:r>
          </a:p>
          <a:p>
            <a:r>
              <a:rPr lang="en-GB" dirty="0" smtClean="0"/>
              <a:t>Personal leasing </a:t>
            </a:r>
          </a:p>
          <a:p>
            <a:pPr lvl="1"/>
            <a:r>
              <a:rPr lang="en-GB" dirty="0" smtClean="0"/>
              <a:t>Thousand of agencies</a:t>
            </a:r>
          </a:p>
          <a:p>
            <a:pPr lvl="1"/>
            <a:r>
              <a:rPr lang="en-GB" dirty="0" smtClean="0"/>
              <a:t>More than 30-thousand employees</a:t>
            </a:r>
          </a:p>
          <a:p>
            <a:r>
              <a:rPr lang="en-GB" dirty="0" smtClean="0"/>
              <a:t>Contracts based on the Civil Code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8500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Thank you for your attention!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3600" dirty="0" smtClean="0">
                <a:hlinkClick r:id="rId2"/>
              </a:rPr>
              <a:t>www.ineko.sk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6583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</TotalTime>
  <Words>764</Words>
  <Application>Microsoft Office PowerPoint</Application>
  <PresentationFormat>Prezentácia na obrazovke (4:3)</PresentationFormat>
  <Paragraphs>91</Paragraphs>
  <Slides>13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13</vt:i4>
      </vt:variant>
    </vt:vector>
  </HeadingPairs>
  <TitlesOfParts>
    <vt:vector size="14" baseType="lpstr">
      <vt:lpstr>Motív Office</vt:lpstr>
      <vt:lpstr>“Reforming” non-standard contracts in Slovakia</vt:lpstr>
      <vt:lpstr>Non-standard contracts</vt:lpstr>
      <vt:lpstr>Key features before 2013</vt:lpstr>
      <vt:lpstr>“Reform” in 2013</vt:lpstr>
      <vt:lpstr>Impacts</vt:lpstr>
      <vt:lpstr>Number of agreements</vt:lpstr>
      <vt:lpstr>Income distribution</vt:lpstr>
      <vt:lpstr>Further impacts</vt:lpstr>
      <vt:lpstr>Reaction of employers</vt:lpstr>
      <vt:lpstr>What was the mistake?</vt:lpstr>
      <vt:lpstr>Current proposal</vt:lpstr>
      <vt:lpstr>Other types of contracts</vt:lpstr>
      <vt:lpstr>Thank you for your attention! www.ineko.sk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Reforming non-standard contracts in Slovakia</dc:title>
  <dc:creator>Peter Golias</dc:creator>
  <cp:lastModifiedBy>Peter Golias</cp:lastModifiedBy>
  <cp:revision>97</cp:revision>
  <dcterms:created xsi:type="dcterms:W3CDTF">2014-09-13T07:48:03Z</dcterms:created>
  <dcterms:modified xsi:type="dcterms:W3CDTF">2014-10-03T13:05:13Z</dcterms:modified>
</cp:coreProperties>
</file>