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60" r:id="rId4"/>
    <p:sldId id="272" r:id="rId5"/>
    <p:sldId id="262" r:id="rId6"/>
    <p:sldId id="264" r:id="rId7"/>
    <p:sldId id="266" r:id="rId8"/>
    <p:sldId id="268" r:id="rId9"/>
    <p:sldId id="275" r:id="rId10"/>
    <p:sldId id="261" r:id="rId11"/>
    <p:sldId id="274" r:id="rId12"/>
    <p:sldId id="273" r:id="rId13"/>
    <p:sldId id="263" r:id="rId14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60" autoAdjust="0"/>
  </p:normalViewPr>
  <p:slideViewPr>
    <p:cSldViewPr>
      <p:cViewPr>
        <p:scale>
          <a:sx n="100" d="100"/>
          <a:sy n="100" d="100"/>
        </p:scale>
        <p:origin x="-294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1601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BDB308-4F25-4539-9466-E1093354BC26}" type="datetimeFigureOut">
              <a:rPr lang="sk-SK" smtClean="0"/>
              <a:pPr/>
              <a:t>26. 11. 2014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B1E70D-2E06-4DA8-83BE-6C9B2346C79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4223773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3</a:t>
            </a:fld>
            <a:endParaRPr lang="sk-SK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E0207-AE9A-46A7-B550-B5633B539F19}" type="datetime1">
              <a:rPr lang="sk-SK" smtClean="0"/>
              <a:pPr/>
              <a:t>26. 11. 2014</a:t>
            </a:fld>
            <a:endParaRPr lang="sk-SK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A9554-558C-4DFC-B3CF-9BA4F2EB2DC6}" type="datetime1">
              <a:rPr lang="sk-SK" smtClean="0"/>
              <a:pPr/>
              <a:t>26. 11. 2014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0CD2C-2C8E-4864-82E1-41DD15567C0B}" type="datetime1">
              <a:rPr lang="sk-SK" smtClean="0"/>
              <a:pPr/>
              <a:t>26. 11. 2014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6C62E-DB96-4CA3-8F7B-4B4F1C2C69EE}" type="datetime1">
              <a:rPr lang="sk-SK" smtClean="0"/>
              <a:pPr/>
              <a:t>26. 11. 2014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E20A1-8959-4550-834E-3482238E92CA}" type="datetime1">
              <a:rPr lang="sk-SK" smtClean="0"/>
              <a:pPr/>
              <a:t>26. 11. 2014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DCE02-C6CB-4881-9E61-972A427089FD}" type="datetime1">
              <a:rPr lang="sk-SK" smtClean="0"/>
              <a:pPr/>
              <a:t>26. 11. 2014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63E52-4491-4B16-91C4-281022C1E0E7}" type="datetime1">
              <a:rPr lang="sk-SK" smtClean="0"/>
              <a:pPr/>
              <a:t>26. 11. 2014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AB89B-0C74-43E8-82BF-5570A91EEB64}" type="datetime1">
              <a:rPr lang="sk-SK" smtClean="0"/>
              <a:pPr/>
              <a:t>26. 11. 2014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s jedným odstrihnutým a zaobleným roho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uhlý trojuho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92BF5-69FD-4C79-B398-786C7EAEAFB0}" type="datetime1">
              <a:rPr lang="sk-SK" smtClean="0"/>
              <a:pPr/>
              <a:t>26. 11. 2014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10" name="Voľná forma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ľná forma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D4560-FEDC-496A-9066-0F84EC59F3BB}" type="datetime1">
              <a:rPr lang="sk-SK" smtClean="0"/>
              <a:pPr/>
              <a:t>26. 11. 2014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F937-4906-41FE-8828-D9BDE648511C}" type="datetime1">
              <a:rPr lang="sk-SK" smtClean="0"/>
              <a:pPr/>
              <a:t>26. 11. 2014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ľná forma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91E2240-AFB8-4133-B5D7-FE808B840566}" type="datetime1">
              <a:rPr lang="sk-SK" smtClean="0"/>
              <a:pPr/>
              <a:t>26. 11. 2014</a:t>
            </a:fld>
            <a:endParaRPr lang="sk-SK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ľná form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ľná forma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/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57158" y="1142984"/>
            <a:ext cx="8027890" cy="2128838"/>
          </a:xfrm>
        </p:spPr>
        <p:txBody>
          <a:bodyPr>
            <a:normAutofit/>
          </a:bodyPr>
          <a:lstStyle/>
          <a:p>
            <a:r>
              <a:rPr lang="sk-SK" sz="4800" b="1" dirty="0">
                <a:solidFill>
                  <a:schemeClr val="tx1"/>
                </a:solidFill>
              </a:rPr>
              <a:t>Ako merať kvalitu a efektívnosť slovenských nemocníc</a:t>
            </a:r>
            <a:endParaRPr lang="sk-SK" sz="48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71472" y="4357694"/>
            <a:ext cx="7854696" cy="1752600"/>
          </a:xfrm>
        </p:spPr>
        <p:txBody>
          <a:bodyPr>
            <a:normAutofit lnSpcReduction="10000"/>
          </a:bodyPr>
          <a:lstStyle/>
          <a:p>
            <a:pPr algn="r"/>
            <a:r>
              <a:rPr lang="sk-SK" dirty="0" smtClean="0"/>
              <a:t>Dušan Zachar</a:t>
            </a:r>
          </a:p>
          <a:p>
            <a:pPr algn="r"/>
            <a:r>
              <a:rPr lang="sk-SK" dirty="0" smtClean="0"/>
              <a:t>analytik INEKO</a:t>
            </a:r>
          </a:p>
          <a:p>
            <a:pPr algn="r"/>
            <a:endParaRPr lang="sk-SK" dirty="0" smtClean="0"/>
          </a:p>
          <a:p>
            <a:pPr algn="r"/>
            <a:r>
              <a:rPr lang="sk-SK" sz="2400" i="1" dirty="0" err="1" smtClean="0"/>
              <a:t>Health</a:t>
            </a:r>
            <a:r>
              <a:rPr lang="sk-SK" sz="2400" i="1" dirty="0" smtClean="0"/>
              <a:t> </a:t>
            </a:r>
            <a:r>
              <a:rPr lang="sk-SK" sz="2400" i="1" dirty="0" err="1" smtClean="0"/>
              <a:t>Care</a:t>
            </a:r>
            <a:r>
              <a:rPr lang="sk-SK" sz="2400" i="1" dirty="0" smtClean="0"/>
              <a:t> </a:t>
            </a:r>
            <a:r>
              <a:rPr lang="sk-SK" sz="2400" i="1" dirty="0" err="1" smtClean="0"/>
              <a:t>Forum</a:t>
            </a:r>
            <a:r>
              <a:rPr lang="sk-SK" sz="2400" i="1" dirty="0" smtClean="0"/>
              <a:t>, Bratislava, 27.5.2014</a:t>
            </a:r>
            <a:endParaRPr lang="sk-SK" sz="2400" i="1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čísla snímky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2</a:t>
            </a:fld>
            <a:endParaRPr lang="sk-SK" dirty="0"/>
          </a:p>
        </p:txBody>
      </p:sp>
      <p:pic>
        <p:nvPicPr>
          <p:cNvPr id="3" name="Obrázok 2" descr="Obrazok-meranie nemocn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0430" y="1789338"/>
            <a:ext cx="2443722" cy="3497050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2214546" y="2786058"/>
            <a:ext cx="12144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96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?</a:t>
            </a:r>
            <a:endParaRPr lang="sk-SK" sz="9600" b="1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5929322" y="2714620"/>
            <a:ext cx="12144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96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?</a:t>
            </a:r>
            <a:endParaRPr lang="sk-SK" sz="9600" b="1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3929058" y="5072074"/>
            <a:ext cx="12144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96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?</a:t>
            </a:r>
            <a:endParaRPr lang="sk-SK" sz="9600" b="1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sp>
        <p:nvSpPr>
          <p:cNvPr id="7" name="BlokTextu 6"/>
          <p:cNvSpPr txBox="1"/>
          <p:nvPr/>
        </p:nvSpPr>
        <p:spPr>
          <a:xfrm>
            <a:off x="4000496" y="428604"/>
            <a:ext cx="12144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96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?</a:t>
            </a:r>
            <a:endParaRPr lang="sk-SK" sz="9600" b="1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sp>
        <p:nvSpPr>
          <p:cNvPr id="8" name="BlokTextu 7"/>
          <p:cNvSpPr txBox="1"/>
          <p:nvPr/>
        </p:nvSpPr>
        <p:spPr>
          <a:xfrm>
            <a:off x="5072066" y="4929198"/>
            <a:ext cx="92869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z="8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sk-SK" sz="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sk-SK" sz="8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Economist</a:t>
            </a:r>
            <a:endParaRPr lang="sk-SK" sz="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sk-SK" sz="4400" dirty="0" smtClean="0"/>
              <a:t>Prečo je dôležité merať ?</a:t>
            </a:r>
            <a:endParaRPr lang="sk-SK" sz="44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spcBef>
                <a:spcPts val="900"/>
              </a:spcBef>
            </a:pPr>
            <a:r>
              <a:rPr lang="sk-SK" sz="2200" dirty="0" smtClean="0"/>
              <a:t>vysoká informačná asymetria </a:t>
            </a:r>
            <a:r>
              <a:rPr lang="sk-SK" sz="2200" dirty="0" smtClean="0">
                <a:cs typeface="Arial"/>
              </a:rPr>
              <a:t>→ z</a:t>
            </a:r>
            <a:r>
              <a:rPr lang="sk-SK" sz="2200" dirty="0" smtClean="0"/>
              <a:t>ákony ponuky a dopytu neplatia </a:t>
            </a:r>
            <a:r>
              <a:rPr lang="sk-SK" sz="2200" dirty="0" smtClean="0">
                <a:cs typeface="Arial"/>
              </a:rPr>
              <a:t>→ vysoké riziko neefektívneho použitia obmedzených zdrojov, t.j. plytvanie, resp. nevyužívanie potenciálu</a:t>
            </a:r>
          </a:p>
          <a:p>
            <a:pPr>
              <a:spcBef>
                <a:spcPts val="900"/>
              </a:spcBef>
            </a:pPr>
            <a:r>
              <a:rPr lang="sk-SK" sz="2200" dirty="0" smtClean="0"/>
              <a:t>informovaná verejnosť </a:t>
            </a:r>
            <a:r>
              <a:rPr lang="sk-SK" sz="2200" dirty="0" smtClean="0">
                <a:cs typeface="Arial"/>
              </a:rPr>
              <a:t>→ kvalifikovanejší výber poskytovateľa → väčší tlak na poskytovateľov zvyšovať kvalitu a efektívnosť</a:t>
            </a:r>
            <a:endParaRPr lang="sk-SK" sz="2200" dirty="0" smtClean="0"/>
          </a:p>
          <a:p>
            <a:pPr>
              <a:spcBef>
                <a:spcPts val="900"/>
              </a:spcBef>
            </a:pPr>
            <a:r>
              <a:rPr lang="sk-SK" sz="2100" b="1" dirty="0" smtClean="0">
                <a:solidFill>
                  <a:schemeClr val="bg2">
                    <a:lumMod val="50000"/>
                  </a:schemeClr>
                </a:solidFill>
              </a:rPr>
              <a:t>Zvyšovanie transparentnosti zverejňovaním relevantných informácií o kvalite a efektívnosti poskytovanej zdravotnej starostlivosti je jedným z kľúčových predpokladov na to, aby pacienti dostávali najlepšiu starostlivosť za najlepšiu cenu.</a:t>
            </a:r>
          </a:p>
          <a:p>
            <a:pPr>
              <a:spcBef>
                <a:spcPts val="900"/>
              </a:spcBef>
            </a:pPr>
            <a:r>
              <a:rPr lang="sk-SK" sz="2200" dirty="0" smtClean="0"/>
              <a:t>meranie je etické – umožňuje efektívnejšie znižovať náklady obetovaných príležitostí, a teda zvyšuje počet pacientov, ktorým zdravotníctvo pomôže pri obmedzených zdrojoch</a:t>
            </a: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3</a:t>
            </a:fld>
            <a:endParaRPr lang="sk-SK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sk-SK" sz="4400" dirty="0" smtClean="0"/>
              <a:t>Prečo je dôležité merať II.</a:t>
            </a:r>
            <a:endParaRPr lang="sk-SK" sz="44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714908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buNone/>
            </a:pPr>
            <a:r>
              <a:rPr lang="sk-SK" sz="1800" i="1" dirty="0" smtClean="0"/>
              <a:t>Denník SME (1.4.2014): Čo chýba, aby ste mohli liečiť lepšie?</a:t>
            </a:r>
          </a:p>
          <a:p>
            <a:pPr>
              <a:spcBef>
                <a:spcPts val="600"/>
              </a:spcBef>
              <a:buNone/>
            </a:pPr>
            <a:r>
              <a:rPr lang="sk-SK" sz="1800" dirty="0" smtClean="0"/>
              <a:t>	Peter </a:t>
            </a:r>
            <a:r>
              <a:rPr lang="sk-SK" sz="1800" dirty="0" err="1" smtClean="0"/>
              <a:t>Kenderessy</a:t>
            </a:r>
            <a:r>
              <a:rPr lang="sk-SK" sz="1800" dirty="0" smtClean="0"/>
              <a:t>, pediatrický anestéziológ a </a:t>
            </a:r>
            <a:r>
              <a:rPr lang="sk-SK" sz="1800" dirty="0" err="1" smtClean="0"/>
              <a:t>intenzivista</a:t>
            </a:r>
            <a:r>
              <a:rPr lang="sk-SK" sz="1800" dirty="0" smtClean="0"/>
              <a:t> (</a:t>
            </a:r>
            <a:r>
              <a:rPr lang="sk-SK" sz="1800" dirty="0" err="1" smtClean="0"/>
              <a:t>The</a:t>
            </a:r>
            <a:r>
              <a:rPr lang="sk-SK" sz="1800" dirty="0" smtClean="0"/>
              <a:t> </a:t>
            </a:r>
            <a:r>
              <a:rPr lang="sk-SK" sz="1800" dirty="0" err="1" smtClean="0"/>
              <a:t>Harley</a:t>
            </a:r>
            <a:r>
              <a:rPr lang="sk-SK" sz="1800" dirty="0" smtClean="0"/>
              <a:t> </a:t>
            </a:r>
            <a:r>
              <a:rPr lang="sk-SK" sz="1800" dirty="0" err="1" smtClean="0"/>
              <a:t>Street</a:t>
            </a:r>
            <a:r>
              <a:rPr lang="sk-SK" sz="1800" dirty="0" smtClean="0"/>
              <a:t> </a:t>
            </a:r>
            <a:r>
              <a:rPr lang="sk-SK" sz="1800" dirty="0" err="1" smtClean="0"/>
              <a:t>Clinic</a:t>
            </a:r>
            <a:r>
              <a:rPr lang="sk-SK" sz="1800" dirty="0" smtClean="0"/>
              <a:t>, </a:t>
            </a:r>
            <a:r>
              <a:rPr lang="sk-SK" sz="1800" dirty="0" err="1" smtClean="0"/>
              <a:t>London</a:t>
            </a:r>
            <a:r>
              <a:rPr lang="sk-SK" sz="1800" dirty="0" smtClean="0"/>
              <a:t>, </a:t>
            </a:r>
            <a:r>
              <a:rPr lang="sk-SK" sz="1800" dirty="0" err="1" smtClean="0"/>
              <a:t>DFNsP</a:t>
            </a:r>
            <a:r>
              <a:rPr lang="sk-SK" sz="1800" dirty="0" smtClean="0"/>
              <a:t> BB, </a:t>
            </a:r>
            <a:r>
              <a:rPr lang="sk-SK" sz="1800" dirty="0" err="1" smtClean="0"/>
              <a:t>FNsP</a:t>
            </a:r>
            <a:r>
              <a:rPr lang="sk-SK" sz="1800" dirty="0" smtClean="0"/>
              <a:t> BB): </a:t>
            </a:r>
            <a:r>
              <a:rPr lang="sk-SK" sz="1800" b="1" dirty="0" smtClean="0"/>
              <a:t>„</a:t>
            </a:r>
            <a:r>
              <a:rPr lang="sk-SK" sz="1800" b="1" dirty="0" smtClean="0">
                <a:solidFill>
                  <a:schemeClr val="bg2">
                    <a:lumMod val="50000"/>
                  </a:schemeClr>
                </a:solidFill>
              </a:rPr>
              <a:t>Detailnejšie by sa mala posudzovať kvalita práce.</a:t>
            </a:r>
            <a:r>
              <a:rPr lang="sk-SK" sz="1800" b="1" dirty="0" smtClean="0">
                <a:solidFill>
                  <a:srgbClr val="FF0000"/>
                </a:solidFill>
              </a:rPr>
              <a:t> </a:t>
            </a:r>
            <a:r>
              <a:rPr lang="sk-SK" sz="1800" b="1" dirty="0" smtClean="0"/>
              <a:t>Ak sa pozrieme na hrubé ukazovatele, ako je počet operácií, hospitalizácií, úmrtnosť, sme v niektorých na relatívne dobrej úrovni. Zdá sa, že sme sa s tým uspokojili. </a:t>
            </a:r>
            <a:r>
              <a:rPr lang="sk-SK" sz="1800" b="1" dirty="0" smtClean="0">
                <a:solidFill>
                  <a:schemeClr val="bg2">
                    <a:lumMod val="50000"/>
                  </a:schemeClr>
                </a:solidFill>
              </a:rPr>
              <a:t>Chýba záujem sledovať ďalšie parametre</a:t>
            </a:r>
            <a:r>
              <a:rPr lang="sk-SK" sz="1800" b="1" dirty="0" smtClean="0"/>
              <a:t>, napríklad ako rýchlo vieme vrátiť človeka do aktívneho života po operácii. Mohli by sme mať kratšiu aktívnejšiu rekonvalescenciu, menej ľudí s dlhodobými pooperačnými komplikáciami. Ľudia trávia veľa času v nemocnici.“</a:t>
            </a:r>
            <a:endParaRPr lang="sk-SK" sz="1800" dirty="0" smtClean="0"/>
          </a:p>
          <a:p>
            <a:pPr>
              <a:spcBef>
                <a:spcPts val="600"/>
              </a:spcBef>
              <a:buNone/>
            </a:pPr>
            <a:r>
              <a:rPr lang="sk-SK" sz="1800" i="1" dirty="0" smtClean="0"/>
              <a:t>Prečo?</a:t>
            </a:r>
          </a:p>
          <a:p>
            <a:pPr>
              <a:spcBef>
                <a:spcPts val="600"/>
              </a:spcBef>
              <a:buNone/>
            </a:pPr>
            <a:r>
              <a:rPr lang="sk-SK" sz="1800" b="1" dirty="0" smtClean="0"/>
              <a:t>	„Lebo je logistika pacienta veľmi slabá. U nás v princípe </a:t>
            </a:r>
            <a:r>
              <a:rPr lang="sk-SK" sz="1800" b="1" dirty="0" smtClean="0">
                <a:solidFill>
                  <a:schemeClr val="bg2">
                    <a:lumMod val="50000"/>
                  </a:schemeClr>
                </a:solidFill>
              </a:rPr>
              <a:t>platíme za obrat, teda množstvo. Nie za kvalitu.</a:t>
            </a:r>
            <a:r>
              <a:rPr lang="sk-SK" sz="1800" b="1" dirty="0" smtClean="0">
                <a:solidFill>
                  <a:srgbClr val="FF0000"/>
                </a:solidFill>
              </a:rPr>
              <a:t> </a:t>
            </a:r>
            <a:r>
              <a:rPr lang="sk-SK" sz="1800" b="1" dirty="0" smtClean="0"/>
              <a:t>Trend na Západe je opačný, čoraz viac sa mapuje, aký je výsledok konkrétneho úkonu. Lekár u nás nemá ani poriadnu systémovú motiváciu, aby pacientovi pomohol čo najlepšie.</a:t>
            </a:r>
          </a:p>
          <a:p>
            <a:pPr>
              <a:spcBef>
                <a:spcPts val="1200"/>
              </a:spcBef>
              <a:buNone/>
            </a:pPr>
            <a:endParaRPr lang="sk-SK" sz="1300" dirty="0" smtClean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4</a:t>
            </a:fld>
            <a:endParaRPr lang="sk-SK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sk-SK" sz="4400" dirty="0" smtClean="0"/>
              <a:t>A čo na to vláda ?</a:t>
            </a:r>
            <a:endParaRPr lang="sk-SK" sz="44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 anchor="t" anchorCtr="0">
            <a:normAutofit fontScale="92500" lnSpcReduction="10000"/>
          </a:bodyPr>
          <a:lstStyle/>
          <a:p>
            <a:pPr algn="ctr">
              <a:buNone/>
            </a:pPr>
            <a:r>
              <a:rPr lang="sk-SK" dirty="0" smtClean="0"/>
              <a:t>	</a:t>
            </a:r>
            <a:r>
              <a:rPr lang="sk-SK" b="1" i="1" dirty="0" smtClean="0">
                <a:solidFill>
                  <a:schemeClr val="bg2">
                    <a:lumMod val="50000"/>
                  </a:schemeClr>
                </a:solidFill>
              </a:rPr>
              <a:t>„</a:t>
            </a:r>
            <a:r>
              <a:rPr lang="sk-SK" b="1" i="1" dirty="0" err="1" smtClean="0">
                <a:solidFill>
                  <a:schemeClr val="bg2">
                    <a:lumMod val="50000"/>
                  </a:schemeClr>
                </a:solidFill>
              </a:rPr>
              <a:t>Co</a:t>
            </a:r>
            <a:r>
              <a:rPr lang="sk-SK" b="1" i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sk-SK" b="1" i="1" dirty="0" err="1" smtClean="0">
                <a:solidFill>
                  <a:schemeClr val="bg2">
                    <a:lumMod val="50000"/>
                  </a:schemeClr>
                </a:solidFill>
              </a:rPr>
              <a:t>neměříme</a:t>
            </a:r>
            <a:r>
              <a:rPr lang="sk-SK" b="1" i="1" dirty="0" smtClean="0">
                <a:solidFill>
                  <a:schemeClr val="bg2">
                    <a:lumMod val="50000"/>
                  </a:schemeClr>
                </a:solidFill>
              </a:rPr>
              <a:t>, ani </a:t>
            </a:r>
            <a:r>
              <a:rPr lang="sk-SK" b="1" i="1" dirty="0" err="1" smtClean="0">
                <a:solidFill>
                  <a:schemeClr val="bg2">
                    <a:lumMod val="50000"/>
                  </a:schemeClr>
                </a:solidFill>
              </a:rPr>
              <a:t>neřídíme</a:t>
            </a:r>
            <a:r>
              <a:rPr lang="sk-SK" b="1" i="1" dirty="0" smtClean="0">
                <a:solidFill>
                  <a:schemeClr val="bg2">
                    <a:lumMod val="50000"/>
                  </a:schemeClr>
                </a:solidFill>
              </a:rPr>
              <a:t>.“</a:t>
            </a:r>
          </a:p>
          <a:p>
            <a:pPr algn="ctr">
              <a:buNone/>
            </a:pPr>
            <a:r>
              <a:rPr lang="sk-SK" sz="2400" i="1" dirty="0" smtClean="0"/>
              <a:t>	</a:t>
            </a:r>
            <a:r>
              <a:rPr lang="sk-SK" sz="2100" i="1" dirty="0" smtClean="0"/>
              <a:t>Pavel </a:t>
            </a:r>
            <a:r>
              <a:rPr lang="sk-SK" sz="2100" i="1" dirty="0" err="1" smtClean="0"/>
              <a:t>Vepřek</a:t>
            </a:r>
            <a:r>
              <a:rPr lang="sk-SK" sz="2100" i="1" dirty="0" smtClean="0"/>
              <a:t>, bývalý poradca ministra zdravotníctva ČR o potrebe merania kvality a efektívnosti v zdravotníctve (Euro, 16/2012)</a:t>
            </a:r>
          </a:p>
          <a:p>
            <a:pPr>
              <a:buNone/>
            </a:pPr>
            <a:endParaRPr lang="sk-SK" sz="2400" b="1" dirty="0" smtClean="0"/>
          </a:p>
          <a:p>
            <a:r>
              <a:rPr lang="sk-SK" sz="2400" b="1" dirty="0" smtClean="0"/>
              <a:t>Zákon č. 581/2004 </a:t>
            </a:r>
            <a:r>
              <a:rPr lang="sk-SK" sz="2400" b="1" dirty="0" err="1" smtClean="0"/>
              <a:t>Z.z</a:t>
            </a:r>
            <a:r>
              <a:rPr lang="sk-SK" sz="2400" b="1" dirty="0" smtClean="0"/>
              <a:t>. o zdravotných poisťovniach</a:t>
            </a:r>
          </a:p>
          <a:p>
            <a:pPr>
              <a:buNone/>
            </a:pPr>
            <a:r>
              <a:rPr lang="sk-SK" sz="2400" dirty="0" smtClean="0"/>
              <a:t>	ZP sú povinné zverejňovať indikátory kvality, ktoré slúžia na hodnotenie vybratých oblastí poskytovania ZS (dostupnosť, účinnosť a primeranosť ZS, efektívnosť využitia zdrojov, spokojnosť pacientov, výsledky ZS), a vytvárať poradie poskytovateľov ZS podľa ich úspešnosti</a:t>
            </a:r>
          </a:p>
          <a:p>
            <a:r>
              <a:rPr lang="sk-SK" sz="2400" b="1" dirty="0" smtClean="0"/>
              <a:t>Národné programy reforiem SR </a:t>
            </a:r>
            <a:r>
              <a:rPr lang="sk-SK" sz="2400" dirty="0" smtClean="0"/>
              <a:t>(NPR SR) - pravidelne od roku 2010  </a:t>
            </a:r>
          </a:p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5</a:t>
            </a:fld>
            <a:endParaRPr lang="sk-SK" dirty="0"/>
          </a:p>
        </p:txBody>
      </p:sp>
      <p:sp>
        <p:nvSpPr>
          <p:cNvPr id="8" name="Šípka doprava 7"/>
          <p:cNvSpPr/>
          <p:nvPr/>
        </p:nvSpPr>
        <p:spPr>
          <a:xfrm>
            <a:off x="2071670" y="5643578"/>
            <a:ext cx="6500858" cy="357190"/>
          </a:xfrm>
          <a:prstGeom prst="rightArrow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500198"/>
          </a:xfrm>
        </p:spPr>
        <p:txBody>
          <a:bodyPr>
            <a:normAutofit fontScale="90000"/>
          </a:bodyPr>
          <a:lstStyle/>
          <a:p>
            <a:pPr algn="ctr"/>
            <a:r>
              <a:rPr lang="sk-SK" b="1" dirty="0" smtClean="0"/>
              <a:t/>
            </a:r>
            <a:br>
              <a:rPr lang="sk-SK" b="1" dirty="0" smtClean="0"/>
            </a:br>
            <a:r>
              <a:rPr lang="sk-SK" sz="3600" b="1" dirty="0" smtClean="0"/>
              <a:t>Informovanosť pacientov o kvalite a dostupnosti zdravotnej starostlivosti</a:t>
            </a:r>
            <a:br>
              <a:rPr lang="sk-SK" sz="3600" b="1" dirty="0" smtClean="0"/>
            </a:br>
            <a:r>
              <a:rPr lang="sk-SK" sz="2000" i="1" dirty="0" smtClean="0"/>
              <a:t>(NPR SR 2014, apríl 2014)</a:t>
            </a:r>
            <a:endParaRPr lang="sk-SK" sz="2000" i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4429156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</a:pPr>
            <a:r>
              <a:rPr lang="sk-SK" sz="2000" dirty="0" smtClean="0"/>
              <a:t>„Vláda SR bude podporovať zvyšovanie kvality v zdravotníctve prostredníctvom zavedenia </a:t>
            </a:r>
            <a:r>
              <a:rPr lang="sk-SK" sz="2000" b="1" dirty="0" smtClean="0">
                <a:solidFill>
                  <a:schemeClr val="bg2">
                    <a:lumMod val="50000"/>
                  </a:schemeClr>
                </a:solidFill>
              </a:rPr>
              <a:t>zrozumiteľného systému merania kvality </a:t>
            </a:r>
            <a:r>
              <a:rPr lang="sk-SK" sz="2000" dirty="0" smtClean="0"/>
              <a:t>a akreditácie poskytovateľov vrátane nemocníc. Prijme rozšírený zoznam indikátorov kvality a zadefinuje ich aj pre ďalšie medicínske odbory a terapeutické a diagnostické výkony. Hodnoty indikátorov kvality poskytovateľov zdravotnej starostlivosti budú nastavené tak, aby na rozdiel od súčasného stavu skutočne a </a:t>
            </a:r>
            <a:r>
              <a:rPr lang="sk-SK" sz="2000" b="1" dirty="0" smtClean="0">
                <a:solidFill>
                  <a:schemeClr val="bg2">
                    <a:lumMod val="50000"/>
                  </a:schemeClr>
                </a:solidFill>
              </a:rPr>
              <a:t>zmysluplne diferencovali poskytovateľov</a:t>
            </a:r>
            <a:r>
              <a:rPr lang="sk-SK" sz="2000" dirty="0" smtClean="0"/>
              <a:t>. Hodnoty indikátorov ako aj </a:t>
            </a:r>
            <a:r>
              <a:rPr lang="sk-SK" sz="2000" b="1" dirty="0" smtClean="0">
                <a:solidFill>
                  <a:schemeClr val="bg2">
                    <a:lumMod val="50000"/>
                  </a:schemeClr>
                </a:solidFill>
              </a:rPr>
              <a:t>rebríčky kvality</a:t>
            </a:r>
            <a:r>
              <a:rPr lang="sk-SK" sz="20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sk-SK" sz="2000" dirty="0" smtClean="0"/>
              <a:t>poskytovateľov zdravotnej starostlivosti budú zverejnené minimálne raz ročne </a:t>
            </a:r>
            <a:r>
              <a:rPr lang="sk-SK" sz="2000" b="1" dirty="0" smtClean="0">
                <a:solidFill>
                  <a:schemeClr val="bg2">
                    <a:lumMod val="50000"/>
                  </a:schemeClr>
                </a:solidFill>
              </a:rPr>
              <a:t>v užívateľsky prijateľnej podobe </a:t>
            </a:r>
            <a:r>
              <a:rPr lang="sk-SK" sz="2000" dirty="0" smtClean="0"/>
              <a:t>s cieľom zvýšiť informovanosť pacientov. Raz za tri roky bude zoznam indikátorov revidovaný.“ </a:t>
            </a:r>
          </a:p>
          <a:p>
            <a:pPr>
              <a:spcBef>
                <a:spcPts val="600"/>
              </a:spcBef>
            </a:pPr>
            <a:r>
              <a:rPr lang="sk-SK" sz="2000" dirty="0" smtClean="0"/>
              <a:t>„Čakacie lehoty budú poisťovne povinné zverejňovať podľa jednotlivých poskytovateľov, čím sa umožní ich </a:t>
            </a:r>
            <a:r>
              <a:rPr lang="sk-SK" sz="2000" b="1" dirty="0" smtClean="0">
                <a:solidFill>
                  <a:schemeClr val="bg2">
                    <a:lumMod val="50000"/>
                  </a:schemeClr>
                </a:solidFill>
              </a:rPr>
              <a:t>porovnateľnosť</a:t>
            </a:r>
            <a:r>
              <a:rPr lang="sk-SK" sz="2000" dirty="0" smtClean="0"/>
              <a:t>.“ </a:t>
            </a:r>
            <a:endParaRPr lang="sk-SK" sz="2000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6</a:t>
            </a:fld>
            <a:endParaRPr lang="sk-SK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04088"/>
            <a:ext cx="8186766" cy="796086"/>
          </a:xfrm>
        </p:spPr>
        <p:txBody>
          <a:bodyPr anchor="ctr">
            <a:normAutofit/>
          </a:bodyPr>
          <a:lstStyle/>
          <a:p>
            <a:pPr algn="ctr"/>
            <a:r>
              <a:rPr lang="sk-SK" sz="4400" dirty="0" smtClean="0"/>
              <a:t>A aká je realita ?</a:t>
            </a:r>
            <a:endParaRPr lang="sk-SK" sz="44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</a:pPr>
            <a:r>
              <a:rPr lang="sk-SK" sz="1800" dirty="0" smtClean="0"/>
              <a:t>Na Slovensku zatiaľ </a:t>
            </a:r>
            <a:r>
              <a:rPr lang="sk-SK" sz="1800" b="1" dirty="0" smtClean="0">
                <a:solidFill>
                  <a:schemeClr val="bg2">
                    <a:lumMod val="50000"/>
                  </a:schemeClr>
                </a:solidFill>
              </a:rPr>
              <a:t>neexistuje jeden komplexný a súčasne užívateľsky priateľský portál pre hodnotenie kvality a efektívnosti poskytovateľov</a:t>
            </a:r>
            <a:r>
              <a:rPr lang="sk-SK" sz="1800" dirty="0" smtClean="0"/>
              <a:t>, ktorý by využíval agregované dáta za všetky zdravotné poisťovne. Poistenci tak nemajú možnosť pozrieť si na jednom mieste a prehľadným spôsobom, ako poskytovatelia plnia jednotlivé indikátory kvality, ani si ich jednoducho porovnať a prípadne sledovať medziročné zmeny či trendy.</a:t>
            </a:r>
          </a:p>
          <a:p>
            <a:pPr>
              <a:spcBef>
                <a:spcPts val="600"/>
              </a:spcBef>
            </a:pPr>
            <a:r>
              <a:rPr lang="sk-SK" sz="1800" dirty="0" smtClean="0"/>
              <a:t>Kompletné </a:t>
            </a:r>
            <a:r>
              <a:rPr lang="sk-SK" sz="1800" b="1" dirty="0" smtClean="0">
                <a:solidFill>
                  <a:schemeClr val="bg2">
                    <a:lumMod val="50000"/>
                  </a:schemeClr>
                </a:solidFill>
              </a:rPr>
              <a:t>rebríčky</a:t>
            </a:r>
            <a:r>
              <a:rPr lang="sk-SK" sz="1800" b="1" dirty="0" smtClean="0"/>
              <a:t> </a:t>
            </a:r>
            <a:r>
              <a:rPr lang="sk-SK" sz="1800" dirty="0" smtClean="0"/>
              <a:t>komplexného hodnotenia kvality a efektívnosti poskytovateľov či jednotlivých oddelení </a:t>
            </a:r>
            <a:r>
              <a:rPr lang="sk-SK" sz="1800" b="1" dirty="0" smtClean="0">
                <a:solidFill>
                  <a:schemeClr val="bg2">
                    <a:lumMod val="50000"/>
                  </a:schemeClr>
                </a:solidFill>
              </a:rPr>
              <a:t>absentujú</a:t>
            </a:r>
            <a:r>
              <a:rPr lang="sk-SK" sz="1800" dirty="0" smtClean="0"/>
              <a:t> (len sporadicky - čiastkové rebríčky, najmä na základe údajov o spokojnosti pacientov).</a:t>
            </a:r>
          </a:p>
          <a:p>
            <a:pPr>
              <a:spcBef>
                <a:spcPts val="600"/>
              </a:spcBef>
            </a:pPr>
            <a:r>
              <a:rPr lang="sk-SK" sz="1800" dirty="0" smtClean="0"/>
              <a:t>Mäkko nastavené </a:t>
            </a:r>
            <a:r>
              <a:rPr lang="sk-SK" sz="1800" b="1" dirty="0" smtClean="0">
                <a:solidFill>
                  <a:schemeClr val="bg2">
                    <a:lumMod val="50000"/>
                  </a:schemeClr>
                </a:solidFill>
              </a:rPr>
              <a:t>kritériá pre vyhodnotenie indikátorov kvality</a:t>
            </a:r>
            <a:r>
              <a:rPr lang="sk-SK" sz="18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sk-SK" sz="1800" b="1" dirty="0" smtClean="0">
                <a:solidFill>
                  <a:schemeClr val="bg2">
                    <a:lumMod val="50000"/>
                  </a:schemeClr>
                </a:solidFill>
              </a:rPr>
              <a:t>nedovoľujú výraznejšiu diferenciáciu poskytovateľov</a:t>
            </a:r>
            <a:r>
              <a:rPr lang="sk-SK" sz="18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sk-SK" sz="1800" dirty="0" smtClean="0"/>
              <a:t>vo výsledkoch - informácia, že takmer 98% poskytovateľov dosiahlo tzv. štandardnú úroveň, je pre pacienta takmer nepoužiteľná. </a:t>
            </a:r>
          </a:p>
          <a:p>
            <a:pPr>
              <a:spcBef>
                <a:spcPts val="600"/>
              </a:spcBef>
            </a:pPr>
            <a:r>
              <a:rPr lang="sk-SK" sz="1800" b="1" dirty="0" smtClean="0">
                <a:solidFill>
                  <a:schemeClr val="bg2">
                    <a:lumMod val="50000"/>
                  </a:schemeClr>
                </a:solidFill>
              </a:rPr>
              <a:t>Zoznam </a:t>
            </a:r>
            <a:r>
              <a:rPr lang="sk-SK" sz="1800" b="1" dirty="0">
                <a:solidFill>
                  <a:schemeClr val="bg2">
                    <a:lumMod val="50000"/>
                  </a:schemeClr>
                </a:solidFill>
              </a:rPr>
              <a:t>„štátnych</a:t>
            </a:r>
            <a:r>
              <a:rPr lang="sk-SK" sz="1800" b="1" dirty="0" smtClean="0">
                <a:solidFill>
                  <a:schemeClr val="bg2">
                    <a:lumMod val="50000"/>
                  </a:schemeClr>
                </a:solidFill>
              </a:rPr>
              <a:t>“ indikátorov </a:t>
            </a:r>
            <a:r>
              <a:rPr lang="sk-SK" sz="1800" dirty="0" smtClean="0"/>
              <a:t>kvality a efektívnosti je </a:t>
            </a:r>
            <a:r>
              <a:rPr lang="sk-SK" sz="1800" b="1" dirty="0" smtClean="0">
                <a:solidFill>
                  <a:schemeClr val="bg2">
                    <a:lumMod val="50000"/>
                  </a:schemeClr>
                </a:solidFill>
              </a:rPr>
              <a:t>nedostatočný</a:t>
            </a:r>
            <a:r>
              <a:rPr lang="sk-SK" sz="1800" dirty="0" smtClean="0"/>
              <a:t> pre objektívne hodnotenie jednotlivých poskytovateľov.</a:t>
            </a:r>
          </a:p>
          <a:p>
            <a:pPr lvl="0">
              <a:spcBef>
                <a:spcPts val="600"/>
              </a:spcBef>
            </a:pPr>
            <a:r>
              <a:rPr lang="sk-SK" sz="1800" dirty="0" smtClean="0"/>
              <a:t>Indikátory kvality sa nezverejňujú na úrovni nemocničných oddelení.</a:t>
            </a: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7</a:t>
            </a:fld>
            <a:endParaRPr lang="sk-SK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pPr algn="ctr"/>
            <a:r>
              <a:rPr lang="sk-SK" sz="4400" dirty="0" smtClean="0"/>
              <a:t>Inštitút INEKO preto začal vytvárať</a:t>
            </a:r>
            <a:br>
              <a:rPr lang="sk-SK" sz="4400" dirty="0" smtClean="0"/>
            </a:br>
            <a:r>
              <a:rPr lang="sk-SK" sz="4400" dirty="0" smtClean="0"/>
              <a:t>portál hodnotenia poskytovateľov</a:t>
            </a:r>
            <a:endParaRPr lang="sk-SK" sz="44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589864"/>
          </a:xfrm>
        </p:spPr>
        <p:txBody>
          <a:bodyPr>
            <a:normAutofit fontScale="25000" lnSpcReduction="20000"/>
          </a:bodyPr>
          <a:lstStyle/>
          <a:p>
            <a:pPr marL="0" lvl="0" indent="0">
              <a:lnSpc>
                <a:spcPct val="120000"/>
              </a:lnSpc>
              <a:spcBef>
                <a:spcPts val="900"/>
              </a:spcBef>
              <a:buNone/>
            </a:pPr>
            <a:r>
              <a:rPr lang="sk-SK" sz="8000" dirty="0" smtClean="0"/>
              <a:t>Portál by mal umožňovať najmä tieto funkcie:</a:t>
            </a:r>
          </a:p>
          <a:p>
            <a:pPr lvl="2">
              <a:lnSpc>
                <a:spcPct val="120000"/>
              </a:lnSpc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sk-SK" sz="7600" dirty="0"/>
              <a:t>j</a:t>
            </a:r>
            <a:r>
              <a:rPr lang="sk-SK" sz="7600" dirty="0" smtClean="0"/>
              <a:t>ednoduché vyhľadanie konkrétneho poskytovateľa (v prvej fáze len ústavnej ZS) a zobrazenie jeho profilu podľa definovaných, resp. užívateľom zvolených kritérií</a:t>
            </a:r>
          </a:p>
          <a:p>
            <a:pPr lvl="2">
              <a:lnSpc>
                <a:spcPct val="120000"/>
              </a:lnSpc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sk-SK" sz="7600" dirty="0" smtClean="0"/>
              <a:t>zoradenie poskytovateľov v porovnateľnej skupine podľa zvolených parametrov kvality a efektívnosti, resp. ich kombinácie (v ďalšej fáze jeden komplexný rating poskytovateľa a jeho oddelení)</a:t>
            </a:r>
          </a:p>
          <a:p>
            <a:pPr lvl="2">
              <a:lnSpc>
                <a:spcPct val="120000"/>
              </a:lnSpc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sk-SK" sz="7600" dirty="0"/>
              <a:t>p</a:t>
            </a:r>
            <a:r>
              <a:rPr lang="sk-SK" sz="7600" dirty="0" smtClean="0"/>
              <a:t>orovnanie plnenia ukazovateľov daného poskytovateľa v čase (podľa rokov), s priemerom v príslušnej skupine poskytovateľov, ako aj s vybraným konkrétnym poskytovateľom</a:t>
            </a:r>
          </a:p>
          <a:p>
            <a:pPr lvl="2">
              <a:lnSpc>
                <a:spcPct val="120000"/>
              </a:lnSpc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sk-SK" sz="7600" dirty="0"/>
              <a:t>d</a:t>
            </a:r>
            <a:r>
              <a:rPr lang="sk-SK" sz="7600" dirty="0" smtClean="0"/>
              <a:t>opĺňanie údajov a komentárov samotnými poskytovateľmi</a:t>
            </a:r>
          </a:p>
          <a:p>
            <a:pPr lvl="2">
              <a:lnSpc>
                <a:spcPct val="120000"/>
              </a:lnSpc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sk-SK" sz="7600" dirty="0" smtClean="0"/>
              <a:t>zadávanie komentárov a skúseností návštevníkov portálu s jednotlivými poskytovateľmi</a:t>
            </a:r>
          </a:p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8</a:t>
            </a:fld>
            <a:endParaRPr lang="sk-SK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sk-SK" sz="3400" dirty="0" smtClean="0"/>
              <a:t>Portál: agregované „štátne“ indikátory kvality plus pridané mnohé ďalšie parametre</a:t>
            </a:r>
            <a:endParaRPr lang="sk-SK" sz="34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389120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sk-SK" sz="1900" u="sng" dirty="0" smtClean="0"/>
              <a:t>Možné ďalšie parametre nad rámec zákonom stanovených indikátorov, napr.</a:t>
            </a:r>
            <a:r>
              <a:rPr lang="sk-SK" sz="1900" dirty="0" smtClean="0"/>
              <a:t>:</a:t>
            </a:r>
          </a:p>
          <a:p>
            <a:pPr>
              <a:spcBef>
                <a:spcPts val="1200"/>
              </a:spcBef>
            </a:pPr>
            <a:r>
              <a:rPr lang="sk-SK" sz="1800" dirty="0"/>
              <a:t>h</a:t>
            </a:r>
            <a:r>
              <a:rPr lang="sk-SK" sz="1800" dirty="0" smtClean="0"/>
              <a:t>ospodárske ukazovatele (hosp. výsledok, zadlženosť, ROE, ROI ...)</a:t>
            </a:r>
          </a:p>
          <a:p>
            <a:pPr>
              <a:spcBef>
                <a:spcPts val="300"/>
              </a:spcBef>
            </a:pPr>
            <a:r>
              <a:rPr lang="sk-SK" sz="1800" dirty="0"/>
              <a:t>i</a:t>
            </a:r>
            <a:r>
              <a:rPr lang="sk-SK" sz="1800" dirty="0" smtClean="0"/>
              <a:t>nformácie o priemerných čakacích dobách</a:t>
            </a:r>
          </a:p>
          <a:p>
            <a:pPr>
              <a:spcBef>
                <a:spcPts val="300"/>
              </a:spcBef>
            </a:pPr>
            <a:r>
              <a:rPr lang="sk-SK" sz="1800" dirty="0" smtClean="0"/>
              <a:t>dĺžka hospitalizácie, liečby a návratu do plnohodnotného života</a:t>
            </a:r>
          </a:p>
          <a:p>
            <a:pPr>
              <a:spcBef>
                <a:spcPts val="300"/>
              </a:spcBef>
            </a:pPr>
            <a:r>
              <a:rPr lang="sk-SK" sz="1800" dirty="0" smtClean="0"/>
              <a:t>skúsenosti (počet operácií) a vedecká činnosť lekárov </a:t>
            </a:r>
          </a:p>
          <a:p>
            <a:pPr>
              <a:spcBef>
                <a:spcPts val="300"/>
              </a:spcBef>
            </a:pPr>
            <a:r>
              <a:rPr lang="sk-SK" sz="1800" dirty="0" smtClean="0"/>
              <a:t>využitie lôžok a operačných sál</a:t>
            </a:r>
          </a:p>
          <a:p>
            <a:pPr>
              <a:spcBef>
                <a:spcPts val="300"/>
              </a:spcBef>
            </a:pPr>
            <a:r>
              <a:rPr lang="sk-SK" sz="1800" dirty="0" smtClean="0"/>
              <a:t>rýchlosť akútnej zdravotnej starostlivosti</a:t>
            </a:r>
          </a:p>
          <a:p>
            <a:pPr>
              <a:spcBef>
                <a:spcPts val="300"/>
              </a:spcBef>
            </a:pPr>
            <a:r>
              <a:rPr lang="sk-SK" sz="1800" dirty="0"/>
              <a:t>m</a:t>
            </a:r>
            <a:r>
              <a:rPr lang="sk-SK" sz="1800" dirty="0" smtClean="0"/>
              <a:t>iera komplexnosti, spádovosť, preklady pacientov, točivosť, plánovanosť</a:t>
            </a:r>
          </a:p>
          <a:p>
            <a:pPr>
              <a:spcBef>
                <a:spcPts val="300"/>
              </a:spcBef>
            </a:pPr>
            <a:r>
              <a:rPr lang="sk-SK" sz="1800" dirty="0" smtClean="0"/>
              <a:t>náročnosť diagnóz (</a:t>
            </a:r>
            <a:r>
              <a:rPr lang="sk-SK" sz="1800" i="1" dirty="0" smtClean="0"/>
              <a:t>Case Mix</a:t>
            </a:r>
            <a:r>
              <a:rPr lang="sk-SK" sz="1800" dirty="0" smtClean="0"/>
              <a:t>)</a:t>
            </a:r>
          </a:p>
          <a:p>
            <a:pPr>
              <a:spcBef>
                <a:spcPts val="300"/>
              </a:spcBef>
            </a:pPr>
            <a:r>
              <a:rPr lang="sk-SK" sz="1800" dirty="0" smtClean="0"/>
              <a:t>materiálne (prístrojové) vybavenie</a:t>
            </a:r>
          </a:p>
          <a:p>
            <a:pPr>
              <a:spcBef>
                <a:spcPts val="300"/>
              </a:spcBef>
            </a:pPr>
            <a:r>
              <a:rPr lang="sk-SK" sz="1800" dirty="0" smtClean="0"/>
              <a:t>bezpečnosť pacientov a personálu</a:t>
            </a:r>
          </a:p>
          <a:p>
            <a:pPr>
              <a:spcBef>
                <a:spcPts val="300"/>
              </a:spcBef>
            </a:pPr>
            <a:r>
              <a:rPr lang="sk-SK" sz="1800" dirty="0" smtClean="0"/>
              <a:t>údaje o súťaživosti v tendroch nemocníc, porovnanie nákupných cien</a:t>
            </a:r>
          </a:p>
          <a:p>
            <a:pPr>
              <a:spcBef>
                <a:spcPts val="300"/>
              </a:spcBef>
            </a:pPr>
            <a:r>
              <a:rPr lang="sk-SK" sz="1800" dirty="0"/>
              <a:t>t</a:t>
            </a:r>
            <a:r>
              <a:rPr lang="sk-SK" sz="1800" dirty="0" smtClean="0"/>
              <a:t>ransparentnosť a otvorenosť voči verejnosti – </a:t>
            </a:r>
            <a:r>
              <a:rPr lang="sk-SK" sz="1800" dirty="0" smtClean="0"/>
              <a:t>aktívne </a:t>
            </a:r>
            <a:r>
              <a:rPr lang="sk-SK" sz="1800" dirty="0" smtClean="0"/>
              <a:t>zverejňovanie informácií (web, výročné správy), informovanosť a komunikácia s pacientmi, systém podávania sťažností a nahlasovania korupcie, etický kódex a pod.</a:t>
            </a:r>
          </a:p>
          <a:p>
            <a:pPr>
              <a:spcBef>
                <a:spcPts val="300"/>
              </a:spcBef>
            </a:pPr>
            <a:endParaRPr lang="sk-SK" sz="1800" dirty="0" smtClean="0"/>
          </a:p>
          <a:p>
            <a:pPr>
              <a:spcBef>
                <a:spcPts val="600"/>
              </a:spcBef>
            </a:pPr>
            <a:endParaRPr lang="sk-SK" sz="1800" dirty="0" smtClean="0"/>
          </a:p>
          <a:p>
            <a:pPr>
              <a:spcBef>
                <a:spcPts val="600"/>
              </a:spcBef>
            </a:pPr>
            <a:endParaRPr lang="sk-SK" sz="1800" dirty="0" smtClean="0"/>
          </a:p>
          <a:p>
            <a:endParaRPr lang="sk-SK" sz="2000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9</a:t>
            </a:fld>
            <a:endParaRPr lang="sk-SK" dirty="0"/>
          </a:p>
        </p:txBody>
      </p:sp>
    </p:spTree>
    <p:extLst>
      <p:ext uri="{BB962C8B-B14F-4D97-AF65-F5344CB8AC3E}">
        <p14:creationId xmlns="" xmlns:p14="http://schemas.microsoft.com/office/powerpoint/2010/main" val="199450913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pPr algn="ctr"/>
            <a:r>
              <a:rPr lang="sk-SK" sz="4400" dirty="0" smtClean="0"/>
              <a:t>Merať kvalitu a efektívnosť </a:t>
            </a:r>
            <a:r>
              <a:rPr lang="sk-SK" sz="4400" dirty="0"/>
              <a:t>zdravotnej starostlivosti je </a:t>
            </a:r>
            <a:r>
              <a:rPr lang="sk-SK" sz="4400" dirty="0" smtClean="0"/>
              <a:t>komplikované. Prečo?</a:t>
            </a:r>
            <a:endParaRPr lang="sk-SK" sz="44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1200"/>
              </a:spcBef>
              <a:buNone/>
            </a:pPr>
            <a:endParaRPr lang="sk-SK" sz="2400" dirty="0" smtClean="0"/>
          </a:p>
          <a:p>
            <a:pPr>
              <a:buNone/>
            </a:pP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10</a:t>
            </a:fld>
            <a:endParaRPr lang="sk-SK" dirty="0"/>
          </a:p>
        </p:txBody>
      </p:sp>
      <p:pic>
        <p:nvPicPr>
          <p:cNvPr id="6" name="Picture 4" descr="http://www.stevenlin83.com/teachersfreepress/wp-content/uploads/2013/04/Less-testing-more-teach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408389"/>
            <a:ext cx="3585224" cy="2306495"/>
          </a:xfrm>
          <a:prstGeom prst="rect">
            <a:avLst/>
          </a:prstGeom>
          <a:noFill/>
        </p:spPr>
      </p:pic>
      <p:pic>
        <p:nvPicPr>
          <p:cNvPr id="7" name="Picture 6" descr="Texas testing prote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5" y="2377440"/>
            <a:ext cx="4163571" cy="2337444"/>
          </a:xfrm>
          <a:prstGeom prst="rect">
            <a:avLst/>
          </a:prstGeom>
          <a:noFill/>
        </p:spPr>
      </p:pic>
      <p:sp>
        <p:nvSpPr>
          <p:cNvPr id="8" name="Obdĺžnik 7"/>
          <p:cNvSpPr/>
          <p:nvPr/>
        </p:nvSpPr>
        <p:spPr>
          <a:xfrm>
            <a:off x="2564910" y="4786322"/>
            <a:ext cx="1688283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700" i="1" dirty="0" smtClean="0"/>
              <a:t>Michael Appleton</a:t>
            </a:r>
            <a:r>
              <a:rPr lang="sk-SK" sz="700" i="1" dirty="0" smtClean="0"/>
              <a:t>, </a:t>
            </a:r>
            <a:r>
              <a:rPr lang="en-US" sz="700" i="1" dirty="0" smtClean="0"/>
              <a:t>The New York Times</a:t>
            </a:r>
            <a:endParaRPr lang="sk-SK" sz="700" i="1" dirty="0"/>
          </a:p>
        </p:txBody>
      </p:sp>
      <p:sp>
        <p:nvSpPr>
          <p:cNvPr id="9" name="Obdĺžnik 8"/>
          <p:cNvSpPr/>
          <p:nvPr/>
        </p:nvSpPr>
        <p:spPr>
          <a:xfrm>
            <a:off x="7289713" y="4786322"/>
            <a:ext cx="1321195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700" i="1" dirty="0" smtClean="0"/>
              <a:t>http://educationvotes.nea.org</a:t>
            </a:r>
            <a:endParaRPr lang="sk-SK" sz="700" i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sk-SK" sz="4400" dirty="0" smtClean="0"/>
              <a:t>Prečo je komplikované merať ZS ?</a:t>
            </a:r>
            <a:endParaRPr lang="sk-SK" sz="44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spcBef>
                <a:spcPts val="900"/>
              </a:spcBef>
            </a:pPr>
            <a:r>
              <a:rPr lang="sk-SK" sz="2000" dirty="0"/>
              <a:t>relatívne veľký </a:t>
            </a:r>
            <a:r>
              <a:rPr lang="sk-SK" sz="2000" b="1" dirty="0">
                <a:solidFill>
                  <a:schemeClr val="bg2">
                    <a:lumMod val="50000"/>
                  </a:schemeClr>
                </a:solidFill>
              </a:rPr>
              <a:t>odpor</a:t>
            </a:r>
            <a:r>
              <a:rPr lang="sk-SK" sz="2000" dirty="0"/>
              <a:t> dotknutých strán (poskytovatelia a ich zamestnanci, zriaďovatelia, politici) a </a:t>
            </a:r>
            <a:r>
              <a:rPr lang="sk-SK" sz="2000" dirty="0" smtClean="0"/>
              <a:t>na druhej strane relatívna </a:t>
            </a:r>
            <a:r>
              <a:rPr lang="sk-SK" sz="2000" dirty="0"/>
              <a:t>pasivita, resp. slabý tlak </a:t>
            </a:r>
            <a:r>
              <a:rPr lang="sk-SK" sz="2000" dirty="0" smtClean="0"/>
              <a:t>ostatnej </a:t>
            </a:r>
            <a:r>
              <a:rPr lang="sk-SK" sz="2000" dirty="0"/>
              <a:t>verejnosti </a:t>
            </a:r>
          </a:p>
          <a:p>
            <a:pPr>
              <a:spcBef>
                <a:spcPts val="900"/>
              </a:spcBef>
            </a:pPr>
            <a:r>
              <a:rPr lang="sk-SK" sz="2000" dirty="0"/>
              <a:t>n</a:t>
            </a:r>
            <a:r>
              <a:rPr lang="sk-SK" sz="2000" dirty="0" smtClean="0"/>
              <a:t>utnosť vytvoriť pre verejnosť zrozumiteľný a zároveň </a:t>
            </a:r>
            <a:r>
              <a:rPr lang="sk-SK" sz="2000" b="1" dirty="0" smtClean="0">
                <a:solidFill>
                  <a:schemeClr val="bg2">
                    <a:lumMod val="50000"/>
                  </a:schemeClr>
                </a:solidFill>
              </a:rPr>
              <a:t>robustný model </a:t>
            </a:r>
            <a:r>
              <a:rPr lang="sk-SK" sz="2000" dirty="0" smtClean="0"/>
              <a:t>hodnotenia kvality PZS –zjednodušiť nesmierne komplexnú a zložitú realitu v zdravotníctve je </a:t>
            </a:r>
            <a:r>
              <a:rPr lang="sk-SK" sz="2000" b="1" dirty="0" smtClean="0">
                <a:solidFill>
                  <a:schemeClr val="bg2">
                    <a:lumMod val="50000"/>
                  </a:schemeClr>
                </a:solidFill>
              </a:rPr>
              <a:t>veľmi náročné</a:t>
            </a:r>
          </a:p>
          <a:p>
            <a:pPr>
              <a:spcBef>
                <a:spcPts val="900"/>
              </a:spcBef>
            </a:pPr>
            <a:r>
              <a:rPr lang="sk-SK" sz="2000" b="1" dirty="0">
                <a:solidFill>
                  <a:schemeClr val="bg2">
                    <a:lumMod val="50000"/>
                  </a:schemeClr>
                </a:solidFill>
              </a:rPr>
              <a:t>n</a:t>
            </a:r>
            <a:r>
              <a:rPr lang="sk-SK" sz="2000" b="1" dirty="0" smtClean="0">
                <a:solidFill>
                  <a:schemeClr val="bg2">
                    <a:lumMod val="50000"/>
                  </a:schemeClr>
                </a:solidFill>
              </a:rPr>
              <a:t>utnosť zohľadňovať náročnosť diagnóz</a:t>
            </a:r>
            <a:r>
              <a:rPr lang="sk-SK" sz="2000" dirty="0" smtClean="0"/>
              <a:t> pacientov (</a:t>
            </a:r>
            <a:r>
              <a:rPr lang="sk-SK" sz="2000" i="1" dirty="0" smtClean="0"/>
              <a:t>Case Mix</a:t>
            </a:r>
            <a:r>
              <a:rPr lang="sk-SK" sz="2000" dirty="0" smtClean="0"/>
              <a:t>), aby neboli poskytovatelia liečiaci ťažké prípady pri hodnotení znevýhodňovaní – rizikové váženie (napr. podľa veku pacienta, pohlavia, ekonomickej aktivity, nákladov na lieky a liečbu pacienta v predošlých rokoch ...) </a:t>
            </a:r>
          </a:p>
          <a:p>
            <a:pPr>
              <a:spcBef>
                <a:spcPts val="900"/>
              </a:spcBef>
            </a:pPr>
            <a:r>
              <a:rPr lang="sk-SK" sz="2000" b="1" dirty="0">
                <a:solidFill>
                  <a:schemeClr val="bg2">
                    <a:lumMod val="50000"/>
                  </a:schemeClr>
                </a:solidFill>
              </a:rPr>
              <a:t>problém </a:t>
            </a:r>
            <a:r>
              <a:rPr lang="sk-SK" sz="2000" b="1" dirty="0" smtClean="0">
                <a:solidFill>
                  <a:schemeClr val="bg2">
                    <a:lumMod val="50000"/>
                  </a:schemeClr>
                </a:solidFill>
              </a:rPr>
              <a:t>relevantnosti a najmä dostupnosti dát </a:t>
            </a:r>
            <a:r>
              <a:rPr lang="sk-SK" sz="2000" dirty="0" smtClean="0"/>
              <a:t>– častá absencia relevantných dát, príp. neochota </a:t>
            </a:r>
            <a:r>
              <a:rPr lang="sk-SK" sz="2000" dirty="0"/>
              <a:t>najmä </a:t>
            </a:r>
            <a:r>
              <a:rPr lang="sk-SK" sz="2000" dirty="0" smtClean="0"/>
              <a:t>štátnych subjektov ich zverejniť</a:t>
            </a:r>
            <a:endParaRPr lang="sk-SK" sz="2000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11</a:t>
            </a:fld>
            <a:endParaRPr lang="sk-SK" dirty="0"/>
          </a:p>
        </p:txBody>
      </p:sp>
      <p:sp>
        <p:nvSpPr>
          <p:cNvPr id="5" name="Šípka doprava 7"/>
          <p:cNvSpPr/>
          <p:nvPr/>
        </p:nvSpPr>
        <p:spPr>
          <a:xfrm>
            <a:off x="2771800" y="6237312"/>
            <a:ext cx="6212826" cy="357190"/>
          </a:xfrm>
          <a:prstGeom prst="rightArrow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čísla snímky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12</a:t>
            </a:fld>
            <a:endParaRPr lang="sk-SK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18750" t="11358" r="17382" b="5517"/>
          <a:stretch>
            <a:fillRect/>
          </a:stretch>
        </p:blipFill>
        <p:spPr bwMode="auto">
          <a:xfrm>
            <a:off x="1357290" y="62737"/>
            <a:ext cx="6429420" cy="66897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Ovál 3"/>
          <p:cNvSpPr/>
          <p:nvPr/>
        </p:nvSpPr>
        <p:spPr>
          <a:xfrm>
            <a:off x="3929058" y="2071678"/>
            <a:ext cx="1285884" cy="357190"/>
          </a:xfrm>
          <a:prstGeom prst="ellipse">
            <a:avLst/>
          </a:prstGeom>
          <a:solidFill>
            <a:schemeClr val="bg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Ovál 4"/>
          <p:cNvSpPr/>
          <p:nvPr/>
        </p:nvSpPr>
        <p:spPr>
          <a:xfrm>
            <a:off x="3500430" y="714356"/>
            <a:ext cx="2143140" cy="500066"/>
          </a:xfrm>
          <a:prstGeom prst="ellipse">
            <a:avLst/>
          </a:prstGeom>
          <a:solidFill>
            <a:schemeClr val="bg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" name="Zaoblený obdĺžnik 5"/>
          <p:cNvSpPr/>
          <p:nvPr/>
        </p:nvSpPr>
        <p:spPr>
          <a:xfrm>
            <a:off x="1714480" y="5929330"/>
            <a:ext cx="5715040" cy="71438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704088"/>
            <a:ext cx="8715436" cy="3082102"/>
          </a:xfrm>
        </p:spPr>
        <p:txBody>
          <a:bodyPr anchor="ctr">
            <a:normAutofit/>
          </a:bodyPr>
          <a:lstStyle/>
          <a:p>
            <a:pPr algn="ctr"/>
            <a:r>
              <a:rPr lang="sk-SK" sz="4400" dirty="0" smtClean="0"/>
              <a:t>Ďakujem za vašu pozornosť !</a:t>
            </a:r>
            <a:r>
              <a:rPr lang="sk-SK" sz="3000" dirty="0" smtClean="0"/>
              <a:t/>
            </a:r>
            <a:br>
              <a:rPr lang="sk-SK" sz="3000" dirty="0" smtClean="0"/>
            </a:br>
            <a:r>
              <a:rPr lang="sk-SK" sz="2000" dirty="0" smtClean="0"/>
              <a:t/>
            </a:r>
            <a:br>
              <a:rPr lang="sk-SK" sz="2000" dirty="0" smtClean="0"/>
            </a:br>
            <a:r>
              <a:rPr lang="sk-SK" sz="3000" dirty="0" err="1" smtClean="0"/>
              <a:t>zachar@ineko.sk</a:t>
            </a:r>
            <a:r>
              <a:rPr lang="sk-SK" sz="3200" dirty="0" smtClean="0"/>
              <a:t>  </a:t>
            </a:r>
            <a:r>
              <a:rPr lang="sk-SK" sz="3400" dirty="0" smtClean="0"/>
              <a:t>I </a:t>
            </a:r>
            <a:r>
              <a:rPr lang="sk-SK" sz="3200" dirty="0" smtClean="0"/>
              <a:t> </a:t>
            </a:r>
            <a:r>
              <a:rPr lang="sk-SK" sz="3000" dirty="0" err="1" smtClean="0"/>
              <a:t>www.ineko.sk</a:t>
            </a:r>
            <a:r>
              <a:rPr lang="sk-SK" sz="3200" dirty="0" smtClean="0"/>
              <a:t>  </a:t>
            </a:r>
            <a:r>
              <a:rPr lang="sk-SK" sz="3400" dirty="0" err="1" smtClean="0"/>
              <a:t>I</a:t>
            </a:r>
            <a:r>
              <a:rPr lang="sk-SK" sz="3400" dirty="0" smtClean="0"/>
              <a:t> </a:t>
            </a:r>
            <a:r>
              <a:rPr lang="sk-SK" sz="3200" dirty="0" smtClean="0"/>
              <a:t> </a:t>
            </a:r>
            <a:r>
              <a:rPr lang="sk-SK" sz="3000" dirty="0" err="1" smtClean="0"/>
              <a:t>www.i-health.sk</a:t>
            </a:r>
            <a:endParaRPr lang="sk-SK" sz="3000" dirty="0" smtClean="0"/>
          </a:p>
        </p:txBody>
      </p:sp>
      <p:pic>
        <p:nvPicPr>
          <p:cNvPr id="5" name="Zástupný symbol obsahu 4" descr="Obrazok-meranie kvalit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0298" y="3571876"/>
            <a:ext cx="4048125" cy="2686050"/>
          </a:xfrm>
        </p:spPr>
      </p:pic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13</a:t>
            </a:fld>
            <a:endParaRPr lang="sk-SK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1179</TotalTime>
  <Words>532</Words>
  <Application>Microsoft Office PowerPoint</Application>
  <PresentationFormat>Prezentácia na obrazovke (4:3)</PresentationFormat>
  <Paragraphs>81</Paragraphs>
  <Slides>13</Slides>
  <Notes>1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13</vt:i4>
      </vt:variant>
    </vt:vector>
  </HeadingPairs>
  <TitlesOfParts>
    <vt:vector size="14" baseType="lpstr">
      <vt:lpstr>Tok</vt:lpstr>
      <vt:lpstr>Ako merať kvalitu a efektívnosť slovenských nemocníc</vt:lpstr>
      <vt:lpstr>Snímka 2</vt:lpstr>
      <vt:lpstr>Prečo je dôležité merať ?</vt:lpstr>
      <vt:lpstr>Prečo je dôležité merať II.</vt:lpstr>
      <vt:lpstr>A čo na to vláda ?</vt:lpstr>
      <vt:lpstr> Informovanosť pacientov o kvalite a dostupnosti zdravotnej starostlivosti (NPR SR 2014, apríl 2014)</vt:lpstr>
      <vt:lpstr>A aká je realita ?</vt:lpstr>
      <vt:lpstr>Inštitút INEKO preto začal vytvárať portál hodnotenia poskytovateľov</vt:lpstr>
      <vt:lpstr>Portál: agregované „štátne“ indikátory kvality plus pridané mnohé ďalšie parametre</vt:lpstr>
      <vt:lpstr>Merať kvalitu a efektívnosť zdravotnej starostlivosti je komplikované. Prečo?</vt:lpstr>
      <vt:lpstr>Prečo je komplikované merať ZS ?</vt:lpstr>
      <vt:lpstr>Snímka 12</vt:lpstr>
      <vt:lpstr>Ďakujem za vašu pozornosť !  zachar@ineko.sk  I  www.ineko.sk  I  www.i-health.sk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Snímka 1</dc:title>
  <dc:creator>Dusan</dc:creator>
  <cp:lastModifiedBy>Dusan</cp:lastModifiedBy>
  <cp:revision>102</cp:revision>
  <dcterms:created xsi:type="dcterms:W3CDTF">2014-05-22T15:04:56Z</dcterms:created>
  <dcterms:modified xsi:type="dcterms:W3CDTF">2014-11-26T09:13:54Z</dcterms:modified>
</cp:coreProperties>
</file>