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notesMasterIdLst>
    <p:notesMasterId r:id="rId19"/>
  </p:notesMasterIdLst>
  <p:sldIdLst>
    <p:sldId id="256" r:id="rId2"/>
    <p:sldId id="257" r:id="rId3"/>
    <p:sldId id="258" r:id="rId4"/>
    <p:sldId id="265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7" r:id="rId15"/>
    <p:sldId id="276" r:id="rId16"/>
    <p:sldId id="279" r:id="rId17"/>
    <p:sldId id="278" r:id="rId18"/>
  </p:sldIdLst>
  <p:sldSz cx="9144000" cy="6858000" type="screen4x3"/>
  <p:notesSz cx="6946900" cy="92837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A3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 autoAdjust="0"/>
    <p:restoredTop sz="94500" autoAdjust="0"/>
  </p:normalViewPr>
  <p:slideViewPr>
    <p:cSldViewPr>
      <p:cViewPr varScale="1">
        <p:scale>
          <a:sx n="101" d="100"/>
          <a:sy n="101" d="100"/>
        </p:scale>
        <p:origin x="-83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>
            <a:lvl1pPr algn="l" defTabSz="925513">
              <a:defRPr sz="1200"/>
            </a:lvl1pPr>
          </a:lstStyle>
          <a:p>
            <a:endParaRPr lang="sk-SK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7000" y="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>
            <a:lvl1pPr algn="r" defTabSz="925513">
              <a:defRPr sz="1200"/>
            </a:lvl1pPr>
          </a:lstStyle>
          <a:p>
            <a:endParaRPr lang="sk-SK"/>
          </a:p>
        </p:txBody>
      </p:sp>
      <p:sp>
        <p:nvSpPr>
          <p:cNvPr id="809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25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09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5513" y="4410075"/>
            <a:ext cx="5095875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Kliknite sem a upravte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</a:p>
        </p:txBody>
      </p:sp>
      <p:sp>
        <p:nvSpPr>
          <p:cNvPr id="809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015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b" anchorCtr="0" compatLnSpc="1">
            <a:prstTxWarp prst="textNoShape">
              <a:avLst/>
            </a:prstTxWarp>
          </a:bodyPr>
          <a:lstStyle>
            <a:lvl1pPr algn="l" defTabSz="925513">
              <a:defRPr sz="1200"/>
            </a:lvl1pPr>
          </a:lstStyle>
          <a:p>
            <a:endParaRPr lang="sk-SK"/>
          </a:p>
        </p:txBody>
      </p:sp>
      <p:sp>
        <p:nvSpPr>
          <p:cNvPr id="809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000" y="882015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b" anchorCtr="0" compatLnSpc="1">
            <a:prstTxWarp prst="textNoShape">
              <a:avLst/>
            </a:prstTxWarp>
          </a:bodyPr>
          <a:lstStyle>
            <a:lvl1pPr algn="r" defTabSz="925513">
              <a:defRPr sz="1200"/>
            </a:lvl1pPr>
          </a:lstStyle>
          <a:p>
            <a:fld id="{E15A3191-CCDF-4509-B860-D527C814876E}" type="slidenum">
              <a:rPr lang="sk-SK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99693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ahoma" charset="0"/>
        <a:ea typeface="+mn-ea"/>
        <a:cs typeface="Times New Roman" pitchFamily="18" charset="0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ahoma" charset="0"/>
        <a:ea typeface="+mn-ea"/>
        <a:cs typeface="Times New Roman" pitchFamily="18" charset="0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ahoma" charset="0"/>
        <a:ea typeface="+mn-ea"/>
        <a:cs typeface="Times New Roman" pitchFamily="18" charset="0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ahoma" charset="0"/>
        <a:ea typeface="+mn-ea"/>
        <a:cs typeface="Times New Roman" pitchFamily="18" charset="0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ahoma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C3D5EF-1126-45AB-9AAE-24AED81ECC49}" type="slidenum">
              <a:rPr lang="sk-SK"/>
              <a:pPr/>
              <a:t>2</a:t>
            </a:fld>
            <a:endParaRPr lang="sk-SK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Vložte mapu svojej krajiny.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FAB00D-51B3-4FA8-BF16-BE1D0B0E2298}" type="slidenum">
              <a:rPr lang="sk-SK"/>
              <a:pPr/>
              <a:t>3</a:t>
            </a:fld>
            <a:endParaRPr lang="sk-SK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Vložte obr</a:t>
            </a:r>
            <a:r>
              <a:rPr lang="sk-SK">
                <a:latin typeface="Times New Roman"/>
              </a:rPr>
              <a:t>á</a:t>
            </a:r>
            <a:r>
              <a:rPr lang="sk-SK"/>
              <a:t>zok niektor</a:t>
            </a:r>
            <a:r>
              <a:rPr lang="sk-SK">
                <a:latin typeface="Times New Roman"/>
              </a:rPr>
              <a:t>é</a:t>
            </a:r>
            <a:r>
              <a:rPr lang="sk-SK"/>
              <a:t>ho zemepisn</a:t>
            </a:r>
            <a:r>
              <a:rPr lang="sk-SK">
                <a:latin typeface="Times New Roman"/>
              </a:rPr>
              <a:t>é</a:t>
            </a:r>
            <a:r>
              <a:rPr lang="sk-SK"/>
              <a:t>ho prvku va</a:t>
            </a:r>
            <a:r>
              <a:rPr lang="sk-SK">
                <a:latin typeface="Times New Roman"/>
              </a:rPr>
              <a:t>š</a:t>
            </a:r>
            <a:r>
              <a:rPr lang="sk-SK"/>
              <a:t>ej krajiny.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FAB00D-51B3-4FA8-BF16-BE1D0B0E2298}" type="slidenum">
              <a:rPr lang="sk-SK"/>
              <a:pPr/>
              <a:t>4</a:t>
            </a:fld>
            <a:endParaRPr lang="sk-SK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Vložte obr</a:t>
            </a:r>
            <a:r>
              <a:rPr lang="sk-SK">
                <a:latin typeface="Times New Roman"/>
              </a:rPr>
              <a:t>á</a:t>
            </a:r>
            <a:r>
              <a:rPr lang="sk-SK"/>
              <a:t>zok niektor</a:t>
            </a:r>
            <a:r>
              <a:rPr lang="sk-SK">
                <a:latin typeface="Times New Roman"/>
              </a:rPr>
              <a:t>é</a:t>
            </a:r>
            <a:r>
              <a:rPr lang="sk-SK"/>
              <a:t>ho zemepisn</a:t>
            </a:r>
            <a:r>
              <a:rPr lang="sk-SK">
                <a:latin typeface="Times New Roman"/>
              </a:rPr>
              <a:t>é</a:t>
            </a:r>
            <a:r>
              <a:rPr lang="sk-SK"/>
              <a:t>ho prvku va</a:t>
            </a:r>
            <a:r>
              <a:rPr lang="sk-SK">
                <a:latin typeface="Times New Roman"/>
              </a:rPr>
              <a:t>š</a:t>
            </a:r>
            <a:r>
              <a:rPr lang="sk-SK"/>
              <a:t>ej krajiny.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FAB00D-51B3-4FA8-BF16-BE1D0B0E2298}" type="slidenum">
              <a:rPr lang="sk-SK"/>
              <a:pPr/>
              <a:t>5</a:t>
            </a:fld>
            <a:endParaRPr lang="sk-SK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Vložte obr</a:t>
            </a:r>
            <a:r>
              <a:rPr lang="sk-SK">
                <a:latin typeface="Times New Roman"/>
              </a:rPr>
              <a:t>á</a:t>
            </a:r>
            <a:r>
              <a:rPr lang="sk-SK"/>
              <a:t>zok niektor</a:t>
            </a:r>
            <a:r>
              <a:rPr lang="sk-SK">
                <a:latin typeface="Times New Roman"/>
              </a:rPr>
              <a:t>é</a:t>
            </a:r>
            <a:r>
              <a:rPr lang="sk-SK"/>
              <a:t>ho zemepisn</a:t>
            </a:r>
            <a:r>
              <a:rPr lang="sk-SK">
                <a:latin typeface="Times New Roman"/>
              </a:rPr>
              <a:t>é</a:t>
            </a:r>
            <a:r>
              <a:rPr lang="sk-SK"/>
              <a:t>ho prvku va</a:t>
            </a:r>
            <a:r>
              <a:rPr lang="sk-SK">
                <a:latin typeface="Times New Roman"/>
              </a:rPr>
              <a:t>š</a:t>
            </a:r>
            <a:r>
              <a:rPr lang="sk-SK"/>
              <a:t>ej krajiny.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FAB00D-51B3-4FA8-BF16-BE1D0B0E2298}" type="slidenum">
              <a:rPr lang="sk-SK"/>
              <a:pPr/>
              <a:t>6</a:t>
            </a:fld>
            <a:endParaRPr lang="sk-SK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Vložte obr</a:t>
            </a:r>
            <a:r>
              <a:rPr lang="sk-SK">
                <a:latin typeface="Times New Roman"/>
              </a:rPr>
              <a:t>á</a:t>
            </a:r>
            <a:r>
              <a:rPr lang="sk-SK"/>
              <a:t>zok niektor</a:t>
            </a:r>
            <a:r>
              <a:rPr lang="sk-SK">
                <a:latin typeface="Times New Roman"/>
              </a:rPr>
              <a:t>é</a:t>
            </a:r>
            <a:r>
              <a:rPr lang="sk-SK"/>
              <a:t>ho zemepisn</a:t>
            </a:r>
            <a:r>
              <a:rPr lang="sk-SK">
                <a:latin typeface="Times New Roman"/>
              </a:rPr>
              <a:t>é</a:t>
            </a:r>
            <a:r>
              <a:rPr lang="sk-SK"/>
              <a:t>ho prvku va</a:t>
            </a:r>
            <a:r>
              <a:rPr lang="sk-SK">
                <a:latin typeface="Times New Roman"/>
              </a:rPr>
              <a:t>š</a:t>
            </a:r>
            <a:r>
              <a:rPr lang="sk-SK"/>
              <a:t>ej krajiny.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FAB00D-51B3-4FA8-BF16-BE1D0B0E2298}" type="slidenum">
              <a:rPr lang="sk-SK"/>
              <a:pPr/>
              <a:t>7</a:t>
            </a:fld>
            <a:endParaRPr lang="sk-SK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Vložte obr</a:t>
            </a:r>
            <a:r>
              <a:rPr lang="sk-SK">
                <a:latin typeface="Times New Roman"/>
              </a:rPr>
              <a:t>á</a:t>
            </a:r>
            <a:r>
              <a:rPr lang="sk-SK"/>
              <a:t>zok niektor</a:t>
            </a:r>
            <a:r>
              <a:rPr lang="sk-SK">
                <a:latin typeface="Times New Roman"/>
              </a:rPr>
              <a:t>é</a:t>
            </a:r>
            <a:r>
              <a:rPr lang="sk-SK"/>
              <a:t>ho zemepisn</a:t>
            </a:r>
            <a:r>
              <a:rPr lang="sk-SK">
                <a:latin typeface="Times New Roman"/>
              </a:rPr>
              <a:t>é</a:t>
            </a:r>
            <a:r>
              <a:rPr lang="sk-SK"/>
              <a:t>ho prvku va</a:t>
            </a:r>
            <a:r>
              <a:rPr lang="sk-SK">
                <a:latin typeface="Times New Roman"/>
              </a:rPr>
              <a:t>š</a:t>
            </a:r>
            <a:r>
              <a:rPr lang="sk-SK"/>
              <a:t>ej krajiny.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FAB00D-51B3-4FA8-BF16-BE1D0B0E2298}" type="slidenum">
              <a:rPr lang="sk-SK"/>
              <a:pPr/>
              <a:t>8</a:t>
            </a:fld>
            <a:endParaRPr lang="sk-SK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Vložte obr</a:t>
            </a:r>
            <a:r>
              <a:rPr lang="sk-SK">
                <a:latin typeface="Times New Roman"/>
              </a:rPr>
              <a:t>á</a:t>
            </a:r>
            <a:r>
              <a:rPr lang="sk-SK"/>
              <a:t>zok niektor</a:t>
            </a:r>
            <a:r>
              <a:rPr lang="sk-SK">
                <a:latin typeface="Times New Roman"/>
              </a:rPr>
              <a:t>é</a:t>
            </a:r>
            <a:r>
              <a:rPr lang="sk-SK"/>
              <a:t>ho zemepisn</a:t>
            </a:r>
            <a:r>
              <a:rPr lang="sk-SK">
                <a:latin typeface="Times New Roman"/>
              </a:rPr>
              <a:t>é</a:t>
            </a:r>
            <a:r>
              <a:rPr lang="sk-SK"/>
              <a:t>ho prvku va</a:t>
            </a:r>
            <a:r>
              <a:rPr lang="sk-SK">
                <a:latin typeface="Times New Roman"/>
              </a:rPr>
              <a:t>š</a:t>
            </a:r>
            <a:r>
              <a:rPr lang="sk-SK"/>
              <a:t>ej krajiny.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FAB00D-51B3-4FA8-BF16-BE1D0B0E2298}" type="slidenum">
              <a:rPr lang="sk-SK"/>
              <a:pPr/>
              <a:t>9</a:t>
            </a:fld>
            <a:endParaRPr lang="sk-SK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Vložte obr</a:t>
            </a:r>
            <a:r>
              <a:rPr lang="sk-SK">
                <a:latin typeface="Times New Roman"/>
              </a:rPr>
              <a:t>á</a:t>
            </a:r>
            <a:r>
              <a:rPr lang="sk-SK"/>
              <a:t>zok niektor</a:t>
            </a:r>
            <a:r>
              <a:rPr lang="sk-SK">
                <a:latin typeface="Times New Roman"/>
              </a:rPr>
              <a:t>é</a:t>
            </a:r>
            <a:r>
              <a:rPr lang="sk-SK"/>
              <a:t>ho zemepisn</a:t>
            </a:r>
            <a:r>
              <a:rPr lang="sk-SK">
                <a:latin typeface="Times New Roman"/>
              </a:rPr>
              <a:t>é</a:t>
            </a:r>
            <a:r>
              <a:rPr lang="sk-SK"/>
              <a:t>ho prvku va</a:t>
            </a:r>
            <a:r>
              <a:rPr lang="sk-SK">
                <a:latin typeface="Times New Roman"/>
              </a:rPr>
              <a:t>š</a:t>
            </a:r>
            <a:r>
              <a:rPr lang="sk-SK"/>
              <a:t>ej krajiny.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FAB00D-51B3-4FA8-BF16-BE1D0B0E2298}" type="slidenum">
              <a:rPr lang="sk-SK"/>
              <a:pPr/>
              <a:t>10</a:t>
            </a:fld>
            <a:endParaRPr lang="sk-SK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Vložte obr</a:t>
            </a:r>
            <a:r>
              <a:rPr lang="sk-SK">
                <a:latin typeface="Times New Roman"/>
              </a:rPr>
              <a:t>á</a:t>
            </a:r>
            <a:r>
              <a:rPr lang="sk-SK"/>
              <a:t>zok niektor</a:t>
            </a:r>
            <a:r>
              <a:rPr lang="sk-SK">
                <a:latin typeface="Times New Roman"/>
              </a:rPr>
              <a:t>é</a:t>
            </a:r>
            <a:r>
              <a:rPr lang="sk-SK"/>
              <a:t>ho zemepisn</a:t>
            </a:r>
            <a:r>
              <a:rPr lang="sk-SK">
                <a:latin typeface="Times New Roman"/>
              </a:rPr>
              <a:t>é</a:t>
            </a:r>
            <a:r>
              <a:rPr lang="sk-SK"/>
              <a:t>ho prvku va</a:t>
            </a:r>
            <a:r>
              <a:rPr lang="sk-SK">
                <a:latin typeface="Times New Roman"/>
              </a:rPr>
              <a:t>š</a:t>
            </a:r>
            <a:r>
              <a:rPr lang="sk-SK"/>
              <a:t>ej krajiny.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FAB00D-51B3-4FA8-BF16-BE1D0B0E2298}" type="slidenum">
              <a:rPr lang="sk-SK"/>
              <a:pPr/>
              <a:t>11</a:t>
            </a:fld>
            <a:endParaRPr lang="sk-SK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Vložte obr</a:t>
            </a:r>
            <a:r>
              <a:rPr lang="sk-SK">
                <a:latin typeface="Times New Roman"/>
              </a:rPr>
              <a:t>á</a:t>
            </a:r>
            <a:r>
              <a:rPr lang="sk-SK"/>
              <a:t>zok niektor</a:t>
            </a:r>
            <a:r>
              <a:rPr lang="sk-SK">
                <a:latin typeface="Times New Roman"/>
              </a:rPr>
              <a:t>é</a:t>
            </a:r>
            <a:r>
              <a:rPr lang="sk-SK"/>
              <a:t>ho zemepisn</a:t>
            </a:r>
            <a:r>
              <a:rPr lang="sk-SK">
                <a:latin typeface="Times New Roman"/>
              </a:rPr>
              <a:t>é</a:t>
            </a:r>
            <a:r>
              <a:rPr lang="sk-SK"/>
              <a:t>ho prvku va</a:t>
            </a:r>
            <a:r>
              <a:rPr lang="sk-SK">
                <a:latin typeface="Times New Roman"/>
              </a:rPr>
              <a:t>š</a:t>
            </a:r>
            <a:r>
              <a:rPr lang="sk-SK"/>
              <a:t>ej krajiny.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FAB00D-51B3-4FA8-BF16-BE1D0B0E2298}" type="slidenum">
              <a:rPr lang="sk-SK"/>
              <a:pPr/>
              <a:t>12</a:t>
            </a:fld>
            <a:endParaRPr lang="sk-SK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/>
              <a:t>Vložte obr</a:t>
            </a:r>
            <a:r>
              <a:rPr lang="sk-SK" dirty="0">
                <a:latin typeface="Times New Roman"/>
              </a:rPr>
              <a:t>á</a:t>
            </a:r>
            <a:r>
              <a:rPr lang="sk-SK" dirty="0"/>
              <a:t>zok niektor</a:t>
            </a:r>
            <a:r>
              <a:rPr lang="sk-SK" dirty="0">
                <a:latin typeface="Times New Roman"/>
              </a:rPr>
              <a:t>é</a:t>
            </a:r>
            <a:r>
              <a:rPr lang="sk-SK" dirty="0"/>
              <a:t>ho zemepisn</a:t>
            </a:r>
            <a:r>
              <a:rPr lang="sk-SK" dirty="0">
                <a:latin typeface="Times New Roman"/>
              </a:rPr>
              <a:t>é</a:t>
            </a:r>
            <a:r>
              <a:rPr lang="sk-SK" dirty="0"/>
              <a:t>ho prvku va</a:t>
            </a:r>
            <a:r>
              <a:rPr lang="sk-SK" dirty="0">
                <a:latin typeface="Times New Roman"/>
              </a:rPr>
              <a:t>š</a:t>
            </a:r>
            <a:r>
              <a:rPr lang="sk-SK" dirty="0"/>
              <a:t>ej krajiny.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FAB00D-51B3-4FA8-BF16-BE1D0B0E2298}" type="slidenum">
              <a:rPr lang="sk-SK"/>
              <a:pPr/>
              <a:t>13</a:t>
            </a:fld>
            <a:endParaRPr lang="sk-SK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Vložte obr</a:t>
            </a:r>
            <a:r>
              <a:rPr lang="sk-SK">
                <a:latin typeface="Times New Roman"/>
              </a:rPr>
              <a:t>á</a:t>
            </a:r>
            <a:r>
              <a:rPr lang="sk-SK"/>
              <a:t>zok niektor</a:t>
            </a:r>
            <a:r>
              <a:rPr lang="sk-SK">
                <a:latin typeface="Times New Roman"/>
              </a:rPr>
              <a:t>é</a:t>
            </a:r>
            <a:r>
              <a:rPr lang="sk-SK"/>
              <a:t>ho zemepisn</a:t>
            </a:r>
            <a:r>
              <a:rPr lang="sk-SK">
                <a:latin typeface="Times New Roman"/>
              </a:rPr>
              <a:t>é</a:t>
            </a:r>
            <a:r>
              <a:rPr lang="sk-SK"/>
              <a:t>ho prvku va</a:t>
            </a:r>
            <a:r>
              <a:rPr lang="sk-SK">
                <a:latin typeface="Times New Roman"/>
              </a:rPr>
              <a:t>š</a:t>
            </a:r>
            <a:r>
              <a:rPr lang="sk-SK"/>
              <a:t>ej krajiny.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FAB00D-51B3-4FA8-BF16-BE1D0B0E2298}" type="slidenum">
              <a:rPr lang="sk-SK"/>
              <a:pPr/>
              <a:t>14</a:t>
            </a:fld>
            <a:endParaRPr lang="sk-SK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Vložte obr</a:t>
            </a:r>
            <a:r>
              <a:rPr lang="sk-SK">
                <a:latin typeface="Times New Roman"/>
              </a:rPr>
              <a:t>á</a:t>
            </a:r>
            <a:r>
              <a:rPr lang="sk-SK"/>
              <a:t>zok niektor</a:t>
            </a:r>
            <a:r>
              <a:rPr lang="sk-SK">
                <a:latin typeface="Times New Roman"/>
              </a:rPr>
              <a:t>é</a:t>
            </a:r>
            <a:r>
              <a:rPr lang="sk-SK"/>
              <a:t>ho zemepisn</a:t>
            </a:r>
            <a:r>
              <a:rPr lang="sk-SK">
                <a:latin typeface="Times New Roman"/>
              </a:rPr>
              <a:t>é</a:t>
            </a:r>
            <a:r>
              <a:rPr lang="sk-SK"/>
              <a:t>ho prvku va</a:t>
            </a:r>
            <a:r>
              <a:rPr lang="sk-SK">
                <a:latin typeface="Times New Roman"/>
              </a:rPr>
              <a:t>š</a:t>
            </a:r>
            <a:r>
              <a:rPr lang="sk-SK"/>
              <a:t>ej krajiny.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FAB00D-51B3-4FA8-BF16-BE1D0B0E2298}" type="slidenum">
              <a:rPr lang="sk-SK"/>
              <a:pPr/>
              <a:t>15</a:t>
            </a:fld>
            <a:endParaRPr lang="sk-SK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Vložte obr</a:t>
            </a:r>
            <a:r>
              <a:rPr lang="sk-SK">
                <a:latin typeface="Times New Roman"/>
              </a:rPr>
              <a:t>á</a:t>
            </a:r>
            <a:r>
              <a:rPr lang="sk-SK"/>
              <a:t>zok niektor</a:t>
            </a:r>
            <a:r>
              <a:rPr lang="sk-SK">
                <a:latin typeface="Times New Roman"/>
              </a:rPr>
              <a:t>é</a:t>
            </a:r>
            <a:r>
              <a:rPr lang="sk-SK"/>
              <a:t>ho zemepisn</a:t>
            </a:r>
            <a:r>
              <a:rPr lang="sk-SK">
                <a:latin typeface="Times New Roman"/>
              </a:rPr>
              <a:t>é</a:t>
            </a:r>
            <a:r>
              <a:rPr lang="sk-SK"/>
              <a:t>ho prvku va</a:t>
            </a:r>
            <a:r>
              <a:rPr lang="sk-SK">
                <a:latin typeface="Times New Roman"/>
              </a:rPr>
              <a:t>š</a:t>
            </a:r>
            <a:r>
              <a:rPr lang="sk-SK"/>
              <a:t>ej krajiny.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FAB00D-51B3-4FA8-BF16-BE1D0B0E2298}" type="slidenum">
              <a:rPr lang="sk-SK"/>
              <a:pPr/>
              <a:t>16</a:t>
            </a:fld>
            <a:endParaRPr lang="sk-SK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Vložte obr</a:t>
            </a:r>
            <a:r>
              <a:rPr lang="sk-SK">
                <a:latin typeface="Times New Roman"/>
              </a:rPr>
              <a:t>á</a:t>
            </a:r>
            <a:r>
              <a:rPr lang="sk-SK"/>
              <a:t>zok niektor</a:t>
            </a:r>
            <a:r>
              <a:rPr lang="sk-SK">
                <a:latin typeface="Times New Roman"/>
              </a:rPr>
              <a:t>é</a:t>
            </a:r>
            <a:r>
              <a:rPr lang="sk-SK"/>
              <a:t>ho zemepisn</a:t>
            </a:r>
            <a:r>
              <a:rPr lang="sk-SK">
                <a:latin typeface="Times New Roman"/>
              </a:rPr>
              <a:t>é</a:t>
            </a:r>
            <a:r>
              <a:rPr lang="sk-SK"/>
              <a:t>ho prvku va</a:t>
            </a:r>
            <a:r>
              <a:rPr lang="sk-SK">
                <a:latin typeface="Times New Roman"/>
              </a:rPr>
              <a:t>š</a:t>
            </a:r>
            <a:r>
              <a:rPr lang="sk-SK"/>
              <a:t>ej krajiny.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FAB00D-51B3-4FA8-BF16-BE1D0B0E2298}" type="slidenum">
              <a:rPr lang="sk-SK"/>
              <a:pPr/>
              <a:t>17</a:t>
            </a:fld>
            <a:endParaRPr lang="sk-SK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Vložte obr</a:t>
            </a:r>
            <a:r>
              <a:rPr lang="sk-SK">
                <a:latin typeface="Times New Roman"/>
              </a:rPr>
              <a:t>á</a:t>
            </a:r>
            <a:r>
              <a:rPr lang="sk-SK"/>
              <a:t>zok niektor</a:t>
            </a:r>
            <a:r>
              <a:rPr lang="sk-SK">
                <a:latin typeface="Times New Roman"/>
              </a:rPr>
              <a:t>é</a:t>
            </a:r>
            <a:r>
              <a:rPr lang="sk-SK"/>
              <a:t>ho zemepisn</a:t>
            </a:r>
            <a:r>
              <a:rPr lang="sk-SK">
                <a:latin typeface="Times New Roman"/>
              </a:rPr>
              <a:t>é</a:t>
            </a:r>
            <a:r>
              <a:rPr lang="sk-SK"/>
              <a:t>ho prvku va</a:t>
            </a:r>
            <a:r>
              <a:rPr lang="sk-SK">
                <a:latin typeface="Times New Roman"/>
              </a:rPr>
              <a:t>š</a:t>
            </a:r>
            <a:r>
              <a:rPr lang="sk-SK"/>
              <a:t>ej krajiny.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7CEB2D-01CE-49D5-BFFE-6EFF991544C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2084C3-22ED-4C63-8AC8-0D60F2DC777C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7CEB2D-01CE-49D5-BFFE-6EFF991544C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A7E6E4-8F5F-4AE7-A726-4B2D953C6FDB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7CEB2D-01CE-49D5-BFFE-6EFF991544C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7CEB2D-01CE-49D5-BFFE-6EFF991544C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7CEB2D-01CE-49D5-BFFE-6EFF991544C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7CEB2D-01CE-49D5-BFFE-6EFF991544C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7CEB2D-01CE-49D5-BFFE-6EFF991544C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7CEB2D-01CE-49D5-BFFE-6EFF991544C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7CEB2D-01CE-49D5-BFFE-6EFF991544C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Nadpis, text a obrázok C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2988" y="225425"/>
            <a:ext cx="7705725" cy="863600"/>
          </a:xfrm>
        </p:spPr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sz="half" idx="1"/>
          </p:nvPr>
        </p:nvSpPr>
        <p:spPr>
          <a:xfrm>
            <a:off x="1042988" y="1304925"/>
            <a:ext cx="3776662" cy="4895850"/>
          </a:xfrm>
        </p:spPr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jektu ClipArt 3"/>
          <p:cNvSpPr>
            <a:spLocks noGrp="1"/>
          </p:cNvSpPr>
          <p:nvPr>
            <p:ph type="clipArt" sz="half" idx="2"/>
          </p:nvPr>
        </p:nvSpPr>
        <p:spPr>
          <a:xfrm>
            <a:off x="4972050" y="1304925"/>
            <a:ext cx="3776663" cy="4895850"/>
          </a:xfrm>
        </p:spPr>
        <p:txBody>
          <a:bodyPr/>
          <a:lstStyle/>
          <a:p>
            <a:r>
              <a:rPr lang="sk-SK" smtClean="0"/>
              <a:t>Ak chcete pridať obrázok ClipArt, kliknite na ikonu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1042988" y="6308725"/>
            <a:ext cx="1838325" cy="349250"/>
          </a:xfrm>
        </p:spPr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3054350" y="6308725"/>
            <a:ext cx="3636963" cy="349250"/>
          </a:xfrm>
        </p:spPr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6843713" y="6308725"/>
            <a:ext cx="1905000" cy="349250"/>
          </a:xfrm>
        </p:spPr>
        <p:txBody>
          <a:bodyPr/>
          <a:lstStyle>
            <a:lvl1pPr>
              <a:defRPr/>
            </a:lvl1pPr>
          </a:lstStyle>
          <a:p>
            <a:fld id="{F3488144-8DA0-4781-BFFD-ACE599FD1100}" type="slidenum">
              <a:rPr lang="sk-SK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07CEB2D-01CE-49D5-BFFE-6EFF991544CD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4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12.jpe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4" Type="http://schemas.openxmlformats.org/officeDocument/2006/relationships/image" Target="../media/image14.jpe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image" Target="../media/image19.jpe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4" Type="http://schemas.openxmlformats.org/officeDocument/2006/relationships/image" Target="../media/image21.jpeg"/><Relationship Id="rId5" Type="http://schemas.openxmlformats.org/officeDocument/2006/relationships/image" Target="../media/image22.jpe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4" Type="http://schemas.openxmlformats.org/officeDocument/2006/relationships/image" Target="../media/image24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4" Type="http://schemas.openxmlformats.org/officeDocument/2006/relationships/image" Target="../media/image26.jpe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4" Type="http://schemas.openxmlformats.org/officeDocument/2006/relationships/image" Target="../media/image28.jpe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95536" y="1484784"/>
            <a:ext cx="8208912" cy="2362200"/>
          </a:xfrm>
        </p:spPr>
        <p:txBody>
          <a:bodyPr>
            <a:noAutofit/>
          </a:bodyPr>
          <a:lstStyle/>
          <a:p>
            <a:pPr algn="ctr"/>
            <a:r>
              <a:rPr lang="sk-SK" sz="3600" b="0" dirty="0" smtClean="0">
                <a:solidFill>
                  <a:schemeClr val="accent3">
                    <a:lumMod val="75000"/>
                  </a:schemeClr>
                </a:solidFill>
                <a:effectLst/>
              </a:rPr>
              <a:t>Seminár Zastúpenia EK v Slovenskej republike </a:t>
            </a:r>
            <a:br>
              <a:rPr lang="sk-SK" sz="3600" b="0" dirty="0" smtClean="0">
                <a:solidFill>
                  <a:schemeClr val="accent3">
                    <a:lumMod val="75000"/>
                  </a:schemeClr>
                </a:solidFill>
                <a:effectLst/>
              </a:rPr>
            </a:br>
            <a:r>
              <a:rPr lang="sk-SK" sz="3600" b="0" dirty="0" smtClean="0">
                <a:solidFill>
                  <a:schemeClr val="accent3">
                    <a:lumMod val="75000"/>
                  </a:schemeClr>
                </a:solidFill>
                <a:effectLst/>
              </a:rPr>
              <a:t>a inštitútu INEKO</a:t>
            </a:r>
            <a:r>
              <a:rPr lang="sk-SK" sz="3600" b="1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sk-SK" sz="3600" b="1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sk-SK" sz="3600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sk-SK" sz="36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sk-SK" sz="3600" dirty="0" smtClean="0">
                <a:solidFill>
                  <a:schemeClr val="accent3">
                    <a:lumMod val="75000"/>
                  </a:schemeClr>
                </a:solidFill>
              </a:rPr>
              <a:t>„Ako zvýšiť kvalitu a efektívnosť vo vzdelávaní“</a:t>
            </a:r>
            <a:r>
              <a:rPr lang="sk-SK" sz="36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sk-SK" sz="36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758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95536" y="4365104"/>
            <a:ext cx="8352928" cy="1368425"/>
          </a:xfrm>
        </p:spPr>
        <p:txBody>
          <a:bodyPr>
            <a:normAutofit/>
          </a:bodyPr>
          <a:lstStyle/>
          <a:p>
            <a:pPr algn="ctr"/>
            <a:r>
              <a:rPr lang="sk-SK" sz="2400" dirty="0" smtClean="0">
                <a:solidFill>
                  <a:schemeClr val="tx1"/>
                </a:solidFill>
              </a:rPr>
              <a:t>doc. Ing. Miroslav Beblavý, PhD.</a:t>
            </a:r>
          </a:p>
          <a:p>
            <a:pPr algn="ctr"/>
            <a:r>
              <a:rPr lang="sk-SK" sz="2400" dirty="0" smtClean="0">
                <a:solidFill>
                  <a:schemeClr val="tx1"/>
                </a:solidFill>
              </a:rPr>
              <a:t>poslanec Národnej rady Slovenskej republiky</a:t>
            </a:r>
            <a:endParaRPr lang="sk-SK" sz="2400" dirty="0">
              <a:solidFill>
                <a:schemeClr val="tx1"/>
              </a:solidFill>
            </a:endParaRPr>
          </a:p>
        </p:txBody>
      </p:sp>
      <p:pic>
        <p:nvPicPr>
          <p:cNvPr id="6" name="Obrázok 5" descr="cep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5301208"/>
            <a:ext cx="1152128" cy="1152128"/>
          </a:xfrm>
          <a:prstGeom prst="rect">
            <a:avLst/>
          </a:prstGeom>
        </p:spPr>
      </p:pic>
      <p:pic>
        <p:nvPicPr>
          <p:cNvPr id="7" name="Obrázok 6" descr="logo_u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5229200"/>
            <a:ext cx="1296144" cy="12961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20" name="Rectangle 12"/>
          <p:cNvSpPr>
            <a:spLocks noGrp="1" noChangeArrowheads="1"/>
          </p:cNvSpPr>
          <p:nvPr>
            <p:ph type="title"/>
          </p:nvPr>
        </p:nvSpPr>
        <p:spPr>
          <a:xfrm>
            <a:off x="467544" y="404664"/>
            <a:ext cx="8676456" cy="863600"/>
          </a:xfrm>
        </p:spPr>
        <p:txBody>
          <a:bodyPr>
            <a:noAutofit/>
          </a:bodyPr>
          <a:lstStyle/>
          <a:p>
            <a:pPr algn="ctr"/>
            <a:r>
              <a:rPr lang="sk-SK" sz="2700" dirty="0" smtClean="0">
                <a:solidFill>
                  <a:schemeClr val="tx1"/>
                </a:solidFill>
                <a:effectLst/>
              </a:rPr>
              <a:t>Téma č. 1: </a:t>
            </a:r>
            <a:br>
              <a:rPr lang="sk-SK" sz="2700" dirty="0" smtClean="0">
                <a:solidFill>
                  <a:schemeClr val="tx1"/>
                </a:solidFill>
                <a:effectLst/>
              </a:rPr>
            </a:br>
            <a:r>
              <a:rPr lang="sk-SK" sz="2700" dirty="0" smtClean="0">
                <a:solidFill>
                  <a:schemeClr val="tx1"/>
                </a:solidFill>
                <a:effectLst/>
              </a:rPr>
              <a:t>Kvalita a efektívnosť vo vzdelávaní</a:t>
            </a:r>
            <a:endParaRPr lang="sk-SK" sz="2700" dirty="0">
              <a:solidFill>
                <a:schemeClr val="tx1"/>
              </a:solidFill>
              <a:effectLst/>
            </a:endParaRPr>
          </a:p>
        </p:txBody>
      </p:sp>
      <p:sp>
        <p:nvSpPr>
          <p:cNvPr id="68623" name="Rectangle 15"/>
          <p:cNvSpPr>
            <a:spLocks noGrp="1" noChangeArrowheads="1"/>
          </p:cNvSpPr>
          <p:nvPr>
            <p:ph type="body" sz="half" idx="1"/>
          </p:nvPr>
        </p:nvSpPr>
        <p:spPr>
          <a:xfrm>
            <a:off x="2987824" y="1052736"/>
            <a:ext cx="5941168" cy="5183882"/>
          </a:xfrm>
        </p:spPr>
        <p:txBody>
          <a:bodyPr>
            <a:noAutofit/>
          </a:bodyPr>
          <a:lstStyle/>
          <a:p>
            <a:pPr>
              <a:buClr>
                <a:srgbClr val="7030A0"/>
              </a:buClr>
            </a:pPr>
            <a:endParaRPr lang="en-US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efektívnosť = výstup / vstup, ale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výstup – kvalita + kvantita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kvalitu od efektívnosti nemožno oddeľovať</a:t>
            </a:r>
            <a:endParaRPr lang="en-US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kvôli 15 minútam sa sústredím na 2 témy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jednu viac kvalitatívnu, druhú viac finančnú</a:t>
            </a:r>
          </a:p>
        </p:txBody>
      </p:sp>
      <p:pic>
        <p:nvPicPr>
          <p:cNvPr id="5" name="Obrázek 4" descr="0801adults-mone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933056"/>
            <a:ext cx="2667000" cy="2409825"/>
          </a:xfrm>
          <a:prstGeom prst="rect">
            <a:avLst/>
          </a:prstGeom>
        </p:spPr>
      </p:pic>
      <p:pic>
        <p:nvPicPr>
          <p:cNvPr id="6" name="Obrázek 5" descr="bigstock--D-Business-Merge-Concept-4297080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1484784"/>
            <a:ext cx="2679368" cy="2304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533400" y="2438400"/>
            <a:ext cx="449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sk-SK" sz="3200">
              <a:latin typeface="Tahoma" charset="0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705600" y="26670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sk-SK">
              <a:latin typeface="Tahoma" charset="0"/>
            </a:endParaRPr>
          </a:p>
          <a:p>
            <a:pPr algn="l"/>
            <a:endParaRPr lang="sk-SK">
              <a:latin typeface="Tahoma" charset="0"/>
            </a:endParaRPr>
          </a:p>
        </p:txBody>
      </p:sp>
      <p:sp>
        <p:nvSpPr>
          <p:cNvPr id="69641" name="Rectangle 9"/>
          <p:cNvSpPr>
            <a:spLocks noGrp="1" noChangeArrowheads="1"/>
          </p:cNvSpPr>
          <p:nvPr>
            <p:ph type="title"/>
          </p:nvPr>
        </p:nvSpPr>
        <p:spPr>
          <a:xfrm>
            <a:off x="467544" y="476672"/>
            <a:ext cx="8280920" cy="575568"/>
          </a:xfrm>
        </p:spPr>
        <p:txBody>
          <a:bodyPr numCol="1">
            <a:normAutofit/>
          </a:bodyPr>
          <a:lstStyle/>
          <a:p>
            <a:pPr algn="ctr"/>
            <a:r>
              <a:rPr lang="sk-SK" sz="2700" dirty="0" smtClean="0">
                <a:solidFill>
                  <a:schemeClr val="tx1"/>
                </a:solidFill>
              </a:rPr>
              <a:t>Téma 1: Ako zabezpečiť rovnosť šancí</a:t>
            </a:r>
            <a:endParaRPr lang="sk-SK" sz="2700" dirty="0">
              <a:solidFill>
                <a:schemeClr val="tx1"/>
              </a:solidFill>
            </a:endParaRPr>
          </a:p>
        </p:txBody>
      </p:sp>
      <p:sp>
        <p:nvSpPr>
          <p:cNvPr id="69644" name="Rectangle 12"/>
          <p:cNvSpPr>
            <a:spLocks noGrp="1" noChangeArrowheads="1"/>
          </p:cNvSpPr>
          <p:nvPr>
            <p:ph type="body" sz="half" idx="1"/>
          </p:nvPr>
        </p:nvSpPr>
        <p:spPr>
          <a:xfrm>
            <a:off x="3491880" y="1304925"/>
            <a:ext cx="5184576" cy="4895850"/>
          </a:xfrm>
        </p:spPr>
        <p:txBody>
          <a:bodyPr>
            <a:normAutofit/>
          </a:bodyPr>
          <a:lstStyle/>
          <a:p>
            <a:pPr>
              <a:buClr>
                <a:srgbClr val="7030A0"/>
              </a:buClr>
            </a:pPr>
            <a:r>
              <a:rPr lang="sk-SK" sz="2400" dirty="0" smtClean="0"/>
              <a:t>podľa PISA, ako aj iných zistení je rovnosť šancí jeden z hlavných slovenských problémov 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politické „riešenie“ - boj proti osemročným gymnáziám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opreté aj o autoritu OECD a literatúru o potrebe neskoršieho delenia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</p:txBody>
      </p:sp>
      <p:pic>
        <p:nvPicPr>
          <p:cNvPr id="9" name="Obrázok 8" descr="conversati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1124744"/>
            <a:ext cx="1872208" cy="2376264"/>
          </a:xfrm>
          <a:prstGeom prst="rect">
            <a:avLst/>
          </a:prstGeom>
        </p:spPr>
      </p:pic>
      <p:pic>
        <p:nvPicPr>
          <p:cNvPr id="10" name="Obrázok 9" descr="imagesCANBY3N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31640" y="3573015"/>
            <a:ext cx="1872208" cy="24812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533400" y="2438400"/>
            <a:ext cx="449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sk-SK" sz="3200">
              <a:latin typeface="Tahoma" charset="0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705600" y="26670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sk-SK">
              <a:latin typeface="Tahoma" charset="0"/>
            </a:endParaRPr>
          </a:p>
          <a:p>
            <a:pPr algn="l"/>
            <a:endParaRPr lang="sk-SK">
              <a:latin typeface="Tahoma" charset="0"/>
            </a:endParaRPr>
          </a:p>
        </p:txBody>
      </p:sp>
      <p:sp>
        <p:nvSpPr>
          <p:cNvPr id="69641" name="Rectangle 9"/>
          <p:cNvSpPr>
            <a:spLocks noGrp="1" noChangeArrowheads="1"/>
          </p:cNvSpPr>
          <p:nvPr>
            <p:ph type="title"/>
          </p:nvPr>
        </p:nvSpPr>
        <p:spPr>
          <a:xfrm>
            <a:off x="467544" y="332656"/>
            <a:ext cx="8280920" cy="575568"/>
          </a:xfrm>
        </p:spPr>
        <p:txBody>
          <a:bodyPr numCol="1">
            <a:normAutofit/>
          </a:bodyPr>
          <a:lstStyle/>
          <a:p>
            <a:pPr algn="ctr"/>
            <a:r>
              <a:rPr lang="sk-SK" sz="2700" dirty="0" smtClean="0">
                <a:solidFill>
                  <a:schemeClr val="tx1"/>
                </a:solidFill>
              </a:rPr>
              <a:t>Prečo „riešenie“?</a:t>
            </a:r>
            <a:endParaRPr lang="sk-SK" sz="2700" dirty="0">
              <a:solidFill>
                <a:schemeClr val="tx1"/>
              </a:solidFill>
            </a:endParaRPr>
          </a:p>
        </p:txBody>
      </p:sp>
      <p:sp>
        <p:nvSpPr>
          <p:cNvPr id="69644" name="Rectangle 12"/>
          <p:cNvSpPr>
            <a:spLocks noGrp="1" noChangeArrowheads="1"/>
          </p:cNvSpPr>
          <p:nvPr>
            <p:ph type="body" sz="half" idx="1"/>
          </p:nvPr>
        </p:nvSpPr>
        <p:spPr>
          <a:xfrm>
            <a:off x="3995936" y="908720"/>
            <a:ext cx="4752528" cy="5472608"/>
          </a:xfrm>
        </p:spPr>
        <p:txBody>
          <a:bodyPr>
            <a:normAutofit lnSpcReduction="10000"/>
          </a:bodyPr>
          <a:lstStyle/>
          <a:p>
            <a:pPr>
              <a:buClr>
                <a:srgbClr val="7030A0"/>
              </a:buClr>
            </a:pPr>
            <a:r>
              <a:rPr lang="sk-SK" sz="2000" dirty="0" smtClean="0"/>
              <a:t>ale osemročné gymnáziá sú len prejavom slobody výberu a rôznorodosti slovenského školstva ako celku:</a:t>
            </a:r>
          </a:p>
          <a:p>
            <a:pPr>
              <a:buClr>
                <a:srgbClr val="7030A0"/>
              </a:buClr>
            </a:pPr>
            <a:endParaRPr lang="sk-SK" sz="2000" dirty="0" smtClean="0"/>
          </a:p>
          <a:p>
            <a:pPr>
              <a:buClr>
                <a:srgbClr val="7030A0"/>
              </a:buClr>
              <a:buFont typeface="Wingdings" pitchFamily="2" charset="2"/>
              <a:buChar char="ü"/>
            </a:pPr>
            <a:r>
              <a:rPr lang="sk-SK" sz="2000" dirty="0" smtClean="0"/>
              <a:t>sloboda rodiča pri výbere verejnej školy</a:t>
            </a:r>
          </a:p>
          <a:p>
            <a:pPr>
              <a:buClr>
                <a:srgbClr val="7030A0"/>
              </a:buClr>
              <a:buFont typeface="Wingdings" pitchFamily="2" charset="2"/>
              <a:buChar char="ü"/>
            </a:pPr>
            <a:r>
              <a:rPr lang="sk-SK" sz="2000" dirty="0" smtClean="0"/>
              <a:t>triedy / školy pre mimoriadne nadané deti už na základných školách</a:t>
            </a:r>
          </a:p>
          <a:p>
            <a:pPr>
              <a:buClr>
                <a:srgbClr val="7030A0"/>
              </a:buClr>
              <a:buFont typeface="Wingdings" pitchFamily="2" charset="2"/>
              <a:buChar char="ü"/>
            </a:pPr>
            <a:r>
              <a:rPr lang="sk-SK" sz="2000" dirty="0" smtClean="0"/>
              <a:t>bilingválne gymnáziá</a:t>
            </a:r>
          </a:p>
          <a:p>
            <a:pPr>
              <a:buClr>
                <a:srgbClr val="7030A0"/>
              </a:buClr>
              <a:buFont typeface="Wingdings" pitchFamily="2" charset="2"/>
              <a:buChar char="ü"/>
            </a:pPr>
            <a:r>
              <a:rPr lang="sk-SK" sz="2000" dirty="0" smtClean="0"/>
              <a:t>športové školy a športové gymnázia</a:t>
            </a:r>
          </a:p>
          <a:p>
            <a:pPr>
              <a:buClr>
                <a:srgbClr val="7030A0"/>
              </a:buClr>
              <a:buFont typeface="Wingdings" pitchFamily="2" charset="2"/>
              <a:buChar char="ü"/>
            </a:pPr>
            <a:r>
              <a:rPr lang="sk-SK" sz="2000" dirty="0" smtClean="0"/>
              <a:t>inak špecializované triedy a školy (</a:t>
            </a:r>
            <a:r>
              <a:rPr lang="sk-SK" sz="2000" dirty="0" err="1" smtClean="0"/>
              <a:t>výuka</a:t>
            </a:r>
            <a:r>
              <a:rPr lang="sk-SK" sz="2000" dirty="0" smtClean="0"/>
              <a:t> v cudzom jazyku)</a:t>
            </a:r>
          </a:p>
          <a:p>
            <a:pPr>
              <a:buClr>
                <a:srgbClr val="7030A0"/>
              </a:buClr>
              <a:buFont typeface="Wingdings" pitchFamily="2" charset="2"/>
              <a:buChar char="ü"/>
            </a:pPr>
            <a:r>
              <a:rPr lang="sk-SK" sz="2000" dirty="0" smtClean="0"/>
              <a:t>súkromné / cirkevné školy – aj ako nástroj exkluzivity</a:t>
            </a:r>
          </a:p>
          <a:p>
            <a:pPr>
              <a:buClr>
                <a:srgbClr val="7030A0"/>
              </a:buClr>
              <a:buFont typeface="Wingdings" pitchFamily="2" charset="2"/>
              <a:buChar char="q"/>
            </a:pPr>
            <a:endParaRPr lang="sk-SK" sz="2000" dirty="0" smtClean="0"/>
          </a:p>
          <a:p>
            <a:pPr>
              <a:buClr>
                <a:srgbClr val="7030A0"/>
              </a:buClr>
              <a:buFont typeface="Wingdings" pitchFamily="2" charset="2"/>
              <a:buChar char="q"/>
            </a:pPr>
            <a:endParaRPr lang="sk-SK" sz="2400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908720"/>
            <a:ext cx="367240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76" lvl="0" indent="-265176" algn="l" fontAlgn="auto">
              <a:spcBef>
                <a:spcPts val="250"/>
              </a:spcBef>
              <a:spcAft>
                <a:spcPts val="0"/>
              </a:spcAft>
              <a:buClr>
                <a:srgbClr val="7030A0"/>
              </a:buClr>
              <a:buSzPct val="80000"/>
              <a:buFont typeface="Wingdings 2"/>
              <a:buChar char=""/>
            </a:pPr>
            <a:r>
              <a:rPr lang="sk-SK" sz="2000" dirty="0" smtClean="0">
                <a:solidFill>
                  <a:prstClr val="black"/>
                </a:solidFill>
                <a:latin typeface="Verdana"/>
                <a:cs typeface="+mn-cs"/>
              </a:rPr>
              <a:t>osemročné gymnáziá na rozdiel od iných krajín akceptujú len malé percento žiakov (a „riešenie“ by toto percento nijako významne neznížilo)</a:t>
            </a:r>
          </a:p>
          <a:p>
            <a:endParaRPr lang="sk-SK" dirty="0"/>
          </a:p>
        </p:txBody>
      </p:sp>
      <p:pic>
        <p:nvPicPr>
          <p:cNvPr id="11" name="Obrázek 10" descr="Consolidated_MD_Medical_Billing_And_Consulting_Solution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3212976"/>
            <a:ext cx="2952328" cy="2952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533400" y="2438400"/>
            <a:ext cx="449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sk-SK" sz="3200">
              <a:latin typeface="Tahoma" charset="0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705600" y="26670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sk-SK">
              <a:latin typeface="Tahoma" charset="0"/>
            </a:endParaRPr>
          </a:p>
          <a:p>
            <a:pPr algn="l"/>
            <a:endParaRPr lang="sk-SK">
              <a:latin typeface="Tahoma" charset="0"/>
            </a:endParaRPr>
          </a:p>
        </p:txBody>
      </p:sp>
      <p:sp>
        <p:nvSpPr>
          <p:cNvPr id="69641" name="Rectangle 9"/>
          <p:cNvSpPr>
            <a:spLocks noGrp="1" noChangeArrowheads="1"/>
          </p:cNvSpPr>
          <p:nvPr>
            <p:ph type="title"/>
          </p:nvPr>
        </p:nvSpPr>
        <p:spPr>
          <a:xfrm>
            <a:off x="467544" y="620688"/>
            <a:ext cx="8280920" cy="575568"/>
          </a:xfrm>
        </p:spPr>
        <p:txBody>
          <a:bodyPr numCol="1">
            <a:normAutofit fontScale="90000"/>
          </a:bodyPr>
          <a:lstStyle/>
          <a:p>
            <a:pPr algn="ctr"/>
            <a:r>
              <a:rPr lang="sk-SK" sz="2700" dirty="0" smtClean="0">
                <a:solidFill>
                  <a:schemeClr val="tx1"/>
                </a:solidFill>
              </a:rPr>
              <a:t>Najlepšie to ilustruje príklad Bratislavy ako najväčšieho a jednotného školského „trhu“</a:t>
            </a:r>
            <a:endParaRPr lang="sk-SK" sz="2700" dirty="0">
              <a:solidFill>
                <a:schemeClr val="tx1"/>
              </a:solidFill>
            </a:endParaRPr>
          </a:p>
        </p:txBody>
      </p:sp>
      <p:sp>
        <p:nvSpPr>
          <p:cNvPr id="69644" name="Rectangle 12"/>
          <p:cNvSpPr>
            <a:spLocks noGrp="1" noChangeArrowheads="1"/>
          </p:cNvSpPr>
          <p:nvPr>
            <p:ph type="body" sz="half" idx="1"/>
          </p:nvPr>
        </p:nvSpPr>
        <p:spPr>
          <a:xfrm>
            <a:off x="395536" y="1196752"/>
            <a:ext cx="8352928" cy="2016224"/>
          </a:xfrm>
        </p:spPr>
        <p:txBody>
          <a:bodyPr>
            <a:normAutofit/>
          </a:bodyPr>
          <a:lstStyle/>
          <a:p>
            <a:pPr algn="ctr">
              <a:buClr>
                <a:srgbClr val="7030A0"/>
              </a:buClr>
              <a:buNone/>
            </a:pPr>
            <a:r>
              <a:rPr lang="sk-SK" sz="2400" dirty="0" smtClean="0"/>
              <a:t>Výsledky Monitoru 9 v matematike podľa okresov (zdroj – NÚCEM):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</p:txBody>
      </p:sp>
      <p:pic>
        <p:nvPicPr>
          <p:cNvPr id="8" name="Obrázek 7" descr="obr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700810"/>
            <a:ext cx="8424936" cy="2638844"/>
          </a:xfrm>
          <a:prstGeom prst="rect">
            <a:avLst/>
          </a:prstGeom>
        </p:spPr>
      </p:pic>
      <p:pic>
        <p:nvPicPr>
          <p:cNvPr id="11" name="Obrázek 10" descr="obr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4241304"/>
            <a:ext cx="8496944" cy="26166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533400" y="2438400"/>
            <a:ext cx="449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sk-SK" sz="3200">
              <a:latin typeface="Tahoma" charset="0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705600" y="26670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sk-SK">
              <a:latin typeface="Tahoma" charset="0"/>
            </a:endParaRPr>
          </a:p>
          <a:p>
            <a:pPr algn="l"/>
            <a:endParaRPr lang="sk-SK">
              <a:latin typeface="Tahoma" charset="0"/>
            </a:endParaRPr>
          </a:p>
        </p:txBody>
      </p:sp>
      <p:sp>
        <p:nvSpPr>
          <p:cNvPr id="69641" name="Rectangle 9"/>
          <p:cNvSpPr>
            <a:spLocks noGrp="1" noChangeArrowheads="1"/>
          </p:cNvSpPr>
          <p:nvPr>
            <p:ph type="title"/>
          </p:nvPr>
        </p:nvSpPr>
        <p:spPr>
          <a:xfrm>
            <a:off x="467544" y="476672"/>
            <a:ext cx="8280920" cy="575568"/>
          </a:xfrm>
        </p:spPr>
        <p:txBody>
          <a:bodyPr numCol="1">
            <a:normAutofit/>
          </a:bodyPr>
          <a:lstStyle/>
          <a:p>
            <a:pPr algn="ctr"/>
            <a:r>
              <a:rPr lang="sk-SK" sz="2700" dirty="0" smtClean="0">
                <a:solidFill>
                  <a:schemeClr val="tx1"/>
                </a:solidFill>
              </a:rPr>
              <a:t>Ako sa </a:t>
            </a:r>
            <a:r>
              <a:rPr lang="sk-SK" sz="2700" dirty="0" err="1" smtClean="0">
                <a:solidFill>
                  <a:schemeClr val="tx1"/>
                </a:solidFill>
              </a:rPr>
              <a:t>vysporiadať</a:t>
            </a:r>
            <a:r>
              <a:rPr lang="sk-SK" sz="2700" dirty="0" smtClean="0">
                <a:solidFill>
                  <a:schemeClr val="tx1"/>
                </a:solidFill>
              </a:rPr>
              <a:t> s rôznorodosťou?</a:t>
            </a:r>
            <a:endParaRPr lang="sk-SK" sz="2700" dirty="0">
              <a:solidFill>
                <a:schemeClr val="tx1"/>
              </a:solidFill>
            </a:endParaRPr>
          </a:p>
        </p:txBody>
      </p:sp>
      <p:sp>
        <p:nvSpPr>
          <p:cNvPr id="69644" name="Rectangle 12"/>
          <p:cNvSpPr>
            <a:spLocks noGrp="1" noChangeArrowheads="1"/>
          </p:cNvSpPr>
          <p:nvPr>
            <p:ph type="body" sz="half" idx="1"/>
          </p:nvPr>
        </p:nvSpPr>
        <p:spPr>
          <a:xfrm>
            <a:off x="3851920" y="1196752"/>
            <a:ext cx="4896544" cy="4824536"/>
          </a:xfrm>
        </p:spPr>
        <p:txBody>
          <a:bodyPr>
            <a:normAutofit/>
          </a:bodyPr>
          <a:lstStyle/>
          <a:p>
            <a:pPr>
              <a:buClr>
                <a:srgbClr val="7030A0"/>
              </a:buClr>
            </a:pPr>
            <a:r>
              <a:rPr lang="sk-SK" sz="2400" dirty="0" smtClean="0"/>
              <a:t>predstierať riešenie a nechať tak (súčasné vedenie </a:t>
            </a:r>
            <a:r>
              <a:rPr lang="sk-SK" sz="2400" dirty="0" err="1" smtClean="0"/>
              <a:t>MŠVVaŠ</a:t>
            </a:r>
            <a:r>
              <a:rPr lang="sk-SK" sz="2400" dirty="0" smtClean="0"/>
              <a:t> SR)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zakázať ju (logický dôsledok súčasného oficiálneho postoja, ale nikto si na to netrúfa)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 lvl="0">
              <a:buClr>
                <a:srgbClr val="7030A0"/>
              </a:buClr>
            </a:pPr>
            <a:r>
              <a:rPr lang="sk-SK" sz="2400" dirty="0" smtClean="0"/>
              <a:t>skúsiť riešiť korene problému a jeho prejavy (môj postoj)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</p:txBody>
      </p:sp>
      <p:pic>
        <p:nvPicPr>
          <p:cNvPr id="6" name="Obrázek 5" descr="unique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3789040"/>
            <a:ext cx="3024336" cy="2138811"/>
          </a:xfrm>
          <a:prstGeom prst="rect">
            <a:avLst/>
          </a:prstGeom>
        </p:spPr>
      </p:pic>
      <p:pic>
        <p:nvPicPr>
          <p:cNvPr id="7" name="Obrázek 6" descr="Head-in-san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1340768"/>
            <a:ext cx="3109289" cy="20631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533400" y="2438400"/>
            <a:ext cx="449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sk-SK" sz="3200">
              <a:latin typeface="Tahoma" charset="0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705600" y="26670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sk-SK">
              <a:latin typeface="Tahoma" charset="0"/>
            </a:endParaRPr>
          </a:p>
          <a:p>
            <a:pPr algn="l"/>
            <a:endParaRPr lang="sk-SK">
              <a:latin typeface="Tahoma" charset="0"/>
            </a:endParaRPr>
          </a:p>
        </p:txBody>
      </p:sp>
      <p:sp>
        <p:nvSpPr>
          <p:cNvPr id="69641" name="Rectangle 9"/>
          <p:cNvSpPr>
            <a:spLocks noGrp="1" noChangeArrowheads="1"/>
          </p:cNvSpPr>
          <p:nvPr>
            <p:ph type="title"/>
          </p:nvPr>
        </p:nvSpPr>
        <p:spPr>
          <a:xfrm>
            <a:off x="467544" y="476672"/>
            <a:ext cx="8280920" cy="575568"/>
          </a:xfrm>
        </p:spPr>
        <p:txBody>
          <a:bodyPr numCol="1">
            <a:normAutofit/>
          </a:bodyPr>
          <a:lstStyle/>
          <a:p>
            <a:pPr algn="ctr"/>
            <a:r>
              <a:rPr lang="sk-SK" sz="2700" dirty="0" smtClean="0">
                <a:solidFill>
                  <a:schemeClr val="tx1"/>
                </a:solidFill>
              </a:rPr>
              <a:t>3 konkrétne cesty:</a:t>
            </a:r>
          </a:p>
        </p:txBody>
      </p:sp>
      <p:sp>
        <p:nvSpPr>
          <p:cNvPr id="69644" name="Rectangle 12"/>
          <p:cNvSpPr>
            <a:spLocks noGrp="1" noChangeArrowheads="1"/>
          </p:cNvSpPr>
          <p:nvPr>
            <p:ph type="body" sz="half" idx="1"/>
          </p:nvPr>
        </p:nvSpPr>
        <p:spPr>
          <a:xfrm>
            <a:off x="3851920" y="1196752"/>
            <a:ext cx="4896544" cy="4824536"/>
          </a:xfrm>
        </p:spPr>
        <p:txBody>
          <a:bodyPr>
            <a:normAutofit/>
          </a:bodyPr>
          <a:lstStyle/>
          <a:p>
            <a:pPr>
              <a:buClr>
                <a:srgbClr val="7030A0"/>
              </a:buClr>
            </a:pPr>
            <a:r>
              <a:rPr lang="sk-SK" sz="2400" dirty="0" smtClean="0"/>
              <a:t>garancia minimálnej kvality školy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garancia dostupnosti predškolskej výchovy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 lvl="0">
              <a:buClr>
                <a:srgbClr val="7030A0"/>
              </a:buClr>
            </a:pPr>
            <a:r>
              <a:rPr lang="sk-SK" sz="2400" dirty="0" smtClean="0"/>
              <a:t>garancia „celodenného“ balíka aktivít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</p:txBody>
      </p:sp>
      <p:pic>
        <p:nvPicPr>
          <p:cNvPr id="6" name="Obrázek 5" descr="unique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1870" y="3789040"/>
            <a:ext cx="2851748" cy="2138811"/>
          </a:xfrm>
          <a:prstGeom prst="rect">
            <a:avLst/>
          </a:prstGeom>
        </p:spPr>
      </p:pic>
      <p:pic>
        <p:nvPicPr>
          <p:cNvPr id="7" name="Obrázek 6" descr="Head-in-san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2809" y="1340768"/>
            <a:ext cx="2750806" cy="20631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533400" y="2438400"/>
            <a:ext cx="449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sk-SK" sz="3200">
              <a:latin typeface="Tahoma" charset="0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705600" y="26670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sk-SK">
              <a:latin typeface="Tahoma" charset="0"/>
            </a:endParaRPr>
          </a:p>
          <a:p>
            <a:pPr algn="l"/>
            <a:endParaRPr lang="sk-SK">
              <a:latin typeface="Tahoma" charset="0"/>
            </a:endParaRPr>
          </a:p>
        </p:txBody>
      </p:sp>
      <p:sp>
        <p:nvSpPr>
          <p:cNvPr id="69641" name="Rectangle 9"/>
          <p:cNvSpPr>
            <a:spLocks noGrp="1" noChangeArrowheads="1"/>
          </p:cNvSpPr>
          <p:nvPr>
            <p:ph type="title"/>
          </p:nvPr>
        </p:nvSpPr>
        <p:spPr>
          <a:xfrm>
            <a:off x="467544" y="620688"/>
            <a:ext cx="8280920" cy="575568"/>
          </a:xfrm>
        </p:spPr>
        <p:txBody>
          <a:bodyPr numCol="1">
            <a:normAutofit fontScale="90000"/>
          </a:bodyPr>
          <a:lstStyle/>
          <a:p>
            <a:pPr algn="ctr"/>
            <a:r>
              <a:rPr lang="sk-SK" sz="2700" u="sng" dirty="0" smtClean="0">
                <a:solidFill>
                  <a:schemeClr val="tx1"/>
                </a:solidFill>
              </a:rPr>
              <a:t>Téma č. 2 :</a:t>
            </a:r>
            <a:br>
              <a:rPr lang="sk-SK" sz="2700" u="sng" dirty="0" smtClean="0">
                <a:solidFill>
                  <a:schemeClr val="tx1"/>
                </a:solidFill>
              </a:rPr>
            </a:br>
            <a:r>
              <a:rPr lang="sk-SK" sz="2700" u="sng" dirty="0" smtClean="0">
                <a:solidFill>
                  <a:schemeClr val="tx1"/>
                </a:solidFill>
              </a:rPr>
              <a:t>Ako zvýšiť efektívnosť stredného školstva</a:t>
            </a:r>
            <a:endParaRPr lang="sk-SK" sz="2700" u="sng" dirty="0">
              <a:solidFill>
                <a:schemeClr val="tx1"/>
              </a:solidFill>
            </a:endParaRPr>
          </a:p>
        </p:txBody>
      </p:sp>
      <p:sp>
        <p:nvSpPr>
          <p:cNvPr id="69644" name="Rectangle 12"/>
          <p:cNvSpPr>
            <a:spLocks noGrp="1" noChangeArrowheads="1"/>
          </p:cNvSpPr>
          <p:nvPr>
            <p:ph type="body" sz="half" idx="1"/>
          </p:nvPr>
        </p:nvSpPr>
        <p:spPr>
          <a:xfrm>
            <a:off x="611560" y="1268760"/>
            <a:ext cx="8280920" cy="1224136"/>
          </a:xfrm>
        </p:spPr>
        <p:txBody>
          <a:bodyPr>
            <a:normAutofit/>
          </a:bodyPr>
          <a:lstStyle/>
          <a:p>
            <a:pPr algn="ctr">
              <a:buClr>
                <a:srgbClr val="7030A0"/>
              </a:buClr>
              <a:buNone/>
            </a:pPr>
            <a:r>
              <a:rPr lang="sk-SK" sz="2400" dirty="0" smtClean="0"/>
              <a:t>Prechod od elitného k masovému vysokoškolskému vzdelávaniu a vplyv na stredné školy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683568" y="2348880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k-SK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99592" y="2420888"/>
          <a:ext cx="7344815" cy="256029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468963"/>
                <a:gridCol w="1468963"/>
                <a:gridCol w="1468963"/>
                <a:gridCol w="1468963"/>
                <a:gridCol w="1468963"/>
              </a:tblGrid>
              <a:tr h="384043">
                <a:tc gridSpan="5"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1989 - Štruktúra</a:t>
                      </a:r>
                      <a:r>
                        <a:rPr lang="sk-SK" baseline="0" dirty="0" smtClean="0"/>
                        <a:t> absolventov</a:t>
                      </a:r>
                      <a:endParaRPr lang="sk-SK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</a:tr>
              <a:tr h="384043"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Štruktúra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Počet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%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sk-SK"/>
                    </a:p>
                  </a:txBody>
                  <a:tcPr/>
                </a:tc>
              </a:tr>
              <a:tr h="384043">
                <a:tc>
                  <a:txBody>
                    <a:bodyPr/>
                    <a:lstStyle/>
                    <a:p>
                      <a:pPr algn="ctr"/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všetci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maturanti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všetci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maturanti</a:t>
                      </a:r>
                      <a:endParaRPr lang="sk-SK" dirty="0"/>
                    </a:p>
                  </a:txBody>
                  <a:tcPr/>
                </a:tc>
              </a:tr>
              <a:tr h="384043"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gymnáziá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+mn-lt"/>
                          <a:ea typeface="Times New Roman"/>
                          <a:cs typeface="Times New Roman"/>
                        </a:rPr>
                        <a:t>10</a:t>
                      </a:r>
                      <a:r>
                        <a:rPr lang="sk-SK" sz="1800" dirty="0" smtClean="0"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dirty="0" smtClean="0">
                          <a:latin typeface="+mn-lt"/>
                          <a:ea typeface="Times New Roman"/>
                          <a:cs typeface="Times New Roman"/>
                        </a:rPr>
                        <a:t>463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+mn-lt"/>
                          <a:ea typeface="Times New Roman"/>
                          <a:cs typeface="Times New Roman"/>
                        </a:rPr>
                        <a:t>10</a:t>
                      </a:r>
                      <a:r>
                        <a:rPr lang="sk-SK" sz="1800" dirty="0" smtClean="0"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dirty="0" smtClean="0">
                          <a:latin typeface="+mn-lt"/>
                          <a:ea typeface="Times New Roman"/>
                          <a:cs typeface="Times New Roman"/>
                        </a:rPr>
                        <a:t>463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14,3</a:t>
                      </a:r>
                      <a:endParaRPr lang="sk-SK" sz="180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14,3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4043"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odborné</a:t>
                      </a:r>
                      <a:r>
                        <a:rPr lang="sk-SK" baseline="0" dirty="0" smtClean="0"/>
                        <a:t> školy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62</a:t>
                      </a:r>
                      <a:r>
                        <a:rPr lang="sk-SK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876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23</a:t>
                      </a:r>
                      <a:r>
                        <a:rPr lang="sk-SK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896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85,7</a:t>
                      </a:r>
                      <a:endParaRPr lang="sk-SK" sz="180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32,6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4043"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/>
                        <a:t>SPOLU</a:t>
                      </a:r>
                      <a:endParaRPr lang="sk-SK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73</a:t>
                      </a:r>
                      <a:r>
                        <a:rPr lang="sk-SK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339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34</a:t>
                      </a:r>
                      <a:r>
                        <a:rPr lang="sk-SK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359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100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46,9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533400" y="2438400"/>
            <a:ext cx="449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sk-SK" sz="3200">
              <a:latin typeface="Tahoma" charset="0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705600" y="26670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sk-SK">
              <a:latin typeface="Tahoma" charset="0"/>
            </a:endParaRPr>
          </a:p>
          <a:p>
            <a:pPr algn="l"/>
            <a:endParaRPr lang="sk-SK">
              <a:latin typeface="Tahoma" charset="0"/>
            </a:endParaRPr>
          </a:p>
        </p:txBody>
      </p:sp>
      <p:sp>
        <p:nvSpPr>
          <p:cNvPr id="69641" name="Rectangle 9"/>
          <p:cNvSpPr>
            <a:spLocks noGrp="1" noChangeArrowheads="1"/>
          </p:cNvSpPr>
          <p:nvPr>
            <p:ph type="title"/>
          </p:nvPr>
        </p:nvSpPr>
        <p:spPr>
          <a:xfrm>
            <a:off x="467544" y="620688"/>
            <a:ext cx="8280920" cy="575568"/>
          </a:xfrm>
        </p:spPr>
        <p:txBody>
          <a:bodyPr numCol="1">
            <a:normAutofit fontScale="90000"/>
          </a:bodyPr>
          <a:lstStyle/>
          <a:p>
            <a:pPr algn="ctr"/>
            <a:r>
              <a:rPr lang="sk-SK" sz="2700" u="sng" dirty="0" smtClean="0">
                <a:solidFill>
                  <a:schemeClr val="tx1"/>
                </a:solidFill>
              </a:rPr>
              <a:t>Téma č. 2 :</a:t>
            </a:r>
            <a:br>
              <a:rPr lang="sk-SK" sz="2700" u="sng" dirty="0" smtClean="0">
                <a:solidFill>
                  <a:schemeClr val="tx1"/>
                </a:solidFill>
              </a:rPr>
            </a:br>
            <a:r>
              <a:rPr lang="sk-SK" sz="2700" u="sng" dirty="0" smtClean="0">
                <a:solidFill>
                  <a:schemeClr val="tx1"/>
                </a:solidFill>
              </a:rPr>
              <a:t>Ako zvýšiť efektívnosť stredného školstva</a:t>
            </a:r>
            <a:endParaRPr lang="sk-SK" sz="2700" u="sng" dirty="0">
              <a:solidFill>
                <a:schemeClr val="tx1"/>
              </a:solidFill>
            </a:endParaRPr>
          </a:p>
        </p:txBody>
      </p:sp>
      <p:sp>
        <p:nvSpPr>
          <p:cNvPr id="69644" name="Rectangle 12"/>
          <p:cNvSpPr>
            <a:spLocks noGrp="1" noChangeArrowheads="1"/>
          </p:cNvSpPr>
          <p:nvPr>
            <p:ph type="body" sz="half" idx="1"/>
          </p:nvPr>
        </p:nvSpPr>
        <p:spPr>
          <a:xfrm>
            <a:off x="611560" y="1268760"/>
            <a:ext cx="8280920" cy="1224136"/>
          </a:xfrm>
        </p:spPr>
        <p:txBody>
          <a:bodyPr>
            <a:normAutofit/>
          </a:bodyPr>
          <a:lstStyle/>
          <a:p>
            <a:pPr algn="ctr">
              <a:buClr>
                <a:srgbClr val="7030A0"/>
              </a:buClr>
              <a:buNone/>
            </a:pPr>
            <a:r>
              <a:rPr lang="sk-SK" sz="2400" dirty="0" smtClean="0"/>
              <a:t>Prechod od elitného k masovému vysokoškolskému vzdelávaniu a vplyv na stredné školy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683568" y="2348880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k-SK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99592" y="2420888"/>
          <a:ext cx="7344815" cy="256029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468963"/>
                <a:gridCol w="1468963"/>
                <a:gridCol w="1468963"/>
                <a:gridCol w="1468963"/>
                <a:gridCol w="1468963"/>
              </a:tblGrid>
              <a:tr h="384043">
                <a:tc gridSpan="5"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2012 - Štruktúra</a:t>
                      </a:r>
                      <a:r>
                        <a:rPr lang="sk-SK" baseline="0" dirty="0" smtClean="0"/>
                        <a:t> absolventov</a:t>
                      </a:r>
                      <a:endParaRPr lang="sk-SK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</a:tr>
              <a:tr h="384043"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Štruktúra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Počet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%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sk-SK"/>
                    </a:p>
                  </a:txBody>
                  <a:tcPr/>
                </a:tc>
              </a:tr>
              <a:tr h="384043">
                <a:tc>
                  <a:txBody>
                    <a:bodyPr/>
                    <a:lstStyle/>
                    <a:p>
                      <a:pPr algn="ctr"/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všetci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maturanti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všetci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maturanti</a:t>
                      </a:r>
                      <a:endParaRPr lang="sk-SK" dirty="0"/>
                    </a:p>
                  </a:txBody>
                  <a:tcPr/>
                </a:tc>
              </a:tr>
              <a:tr h="384043"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gymnáziá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+mn-lt"/>
                          <a:ea typeface="Times New Roman"/>
                          <a:cs typeface="Times New Roman"/>
                        </a:rPr>
                        <a:t>19</a:t>
                      </a:r>
                      <a:r>
                        <a:rPr lang="sk-SK" sz="1800" dirty="0" smtClean="0"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dirty="0" smtClean="0">
                          <a:latin typeface="+mn-lt"/>
                          <a:ea typeface="Times New Roman"/>
                          <a:cs typeface="Times New Roman"/>
                        </a:rPr>
                        <a:t>098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+mn-lt"/>
                          <a:ea typeface="Times New Roman"/>
                          <a:cs typeface="Times New Roman"/>
                        </a:rPr>
                        <a:t>18</a:t>
                      </a:r>
                      <a:r>
                        <a:rPr lang="sk-SK" sz="1800" dirty="0" smtClean="0"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dirty="0" smtClean="0">
                          <a:latin typeface="+mn-lt"/>
                          <a:ea typeface="Times New Roman"/>
                          <a:cs typeface="Times New Roman"/>
                        </a:rPr>
                        <a:t>982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28</a:t>
                      </a:r>
                      <a:endParaRPr lang="sk-SK" sz="180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27,8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4043"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odborné</a:t>
                      </a:r>
                      <a:r>
                        <a:rPr lang="sk-SK" baseline="0" dirty="0" smtClean="0"/>
                        <a:t> školy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+mn-lt"/>
                          <a:ea typeface="Times New Roman"/>
                          <a:cs typeface="Times New Roman"/>
                        </a:rPr>
                        <a:t>49</a:t>
                      </a:r>
                      <a:r>
                        <a:rPr lang="sk-SK" sz="1800" dirty="0" smtClean="0"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dirty="0" smtClean="0">
                          <a:latin typeface="+mn-lt"/>
                          <a:ea typeface="Times New Roman"/>
                          <a:cs typeface="Times New Roman"/>
                        </a:rPr>
                        <a:t>080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+mn-lt"/>
                          <a:ea typeface="Times New Roman"/>
                          <a:cs typeface="Times New Roman"/>
                        </a:rPr>
                        <a:t>31</a:t>
                      </a:r>
                      <a:r>
                        <a:rPr lang="sk-SK" sz="1800" dirty="0" smtClean="0"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dirty="0" smtClean="0">
                          <a:latin typeface="+mn-lt"/>
                          <a:ea typeface="Times New Roman"/>
                          <a:cs typeface="Times New Roman"/>
                        </a:rPr>
                        <a:t>909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72</a:t>
                      </a:r>
                      <a:endParaRPr lang="sk-SK" sz="180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46,8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4043"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/>
                        <a:t>SPOLU</a:t>
                      </a:r>
                      <a:endParaRPr lang="sk-SK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68</a:t>
                      </a:r>
                      <a:r>
                        <a:rPr lang="sk-SK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178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50</a:t>
                      </a:r>
                      <a:r>
                        <a:rPr lang="sk-SK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891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100</a:t>
                      </a:r>
                      <a:endParaRPr lang="sk-SK" sz="180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74,6</a:t>
                      </a:r>
                      <a:endParaRPr lang="sk-SK" sz="1800" dirty="0"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533400" y="2438400"/>
            <a:ext cx="449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sk-SK" sz="3200">
              <a:latin typeface="Tahoma" charset="0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705600" y="26670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sk-SK">
              <a:latin typeface="Tahoma" charset="0"/>
            </a:endParaRPr>
          </a:p>
          <a:p>
            <a:pPr algn="l"/>
            <a:endParaRPr lang="sk-SK">
              <a:latin typeface="Tahoma" charset="0"/>
            </a:endParaRPr>
          </a:p>
        </p:txBody>
      </p:sp>
      <p:sp>
        <p:nvSpPr>
          <p:cNvPr id="69641" name="Rectangle 9"/>
          <p:cNvSpPr>
            <a:spLocks noGrp="1" noChangeArrowheads="1"/>
          </p:cNvSpPr>
          <p:nvPr>
            <p:ph type="title"/>
          </p:nvPr>
        </p:nvSpPr>
        <p:spPr>
          <a:xfrm>
            <a:off x="467544" y="476672"/>
            <a:ext cx="8280920" cy="575568"/>
          </a:xfrm>
        </p:spPr>
        <p:txBody>
          <a:bodyPr numCol="1">
            <a:normAutofit/>
          </a:bodyPr>
          <a:lstStyle/>
          <a:p>
            <a:pPr algn="ctr"/>
            <a:r>
              <a:rPr lang="sk-SK" sz="2700" dirty="0" smtClean="0">
                <a:solidFill>
                  <a:schemeClr val="tx1"/>
                </a:solidFill>
              </a:rPr>
              <a:t>Ako zvýšiť efektívnosť stredného školstva</a:t>
            </a:r>
            <a:endParaRPr lang="sk-SK" sz="2700" dirty="0">
              <a:solidFill>
                <a:schemeClr val="tx1"/>
              </a:solidFill>
            </a:endParaRPr>
          </a:p>
        </p:txBody>
      </p:sp>
      <p:sp>
        <p:nvSpPr>
          <p:cNvPr id="69644" name="Rectangle 12"/>
          <p:cNvSpPr>
            <a:spLocks noGrp="1" noChangeArrowheads="1"/>
          </p:cNvSpPr>
          <p:nvPr>
            <p:ph type="body" sz="half" idx="1"/>
          </p:nvPr>
        </p:nvSpPr>
        <p:spPr>
          <a:xfrm>
            <a:off x="3059832" y="1052736"/>
            <a:ext cx="5688632" cy="5112568"/>
          </a:xfrm>
        </p:spPr>
        <p:txBody>
          <a:bodyPr>
            <a:normAutofit fontScale="92500" lnSpcReduction="10000"/>
          </a:bodyPr>
          <a:lstStyle/>
          <a:p>
            <a:pPr>
              <a:buClr>
                <a:srgbClr val="7030A0"/>
              </a:buClr>
            </a:pPr>
            <a:r>
              <a:rPr lang="sk-SK" sz="2400" dirty="0" smtClean="0"/>
              <a:t>28 951 maturujúcich v roku 2012 bolo prijatých na VŠ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dá sa očakávať, že v priebehu ďalších troch rokov to bude ešte cca 12 000 maturantov z roku 2012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spolu tak 41 000 maturantov z 2012 bude prijatých na VŠ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z nich len 19 000 sú absolventi gymnázií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väčšinu VŠ študentov tak tvoria žiaci stredných odborných škôl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</p:txBody>
      </p:sp>
      <p:pic>
        <p:nvPicPr>
          <p:cNvPr id="8" name="Obrázek 7" descr="Myths-and-Fact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268760"/>
            <a:ext cx="2689432" cy="2088232"/>
          </a:xfrm>
          <a:prstGeom prst="rect">
            <a:avLst/>
          </a:prstGeom>
        </p:spPr>
      </p:pic>
      <p:pic>
        <p:nvPicPr>
          <p:cNvPr id="9" name="Obrázek 8" descr="10-Social-Media-Facts-Figures-and-Statistics-You-Need-to-Know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3501008"/>
            <a:ext cx="2448272" cy="2448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533400" y="2438400"/>
            <a:ext cx="449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sk-SK" sz="3200">
              <a:latin typeface="Tahoma" charset="0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705600" y="26670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sk-SK">
              <a:latin typeface="Tahoma" charset="0"/>
            </a:endParaRPr>
          </a:p>
          <a:p>
            <a:pPr algn="l"/>
            <a:endParaRPr lang="sk-SK">
              <a:latin typeface="Tahoma" charset="0"/>
            </a:endParaRPr>
          </a:p>
        </p:txBody>
      </p:sp>
      <p:sp>
        <p:nvSpPr>
          <p:cNvPr id="69644" name="Rectangle 12"/>
          <p:cNvSpPr>
            <a:spLocks noGrp="1" noChangeArrowheads="1"/>
          </p:cNvSpPr>
          <p:nvPr>
            <p:ph type="body" sz="half" idx="1"/>
          </p:nvPr>
        </p:nvSpPr>
        <p:spPr>
          <a:xfrm>
            <a:off x="395536" y="404664"/>
            <a:ext cx="8352928" cy="5976664"/>
          </a:xfrm>
        </p:spPr>
        <p:txBody>
          <a:bodyPr>
            <a:normAutofit fontScale="92500" lnSpcReduction="20000"/>
          </a:bodyPr>
          <a:lstStyle/>
          <a:p>
            <a:pPr>
              <a:buClr>
                <a:srgbClr val="7030A0"/>
              </a:buClr>
            </a:pPr>
            <a:r>
              <a:rPr lang="sk-SK" sz="2400" dirty="0" smtClean="0"/>
              <a:t>slovenské stredné odborné školstvo je financované pomocou normatívov na žiaka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normatív ale nie je rovnaký a rozdiely medzi nimi sú zásadné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aktuálny pre gymnázium je </a:t>
            </a:r>
            <a:r>
              <a:rPr lang="sk-SK" sz="2400" b="1" dirty="0" smtClean="0"/>
              <a:t>1 495 eur </a:t>
            </a:r>
            <a:r>
              <a:rPr lang="sk-SK" sz="2400" dirty="0" smtClean="0"/>
              <a:t>na žiaka, pre najdrahšiu strednú odbornú školu je to už </a:t>
            </a:r>
            <a:r>
              <a:rPr lang="sk-SK" sz="2400" b="1" dirty="0" smtClean="0"/>
              <a:t>2 905 eur </a:t>
            </a:r>
            <a:r>
              <a:rPr lang="sk-SK" sz="2400" dirty="0" smtClean="0"/>
              <a:t>(napríklad učebné odbory stavebná výroba a poľnohospodárska výroba)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má to svoje opodstatnenie - je drahšie vychovať žiaka, ktorý študuje za stavbára, ako žiaka, ktorý študuje všeobecné predmety. ALE:</a:t>
            </a:r>
          </a:p>
          <a:p>
            <a:endParaRPr lang="sk-SK" sz="2400" dirty="0" smtClean="0"/>
          </a:p>
          <a:p>
            <a:pPr lvl="8">
              <a:buFont typeface="Wingdings" pitchFamily="2" charset="2"/>
              <a:buChar char="q"/>
            </a:pPr>
            <a:r>
              <a:rPr lang="sk-SK" sz="2200" dirty="0" smtClean="0"/>
              <a:t>neumožnenie expanzie gymnázií neznamená zastavenie expanzie štúdia na VŠ</a:t>
            </a:r>
          </a:p>
          <a:p>
            <a:pPr lvl="8">
              <a:buFont typeface="Wingdings" pitchFamily="2" charset="2"/>
              <a:buChar char="q"/>
            </a:pPr>
            <a:endParaRPr lang="sk-SK" sz="2200" dirty="0" smtClean="0"/>
          </a:p>
          <a:p>
            <a:pPr lvl="8">
              <a:buFont typeface="Wingdings" pitchFamily="2" charset="2"/>
              <a:buChar char="q"/>
            </a:pPr>
            <a:r>
              <a:rPr lang="sk-SK" sz="2200" dirty="0" smtClean="0"/>
              <a:t>len drahšiu a na všeobecné vzdelanie menej zameranú prípravu na VŠ štúdium</a:t>
            </a:r>
          </a:p>
          <a:p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</p:txBody>
      </p:sp>
      <p:pic>
        <p:nvPicPr>
          <p:cNvPr id="10" name="Obrázek 9" descr="eur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725144"/>
            <a:ext cx="1977451" cy="12241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533400" y="2438400"/>
            <a:ext cx="449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sk-SK" sz="3200">
              <a:latin typeface="Tahoma" charset="0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705600" y="26670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sk-SK">
              <a:latin typeface="Tahoma" charset="0"/>
            </a:endParaRPr>
          </a:p>
          <a:p>
            <a:pPr algn="l"/>
            <a:endParaRPr lang="sk-SK">
              <a:latin typeface="Tahoma" charset="0"/>
            </a:endParaRPr>
          </a:p>
        </p:txBody>
      </p:sp>
      <p:sp>
        <p:nvSpPr>
          <p:cNvPr id="69641" name="Rectangle 9"/>
          <p:cNvSpPr>
            <a:spLocks noGrp="1" noChangeArrowheads="1"/>
          </p:cNvSpPr>
          <p:nvPr>
            <p:ph type="title"/>
          </p:nvPr>
        </p:nvSpPr>
        <p:spPr>
          <a:xfrm>
            <a:off x="539552" y="620688"/>
            <a:ext cx="8280920" cy="575568"/>
          </a:xfrm>
        </p:spPr>
        <p:txBody>
          <a:bodyPr numCol="1">
            <a:normAutofit fontScale="90000"/>
          </a:bodyPr>
          <a:lstStyle/>
          <a:p>
            <a:pPr algn="ctr"/>
            <a:r>
              <a:rPr lang="sk-SK" sz="2700" dirty="0" smtClean="0">
                <a:solidFill>
                  <a:schemeClr val="tx1"/>
                </a:solidFill>
              </a:rPr>
              <a:t>Stredné odborné školstvo – ďalšie problémy z hľadiska efektívnosti:</a:t>
            </a:r>
          </a:p>
        </p:txBody>
      </p:sp>
      <p:sp>
        <p:nvSpPr>
          <p:cNvPr id="69644" name="Rectangle 12"/>
          <p:cNvSpPr>
            <a:spLocks noGrp="1" noChangeArrowheads="1"/>
          </p:cNvSpPr>
          <p:nvPr>
            <p:ph type="body" sz="half" idx="1"/>
          </p:nvPr>
        </p:nvSpPr>
        <p:spPr>
          <a:xfrm>
            <a:off x="2915816" y="1268760"/>
            <a:ext cx="5904656" cy="5112568"/>
          </a:xfrm>
        </p:spPr>
        <p:txBody>
          <a:bodyPr>
            <a:normAutofit fontScale="85000" lnSpcReduction="20000"/>
          </a:bodyPr>
          <a:lstStyle/>
          <a:p>
            <a:pPr>
              <a:buClr>
                <a:srgbClr val="7030A0"/>
              </a:buClr>
            </a:pPr>
            <a:r>
              <a:rPr lang="sk-SK" sz="2400" dirty="0" smtClean="0"/>
              <a:t>medzi žiakmi oveľa nižší záujem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školy sa nevedia naplniť a ostávajú poloprázdne až prázdne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r>
              <a:rPr lang="sk-SK" sz="2400" dirty="0" smtClean="0"/>
              <a:t>aby nezanikli, musia nejakým spôsobom prežiť: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  <a:buFont typeface="Wingdings" pitchFamily="2" charset="2"/>
              <a:buChar char="q"/>
            </a:pPr>
            <a:r>
              <a:rPr lang="sk-SK" sz="2400" dirty="0" smtClean="0"/>
              <a:t>majú tzv. vlastné príjmy, ako majú napríklad rôzne hotelové a reštauračné školy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  <a:buFont typeface="Wingdings" pitchFamily="2" charset="2"/>
              <a:buChar char="q"/>
            </a:pPr>
            <a:r>
              <a:rPr lang="sk-SK" sz="2400" dirty="0" smtClean="0"/>
              <a:t>znižujú kvalitu výučby, kvalitu obsadenia, napríklad tým, že sa neinvestuje do zariadenia, neinvestuje sa do školy ale všetko ide na platy existujúceho pedagogického personálu, ktorý učí malý počet detí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</p:txBody>
      </p:sp>
      <p:pic>
        <p:nvPicPr>
          <p:cNvPr id="8" name="Obrázek 7" descr="Myths-and-Fact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340768"/>
            <a:ext cx="2689432" cy="1920254"/>
          </a:xfrm>
          <a:prstGeom prst="rect">
            <a:avLst/>
          </a:prstGeom>
        </p:spPr>
      </p:pic>
      <p:pic>
        <p:nvPicPr>
          <p:cNvPr id="9" name="Obrázek 8" descr="10-Social-Media-Facts-Figures-and-Statistics-You-Need-to-Know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573016"/>
            <a:ext cx="2664296" cy="21283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533400" y="2438400"/>
            <a:ext cx="449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sk-SK" sz="3200">
              <a:latin typeface="Tahoma" charset="0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705600" y="26670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sk-SK">
              <a:latin typeface="Tahoma" charset="0"/>
            </a:endParaRPr>
          </a:p>
          <a:p>
            <a:pPr algn="l"/>
            <a:endParaRPr lang="sk-SK">
              <a:latin typeface="Tahoma" charset="0"/>
            </a:endParaRPr>
          </a:p>
        </p:txBody>
      </p:sp>
      <p:sp>
        <p:nvSpPr>
          <p:cNvPr id="69644" name="Rectangle 12"/>
          <p:cNvSpPr>
            <a:spLocks noGrp="1" noChangeArrowheads="1"/>
          </p:cNvSpPr>
          <p:nvPr>
            <p:ph type="body" sz="half" idx="1"/>
          </p:nvPr>
        </p:nvSpPr>
        <p:spPr>
          <a:xfrm>
            <a:off x="2915816" y="476672"/>
            <a:ext cx="5904656" cy="5904656"/>
          </a:xfrm>
        </p:spPr>
        <p:txBody>
          <a:bodyPr>
            <a:normAutofit fontScale="70000" lnSpcReduction="20000"/>
          </a:bodyPr>
          <a:lstStyle/>
          <a:p>
            <a:pPr>
              <a:buClr>
                <a:srgbClr val="7030A0"/>
              </a:buClr>
            </a:pPr>
            <a:r>
              <a:rPr lang="sk-SK" sz="2600" dirty="0" smtClean="0"/>
              <a:t>odborným školám systém umožňuje „prežívať“ dlhšie ako napr. gymnáziu, pretože majú </a:t>
            </a:r>
            <a:r>
              <a:rPr lang="sk-SK" sz="2600" b="1" dirty="0" smtClean="0"/>
              <a:t>dvojnásobný normatív </a:t>
            </a:r>
            <a:r>
              <a:rPr lang="sk-SK" sz="2600" dirty="0" smtClean="0"/>
              <a:t>na toho istého žiaka</a:t>
            </a:r>
          </a:p>
          <a:p>
            <a:pPr>
              <a:buClr>
                <a:srgbClr val="7030A0"/>
              </a:buClr>
            </a:pPr>
            <a:endParaRPr lang="sk-SK" sz="2600" dirty="0" smtClean="0"/>
          </a:p>
          <a:p>
            <a:pPr>
              <a:buClr>
                <a:srgbClr val="7030A0"/>
              </a:buClr>
            </a:pPr>
            <a:r>
              <a:rPr lang="sk-SK" sz="2600" dirty="0" smtClean="0"/>
              <a:t>nezáujem o odborné školy sa zvaľuje na hlúpych žiakov a rodičov, ktorí chcú mať zo svojich detí vysokoškolákov a preto nejdú na perspektívne odbory</a:t>
            </a:r>
          </a:p>
          <a:p>
            <a:pPr>
              <a:buClr>
                <a:srgbClr val="7030A0"/>
              </a:buClr>
            </a:pPr>
            <a:endParaRPr lang="sk-SK" sz="2600" dirty="0" smtClean="0"/>
          </a:p>
          <a:p>
            <a:pPr>
              <a:buClr>
                <a:srgbClr val="7030A0"/>
              </a:buClr>
            </a:pPr>
            <a:r>
              <a:rPr lang="sk-SK" sz="2600" dirty="0" smtClean="0"/>
              <a:t>pre vysvetlenie mýtu – späť k dvom z najdrahších odborov - </a:t>
            </a:r>
            <a:r>
              <a:rPr lang="sk-SK" sz="2600" b="1" dirty="0" smtClean="0"/>
              <a:t>stavebná výroba </a:t>
            </a:r>
            <a:r>
              <a:rPr lang="sk-SK" sz="2600" dirty="0" smtClean="0"/>
              <a:t>a </a:t>
            </a:r>
            <a:r>
              <a:rPr lang="sk-SK" sz="2600" b="1" dirty="0" smtClean="0"/>
              <a:t>poľnohospodárska výroba</a:t>
            </a:r>
            <a:r>
              <a:rPr lang="sk-SK" sz="2600" dirty="0" smtClean="0"/>
              <a:t>.</a:t>
            </a:r>
          </a:p>
          <a:p>
            <a:pPr>
              <a:buClr>
                <a:srgbClr val="7030A0"/>
              </a:buClr>
            </a:pPr>
            <a:endParaRPr lang="sk-SK" sz="2600" dirty="0" smtClean="0"/>
          </a:p>
          <a:p>
            <a:pPr>
              <a:buClr>
                <a:srgbClr val="7030A0"/>
              </a:buClr>
              <a:buFont typeface="Wingdings" pitchFamily="2" charset="2"/>
              <a:buChar char="q"/>
            </a:pPr>
            <a:r>
              <a:rPr lang="sk-SK" sz="2600" dirty="0" smtClean="0"/>
              <a:t>Dvojnásobne financované, no v roku 2012 mali </a:t>
            </a:r>
            <a:r>
              <a:rPr lang="sk-SK" sz="2600" b="1" dirty="0" smtClean="0"/>
              <a:t>39 %</a:t>
            </a:r>
            <a:r>
              <a:rPr lang="sk-SK" sz="2600" dirty="0" smtClean="0"/>
              <a:t> a </a:t>
            </a:r>
            <a:r>
              <a:rPr lang="sk-SK" sz="2600" b="1" dirty="0" smtClean="0"/>
              <a:t>45 %</a:t>
            </a:r>
            <a:r>
              <a:rPr lang="sk-SK" sz="2600" dirty="0" smtClean="0"/>
              <a:t> nezamestnanosť absolventov, rok </a:t>
            </a:r>
            <a:r>
              <a:rPr lang="pl-PL" sz="2600" dirty="0" smtClean="0"/>
              <a:t>predtým </a:t>
            </a:r>
            <a:r>
              <a:rPr lang="pl-PL" sz="2600" b="1" dirty="0" smtClean="0"/>
              <a:t>49 %</a:t>
            </a:r>
            <a:r>
              <a:rPr lang="pl-PL" sz="2600" dirty="0" smtClean="0"/>
              <a:t> a </a:t>
            </a:r>
            <a:r>
              <a:rPr lang="pl-PL" sz="2600" b="1" dirty="0" smtClean="0"/>
              <a:t>51 %</a:t>
            </a:r>
            <a:r>
              <a:rPr lang="pl-PL" sz="2600" dirty="0" smtClean="0"/>
              <a:t>, t. j. </a:t>
            </a:r>
            <a:r>
              <a:rPr lang="pl-PL" sz="2600" u="sng" dirty="0" smtClean="0"/>
              <a:t>40 % až 50 % </a:t>
            </a:r>
            <a:r>
              <a:rPr lang="pl-PL" sz="2600" dirty="0" smtClean="0"/>
              <a:t>absolventov najdrahších odborov je nezamestnaných </a:t>
            </a:r>
            <a:endParaRPr lang="sk-SK" sz="2600" dirty="0" smtClean="0"/>
          </a:p>
          <a:p>
            <a:pPr>
              <a:buClr>
                <a:srgbClr val="7030A0"/>
              </a:buClr>
            </a:pPr>
            <a:endParaRPr lang="sk-SK" sz="2600" dirty="0" smtClean="0"/>
          </a:p>
          <a:p>
            <a:pPr>
              <a:buClr>
                <a:srgbClr val="7030A0"/>
              </a:buClr>
              <a:buFont typeface="Wingdings" pitchFamily="2" charset="2"/>
              <a:buChar char="q"/>
            </a:pPr>
            <a:r>
              <a:rPr lang="sk-SK" sz="2600" dirty="0" smtClean="0"/>
              <a:t>Sumár: </a:t>
            </a:r>
            <a:r>
              <a:rPr lang="sk-SK" sz="2600" i="1" u="sng" dirty="0" smtClean="0"/>
              <a:t>Platíme veľmi veľa peňazí školám, ktoré sú poloprázdne za to, aby vychovávali ľudí, ktorí sú vo výraznej miere </a:t>
            </a:r>
            <a:r>
              <a:rPr lang="sk-SK" sz="2600" i="1" u="sng" dirty="0" err="1" smtClean="0"/>
              <a:t>nezamestnateľní</a:t>
            </a:r>
            <a:endParaRPr lang="sk-SK" sz="2600" i="1" u="sng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</p:txBody>
      </p:sp>
      <p:pic>
        <p:nvPicPr>
          <p:cNvPr id="8" name="Obrázek 7" descr="Myths-and-Fact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4077072"/>
            <a:ext cx="2560338" cy="1920254"/>
          </a:xfrm>
          <a:prstGeom prst="rect">
            <a:avLst/>
          </a:prstGeom>
        </p:spPr>
      </p:pic>
      <p:pic>
        <p:nvPicPr>
          <p:cNvPr id="9" name="Obrázek 8" descr="10-Social-Media-Facts-Figures-and-Statistics-You-Need-to-Know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2276872"/>
            <a:ext cx="2592288" cy="1763688"/>
          </a:xfrm>
          <a:prstGeom prst="rect">
            <a:avLst/>
          </a:prstGeom>
        </p:spPr>
      </p:pic>
      <p:pic>
        <p:nvPicPr>
          <p:cNvPr id="12" name="Obrázek 11" descr="diplom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548680"/>
            <a:ext cx="2592288" cy="15235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533400" y="2438400"/>
            <a:ext cx="449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sk-SK" sz="3200">
              <a:latin typeface="Tahoma" charset="0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705600" y="26670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sk-SK">
              <a:latin typeface="Tahoma" charset="0"/>
            </a:endParaRPr>
          </a:p>
          <a:p>
            <a:pPr algn="l"/>
            <a:endParaRPr lang="sk-SK">
              <a:latin typeface="Tahoma" charset="0"/>
            </a:endParaRPr>
          </a:p>
        </p:txBody>
      </p:sp>
      <p:sp>
        <p:nvSpPr>
          <p:cNvPr id="69644" name="Rectangle 12"/>
          <p:cNvSpPr>
            <a:spLocks noGrp="1" noChangeArrowheads="1"/>
          </p:cNvSpPr>
          <p:nvPr>
            <p:ph type="body" sz="half" idx="1"/>
          </p:nvPr>
        </p:nvSpPr>
        <p:spPr>
          <a:xfrm>
            <a:off x="3131840" y="332656"/>
            <a:ext cx="5688632" cy="6048672"/>
          </a:xfrm>
        </p:spPr>
        <p:txBody>
          <a:bodyPr>
            <a:normAutofit fontScale="92500" lnSpcReduction="10000"/>
          </a:bodyPr>
          <a:lstStyle/>
          <a:p>
            <a:r>
              <a:rPr lang="sk-SK" sz="2400" dirty="0" smtClean="0"/>
              <a:t>V odbornom školstve systémovo </a:t>
            </a:r>
            <a:r>
              <a:rPr lang="sk-SK" sz="2400" b="1" dirty="0" smtClean="0"/>
              <a:t>nedochádza k významnejšej racionalizácii</a:t>
            </a:r>
            <a:r>
              <a:rPr lang="sk-SK" sz="2400" dirty="0" smtClean="0"/>
              <a:t>, hoci počet odborných škôl, ktorými sa politici často hrdia, za uplynulé roky klesol zo 700 pod 500. 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r>
              <a:rPr lang="sk-SK" sz="2400" dirty="0" smtClean="0"/>
              <a:t>Škola je však veľmi efemérny pojem, pretože môžete zlúčiť dve školy do jednej, dáte im jedného riaditeľa a </a:t>
            </a:r>
            <a:r>
              <a:rPr lang="sk-SK" sz="2400" b="1" dirty="0" smtClean="0"/>
              <a:t>všetko zostane po starom</a:t>
            </a:r>
            <a:r>
              <a:rPr lang="sk-SK" sz="2400" dirty="0" smtClean="0"/>
              <a:t>. Je preto zaujímavejšie pozrieť sa na počet učební, ktoré určujú nákladovú štruktúru školy. 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r>
              <a:rPr lang="sk-SK" sz="2400" dirty="0" smtClean="0"/>
              <a:t>Počet učební v odbornom školstve narástol od roku 2000 z </a:t>
            </a:r>
            <a:r>
              <a:rPr lang="sk-SK" sz="2400" b="1" dirty="0" smtClean="0"/>
              <a:t>11 800 </a:t>
            </a:r>
            <a:r>
              <a:rPr lang="sk-SK" sz="2400" dirty="0" smtClean="0"/>
              <a:t>na </a:t>
            </a:r>
            <a:r>
              <a:rPr lang="sk-SK" sz="2400" b="1" dirty="0" smtClean="0"/>
              <a:t>12 450 </a:t>
            </a:r>
            <a:r>
              <a:rPr lang="sk-SK" sz="2400" dirty="0" smtClean="0"/>
              <a:t>v roku 2011. V roku 2012 počet mierne klesol. 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</p:txBody>
      </p:sp>
      <p:pic>
        <p:nvPicPr>
          <p:cNvPr id="11" name="Obrázek 10" descr="growt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3429000"/>
            <a:ext cx="2528737" cy="1897016"/>
          </a:xfrm>
          <a:prstGeom prst="rect">
            <a:avLst/>
          </a:prstGeom>
        </p:spPr>
      </p:pic>
      <p:pic>
        <p:nvPicPr>
          <p:cNvPr id="12" name="Obrázek 11" descr="systems-thinkin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1052736"/>
            <a:ext cx="2664296" cy="1998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533400" y="2438400"/>
            <a:ext cx="449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sk-SK" sz="3200">
              <a:latin typeface="Tahoma" charset="0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705600" y="26670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sk-SK">
              <a:latin typeface="Tahoma" charset="0"/>
            </a:endParaRPr>
          </a:p>
          <a:p>
            <a:pPr algn="l"/>
            <a:endParaRPr lang="sk-SK">
              <a:latin typeface="Tahoma" charset="0"/>
            </a:endParaRPr>
          </a:p>
        </p:txBody>
      </p:sp>
      <p:sp>
        <p:nvSpPr>
          <p:cNvPr id="69641" name="Rectangle 9"/>
          <p:cNvSpPr>
            <a:spLocks noGrp="1" noChangeArrowheads="1"/>
          </p:cNvSpPr>
          <p:nvPr>
            <p:ph type="title"/>
          </p:nvPr>
        </p:nvSpPr>
        <p:spPr>
          <a:xfrm>
            <a:off x="539552" y="332656"/>
            <a:ext cx="8280920" cy="575568"/>
          </a:xfrm>
        </p:spPr>
        <p:txBody>
          <a:bodyPr numCol="1">
            <a:normAutofit fontScale="90000"/>
          </a:bodyPr>
          <a:lstStyle/>
          <a:p>
            <a:pPr algn="ctr"/>
            <a:r>
              <a:rPr lang="sk-SK" sz="2700" dirty="0" smtClean="0">
                <a:solidFill>
                  <a:schemeClr val="tx1"/>
                </a:solidFill>
              </a:rPr>
              <a:t>Jadro finančného problému nášho školstva</a:t>
            </a:r>
          </a:p>
        </p:txBody>
      </p:sp>
      <p:sp>
        <p:nvSpPr>
          <p:cNvPr id="69644" name="Rectangle 12"/>
          <p:cNvSpPr>
            <a:spLocks noGrp="1" noChangeArrowheads="1"/>
          </p:cNvSpPr>
          <p:nvPr>
            <p:ph type="body" sz="half" idx="1"/>
          </p:nvPr>
        </p:nvSpPr>
        <p:spPr>
          <a:xfrm>
            <a:off x="3275856" y="980728"/>
            <a:ext cx="5472608" cy="5184576"/>
          </a:xfrm>
        </p:spPr>
        <p:txBody>
          <a:bodyPr>
            <a:normAutofit/>
          </a:bodyPr>
          <a:lstStyle/>
          <a:p>
            <a:r>
              <a:rPr lang="sk-SK" sz="2200" dirty="0" smtClean="0"/>
              <a:t>v odbornom školstve nedochádza k žiadnej reálnej redukcii kapacít na úrovni tried alebo učební - dochádza k redukcii kapacít v tom, že sa učebne </a:t>
            </a:r>
            <a:r>
              <a:rPr lang="sk-SK" sz="2200" b="1" dirty="0" smtClean="0"/>
              <a:t>zlúčili do iných celkov</a:t>
            </a:r>
            <a:endParaRPr lang="sk-SK" sz="2200" dirty="0" smtClean="0"/>
          </a:p>
          <a:p>
            <a:endParaRPr lang="sk-SK" sz="2200" dirty="0" smtClean="0"/>
          </a:p>
          <a:p>
            <a:r>
              <a:rPr lang="sk-SK" sz="2200" dirty="0" smtClean="0"/>
              <a:t>pritom dochádza k značnému </a:t>
            </a:r>
            <a:r>
              <a:rPr lang="sk-SK" sz="2200" b="1" dirty="0" smtClean="0"/>
              <a:t>zníženiu záujmu </a:t>
            </a:r>
            <a:r>
              <a:rPr lang="sk-SK" sz="2200" dirty="0" smtClean="0"/>
              <a:t>o tieto školy - počet novoprijatých sa znížil zo 76 tisíc na 45 tisíc v minulom roku, napriek tomu počet učební mierne vzrástol</a:t>
            </a:r>
          </a:p>
          <a:p>
            <a:pPr algn="ctr"/>
            <a:endParaRPr lang="sk-SK" sz="18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</p:txBody>
      </p:sp>
      <p:pic>
        <p:nvPicPr>
          <p:cNvPr id="6" name="Obrázek 5" descr="mone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124744"/>
            <a:ext cx="2321452" cy="2592288"/>
          </a:xfrm>
          <a:prstGeom prst="rect">
            <a:avLst/>
          </a:prstGeom>
        </p:spPr>
      </p:pic>
      <p:pic>
        <p:nvPicPr>
          <p:cNvPr id="7" name="Obrázek 6" descr="Federal-Student-Loa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4005064"/>
            <a:ext cx="2917464" cy="19442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533400" y="2438400"/>
            <a:ext cx="449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sk-SK" sz="3200">
              <a:latin typeface="Tahoma" charset="0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705600" y="26670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sk-SK">
              <a:latin typeface="Tahoma" charset="0"/>
            </a:endParaRPr>
          </a:p>
          <a:p>
            <a:pPr algn="l"/>
            <a:endParaRPr lang="sk-SK">
              <a:latin typeface="Tahoma" charset="0"/>
            </a:endParaRPr>
          </a:p>
        </p:txBody>
      </p:sp>
      <p:sp>
        <p:nvSpPr>
          <p:cNvPr id="69641" name="Rectangle 9"/>
          <p:cNvSpPr>
            <a:spLocks noGrp="1" noChangeArrowheads="1"/>
          </p:cNvSpPr>
          <p:nvPr>
            <p:ph type="title"/>
          </p:nvPr>
        </p:nvSpPr>
        <p:spPr>
          <a:xfrm>
            <a:off x="539552" y="332656"/>
            <a:ext cx="8280920" cy="575568"/>
          </a:xfrm>
        </p:spPr>
        <p:txBody>
          <a:bodyPr numCol="1">
            <a:normAutofit fontScale="90000"/>
          </a:bodyPr>
          <a:lstStyle/>
          <a:p>
            <a:pPr algn="ctr"/>
            <a:r>
              <a:rPr lang="sk-SK" sz="2700" dirty="0" smtClean="0">
                <a:solidFill>
                  <a:schemeClr val="tx1"/>
                </a:solidFill>
              </a:rPr>
              <a:t>Jadro finančného problému nášho školstva</a:t>
            </a:r>
          </a:p>
        </p:txBody>
      </p:sp>
      <p:sp>
        <p:nvSpPr>
          <p:cNvPr id="69644" name="Rectangle 12"/>
          <p:cNvSpPr>
            <a:spLocks noGrp="1" noChangeArrowheads="1"/>
          </p:cNvSpPr>
          <p:nvPr>
            <p:ph type="body" sz="half" idx="1"/>
          </p:nvPr>
        </p:nvSpPr>
        <p:spPr>
          <a:xfrm>
            <a:off x="3635896" y="692696"/>
            <a:ext cx="5184576" cy="5760640"/>
          </a:xfrm>
        </p:spPr>
        <p:txBody>
          <a:bodyPr>
            <a:normAutofit lnSpcReduction="10000"/>
          </a:bodyPr>
          <a:lstStyle/>
          <a:p>
            <a:pPr algn="ctr"/>
            <a:endParaRPr lang="sk-SK" sz="1800" dirty="0" smtClean="0"/>
          </a:p>
          <a:p>
            <a:r>
              <a:rPr lang="sk-SK" sz="2000" dirty="0" smtClean="0"/>
              <a:t>to neznamená a nesmie znamenať paušálne odsúdenie odborného školstva; výzvou je, ako túto </a:t>
            </a:r>
            <a:r>
              <a:rPr lang="sk-SK" sz="2000" b="1" dirty="0" smtClean="0"/>
              <a:t>tradíciu upraviť</a:t>
            </a:r>
            <a:r>
              <a:rPr lang="sk-SK" sz="2000" dirty="0" smtClean="0"/>
              <a:t>, aby zodpovedala potrebám dnešného sveta</a:t>
            </a:r>
          </a:p>
          <a:p>
            <a:endParaRPr lang="sk-SK" sz="2000" dirty="0" smtClean="0"/>
          </a:p>
          <a:p>
            <a:r>
              <a:rPr lang="sk-SK" sz="2000" dirty="0" smtClean="0"/>
              <a:t>potrebujeme dnes zásadne </a:t>
            </a:r>
            <a:r>
              <a:rPr lang="sk-SK" sz="2000" b="1" dirty="0" smtClean="0"/>
              <a:t>reštrukturalizovať jeho kapacity </a:t>
            </a:r>
            <a:r>
              <a:rPr lang="sk-SK" sz="2000" dirty="0" smtClean="0"/>
              <a:t>- nie je prípustné mať viac učební v systéme, ktorý má o takmer 50 % menej žiakov </a:t>
            </a:r>
          </a:p>
          <a:p>
            <a:endParaRPr lang="sk-SK" sz="2000" dirty="0" smtClean="0"/>
          </a:p>
          <a:p>
            <a:r>
              <a:rPr lang="sk-SK" sz="2000" b="1" dirty="0" smtClean="0"/>
              <a:t>nie je prípustné živiť kvôli vyššej nákladovosti školy, ktoré nevyužívajú vyšší normatív na kvalitnejšiu výučbu, ale len na to, aby prežili</a:t>
            </a:r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  <a:p>
            <a:pPr>
              <a:buClr>
                <a:srgbClr val="7030A0"/>
              </a:buClr>
            </a:pPr>
            <a:endParaRPr lang="sk-SK" sz="2400" dirty="0" smtClean="0"/>
          </a:p>
        </p:txBody>
      </p:sp>
      <p:pic>
        <p:nvPicPr>
          <p:cNvPr id="6" name="Obrázek 5" descr="3d-man-300x30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980728"/>
            <a:ext cx="2664296" cy="2664296"/>
          </a:xfrm>
          <a:prstGeom prst="rect">
            <a:avLst/>
          </a:prstGeom>
        </p:spPr>
      </p:pic>
      <p:pic>
        <p:nvPicPr>
          <p:cNvPr id="7" name="Obrázek 6" descr="thinking-ma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7624" y="3789040"/>
            <a:ext cx="2088232" cy="20882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533400" y="2438400"/>
            <a:ext cx="449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sk-SK" sz="3200">
              <a:latin typeface="Tahoma" charset="0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705600" y="26670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sk-SK">
              <a:latin typeface="Tahoma" charset="0"/>
            </a:endParaRPr>
          </a:p>
          <a:p>
            <a:pPr algn="l"/>
            <a:endParaRPr lang="sk-SK">
              <a:latin typeface="Tahoma" charset="0"/>
            </a:endParaRPr>
          </a:p>
        </p:txBody>
      </p:sp>
      <p:sp>
        <p:nvSpPr>
          <p:cNvPr id="69641" name="Rectangle 9"/>
          <p:cNvSpPr>
            <a:spLocks noGrp="1" noChangeArrowheads="1"/>
          </p:cNvSpPr>
          <p:nvPr>
            <p:ph type="title"/>
          </p:nvPr>
        </p:nvSpPr>
        <p:spPr>
          <a:xfrm>
            <a:off x="467544" y="2564904"/>
            <a:ext cx="8280920" cy="720080"/>
          </a:xfrm>
        </p:spPr>
        <p:txBody>
          <a:bodyPr numCol="1">
            <a:normAutofit/>
          </a:bodyPr>
          <a:lstStyle/>
          <a:p>
            <a:pPr algn="ctr"/>
            <a:r>
              <a:rPr lang="sk-SK" sz="2700" dirty="0" smtClean="0">
                <a:solidFill>
                  <a:schemeClr val="tx1"/>
                </a:solidFill>
              </a:rPr>
              <a:t>Ďakujem za pozornosť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994</TotalTime>
  <Words>707</Words>
  <Application>Microsoft Macintosh PowerPoint</Application>
  <PresentationFormat>On-screen Show (4:3)</PresentationFormat>
  <Paragraphs>216</Paragraphs>
  <Slides>17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Aspekt</vt:lpstr>
      <vt:lpstr>Seminár Zastúpenia EK v Slovenskej republike  a inštitútu INEKO  „Ako zvýšiť kvalitu a efektívnosť vo vzdelávaní“ </vt:lpstr>
      <vt:lpstr>Téma č. 1:  Kvalita a efektívnosť vo vzdelávaní</vt:lpstr>
      <vt:lpstr>Téma 1: Ako zabezpečiť rovnosť šancí</vt:lpstr>
      <vt:lpstr>Prečo „riešenie“?</vt:lpstr>
      <vt:lpstr>Najlepšie to ilustruje príklad Bratislavy ako najväčšieho a jednotného školského „trhu“</vt:lpstr>
      <vt:lpstr>Ako sa vysporiadať s rôznorodosťou?</vt:lpstr>
      <vt:lpstr>3 konkrétne cesty:</vt:lpstr>
      <vt:lpstr>Téma č. 2 : Ako zvýšiť efektívnosť stredného školstva</vt:lpstr>
      <vt:lpstr>Téma č. 2 : Ako zvýšiť efektívnosť stredného školstva</vt:lpstr>
      <vt:lpstr>Ako zvýšiť efektívnosť stredného školstva</vt:lpstr>
      <vt:lpstr>PowerPoint Presentation</vt:lpstr>
      <vt:lpstr>Stredné odborné školstvo – ďalšie problémy z hľadiska efektívnosti:</vt:lpstr>
      <vt:lpstr>PowerPoint Presentation</vt:lpstr>
      <vt:lpstr>PowerPoint Presentation</vt:lpstr>
      <vt:lpstr>Jadro finančného problému nášho školstva</vt:lpstr>
      <vt:lpstr>Jadro finančného problému nášho školstva</vt:lpstr>
      <vt:lpstr>Ďakujem za pozornosť</vt:lpstr>
    </vt:vector>
  </TitlesOfParts>
  <Company>Kancelaria NR SR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Politics, leadership and agencies – CEE dimension of agencification research</dc:title>
  <dc:creator>Miroslav_Beblavy</dc:creator>
  <cp:lastModifiedBy>Miroslav Beblavy</cp:lastModifiedBy>
  <cp:revision>33</cp:revision>
  <dcterms:created xsi:type="dcterms:W3CDTF">2011-05-11T09:23:59Z</dcterms:created>
  <dcterms:modified xsi:type="dcterms:W3CDTF">2014-03-06T11:41:14Z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TC010183711051</vt:lpwstr>
  </property>
</Properties>
</file>