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09" r:id="rId2"/>
    <p:sldId id="323" r:id="rId3"/>
    <p:sldId id="324" r:id="rId4"/>
    <p:sldId id="353" r:id="rId5"/>
    <p:sldId id="355" r:id="rId6"/>
    <p:sldId id="347" r:id="rId7"/>
    <p:sldId id="349" r:id="rId8"/>
    <p:sldId id="350" r:id="rId9"/>
    <p:sldId id="351" r:id="rId10"/>
    <p:sldId id="352" r:id="rId11"/>
    <p:sldId id="357" r:id="rId12"/>
    <p:sldId id="358" r:id="rId13"/>
    <p:sldId id="359" r:id="rId14"/>
    <p:sldId id="360" r:id="rId15"/>
    <p:sldId id="345" r:id="rId16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20" autoAdjust="0"/>
    <p:restoredTop sz="96962" autoAdjust="0"/>
  </p:normalViewPr>
  <p:slideViewPr>
    <p:cSldViewPr>
      <p:cViewPr varScale="1">
        <p:scale>
          <a:sx n="69" d="100"/>
          <a:sy n="69" d="100"/>
        </p:scale>
        <p:origin x="-2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7527577064086903E-2"/>
          <c:y val="0.15359483118227954"/>
          <c:w val="0.68288045452214707"/>
          <c:h val="0.75127300670295893"/>
        </c:manualLayout>
      </c:layout>
      <c:lineChart>
        <c:grouping val="standard"/>
        <c:varyColors val="0"/>
        <c:ser>
          <c:idx val="0"/>
          <c:order val="0"/>
          <c:tx>
            <c:strRef>
              <c:f>'2009_2013'!$B$87</c:f>
              <c:strCache>
                <c:ptCount val="1"/>
                <c:pt idx="0">
                  <c:v>Osobné náklady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6.4442626033004893E-2"/>
                  <c:y val="-5.6571282436123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9530201772452629E-2"/>
                  <c:y val="-5.6571282436123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4442626033004879E-2"/>
                  <c:y val="-7.65376174135787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1050908873372979E-2"/>
                  <c:y val="-0.103159397383519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6138484612820791E-2"/>
                  <c:y val="-9.65039523910341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aseline="0"/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'2009_2013'!$C$86:$G$86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'2009_2013'!$C$87:$G$87</c:f>
              <c:numCache>
                <c:formatCode>#,##0_ ;[Red]\-#,##0\ </c:formatCode>
                <c:ptCount val="5"/>
                <c:pt idx="0">
                  <c:v>333036</c:v>
                </c:pt>
                <c:pt idx="1">
                  <c:v>355272</c:v>
                </c:pt>
                <c:pt idx="2">
                  <c:v>363686</c:v>
                </c:pt>
                <c:pt idx="3">
                  <c:v>404216.34453</c:v>
                </c:pt>
                <c:pt idx="4">
                  <c:v>418344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'2009_2013'!$B$88</c:f>
              <c:strCache>
                <c:ptCount val="1"/>
                <c:pt idx="0">
                  <c:v>Prevádzkové náklady spolu bez osobných nákladov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5788181655029798E-2"/>
                  <c:y val="3.9932669954910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0700605915582028E-2"/>
                  <c:y val="5.9899004932366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5613030176134278E-2"/>
                  <c:y val="7.65376174135787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0875757394477472E-2"/>
                  <c:y val="6.32264654032151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5963333133925292E-2"/>
                  <c:y val="4.6588114947395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aseline="0"/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'2009_2013'!$C$86:$G$86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'2009_2013'!$C$88:$G$88</c:f>
              <c:numCache>
                <c:formatCode>#,##0_ ;[Red]\-#,##0\ </c:formatCode>
                <c:ptCount val="5"/>
                <c:pt idx="0">
                  <c:v>277405</c:v>
                </c:pt>
                <c:pt idx="1">
                  <c:v>288328</c:v>
                </c:pt>
                <c:pt idx="2">
                  <c:v>299163</c:v>
                </c:pt>
                <c:pt idx="3">
                  <c:v>290814.88156000001</c:v>
                </c:pt>
                <c:pt idx="4">
                  <c:v>284065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0239616"/>
        <c:axId val="160241152"/>
      </c:lineChart>
      <c:catAx>
        <c:axId val="160239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0241152"/>
        <c:crosses val="autoZero"/>
        <c:auto val="1"/>
        <c:lblAlgn val="ctr"/>
        <c:lblOffset val="100"/>
        <c:noMultiLvlLbl val="0"/>
      </c:catAx>
      <c:valAx>
        <c:axId val="160241152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300" baseline="0"/>
                </a:pPr>
                <a:r>
                  <a:rPr lang="sk-SK" sz="1300" baseline="0" dirty="0" smtClean="0"/>
                  <a:t>v tis. €</a:t>
                </a:r>
                <a:endParaRPr lang="sk-SK" sz="1300" baseline="0" dirty="0"/>
              </a:p>
            </c:rich>
          </c:tx>
          <c:layout>
            <c:manualLayout>
              <c:xMode val="edge"/>
              <c:yMode val="edge"/>
              <c:x val="0"/>
              <c:y val="3.5232710768759879E-5"/>
            </c:manualLayout>
          </c:layout>
          <c:overlay val="0"/>
        </c:title>
        <c:numFmt formatCode="#,##0_ ;[Red]\-#,##0\ " sourceLinked="1"/>
        <c:majorTickMark val="out"/>
        <c:minorTickMark val="none"/>
        <c:tickLblPos val="nextTo"/>
        <c:crossAx val="1602396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4409636303037041"/>
          <c:y val="0.22877882541352848"/>
          <c:w val="0.25053853524822028"/>
          <c:h val="0.52580373669173031"/>
        </c:manualLayout>
      </c:layout>
      <c:overlay val="0"/>
      <c:txPr>
        <a:bodyPr/>
        <a:lstStyle/>
        <a:p>
          <a:pPr>
            <a:defRPr sz="1200" b="1"/>
          </a:pPr>
          <a:endParaRPr lang="sk-SK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718132995704873E-2"/>
          <c:y val="1.7084080604800524E-2"/>
          <c:w val="0.70824713834545638"/>
          <c:h val="0.7653165811900630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'2009_2013 (2)'!$B$56</c:f>
              <c:strCache>
                <c:ptCount val="1"/>
                <c:pt idx="0">
                  <c:v>Výnosy od ZP spolu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100" baseline="0"/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'2009_2013 (2)'!$C$55:$G$55</c:f>
              <c:numCache>
                <c:formatCode>0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'2009_2013 (2)'!$C$56:$G$56</c:f>
              <c:numCache>
                <c:formatCode>#,##0</c:formatCode>
                <c:ptCount val="5"/>
                <c:pt idx="0">
                  <c:v>556373</c:v>
                </c:pt>
                <c:pt idx="1">
                  <c:v>557770</c:v>
                </c:pt>
                <c:pt idx="2">
                  <c:v>531598</c:v>
                </c:pt>
                <c:pt idx="3">
                  <c:v>555901</c:v>
                </c:pt>
                <c:pt idx="4">
                  <c:v>606104</c:v>
                </c:pt>
              </c:numCache>
            </c:numRef>
          </c:val>
        </c:ser>
        <c:ser>
          <c:idx val="1"/>
          <c:order val="1"/>
          <c:tx>
            <c:strRef>
              <c:f>'2009_2013 (2)'!$B$57</c:f>
              <c:strCache>
                <c:ptCount val="1"/>
                <c:pt idx="0">
                  <c:v>Osobné náklady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921021277008684E-2"/>
                  <c:y val="1.342443432211235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1182091080262422E-2"/>
                  <c:y val="7.245667588962778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1553867861961302E-2"/>
                  <c:y val="1.184524470825992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1182091080262384E-2"/>
                  <c:y val="8.805459005436836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2400554100455574E-2"/>
                  <c:y val="-1.664475552099149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_ ;[Red]\-#,##0\ " sourceLinked="0"/>
            <c:txPr>
              <a:bodyPr/>
              <a:lstStyle/>
              <a:p>
                <a:pPr>
                  <a:defRPr sz="1100" b="0" i="0" baseline="0">
                    <a:solidFill>
                      <a:sysClr val="windowText" lastClr="000000"/>
                    </a:solidFill>
                  </a:defRPr>
                </a:pPr>
                <a:endParaRPr lang="sk-SK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'2009_2013 (2)'!$C$55:$G$55</c:f>
              <c:numCache>
                <c:formatCode>0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'2009_2013 (2)'!$C$57:$G$57</c:f>
              <c:numCache>
                <c:formatCode>#,##0</c:formatCode>
                <c:ptCount val="5"/>
                <c:pt idx="0">
                  <c:v>333036</c:v>
                </c:pt>
                <c:pt idx="1">
                  <c:v>355272</c:v>
                </c:pt>
                <c:pt idx="2">
                  <c:v>363686</c:v>
                </c:pt>
                <c:pt idx="3">
                  <c:v>404216</c:v>
                </c:pt>
                <c:pt idx="4">
                  <c:v>418344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1035008"/>
        <c:axId val="161036544"/>
      </c:barChart>
      <c:catAx>
        <c:axId val="161035008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crossAx val="161036544"/>
        <c:crosses val="autoZero"/>
        <c:auto val="1"/>
        <c:lblAlgn val="ctr"/>
        <c:lblOffset val="100"/>
        <c:noMultiLvlLbl val="0"/>
      </c:catAx>
      <c:valAx>
        <c:axId val="161036544"/>
        <c:scaling>
          <c:orientation val="minMax"/>
          <c:max val="700000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200" baseline="0"/>
                </a:pPr>
                <a:r>
                  <a:rPr lang="sk-SK" sz="1200" baseline="0" dirty="0"/>
                  <a:t>v tis. €</a:t>
                </a:r>
              </a:p>
            </c:rich>
          </c:tx>
          <c:layout>
            <c:manualLayout>
              <c:xMode val="edge"/>
              <c:yMode val="edge"/>
              <c:x val="9.9805472347936162E-3"/>
              <c:y val="3.4458472868094024E-2"/>
            </c:manualLayout>
          </c:layout>
          <c:overlay val="0"/>
        </c:title>
        <c:numFmt formatCode="#,##0" sourceLinked="1"/>
        <c:majorTickMark val="out"/>
        <c:minorTickMark val="none"/>
        <c:tickLblPos val="nextTo"/>
        <c:crossAx val="16103500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200" baseline="0"/>
          </a:pPr>
          <a:endParaRPr lang="sk-SK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k-SK" sz="1300" baseline="0" dirty="0"/>
              <a:t>2012                          </a:t>
            </a:r>
            <a:r>
              <a:rPr lang="sk-SK" sz="1300" baseline="0" dirty="0" smtClean="0"/>
              <a:t>                             </a:t>
            </a:r>
            <a:r>
              <a:rPr lang="sk-SK" sz="1300" baseline="0" dirty="0"/>
              <a:t>2013</a:t>
            </a:r>
          </a:p>
        </c:rich>
      </c:tx>
      <c:layout>
        <c:manualLayout>
          <c:xMode val="edge"/>
          <c:yMode val="edge"/>
          <c:x val="0.23910138248847926"/>
          <c:y val="5.50458556538739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1870006168583766"/>
          <c:y val="0.12514682506773819"/>
          <c:w val="0.6474053848107697"/>
          <c:h val="0.83410999520046369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'2009_2013 (2)'!$B$143</c:f>
              <c:strCache>
                <c:ptCount val="1"/>
                <c:pt idx="0">
                  <c:v>HV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300" b="1" i="0" baseline="0">
                    <a:solidFill>
                      <a:srgbClr val="FF0000"/>
                    </a:solidFill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'2009_2013 (2)'!$C$141:$D$141</c:f>
              <c:numCache>
                <c:formatCode>General</c:formatCode>
                <c:ptCount val="2"/>
              </c:numCache>
            </c:numRef>
          </c:cat>
          <c:val>
            <c:numRef>
              <c:f>'2009_2013 (2)'!$C$143:$D$143</c:f>
              <c:numCache>
                <c:formatCode>#,##0</c:formatCode>
                <c:ptCount val="2"/>
                <c:pt idx="0">
                  <c:v>-116424</c:v>
                </c:pt>
                <c:pt idx="1">
                  <c:v>-66664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0876416"/>
        <c:axId val="160877952"/>
      </c:barChart>
      <c:catAx>
        <c:axId val="160876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0877952"/>
        <c:crosses val="autoZero"/>
        <c:auto val="1"/>
        <c:lblAlgn val="ctr"/>
        <c:lblOffset val="100"/>
        <c:noMultiLvlLbl val="0"/>
      </c:catAx>
      <c:valAx>
        <c:axId val="160877952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300" baseline="0"/>
                </a:pPr>
                <a:r>
                  <a:rPr lang="sk-SK" sz="1300" baseline="0"/>
                  <a:t>v tis. €</a:t>
                </a:r>
              </a:p>
            </c:rich>
          </c:tx>
          <c:layout>
            <c:manualLayout>
              <c:xMode val="edge"/>
              <c:yMode val="edge"/>
              <c:x val="0"/>
              <c:y val="3.7238449111190029E-2"/>
            </c:manualLayout>
          </c:layout>
          <c:overlay val="0"/>
        </c:title>
        <c:numFmt formatCode="#,##0" sourceLinked="1"/>
        <c:majorTickMark val="out"/>
        <c:minorTickMark val="none"/>
        <c:tickLblPos val="nextTo"/>
        <c:crossAx val="1608764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848299122768631"/>
          <c:y val="0.3781838705552632"/>
          <c:w val="0.11025668865075598"/>
          <c:h val="0.13005709009271507"/>
        </c:manualLayout>
      </c:layout>
      <c:overlay val="0"/>
      <c:txPr>
        <a:bodyPr/>
        <a:lstStyle/>
        <a:p>
          <a:pPr>
            <a:defRPr sz="1200">
              <a:latin typeface="Arial" panose="020B0604020202020204" pitchFamily="34" charset="0"/>
              <a:cs typeface="Arial" panose="020B0604020202020204" pitchFamily="34" charset="0"/>
            </a:defRPr>
          </a:pPr>
          <a:endParaRPr lang="sk-SK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465727559323175"/>
          <c:y val="0.23145584006148678"/>
          <c:w val="0.60187795137951028"/>
          <c:h val="0.7076775167057939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zav.!$B$1</c:f>
              <c:strCache>
                <c:ptCount val="1"/>
                <c:pt idx="0">
                  <c:v>Vygenerované záväzky na úrovni istiny v mil. €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3078475480298316E-3"/>
                  <c:y val="0.16414887593134808"/>
                </c:manualLayout>
              </c:layout>
              <c:numFmt formatCode="#,##0.0" sourceLinked="0"/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sk-S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8.2723988873815244E-3"/>
                  <c:y val="0.15350624124201254"/>
                </c:manualLayout>
              </c:layout>
              <c:numFmt formatCode="#,##0.0" sourceLinked="0"/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sk-S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0\ &quot;€&quot;" sourceLinked="0"/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zav.!$A$2:$A$3</c:f>
              <c:numCache>
                <c:formatCode>General</c:formatCode>
                <c:ptCount val="2"/>
                <c:pt idx="0">
                  <c:v>2012</c:v>
                </c:pt>
                <c:pt idx="1">
                  <c:v>2013</c:v>
                </c:pt>
              </c:numCache>
            </c:numRef>
          </c:cat>
          <c:val>
            <c:numRef>
              <c:f>zav.!$B$2:$B$3</c:f>
              <c:numCache>
                <c:formatCode>General</c:formatCode>
                <c:ptCount val="2"/>
                <c:pt idx="0">
                  <c:v>82.1</c:v>
                </c:pt>
                <c:pt idx="1">
                  <c:v>80.3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9540352"/>
        <c:axId val="159541888"/>
        <c:axId val="0"/>
      </c:bar3DChart>
      <c:catAx>
        <c:axId val="159540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sk-SK"/>
          </a:p>
        </c:txPr>
        <c:crossAx val="159541888"/>
        <c:crosses val="autoZero"/>
        <c:auto val="1"/>
        <c:lblAlgn val="ctr"/>
        <c:lblOffset val="100"/>
        <c:noMultiLvlLbl val="0"/>
      </c:catAx>
      <c:valAx>
        <c:axId val="159541888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300" baseline="0"/>
                </a:pPr>
                <a:r>
                  <a:rPr lang="sk-SK" sz="1300" baseline="0" dirty="0" smtClean="0"/>
                  <a:t>v mil. €</a:t>
                </a:r>
                <a:endParaRPr lang="sk-SK" sz="1300" baseline="0" dirty="0"/>
              </a:p>
            </c:rich>
          </c:tx>
          <c:layout>
            <c:manualLayout>
              <c:xMode val="edge"/>
              <c:yMode val="edge"/>
              <c:x val="6.3856819170958576E-2"/>
              <c:y val="0.1026502389632875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595403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4271589599116916"/>
          <c:y val="0.24408533460439885"/>
          <c:w val="0.21197823075723493"/>
          <c:h val="0.37017728316925352"/>
        </c:manualLayout>
      </c:layout>
      <c:overlay val="0"/>
      <c:txPr>
        <a:bodyPr/>
        <a:lstStyle/>
        <a:p>
          <a:pPr>
            <a:defRPr sz="1300" baseline="0"/>
          </a:pPr>
          <a:endParaRPr lang="sk-SK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 sz="2000" dirty="0"/>
              <a:t>T</a:t>
            </a:r>
            <a:r>
              <a:rPr lang="sk-SK" sz="2000" dirty="0" smtClean="0"/>
              <a:t>rend </a:t>
            </a:r>
            <a:r>
              <a:rPr lang="sk-SK" sz="2000" dirty="0"/>
              <a:t>vývoja hospodárenia nemocníc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9.2180553504708274E-2"/>
          <c:y val="0.1209935735631149"/>
          <c:w val="0.63613237768499398"/>
          <c:h val="0.84550894191974924"/>
        </c:manualLayout>
      </c:layout>
      <c:lineChart>
        <c:grouping val="standard"/>
        <c:varyColors val="0"/>
        <c:ser>
          <c:idx val="1"/>
          <c:order val="0"/>
          <c:tx>
            <c:strRef>
              <c:f>'2009_2013'!$B$124</c:f>
              <c:strCache>
                <c:ptCount val="1"/>
                <c:pt idx="0">
                  <c:v>Zisk za obdobie</c:v>
                </c:pt>
              </c:strCache>
            </c:strRef>
          </c:tx>
          <c:dLbls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-</a:t>
                    </a:r>
                    <a:r>
                      <a:rPr lang="en-US" sz="1800" b="1" dirty="0"/>
                      <a:t>156 842 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tx>
                <c:rich>
                  <a:bodyPr/>
                  <a:lstStyle/>
                  <a:p>
                    <a:r>
                      <a:rPr lang="en-US" baseline="0" dirty="0" smtClean="0">
                        <a:solidFill>
                          <a:srgbClr val="FF0000"/>
                        </a:solidFill>
                      </a:rPr>
                      <a:t>-</a:t>
                    </a:r>
                    <a:r>
                      <a:rPr lang="sk-SK" baseline="0" dirty="0" smtClean="0">
                        <a:solidFill>
                          <a:srgbClr val="FF0000"/>
                        </a:solidFill>
                      </a:rPr>
                      <a:t>-66 664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aseline="0">
                    <a:solidFill>
                      <a:srgbClr val="FF0000"/>
                    </a:solidFill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'2009_2013'!$C$122:$G$122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'2009_2013'!$C$124:$G$124</c:f>
              <c:numCache>
                <c:formatCode>#,##0_ ;[Red]\-#,##0\ </c:formatCode>
                <c:ptCount val="5"/>
                <c:pt idx="0">
                  <c:v>-57189</c:v>
                </c:pt>
                <c:pt idx="1">
                  <c:v>-88783</c:v>
                </c:pt>
                <c:pt idx="2">
                  <c:v>-156842</c:v>
                </c:pt>
                <c:pt idx="3">
                  <c:v>-116423.61893000003</c:v>
                </c:pt>
                <c:pt idx="4">
                  <c:v>-66785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1649408"/>
        <c:axId val="161650944"/>
      </c:lineChart>
      <c:catAx>
        <c:axId val="161649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1650944"/>
        <c:crosses val="autoZero"/>
        <c:auto val="1"/>
        <c:lblAlgn val="ctr"/>
        <c:lblOffset val="100"/>
        <c:noMultiLvlLbl val="0"/>
      </c:catAx>
      <c:valAx>
        <c:axId val="161650944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sk-SK"/>
                  <a:t>v tis. €</a:t>
                </a:r>
              </a:p>
            </c:rich>
          </c:tx>
          <c:layout>
            <c:manualLayout>
              <c:xMode val="edge"/>
              <c:yMode val="edge"/>
              <c:x val="3.7711594574173467E-2"/>
              <c:y val="3.203905798807459E-2"/>
            </c:manualLayout>
          </c:layout>
          <c:overlay val="0"/>
        </c:title>
        <c:numFmt formatCode="#,##0_ ;[Red]\-#,##0\ " sourceLinked="1"/>
        <c:majorTickMark val="out"/>
        <c:minorTickMark val="none"/>
        <c:tickLblPos val="nextTo"/>
        <c:crossAx val="1616494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aseline="0"/>
      </a:pPr>
      <a:endParaRPr lang="sk-SK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ADCA01-0141-4CE9-A8DA-1F539585325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41E4D55-80ED-42C3-A97A-46AF0C1D48E4}">
      <dgm:prSet phldrT="[Text]"/>
      <dgm:spPr/>
      <dgm:t>
        <a:bodyPr/>
        <a:lstStyle/>
        <a:p>
          <a:pPr algn="l"/>
          <a:r>
            <a:rPr lang="sk-SK" b="1" dirty="0" err="1" smtClean="0">
              <a:solidFill>
                <a:schemeClr val="tx1"/>
              </a:solidFill>
            </a:rPr>
            <a:t>Strat</a:t>
          </a:r>
          <a:r>
            <a:rPr lang="en-US" b="1" dirty="0" smtClean="0">
              <a:solidFill>
                <a:schemeClr val="tx1"/>
              </a:solidFill>
            </a:rPr>
            <a:t>u</a:t>
          </a:r>
          <a:r>
            <a:rPr lang="sk-SK" b="1" dirty="0" smtClean="0">
              <a:solidFill>
                <a:schemeClr val="tx1"/>
              </a:solidFill>
            </a:rPr>
            <a:t> nemocníc sa podaril</a:t>
          </a:r>
          <a:r>
            <a:rPr lang="en-US" b="1" dirty="0" smtClean="0">
              <a:solidFill>
                <a:schemeClr val="tx1"/>
              </a:solidFill>
            </a:rPr>
            <a:t>o</a:t>
          </a:r>
          <a:r>
            <a:rPr lang="sk-SK" b="1" dirty="0" smtClean="0">
              <a:solidFill>
                <a:schemeClr val="tx1"/>
              </a:solidFill>
            </a:rPr>
            <a:t> medziročne  znížiť o 50 mil. </a:t>
          </a:r>
          <a:r>
            <a:rPr lang="sk-SK" b="1" dirty="0" smtClean="0">
              <a:solidFill>
                <a:schemeClr val="tx1"/>
              </a:solidFill>
              <a:latin typeface="Calibri"/>
            </a:rPr>
            <a:t>€</a:t>
          </a:r>
          <a:endParaRPr lang="sk-SK" dirty="0"/>
        </a:p>
      </dgm:t>
    </dgm:pt>
    <dgm:pt modelId="{7E4AE5CE-0EBC-44BC-8992-CC4B23383DF2}" type="parTrans" cxnId="{818ECA32-5DDE-457E-92B4-11F94A763B1E}">
      <dgm:prSet/>
      <dgm:spPr/>
      <dgm:t>
        <a:bodyPr/>
        <a:lstStyle/>
        <a:p>
          <a:endParaRPr lang="sk-SK"/>
        </a:p>
      </dgm:t>
    </dgm:pt>
    <dgm:pt modelId="{5876CB2B-6DBE-49D0-A098-F9ADBF5F7F03}" type="sibTrans" cxnId="{818ECA32-5DDE-457E-92B4-11F94A763B1E}">
      <dgm:prSet/>
      <dgm:spPr/>
      <dgm:t>
        <a:bodyPr/>
        <a:lstStyle/>
        <a:p>
          <a:endParaRPr lang="sk-SK"/>
        </a:p>
      </dgm:t>
    </dgm:pt>
    <dgm:pt modelId="{43867CA5-B91A-4AD0-B14F-289E4AFC3255}">
      <dgm:prSet phldrT="[Text]"/>
      <dgm:spPr/>
      <dgm:t>
        <a:bodyPr/>
        <a:lstStyle/>
        <a:p>
          <a:pPr algn="l"/>
          <a:r>
            <a:rPr lang="sk-SK" dirty="0" smtClean="0">
              <a:solidFill>
                <a:schemeClr val="tx1"/>
              </a:solidFill>
            </a:rPr>
            <a:t>strata 2012 – 116, 4 mil. </a:t>
          </a:r>
          <a:r>
            <a:rPr lang="sk-SK" b="1" dirty="0" smtClean="0">
              <a:solidFill>
                <a:schemeClr val="tx1"/>
              </a:solidFill>
              <a:latin typeface="Calibri"/>
            </a:rPr>
            <a:t>€</a:t>
          </a:r>
          <a:endParaRPr lang="sk-SK" dirty="0"/>
        </a:p>
      </dgm:t>
    </dgm:pt>
    <dgm:pt modelId="{AC8EBD34-1C72-4623-997F-B36810909ECB}" type="parTrans" cxnId="{3071B44D-1957-4E9D-AE18-C3F2187BD0B1}">
      <dgm:prSet/>
      <dgm:spPr/>
      <dgm:t>
        <a:bodyPr/>
        <a:lstStyle/>
        <a:p>
          <a:endParaRPr lang="sk-SK"/>
        </a:p>
      </dgm:t>
    </dgm:pt>
    <dgm:pt modelId="{AB712282-2A9D-4EC2-885F-1D7A327CA887}" type="sibTrans" cxnId="{3071B44D-1957-4E9D-AE18-C3F2187BD0B1}">
      <dgm:prSet/>
      <dgm:spPr/>
      <dgm:t>
        <a:bodyPr/>
        <a:lstStyle/>
        <a:p>
          <a:endParaRPr lang="sk-SK"/>
        </a:p>
      </dgm:t>
    </dgm:pt>
    <dgm:pt modelId="{D5A203D8-C694-4AB8-A690-092888793A9D}">
      <dgm:prSet phldrT="[Text]"/>
      <dgm:spPr/>
      <dgm:t>
        <a:bodyPr/>
        <a:lstStyle/>
        <a:p>
          <a:pPr algn="l"/>
          <a:r>
            <a:rPr lang="sk-SK" dirty="0" smtClean="0">
              <a:solidFill>
                <a:schemeClr val="tx1"/>
              </a:solidFill>
            </a:rPr>
            <a:t>strata 2013 – 66,6 mil. </a:t>
          </a:r>
          <a:r>
            <a:rPr lang="sk-SK" b="1" dirty="0" smtClean="0">
              <a:solidFill>
                <a:schemeClr val="tx1"/>
              </a:solidFill>
              <a:latin typeface="Calibri"/>
            </a:rPr>
            <a:t>€</a:t>
          </a:r>
          <a:endParaRPr lang="sk-SK" dirty="0"/>
        </a:p>
      </dgm:t>
    </dgm:pt>
    <dgm:pt modelId="{162BB144-8C24-42AD-8D04-845DC3055547}" type="parTrans" cxnId="{01B227B4-510B-406D-AB21-FB422711E064}">
      <dgm:prSet/>
      <dgm:spPr/>
    </dgm:pt>
    <dgm:pt modelId="{6FBCA558-A0CC-4A68-8B16-CCC9F9452AB8}" type="sibTrans" cxnId="{01B227B4-510B-406D-AB21-FB422711E064}">
      <dgm:prSet/>
      <dgm:spPr/>
    </dgm:pt>
    <dgm:pt modelId="{60112C57-89F7-4B50-AFEE-5BD027BD1AB6}" type="pres">
      <dgm:prSet presAssocID="{DDADCA01-0141-4CE9-A8DA-1F539585325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56C5A91B-B328-44D3-A701-10B2C611387E}" type="pres">
      <dgm:prSet presAssocID="{B41E4D55-80ED-42C3-A97A-46AF0C1D48E4}" presName="composite" presStyleCnt="0"/>
      <dgm:spPr/>
    </dgm:pt>
    <dgm:pt modelId="{0288443C-8698-4017-AF1A-C05D4E8F3156}" type="pres">
      <dgm:prSet presAssocID="{B41E4D55-80ED-42C3-A97A-46AF0C1D48E4}" presName="imgShp" presStyleLbl="fgImgPlace1" presStyleIdx="0" presStyleCnt="3"/>
      <dgm:spPr/>
    </dgm:pt>
    <dgm:pt modelId="{08B86BFE-2440-4723-B8C6-9B79CE2292BD}" type="pres">
      <dgm:prSet presAssocID="{B41E4D55-80ED-42C3-A97A-46AF0C1D48E4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F2E1037-8DF6-43AD-87CD-19DE85F40503}" type="pres">
      <dgm:prSet presAssocID="{5876CB2B-6DBE-49D0-A098-F9ADBF5F7F03}" presName="spacing" presStyleCnt="0"/>
      <dgm:spPr/>
    </dgm:pt>
    <dgm:pt modelId="{01E834BC-38C9-467F-A863-B6B1C8C7A175}" type="pres">
      <dgm:prSet presAssocID="{43867CA5-B91A-4AD0-B14F-289E4AFC3255}" presName="composite" presStyleCnt="0"/>
      <dgm:spPr/>
    </dgm:pt>
    <dgm:pt modelId="{E390D248-BAFB-44C1-AE98-0FFD735BA045}" type="pres">
      <dgm:prSet presAssocID="{43867CA5-B91A-4AD0-B14F-289E4AFC3255}" presName="imgShp" presStyleLbl="fgImgPlace1" presStyleIdx="1" presStyleCnt="3"/>
      <dgm:spPr/>
    </dgm:pt>
    <dgm:pt modelId="{E32B66AB-83A1-4965-846D-33B67E5F4085}" type="pres">
      <dgm:prSet presAssocID="{43867CA5-B91A-4AD0-B14F-289E4AFC3255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C2504FA-8640-445D-B282-0FB69BB434D7}" type="pres">
      <dgm:prSet presAssocID="{AB712282-2A9D-4EC2-885F-1D7A327CA887}" presName="spacing" presStyleCnt="0"/>
      <dgm:spPr/>
    </dgm:pt>
    <dgm:pt modelId="{2F6CB050-400D-4B00-9E23-750112E6B9A3}" type="pres">
      <dgm:prSet presAssocID="{D5A203D8-C694-4AB8-A690-092888793A9D}" presName="composite" presStyleCnt="0"/>
      <dgm:spPr/>
    </dgm:pt>
    <dgm:pt modelId="{B6937F0D-3EC8-4BEE-9B25-C0C1A0EB2ED7}" type="pres">
      <dgm:prSet presAssocID="{D5A203D8-C694-4AB8-A690-092888793A9D}" presName="imgShp" presStyleLbl="fgImgPlace1" presStyleIdx="2" presStyleCnt="3"/>
      <dgm:spPr/>
    </dgm:pt>
    <dgm:pt modelId="{3FC38530-9E97-4A66-B7BF-AA107D3D25EF}" type="pres">
      <dgm:prSet presAssocID="{D5A203D8-C694-4AB8-A690-092888793A9D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3071B44D-1957-4E9D-AE18-C3F2187BD0B1}" srcId="{DDADCA01-0141-4CE9-A8DA-1F5395853259}" destId="{43867CA5-B91A-4AD0-B14F-289E4AFC3255}" srcOrd="1" destOrd="0" parTransId="{AC8EBD34-1C72-4623-997F-B36810909ECB}" sibTransId="{AB712282-2A9D-4EC2-885F-1D7A327CA887}"/>
    <dgm:cxn modelId="{AD7DD9A9-92BC-4947-BCFC-3EDD33CCFA8D}" type="presOf" srcId="{B41E4D55-80ED-42C3-A97A-46AF0C1D48E4}" destId="{08B86BFE-2440-4723-B8C6-9B79CE2292BD}" srcOrd="0" destOrd="0" presId="urn:microsoft.com/office/officeart/2005/8/layout/vList3"/>
    <dgm:cxn modelId="{4C81E73B-051D-4606-A9B3-55D56183CB20}" type="presOf" srcId="{43867CA5-B91A-4AD0-B14F-289E4AFC3255}" destId="{E32B66AB-83A1-4965-846D-33B67E5F4085}" srcOrd="0" destOrd="0" presId="urn:microsoft.com/office/officeart/2005/8/layout/vList3"/>
    <dgm:cxn modelId="{CC9EF98F-13CB-448A-B3D2-42C5F2EB9E52}" type="presOf" srcId="{D5A203D8-C694-4AB8-A690-092888793A9D}" destId="{3FC38530-9E97-4A66-B7BF-AA107D3D25EF}" srcOrd="0" destOrd="0" presId="urn:microsoft.com/office/officeart/2005/8/layout/vList3"/>
    <dgm:cxn modelId="{CD58B3A3-DBB7-4691-8B76-062322816A67}" type="presOf" srcId="{DDADCA01-0141-4CE9-A8DA-1F5395853259}" destId="{60112C57-89F7-4B50-AFEE-5BD027BD1AB6}" srcOrd="0" destOrd="0" presId="urn:microsoft.com/office/officeart/2005/8/layout/vList3"/>
    <dgm:cxn modelId="{01B227B4-510B-406D-AB21-FB422711E064}" srcId="{DDADCA01-0141-4CE9-A8DA-1F5395853259}" destId="{D5A203D8-C694-4AB8-A690-092888793A9D}" srcOrd="2" destOrd="0" parTransId="{162BB144-8C24-42AD-8D04-845DC3055547}" sibTransId="{6FBCA558-A0CC-4A68-8B16-CCC9F9452AB8}"/>
    <dgm:cxn modelId="{818ECA32-5DDE-457E-92B4-11F94A763B1E}" srcId="{DDADCA01-0141-4CE9-A8DA-1F5395853259}" destId="{B41E4D55-80ED-42C3-A97A-46AF0C1D48E4}" srcOrd="0" destOrd="0" parTransId="{7E4AE5CE-0EBC-44BC-8992-CC4B23383DF2}" sibTransId="{5876CB2B-6DBE-49D0-A098-F9ADBF5F7F03}"/>
    <dgm:cxn modelId="{FD892DD1-5B60-46F4-A6E9-902457F30142}" type="presParOf" srcId="{60112C57-89F7-4B50-AFEE-5BD027BD1AB6}" destId="{56C5A91B-B328-44D3-A701-10B2C611387E}" srcOrd="0" destOrd="0" presId="urn:microsoft.com/office/officeart/2005/8/layout/vList3"/>
    <dgm:cxn modelId="{5C9E084B-5E11-4BCE-B65C-1D6E379E2CA2}" type="presParOf" srcId="{56C5A91B-B328-44D3-A701-10B2C611387E}" destId="{0288443C-8698-4017-AF1A-C05D4E8F3156}" srcOrd="0" destOrd="0" presId="urn:microsoft.com/office/officeart/2005/8/layout/vList3"/>
    <dgm:cxn modelId="{BEE89ED6-CCB0-4F13-80AC-CFBB15CED8C0}" type="presParOf" srcId="{56C5A91B-B328-44D3-A701-10B2C611387E}" destId="{08B86BFE-2440-4723-B8C6-9B79CE2292BD}" srcOrd="1" destOrd="0" presId="urn:microsoft.com/office/officeart/2005/8/layout/vList3"/>
    <dgm:cxn modelId="{662A8F9C-D4C4-4034-B904-163D2EBC9889}" type="presParOf" srcId="{60112C57-89F7-4B50-AFEE-5BD027BD1AB6}" destId="{1F2E1037-8DF6-43AD-87CD-19DE85F40503}" srcOrd="1" destOrd="0" presId="urn:microsoft.com/office/officeart/2005/8/layout/vList3"/>
    <dgm:cxn modelId="{F657F95C-3995-4519-BF62-174FEF6D15D2}" type="presParOf" srcId="{60112C57-89F7-4B50-AFEE-5BD027BD1AB6}" destId="{01E834BC-38C9-467F-A863-B6B1C8C7A175}" srcOrd="2" destOrd="0" presId="urn:microsoft.com/office/officeart/2005/8/layout/vList3"/>
    <dgm:cxn modelId="{4D884F78-C6DA-46A9-92F8-36072AAB957B}" type="presParOf" srcId="{01E834BC-38C9-467F-A863-B6B1C8C7A175}" destId="{E390D248-BAFB-44C1-AE98-0FFD735BA045}" srcOrd="0" destOrd="0" presId="urn:microsoft.com/office/officeart/2005/8/layout/vList3"/>
    <dgm:cxn modelId="{72EBB714-FDC4-4187-BC84-7FE4EEDF1FCB}" type="presParOf" srcId="{01E834BC-38C9-467F-A863-B6B1C8C7A175}" destId="{E32B66AB-83A1-4965-846D-33B67E5F4085}" srcOrd="1" destOrd="0" presId="urn:microsoft.com/office/officeart/2005/8/layout/vList3"/>
    <dgm:cxn modelId="{825E0B47-1511-4681-BA8A-FD22A5AEE5B3}" type="presParOf" srcId="{60112C57-89F7-4B50-AFEE-5BD027BD1AB6}" destId="{FC2504FA-8640-445D-B282-0FB69BB434D7}" srcOrd="3" destOrd="0" presId="urn:microsoft.com/office/officeart/2005/8/layout/vList3"/>
    <dgm:cxn modelId="{B6B87C2E-166F-45C2-9B87-02353C01062E}" type="presParOf" srcId="{60112C57-89F7-4B50-AFEE-5BD027BD1AB6}" destId="{2F6CB050-400D-4B00-9E23-750112E6B9A3}" srcOrd="4" destOrd="0" presId="urn:microsoft.com/office/officeart/2005/8/layout/vList3"/>
    <dgm:cxn modelId="{CB6D4836-A237-4BD2-B31A-69461930BC0D}" type="presParOf" srcId="{2F6CB050-400D-4B00-9E23-750112E6B9A3}" destId="{B6937F0D-3EC8-4BEE-9B25-C0C1A0EB2ED7}" srcOrd="0" destOrd="0" presId="urn:microsoft.com/office/officeart/2005/8/layout/vList3"/>
    <dgm:cxn modelId="{CE5830A8-F5CF-4914-80D6-F9B5B12A41C3}" type="presParOf" srcId="{2F6CB050-400D-4B00-9E23-750112E6B9A3}" destId="{3FC38530-9E97-4A66-B7BF-AA107D3D25E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EBD31A-718F-4ACB-BCC0-9EE01C4336D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FA5888D6-DCB8-4075-A563-5238141955E2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zlepšil sa výsledok na úrovni EBITDA o 50 mil. €</a:t>
          </a:r>
          <a:endParaRPr lang="sk-SK" sz="2000" dirty="0">
            <a:solidFill>
              <a:schemeClr val="tx1"/>
            </a:solidFill>
          </a:endParaRPr>
        </a:p>
      </dgm:t>
    </dgm:pt>
    <dgm:pt modelId="{A3A6881C-61F6-494B-AB7F-4304CB9EE2AC}" type="parTrans" cxnId="{AB1B736E-FF3C-4A91-9F71-F3AB33EEA0D3}">
      <dgm:prSet/>
      <dgm:spPr/>
      <dgm:t>
        <a:bodyPr/>
        <a:lstStyle/>
        <a:p>
          <a:endParaRPr lang="sk-SK"/>
        </a:p>
      </dgm:t>
    </dgm:pt>
    <dgm:pt modelId="{AE79AC3A-5BAB-44A3-AD36-45A8F2C55AD1}" type="sibTrans" cxnId="{AB1B736E-FF3C-4A91-9F71-F3AB33EEA0D3}">
      <dgm:prSet/>
      <dgm:spPr/>
      <dgm:t>
        <a:bodyPr/>
        <a:lstStyle/>
        <a:p>
          <a:endParaRPr lang="sk-SK"/>
        </a:p>
      </dgm:t>
    </dgm:pt>
    <dgm:pt modelId="{CE810B34-DB16-4FF5-B482-3EF4AE9F361F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zvýšil</a:t>
          </a:r>
          <a:r>
            <a:rPr lang="en-US" sz="2000" dirty="0" err="1" smtClean="0">
              <a:solidFill>
                <a:schemeClr val="tx1"/>
              </a:solidFill>
            </a:rPr>
            <a:t>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sk-SK" sz="2000" dirty="0" smtClean="0">
              <a:solidFill>
                <a:schemeClr val="tx1"/>
              </a:solidFill>
            </a:rPr>
            <a:t>sa výnosy od zdravotných poisťovní </a:t>
          </a:r>
          <a:r>
            <a:rPr lang="en-US" sz="2000" dirty="0" smtClean="0">
              <a:solidFill>
                <a:schemeClr val="tx1"/>
              </a:solidFill>
            </a:rPr>
            <a:t>v</a:t>
          </a:r>
          <a:r>
            <a:rPr lang="sk-SK" sz="2000" dirty="0" smtClean="0">
              <a:solidFill>
                <a:schemeClr val="tx1"/>
              </a:solidFill>
            </a:rPr>
            <a:t> súlade so zvýšenými výkonmi v oblasti zdravotnej starostlivosti o 9%</a:t>
          </a:r>
          <a:endParaRPr lang="sk-SK" sz="2000" dirty="0">
            <a:solidFill>
              <a:schemeClr val="tx1"/>
            </a:solidFill>
          </a:endParaRPr>
        </a:p>
      </dgm:t>
    </dgm:pt>
    <dgm:pt modelId="{CF44A837-DFE6-4D96-A448-355A16B838BC}" type="parTrans" cxnId="{A91AB453-B6BF-4695-9227-407E9ADD9309}">
      <dgm:prSet/>
      <dgm:spPr/>
      <dgm:t>
        <a:bodyPr/>
        <a:lstStyle/>
        <a:p>
          <a:endParaRPr lang="sk-SK"/>
        </a:p>
      </dgm:t>
    </dgm:pt>
    <dgm:pt modelId="{B9A0A251-F32F-4304-9D05-878B7D109BCA}" type="sibTrans" cxnId="{A91AB453-B6BF-4695-9227-407E9ADD9309}">
      <dgm:prSet/>
      <dgm:spPr/>
      <dgm:t>
        <a:bodyPr/>
        <a:lstStyle/>
        <a:p>
          <a:endParaRPr lang="sk-SK"/>
        </a:p>
      </dgm:t>
    </dgm:pt>
    <dgm:pt modelId="{68170301-5C17-4C2A-8397-B8E0C7408387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zvýšili sa prevádzkové výnosy oproti roku 2012 o 9% </a:t>
          </a:r>
          <a:endParaRPr lang="sk-SK" sz="2000" dirty="0">
            <a:solidFill>
              <a:schemeClr val="tx1"/>
            </a:solidFill>
          </a:endParaRPr>
        </a:p>
      </dgm:t>
    </dgm:pt>
    <dgm:pt modelId="{093B7C4F-EC06-4B3F-893B-57B4BF4D81C5}" type="parTrans" cxnId="{80228D31-6DC2-4066-8D0E-903979BCB554}">
      <dgm:prSet/>
      <dgm:spPr/>
      <dgm:t>
        <a:bodyPr/>
        <a:lstStyle/>
        <a:p>
          <a:endParaRPr lang="sk-SK"/>
        </a:p>
      </dgm:t>
    </dgm:pt>
    <dgm:pt modelId="{91F22270-E797-4C8E-9F77-C5E3407E3983}" type="sibTrans" cxnId="{80228D31-6DC2-4066-8D0E-903979BCB554}">
      <dgm:prSet/>
      <dgm:spPr/>
      <dgm:t>
        <a:bodyPr/>
        <a:lstStyle/>
        <a:p>
          <a:endParaRPr lang="sk-SK"/>
        </a:p>
      </dgm:t>
    </dgm:pt>
    <dgm:pt modelId="{01FB0B64-FF1A-43AF-8271-ABC44736A521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znížili sa náklady na lieky o 10 %, vo finančnom vyjadrení 8,5 mil. €</a:t>
          </a:r>
          <a:endParaRPr lang="sk-SK" sz="2000" dirty="0">
            <a:solidFill>
              <a:schemeClr val="tx1"/>
            </a:solidFill>
          </a:endParaRPr>
        </a:p>
      </dgm:t>
    </dgm:pt>
    <dgm:pt modelId="{8CB651E5-7CC8-434E-8EE1-063C65A9B4EE}" type="parTrans" cxnId="{0C984A23-2736-451C-92AF-CC09C257CE11}">
      <dgm:prSet/>
      <dgm:spPr/>
      <dgm:t>
        <a:bodyPr/>
        <a:lstStyle/>
        <a:p>
          <a:endParaRPr lang="sk-SK"/>
        </a:p>
      </dgm:t>
    </dgm:pt>
    <dgm:pt modelId="{95B46096-7F57-4862-937E-A06241BBD43C}" type="sibTrans" cxnId="{0C984A23-2736-451C-92AF-CC09C257CE11}">
      <dgm:prSet/>
      <dgm:spPr/>
      <dgm:t>
        <a:bodyPr/>
        <a:lstStyle/>
        <a:p>
          <a:endParaRPr lang="sk-SK"/>
        </a:p>
      </dgm:t>
    </dgm:pt>
    <dgm:pt modelId="{A120307B-82B7-4E0D-8067-C490AF53BD35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znížili sa náklady na ostatný materiál medziročne o 11% (3,3 mil. €  )</a:t>
          </a:r>
          <a:endParaRPr lang="sk-SK" sz="2000" dirty="0">
            <a:solidFill>
              <a:schemeClr val="tx1"/>
            </a:solidFill>
          </a:endParaRPr>
        </a:p>
      </dgm:t>
    </dgm:pt>
    <dgm:pt modelId="{8C380C9E-0496-4FB5-A16C-F1C614831F49}" type="parTrans" cxnId="{09AAC81E-F819-480B-A89C-5AF0925852F2}">
      <dgm:prSet/>
      <dgm:spPr/>
      <dgm:t>
        <a:bodyPr/>
        <a:lstStyle/>
        <a:p>
          <a:endParaRPr lang="sk-SK"/>
        </a:p>
      </dgm:t>
    </dgm:pt>
    <dgm:pt modelId="{E11C76BA-E440-4BCA-A44E-D86087C12A5A}" type="sibTrans" cxnId="{09AAC81E-F819-480B-A89C-5AF0925852F2}">
      <dgm:prSet/>
      <dgm:spPr/>
      <dgm:t>
        <a:bodyPr/>
        <a:lstStyle/>
        <a:p>
          <a:endParaRPr lang="sk-SK"/>
        </a:p>
      </dgm:t>
    </dgm:pt>
    <dgm:pt modelId="{E43DB8CA-A341-463C-8EA6-06B424CCB89B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znížili sa prevádzkové náklady na služby o 9%, ( 4,1 mil. €)</a:t>
          </a:r>
          <a:endParaRPr lang="sk-SK" sz="2000" dirty="0">
            <a:solidFill>
              <a:schemeClr val="tx1"/>
            </a:solidFill>
          </a:endParaRPr>
        </a:p>
      </dgm:t>
    </dgm:pt>
    <dgm:pt modelId="{CB2622CC-5688-49B7-8DD3-38B201AF22B5}" type="parTrans" cxnId="{FF8B7BC9-F095-4288-BA4C-E398D8A347B3}">
      <dgm:prSet/>
      <dgm:spPr/>
      <dgm:t>
        <a:bodyPr/>
        <a:lstStyle/>
        <a:p>
          <a:endParaRPr lang="sk-SK"/>
        </a:p>
      </dgm:t>
    </dgm:pt>
    <dgm:pt modelId="{40AAC971-C442-431D-AFFE-E79031BAD526}" type="sibTrans" cxnId="{FF8B7BC9-F095-4288-BA4C-E398D8A347B3}">
      <dgm:prSet/>
      <dgm:spPr/>
      <dgm:t>
        <a:bodyPr/>
        <a:lstStyle/>
        <a:p>
          <a:endParaRPr lang="sk-SK"/>
        </a:p>
      </dgm:t>
    </dgm:pt>
    <dgm:pt modelId="{97F1B71E-E2C4-42DC-B391-B22528A11221}">
      <dgm:prSet phldrT="[Text]"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sa strata nemocníc o 49 760 tis. € (cca 50 mil. €)</a:t>
          </a:r>
          <a:endParaRPr lang="sk-SK" sz="2000" dirty="0">
            <a:solidFill>
              <a:schemeClr val="tx1"/>
            </a:solidFill>
          </a:endParaRPr>
        </a:p>
      </dgm:t>
    </dgm:pt>
    <dgm:pt modelId="{47EAF9A9-D79D-4721-A774-1DB1CC8D4003}" type="parTrans" cxnId="{A58A41F7-F94E-4604-AFED-AC39D1292BE9}">
      <dgm:prSet/>
      <dgm:spPr/>
      <dgm:t>
        <a:bodyPr/>
        <a:lstStyle/>
        <a:p>
          <a:endParaRPr lang="sk-SK"/>
        </a:p>
      </dgm:t>
    </dgm:pt>
    <dgm:pt modelId="{BF2A85C8-A4EF-40A8-8617-A8FAB9BED5A7}" type="sibTrans" cxnId="{A58A41F7-F94E-4604-AFED-AC39D1292BE9}">
      <dgm:prSet/>
      <dgm:spPr/>
      <dgm:t>
        <a:bodyPr/>
        <a:lstStyle/>
        <a:p>
          <a:endParaRPr lang="sk-SK"/>
        </a:p>
      </dgm:t>
    </dgm:pt>
    <dgm:pt modelId="{D6D071E7-FEE3-4FFE-A881-51C824796462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znížili </a:t>
          </a:r>
          <a:r>
            <a:rPr lang="en-US" sz="2000" dirty="0" err="1" smtClean="0">
              <a:solidFill>
                <a:schemeClr val="tx1"/>
              </a:solidFill>
            </a:rPr>
            <a:t>sa</a:t>
          </a:r>
          <a:r>
            <a:rPr lang="sk-SK" sz="2000" dirty="0" smtClean="0">
              <a:solidFill>
                <a:schemeClr val="tx1"/>
              </a:solidFill>
            </a:rPr>
            <a:t> náklady na spotrebu el. energie o 7%</a:t>
          </a:r>
          <a:endParaRPr lang="sk-SK" sz="2000" dirty="0">
            <a:solidFill>
              <a:schemeClr val="tx1"/>
            </a:solidFill>
          </a:endParaRPr>
        </a:p>
      </dgm:t>
    </dgm:pt>
    <dgm:pt modelId="{AECF987B-EBFA-4324-AA79-A482BE47B15D}" type="parTrans" cxnId="{45C576BA-9973-4AF8-80BD-5DC96B4CE59E}">
      <dgm:prSet/>
      <dgm:spPr/>
    </dgm:pt>
    <dgm:pt modelId="{B5E1679E-C4E0-4F61-8AA3-094225F10854}" type="sibTrans" cxnId="{45C576BA-9973-4AF8-80BD-5DC96B4CE59E}">
      <dgm:prSet/>
      <dgm:spPr/>
    </dgm:pt>
    <dgm:pt modelId="{C59B63B4-EAB4-4AD4-88EE-F64F3DC8443C}" type="pres">
      <dgm:prSet presAssocID="{C5EBD31A-718F-4ACB-BCC0-9EE01C4336D3}" presName="linearFlow" presStyleCnt="0">
        <dgm:presLayoutVars>
          <dgm:dir/>
          <dgm:resizeHandles val="exact"/>
        </dgm:presLayoutVars>
      </dgm:prSet>
      <dgm:spPr/>
    </dgm:pt>
    <dgm:pt modelId="{3B971793-0B56-4BA9-AC4C-84C31A6390ED}" type="pres">
      <dgm:prSet presAssocID="{97F1B71E-E2C4-42DC-B391-B22528A11221}" presName="composite" presStyleCnt="0"/>
      <dgm:spPr/>
    </dgm:pt>
    <dgm:pt modelId="{C08384E2-ACA3-4F96-9514-30A0A420867B}" type="pres">
      <dgm:prSet presAssocID="{97F1B71E-E2C4-42DC-B391-B22528A11221}" presName="imgShp" presStyleLbl="fgImgPlace1" presStyleIdx="0" presStyleCnt="8"/>
      <dgm:spPr/>
    </dgm:pt>
    <dgm:pt modelId="{67EB7308-5000-4219-BD5E-CD8766ADC391}" type="pres">
      <dgm:prSet presAssocID="{97F1B71E-E2C4-42DC-B391-B22528A11221}" presName="txShp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3283ECC-63F8-4108-8D9E-FF1E0982E47A}" type="pres">
      <dgm:prSet presAssocID="{BF2A85C8-A4EF-40A8-8617-A8FAB9BED5A7}" presName="spacing" presStyleCnt="0"/>
      <dgm:spPr/>
    </dgm:pt>
    <dgm:pt modelId="{802BC69B-7D3C-4958-A7CC-8FD55FAC1ABA}" type="pres">
      <dgm:prSet presAssocID="{FA5888D6-DCB8-4075-A563-5238141955E2}" presName="composite" presStyleCnt="0"/>
      <dgm:spPr/>
    </dgm:pt>
    <dgm:pt modelId="{48016B7B-0113-46AC-ADF5-824D0E7E5208}" type="pres">
      <dgm:prSet presAssocID="{FA5888D6-DCB8-4075-A563-5238141955E2}" presName="imgShp" presStyleLbl="fgImgPlace1" presStyleIdx="1" presStyleCnt="8"/>
      <dgm:spPr/>
    </dgm:pt>
    <dgm:pt modelId="{0565D983-A6FB-4D2F-924D-22B1D63B1F15}" type="pres">
      <dgm:prSet presAssocID="{FA5888D6-DCB8-4075-A563-5238141955E2}" presName="txShp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FCC89E6-6706-4F34-9624-2B9787AC6DE0}" type="pres">
      <dgm:prSet presAssocID="{AE79AC3A-5BAB-44A3-AD36-45A8F2C55AD1}" presName="spacing" presStyleCnt="0"/>
      <dgm:spPr/>
    </dgm:pt>
    <dgm:pt modelId="{452817C7-B56B-4F32-91A8-D6E53EB0A250}" type="pres">
      <dgm:prSet presAssocID="{CE810B34-DB16-4FF5-B482-3EF4AE9F361F}" presName="composite" presStyleCnt="0"/>
      <dgm:spPr/>
    </dgm:pt>
    <dgm:pt modelId="{263D6B8C-0880-4AEC-99EA-585D44F7D37E}" type="pres">
      <dgm:prSet presAssocID="{CE810B34-DB16-4FF5-B482-3EF4AE9F361F}" presName="imgShp" presStyleLbl="fgImgPlace1" presStyleIdx="2" presStyleCnt="8"/>
      <dgm:spPr/>
    </dgm:pt>
    <dgm:pt modelId="{72E4A26A-0A79-4EFF-8290-91B4F096283C}" type="pres">
      <dgm:prSet presAssocID="{CE810B34-DB16-4FF5-B482-3EF4AE9F361F}" presName="txShp" presStyleLbl="node1" presStyleIdx="2" presStyleCnt="8" custScaleY="16015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D6453C1-F112-4212-9538-B6881F0FD32C}" type="pres">
      <dgm:prSet presAssocID="{B9A0A251-F32F-4304-9D05-878B7D109BCA}" presName="spacing" presStyleCnt="0"/>
      <dgm:spPr/>
    </dgm:pt>
    <dgm:pt modelId="{3A59CC9B-1CA3-46B4-8C64-70D484FB8A7C}" type="pres">
      <dgm:prSet presAssocID="{68170301-5C17-4C2A-8397-B8E0C7408387}" presName="composite" presStyleCnt="0"/>
      <dgm:spPr/>
    </dgm:pt>
    <dgm:pt modelId="{DD39FC03-3C24-4808-BABC-926902634BC1}" type="pres">
      <dgm:prSet presAssocID="{68170301-5C17-4C2A-8397-B8E0C7408387}" presName="imgShp" presStyleLbl="fgImgPlace1" presStyleIdx="3" presStyleCnt="8"/>
      <dgm:spPr/>
    </dgm:pt>
    <dgm:pt modelId="{867FFE0D-6521-4B0D-9DC1-49050B564846}" type="pres">
      <dgm:prSet presAssocID="{68170301-5C17-4C2A-8397-B8E0C7408387}" presName="txShp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5C041F2-699C-409A-9C3F-6EC93D662EA2}" type="pres">
      <dgm:prSet presAssocID="{91F22270-E797-4C8E-9F77-C5E3407E3983}" presName="spacing" presStyleCnt="0"/>
      <dgm:spPr/>
    </dgm:pt>
    <dgm:pt modelId="{77D8E427-21F9-49DE-ADBC-35A795F1E576}" type="pres">
      <dgm:prSet presAssocID="{D6D071E7-FEE3-4FFE-A881-51C824796462}" presName="composite" presStyleCnt="0"/>
      <dgm:spPr/>
    </dgm:pt>
    <dgm:pt modelId="{79D41C73-1729-4B33-A9FD-F11FE26AAD28}" type="pres">
      <dgm:prSet presAssocID="{D6D071E7-FEE3-4FFE-A881-51C824796462}" presName="imgShp" presStyleLbl="fgImgPlace1" presStyleIdx="4" presStyleCnt="8"/>
      <dgm:spPr/>
    </dgm:pt>
    <dgm:pt modelId="{FD1E1820-E7F9-4B7D-9A68-8BE2224DD952}" type="pres">
      <dgm:prSet presAssocID="{D6D071E7-FEE3-4FFE-A881-51C824796462}" presName="txShp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967C450-721A-410F-BF2D-2E1284FBC8F3}" type="pres">
      <dgm:prSet presAssocID="{B5E1679E-C4E0-4F61-8AA3-094225F10854}" presName="spacing" presStyleCnt="0"/>
      <dgm:spPr/>
    </dgm:pt>
    <dgm:pt modelId="{07B4F6D3-5B23-4A17-A5FE-54B662573546}" type="pres">
      <dgm:prSet presAssocID="{01FB0B64-FF1A-43AF-8271-ABC44736A521}" presName="composite" presStyleCnt="0"/>
      <dgm:spPr/>
    </dgm:pt>
    <dgm:pt modelId="{D39F57A1-2586-48DE-9FEB-B5F7B0F9A631}" type="pres">
      <dgm:prSet presAssocID="{01FB0B64-FF1A-43AF-8271-ABC44736A521}" presName="imgShp" presStyleLbl="fgImgPlace1" presStyleIdx="5" presStyleCnt="8"/>
      <dgm:spPr/>
    </dgm:pt>
    <dgm:pt modelId="{7FD0C9BE-DB42-46B5-8B9F-988C0114D8A1}" type="pres">
      <dgm:prSet presAssocID="{01FB0B64-FF1A-43AF-8271-ABC44736A521}" presName="txShp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9B7DC28-E2F0-472D-BAF2-D64E2027ECE0}" type="pres">
      <dgm:prSet presAssocID="{95B46096-7F57-4862-937E-A06241BBD43C}" presName="spacing" presStyleCnt="0"/>
      <dgm:spPr/>
    </dgm:pt>
    <dgm:pt modelId="{C1106687-0A6F-4DCD-986D-3560BD3EC959}" type="pres">
      <dgm:prSet presAssocID="{A120307B-82B7-4E0D-8067-C490AF53BD35}" presName="composite" presStyleCnt="0"/>
      <dgm:spPr/>
    </dgm:pt>
    <dgm:pt modelId="{5448B648-3ED1-4A09-9189-52DFDF7E6E90}" type="pres">
      <dgm:prSet presAssocID="{A120307B-82B7-4E0D-8067-C490AF53BD35}" presName="imgShp" presStyleLbl="fgImgPlace1" presStyleIdx="6" presStyleCnt="8"/>
      <dgm:spPr/>
    </dgm:pt>
    <dgm:pt modelId="{244B7A04-EA2C-4A6B-B13F-58040786FB3E}" type="pres">
      <dgm:prSet presAssocID="{A120307B-82B7-4E0D-8067-C490AF53BD35}" presName="txShp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A2786B1-7634-43B4-B5A4-F612B0A91FAB}" type="pres">
      <dgm:prSet presAssocID="{E11C76BA-E440-4BCA-A44E-D86087C12A5A}" presName="spacing" presStyleCnt="0"/>
      <dgm:spPr/>
    </dgm:pt>
    <dgm:pt modelId="{9507B021-A7B7-4B5E-8FBC-99B4B094A54B}" type="pres">
      <dgm:prSet presAssocID="{E43DB8CA-A341-463C-8EA6-06B424CCB89B}" presName="composite" presStyleCnt="0"/>
      <dgm:spPr/>
    </dgm:pt>
    <dgm:pt modelId="{DD62D976-9D2E-4E3E-B7F3-9B16C086649F}" type="pres">
      <dgm:prSet presAssocID="{E43DB8CA-A341-463C-8EA6-06B424CCB89B}" presName="imgShp" presStyleLbl="fgImgPlace1" presStyleIdx="7" presStyleCnt="8"/>
      <dgm:spPr/>
    </dgm:pt>
    <dgm:pt modelId="{0ABA9BF4-F397-4AE9-85E6-921315948739}" type="pres">
      <dgm:prSet presAssocID="{E43DB8CA-A341-463C-8EA6-06B424CCB89B}" presName="txShp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B1B736E-FF3C-4A91-9F71-F3AB33EEA0D3}" srcId="{C5EBD31A-718F-4ACB-BCC0-9EE01C4336D3}" destId="{FA5888D6-DCB8-4075-A563-5238141955E2}" srcOrd="1" destOrd="0" parTransId="{A3A6881C-61F6-494B-AB7F-4304CB9EE2AC}" sibTransId="{AE79AC3A-5BAB-44A3-AD36-45A8F2C55AD1}"/>
    <dgm:cxn modelId="{09AAC81E-F819-480B-A89C-5AF0925852F2}" srcId="{C5EBD31A-718F-4ACB-BCC0-9EE01C4336D3}" destId="{A120307B-82B7-4E0D-8067-C490AF53BD35}" srcOrd="6" destOrd="0" parTransId="{8C380C9E-0496-4FB5-A16C-F1C614831F49}" sibTransId="{E11C76BA-E440-4BCA-A44E-D86087C12A5A}"/>
    <dgm:cxn modelId="{80228D31-6DC2-4066-8D0E-903979BCB554}" srcId="{C5EBD31A-718F-4ACB-BCC0-9EE01C4336D3}" destId="{68170301-5C17-4C2A-8397-B8E0C7408387}" srcOrd="3" destOrd="0" parTransId="{093B7C4F-EC06-4B3F-893B-57B4BF4D81C5}" sibTransId="{91F22270-E797-4C8E-9F77-C5E3407E3983}"/>
    <dgm:cxn modelId="{0C88F552-43DD-4EF6-832C-FF91635D06A0}" type="presOf" srcId="{C5EBD31A-718F-4ACB-BCC0-9EE01C4336D3}" destId="{C59B63B4-EAB4-4AD4-88EE-F64F3DC8443C}" srcOrd="0" destOrd="0" presId="urn:microsoft.com/office/officeart/2005/8/layout/vList3"/>
    <dgm:cxn modelId="{2C270260-7AA2-4208-8E4F-758D05FB3106}" type="presOf" srcId="{97F1B71E-E2C4-42DC-B391-B22528A11221}" destId="{67EB7308-5000-4219-BD5E-CD8766ADC391}" srcOrd="0" destOrd="0" presId="urn:microsoft.com/office/officeart/2005/8/layout/vList3"/>
    <dgm:cxn modelId="{A91AB453-B6BF-4695-9227-407E9ADD9309}" srcId="{C5EBD31A-718F-4ACB-BCC0-9EE01C4336D3}" destId="{CE810B34-DB16-4FF5-B482-3EF4AE9F361F}" srcOrd="2" destOrd="0" parTransId="{CF44A837-DFE6-4D96-A448-355A16B838BC}" sibTransId="{B9A0A251-F32F-4304-9D05-878B7D109BCA}"/>
    <dgm:cxn modelId="{476100A6-375D-4829-A009-0ED085AD50E8}" type="presOf" srcId="{FA5888D6-DCB8-4075-A563-5238141955E2}" destId="{0565D983-A6FB-4D2F-924D-22B1D63B1F15}" srcOrd="0" destOrd="0" presId="urn:microsoft.com/office/officeart/2005/8/layout/vList3"/>
    <dgm:cxn modelId="{5919224E-4DC1-4A6C-B7B8-0EC022A04756}" type="presOf" srcId="{CE810B34-DB16-4FF5-B482-3EF4AE9F361F}" destId="{72E4A26A-0A79-4EFF-8290-91B4F096283C}" srcOrd="0" destOrd="0" presId="urn:microsoft.com/office/officeart/2005/8/layout/vList3"/>
    <dgm:cxn modelId="{A58A41F7-F94E-4604-AFED-AC39D1292BE9}" srcId="{C5EBD31A-718F-4ACB-BCC0-9EE01C4336D3}" destId="{97F1B71E-E2C4-42DC-B391-B22528A11221}" srcOrd="0" destOrd="0" parTransId="{47EAF9A9-D79D-4721-A774-1DB1CC8D4003}" sibTransId="{BF2A85C8-A4EF-40A8-8617-A8FAB9BED5A7}"/>
    <dgm:cxn modelId="{FF8B7BC9-F095-4288-BA4C-E398D8A347B3}" srcId="{C5EBD31A-718F-4ACB-BCC0-9EE01C4336D3}" destId="{E43DB8CA-A341-463C-8EA6-06B424CCB89B}" srcOrd="7" destOrd="0" parTransId="{CB2622CC-5688-49B7-8DD3-38B201AF22B5}" sibTransId="{40AAC971-C442-431D-AFFE-E79031BAD526}"/>
    <dgm:cxn modelId="{0C984A23-2736-451C-92AF-CC09C257CE11}" srcId="{C5EBD31A-718F-4ACB-BCC0-9EE01C4336D3}" destId="{01FB0B64-FF1A-43AF-8271-ABC44736A521}" srcOrd="5" destOrd="0" parTransId="{8CB651E5-7CC8-434E-8EE1-063C65A9B4EE}" sibTransId="{95B46096-7F57-4862-937E-A06241BBD43C}"/>
    <dgm:cxn modelId="{C3E4FCD5-B481-4DCA-B5AC-FB70DBCAC149}" type="presOf" srcId="{E43DB8CA-A341-463C-8EA6-06B424CCB89B}" destId="{0ABA9BF4-F397-4AE9-85E6-921315948739}" srcOrd="0" destOrd="0" presId="urn:microsoft.com/office/officeart/2005/8/layout/vList3"/>
    <dgm:cxn modelId="{7B011AA2-996E-4E86-91F8-099976F52969}" type="presOf" srcId="{D6D071E7-FEE3-4FFE-A881-51C824796462}" destId="{FD1E1820-E7F9-4B7D-9A68-8BE2224DD952}" srcOrd="0" destOrd="0" presId="urn:microsoft.com/office/officeart/2005/8/layout/vList3"/>
    <dgm:cxn modelId="{2BD8F852-8AE4-4D7E-B091-4A99DA37789D}" type="presOf" srcId="{A120307B-82B7-4E0D-8067-C490AF53BD35}" destId="{244B7A04-EA2C-4A6B-B13F-58040786FB3E}" srcOrd="0" destOrd="0" presId="urn:microsoft.com/office/officeart/2005/8/layout/vList3"/>
    <dgm:cxn modelId="{DE2F01BE-5340-4C19-B599-F2DCDE60DEDD}" type="presOf" srcId="{01FB0B64-FF1A-43AF-8271-ABC44736A521}" destId="{7FD0C9BE-DB42-46B5-8B9F-988C0114D8A1}" srcOrd="0" destOrd="0" presId="urn:microsoft.com/office/officeart/2005/8/layout/vList3"/>
    <dgm:cxn modelId="{C5ADFDE5-9B56-4F20-9B15-DC90F119FFC2}" type="presOf" srcId="{68170301-5C17-4C2A-8397-B8E0C7408387}" destId="{867FFE0D-6521-4B0D-9DC1-49050B564846}" srcOrd="0" destOrd="0" presId="urn:microsoft.com/office/officeart/2005/8/layout/vList3"/>
    <dgm:cxn modelId="{45C576BA-9973-4AF8-80BD-5DC96B4CE59E}" srcId="{C5EBD31A-718F-4ACB-BCC0-9EE01C4336D3}" destId="{D6D071E7-FEE3-4FFE-A881-51C824796462}" srcOrd="4" destOrd="0" parTransId="{AECF987B-EBFA-4324-AA79-A482BE47B15D}" sibTransId="{B5E1679E-C4E0-4F61-8AA3-094225F10854}"/>
    <dgm:cxn modelId="{08CFABA0-A283-4172-A250-F083C6ABAE97}" type="presParOf" srcId="{C59B63B4-EAB4-4AD4-88EE-F64F3DC8443C}" destId="{3B971793-0B56-4BA9-AC4C-84C31A6390ED}" srcOrd="0" destOrd="0" presId="urn:microsoft.com/office/officeart/2005/8/layout/vList3"/>
    <dgm:cxn modelId="{95DBE983-CFA9-4D44-9505-A5D9F7E79F2D}" type="presParOf" srcId="{3B971793-0B56-4BA9-AC4C-84C31A6390ED}" destId="{C08384E2-ACA3-4F96-9514-30A0A420867B}" srcOrd="0" destOrd="0" presId="urn:microsoft.com/office/officeart/2005/8/layout/vList3"/>
    <dgm:cxn modelId="{60896A27-2BEA-465B-8BC0-7D001EF03621}" type="presParOf" srcId="{3B971793-0B56-4BA9-AC4C-84C31A6390ED}" destId="{67EB7308-5000-4219-BD5E-CD8766ADC391}" srcOrd="1" destOrd="0" presId="urn:microsoft.com/office/officeart/2005/8/layout/vList3"/>
    <dgm:cxn modelId="{10DE37C5-BABE-40D5-B7B9-D357FBE4EECD}" type="presParOf" srcId="{C59B63B4-EAB4-4AD4-88EE-F64F3DC8443C}" destId="{93283ECC-63F8-4108-8D9E-FF1E0982E47A}" srcOrd="1" destOrd="0" presId="urn:microsoft.com/office/officeart/2005/8/layout/vList3"/>
    <dgm:cxn modelId="{27A26980-43E4-4B06-A009-35E786B2B9C6}" type="presParOf" srcId="{C59B63B4-EAB4-4AD4-88EE-F64F3DC8443C}" destId="{802BC69B-7D3C-4958-A7CC-8FD55FAC1ABA}" srcOrd="2" destOrd="0" presId="urn:microsoft.com/office/officeart/2005/8/layout/vList3"/>
    <dgm:cxn modelId="{8B82724F-1505-4EE8-BB69-9BBDF302D772}" type="presParOf" srcId="{802BC69B-7D3C-4958-A7CC-8FD55FAC1ABA}" destId="{48016B7B-0113-46AC-ADF5-824D0E7E5208}" srcOrd="0" destOrd="0" presId="urn:microsoft.com/office/officeart/2005/8/layout/vList3"/>
    <dgm:cxn modelId="{9C3E1F35-9E58-46F3-9EDD-8EFC700E5E4F}" type="presParOf" srcId="{802BC69B-7D3C-4958-A7CC-8FD55FAC1ABA}" destId="{0565D983-A6FB-4D2F-924D-22B1D63B1F15}" srcOrd="1" destOrd="0" presId="urn:microsoft.com/office/officeart/2005/8/layout/vList3"/>
    <dgm:cxn modelId="{92C54DE8-E7DF-447C-8A19-3D699F3D326C}" type="presParOf" srcId="{C59B63B4-EAB4-4AD4-88EE-F64F3DC8443C}" destId="{DFCC89E6-6706-4F34-9624-2B9787AC6DE0}" srcOrd="3" destOrd="0" presId="urn:microsoft.com/office/officeart/2005/8/layout/vList3"/>
    <dgm:cxn modelId="{70C941D4-0BF0-463A-874A-3FC19D895663}" type="presParOf" srcId="{C59B63B4-EAB4-4AD4-88EE-F64F3DC8443C}" destId="{452817C7-B56B-4F32-91A8-D6E53EB0A250}" srcOrd="4" destOrd="0" presId="urn:microsoft.com/office/officeart/2005/8/layout/vList3"/>
    <dgm:cxn modelId="{A05858CB-9C6B-49EA-AC9C-502192050EC6}" type="presParOf" srcId="{452817C7-B56B-4F32-91A8-D6E53EB0A250}" destId="{263D6B8C-0880-4AEC-99EA-585D44F7D37E}" srcOrd="0" destOrd="0" presId="urn:microsoft.com/office/officeart/2005/8/layout/vList3"/>
    <dgm:cxn modelId="{BF83FFF0-EA54-427A-B7EB-25FFC876445D}" type="presParOf" srcId="{452817C7-B56B-4F32-91A8-D6E53EB0A250}" destId="{72E4A26A-0A79-4EFF-8290-91B4F096283C}" srcOrd="1" destOrd="0" presId="urn:microsoft.com/office/officeart/2005/8/layout/vList3"/>
    <dgm:cxn modelId="{0BD37A1E-E84A-448E-8B29-3840D813F73F}" type="presParOf" srcId="{C59B63B4-EAB4-4AD4-88EE-F64F3DC8443C}" destId="{4D6453C1-F112-4212-9538-B6881F0FD32C}" srcOrd="5" destOrd="0" presId="urn:microsoft.com/office/officeart/2005/8/layout/vList3"/>
    <dgm:cxn modelId="{27117AB3-5B22-4F92-B150-D10556171109}" type="presParOf" srcId="{C59B63B4-EAB4-4AD4-88EE-F64F3DC8443C}" destId="{3A59CC9B-1CA3-46B4-8C64-70D484FB8A7C}" srcOrd="6" destOrd="0" presId="urn:microsoft.com/office/officeart/2005/8/layout/vList3"/>
    <dgm:cxn modelId="{6E86C855-C891-42E9-88FD-0BF0BF6C1A0A}" type="presParOf" srcId="{3A59CC9B-1CA3-46B4-8C64-70D484FB8A7C}" destId="{DD39FC03-3C24-4808-BABC-926902634BC1}" srcOrd="0" destOrd="0" presId="urn:microsoft.com/office/officeart/2005/8/layout/vList3"/>
    <dgm:cxn modelId="{8CBC3EF2-F980-4ADF-B37A-5B3493E2656B}" type="presParOf" srcId="{3A59CC9B-1CA3-46B4-8C64-70D484FB8A7C}" destId="{867FFE0D-6521-4B0D-9DC1-49050B564846}" srcOrd="1" destOrd="0" presId="urn:microsoft.com/office/officeart/2005/8/layout/vList3"/>
    <dgm:cxn modelId="{56309249-0EED-49E8-B236-172CA724A8D4}" type="presParOf" srcId="{C59B63B4-EAB4-4AD4-88EE-F64F3DC8443C}" destId="{B5C041F2-699C-409A-9C3F-6EC93D662EA2}" srcOrd="7" destOrd="0" presId="urn:microsoft.com/office/officeart/2005/8/layout/vList3"/>
    <dgm:cxn modelId="{F7A138E8-44B3-4921-B7A1-484442C78567}" type="presParOf" srcId="{C59B63B4-EAB4-4AD4-88EE-F64F3DC8443C}" destId="{77D8E427-21F9-49DE-ADBC-35A795F1E576}" srcOrd="8" destOrd="0" presId="urn:microsoft.com/office/officeart/2005/8/layout/vList3"/>
    <dgm:cxn modelId="{5BDA0F3E-E4C8-473B-8DA6-FD73683AC344}" type="presParOf" srcId="{77D8E427-21F9-49DE-ADBC-35A795F1E576}" destId="{79D41C73-1729-4B33-A9FD-F11FE26AAD28}" srcOrd="0" destOrd="0" presId="urn:microsoft.com/office/officeart/2005/8/layout/vList3"/>
    <dgm:cxn modelId="{481EDE89-D017-47F9-964B-ACAFA1CE0600}" type="presParOf" srcId="{77D8E427-21F9-49DE-ADBC-35A795F1E576}" destId="{FD1E1820-E7F9-4B7D-9A68-8BE2224DD952}" srcOrd="1" destOrd="0" presId="urn:microsoft.com/office/officeart/2005/8/layout/vList3"/>
    <dgm:cxn modelId="{AE39B742-1B1E-430B-ABC0-47685F15D2DD}" type="presParOf" srcId="{C59B63B4-EAB4-4AD4-88EE-F64F3DC8443C}" destId="{1967C450-721A-410F-BF2D-2E1284FBC8F3}" srcOrd="9" destOrd="0" presId="urn:microsoft.com/office/officeart/2005/8/layout/vList3"/>
    <dgm:cxn modelId="{969506BE-BF26-4302-9F3A-36D735576E31}" type="presParOf" srcId="{C59B63B4-EAB4-4AD4-88EE-F64F3DC8443C}" destId="{07B4F6D3-5B23-4A17-A5FE-54B662573546}" srcOrd="10" destOrd="0" presId="urn:microsoft.com/office/officeart/2005/8/layout/vList3"/>
    <dgm:cxn modelId="{2F03727B-1C19-4962-A9B5-76F6E2318ABF}" type="presParOf" srcId="{07B4F6D3-5B23-4A17-A5FE-54B662573546}" destId="{D39F57A1-2586-48DE-9FEB-B5F7B0F9A631}" srcOrd="0" destOrd="0" presId="urn:microsoft.com/office/officeart/2005/8/layout/vList3"/>
    <dgm:cxn modelId="{7B429029-5F96-46C8-BD03-6165DC717BA6}" type="presParOf" srcId="{07B4F6D3-5B23-4A17-A5FE-54B662573546}" destId="{7FD0C9BE-DB42-46B5-8B9F-988C0114D8A1}" srcOrd="1" destOrd="0" presId="urn:microsoft.com/office/officeart/2005/8/layout/vList3"/>
    <dgm:cxn modelId="{3A053F70-BE4E-4288-8834-E9C1174CCEAB}" type="presParOf" srcId="{C59B63B4-EAB4-4AD4-88EE-F64F3DC8443C}" destId="{39B7DC28-E2F0-472D-BAF2-D64E2027ECE0}" srcOrd="11" destOrd="0" presId="urn:microsoft.com/office/officeart/2005/8/layout/vList3"/>
    <dgm:cxn modelId="{A231E9DF-3501-44B9-9047-6BC5609C8757}" type="presParOf" srcId="{C59B63B4-EAB4-4AD4-88EE-F64F3DC8443C}" destId="{C1106687-0A6F-4DCD-986D-3560BD3EC959}" srcOrd="12" destOrd="0" presId="urn:microsoft.com/office/officeart/2005/8/layout/vList3"/>
    <dgm:cxn modelId="{DA8023A4-5355-4257-B18F-D05837375C90}" type="presParOf" srcId="{C1106687-0A6F-4DCD-986D-3560BD3EC959}" destId="{5448B648-3ED1-4A09-9189-52DFDF7E6E90}" srcOrd="0" destOrd="0" presId="urn:microsoft.com/office/officeart/2005/8/layout/vList3"/>
    <dgm:cxn modelId="{FB9A66C4-5808-4C0A-BDD8-6A6A0F806D4E}" type="presParOf" srcId="{C1106687-0A6F-4DCD-986D-3560BD3EC959}" destId="{244B7A04-EA2C-4A6B-B13F-58040786FB3E}" srcOrd="1" destOrd="0" presId="urn:microsoft.com/office/officeart/2005/8/layout/vList3"/>
    <dgm:cxn modelId="{82F1865F-58E2-474A-B1CE-035D39A46168}" type="presParOf" srcId="{C59B63B4-EAB4-4AD4-88EE-F64F3DC8443C}" destId="{5A2786B1-7634-43B4-B5A4-F612B0A91FAB}" srcOrd="13" destOrd="0" presId="urn:microsoft.com/office/officeart/2005/8/layout/vList3"/>
    <dgm:cxn modelId="{DEA024A6-F177-4A0A-9441-7B739112301C}" type="presParOf" srcId="{C59B63B4-EAB4-4AD4-88EE-F64F3DC8443C}" destId="{9507B021-A7B7-4B5E-8FBC-99B4B094A54B}" srcOrd="14" destOrd="0" presId="urn:microsoft.com/office/officeart/2005/8/layout/vList3"/>
    <dgm:cxn modelId="{E10198E1-E48F-4F09-88FC-1CA5B3E9FB74}" type="presParOf" srcId="{9507B021-A7B7-4B5E-8FBC-99B4B094A54B}" destId="{DD62D976-9D2E-4E3E-B7F3-9B16C086649F}" srcOrd="0" destOrd="0" presId="urn:microsoft.com/office/officeart/2005/8/layout/vList3"/>
    <dgm:cxn modelId="{B643F0D8-7B36-4198-A9F5-139FEDC5E3CA}" type="presParOf" srcId="{9507B021-A7B7-4B5E-8FBC-99B4B094A54B}" destId="{0ABA9BF4-F397-4AE9-85E6-92131594873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E6CD17-B07D-4A5C-B0F7-953909C7898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AF103F4C-7794-44A9-80BF-B2ECF4916279}">
      <dgm:prSet phldrT="[Text]" custT="1"/>
      <dgm:spPr/>
      <dgm:t>
        <a:bodyPr/>
        <a:lstStyle/>
        <a:p>
          <a:pPr algn="l"/>
          <a:r>
            <a:rPr lang="sk-SK" sz="1600" dirty="0" smtClean="0">
              <a:solidFill>
                <a:schemeClr val="tx1"/>
              </a:solidFill>
            </a:rPr>
            <a:t>generovanie prevádzkových strát v nemocniciach je objektívne významne ovplyvnené nárastom osobných nákladov v roku 2013 oproti 2012 o 14 mil. €</a:t>
          </a:r>
          <a:endParaRPr lang="sk-SK" sz="1600" dirty="0">
            <a:solidFill>
              <a:schemeClr val="tx1"/>
            </a:solidFill>
          </a:endParaRPr>
        </a:p>
      </dgm:t>
    </dgm:pt>
    <dgm:pt modelId="{AEFE4724-09DD-4F05-A42B-64415BB1A11C}" type="parTrans" cxnId="{5C63CA0E-2E34-432B-8B03-2A260989E89A}">
      <dgm:prSet/>
      <dgm:spPr/>
      <dgm:t>
        <a:bodyPr/>
        <a:lstStyle/>
        <a:p>
          <a:endParaRPr lang="sk-SK"/>
        </a:p>
      </dgm:t>
    </dgm:pt>
    <dgm:pt modelId="{50B2280B-5CFB-488B-9788-B9B0434FAE66}" type="sibTrans" cxnId="{5C63CA0E-2E34-432B-8B03-2A260989E89A}">
      <dgm:prSet/>
      <dgm:spPr/>
      <dgm:t>
        <a:bodyPr/>
        <a:lstStyle/>
        <a:p>
          <a:endParaRPr lang="sk-SK"/>
        </a:p>
      </dgm:t>
    </dgm:pt>
    <dgm:pt modelId="{A72F6B37-3BC2-41F2-BDB7-61DF7BBC10D6}">
      <dgm:prSet custT="1"/>
      <dgm:spPr/>
      <dgm:t>
        <a:bodyPr/>
        <a:lstStyle/>
        <a:p>
          <a:pPr algn="l"/>
          <a:r>
            <a:rPr lang="sk-SK" sz="1600" dirty="0" smtClean="0">
              <a:solidFill>
                <a:schemeClr val="tx1"/>
              </a:solidFill>
            </a:rPr>
            <a:t>pri súčasnom znižovaní ostatných prevádzkových nákladov</a:t>
          </a:r>
        </a:p>
      </dgm:t>
    </dgm:pt>
    <dgm:pt modelId="{1E05743F-C1B0-4981-BE0F-2B3E88B78C3F}" type="parTrans" cxnId="{B81251CE-55AB-42A6-9826-EEAF227E7B67}">
      <dgm:prSet/>
      <dgm:spPr/>
      <dgm:t>
        <a:bodyPr/>
        <a:lstStyle/>
        <a:p>
          <a:endParaRPr lang="sk-SK"/>
        </a:p>
      </dgm:t>
    </dgm:pt>
    <dgm:pt modelId="{368BE752-6922-402A-A2EB-2730A0E6420A}" type="sibTrans" cxnId="{B81251CE-55AB-42A6-9826-EEAF227E7B67}">
      <dgm:prSet/>
      <dgm:spPr/>
      <dgm:t>
        <a:bodyPr/>
        <a:lstStyle/>
        <a:p>
          <a:endParaRPr lang="sk-SK"/>
        </a:p>
      </dgm:t>
    </dgm:pt>
    <dgm:pt modelId="{F5A2BFD0-C9A3-4772-8B56-04B77825D199}" type="pres">
      <dgm:prSet presAssocID="{0EE6CD17-B07D-4A5C-B0F7-953909C78981}" presName="linearFlow" presStyleCnt="0">
        <dgm:presLayoutVars>
          <dgm:dir/>
          <dgm:resizeHandles val="exact"/>
        </dgm:presLayoutVars>
      </dgm:prSet>
      <dgm:spPr/>
    </dgm:pt>
    <dgm:pt modelId="{52D66D7B-1E90-465C-9C2C-C16B472738CF}" type="pres">
      <dgm:prSet presAssocID="{AF103F4C-7794-44A9-80BF-B2ECF4916279}" presName="composite" presStyleCnt="0"/>
      <dgm:spPr/>
    </dgm:pt>
    <dgm:pt modelId="{ACB54841-8D8C-45CC-AF33-08FAB3283588}" type="pres">
      <dgm:prSet presAssocID="{AF103F4C-7794-44A9-80BF-B2ECF4916279}" presName="imgShp" presStyleLbl="fgImgPlace1" presStyleIdx="0" presStyleCnt="2"/>
      <dgm:spPr/>
    </dgm:pt>
    <dgm:pt modelId="{E3E92802-F0F7-4F99-AB99-A28D1FAED7EE}" type="pres">
      <dgm:prSet presAssocID="{AF103F4C-7794-44A9-80BF-B2ECF4916279}" presName="txShp" presStyleLbl="node1" presStyleIdx="0" presStyleCnt="2" custLinFactNeighborX="310" custLinFactNeighborY="-7504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6B6481D-4B07-460C-96F3-1FB31596436E}" type="pres">
      <dgm:prSet presAssocID="{50B2280B-5CFB-488B-9788-B9B0434FAE66}" presName="spacing" presStyleCnt="0"/>
      <dgm:spPr/>
    </dgm:pt>
    <dgm:pt modelId="{71D47951-A74A-457B-AAB1-3A54A71EEE64}" type="pres">
      <dgm:prSet presAssocID="{A72F6B37-3BC2-41F2-BDB7-61DF7BBC10D6}" presName="composite" presStyleCnt="0"/>
      <dgm:spPr/>
    </dgm:pt>
    <dgm:pt modelId="{D2BC1A38-EF7F-436C-B5DD-49F6C70E0FFF}" type="pres">
      <dgm:prSet presAssocID="{A72F6B37-3BC2-41F2-BDB7-61DF7BBC10D6}" presName="imgShp" presStyleLbl="fgImgPlace1" presStyleIdx="1" presStyleCnt="2"/>
      <dgm:spPr/>
    </dgm:pt>
    <dgm:pt modelId="{714D230A-D3CE-47C5-95DD-FD5BA82A0BE9}" type="pres">
      <dgm:prSet presAssocID="{A72F6B37-3BC2-41F2-BDB7-61DF7BBC10D6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B57330B-7F41-4793-8204-2466401E4095}" type="presOf" srcId="{A72F6B37-3BC2-41F2-BDB7-61DF7BBC10D6}" destId="{714D230A-D3CE-47C5-95DD-FD5BA82A0BE9}" srcOrd="0" destOrd="0" presId="urn:microsoft.com/office/officeart/2005/8/layout/vList3"/>
    <dgm:cxn modelId="{5C63CA0E-2E34-432B-8B03-2A260989E89A}" srcId="{0EE6CD17-B07D-4A5C-B0F7-953909C78981}" destId="{AF103F4C-7794-44A9-80BF-B2ECF4916279}" srcOrd="0" destOrd="0" parTransId="{AEFE4724-09DD-4F05-A42B-64415BB1A11C}" sibTransId="{50B2280B-5CFB-488B-9788-B9B0434FAE66}"/>
    <dgm:cxn modelId="{B81251CE-55AB-42A6-9826-EEAF227E7B67}" srcId="{0EE6CD17-B07D-4A5C-B0F7-953909C78981}" destId="{A72F6B37-3BC2-41F2-BDB7-61DF7BBC10D6}" srcOrd="1" destOrd="0" parTransId="{1E05743F-C1B0-4981-BE0F-2B3E88B78C3F}" sibTransId="{368BE752-6922-402A-A2EB-2730A0E6420A}"/>
    <dgm:cxn modelId="{8975CFCC-55A7-474D-A6B6-B7397C906BF3}" type="presOf" srcId="{AF103F4C-7794-44A9-80BF-B2ECF4916279}" destId="{E3E92802-F0F7-4F99-AB99-A28D1FAED7EE}" srcOrd="0" destOrd="0" presId="urn:microsoft.com/office/officeart/2005/8/layout/vList3"/>
    <dgm:cxn modelId="{967A0748-9CE6-4DE4-8EF4-6B2BC86050DD}" type="presOf" srcId="{0EE6CD17-B07D-4A5C-B0F7-953909C78981}" destId="{F5A2BFD0-C9A3-4772-8B56-04B77825D199}" srcOrd="0" destOrd="0" presId="urn:microsoft.com/office/officeart/2005/8/layout/vList3"/>
    <dgm:cxn modelId="{60AF6AD1-FF07-4C0A-AD5C-48E10397766E}" type="presParOf" srcId="{F5A2BFD0-C9A3-4772-8B56-04B77825D199}" destId="{52D66D7B-1E90-465C-9C2C-C16B472738CF}" srcOrd="0" destOrd="0" presId="urn:microsoft.com/office/officeart/2005/8/layout/vList3"/>
    <dgm:cxn modelId="{EB91AC2D-71EF-42F0-9B47-61AB996EF654}" type="presParOf" srcId="{52D66D7B-1E90-465C-9C2C-C16B472738CF}" destId="{ACB54841-8D8C-45CC-AF33-08FAB3283588}" srcOrd="0" destOrd="0" presId="urn:microsoft.com/office/officeart/2005/8/layout/vList3"/>
    <dgm:cxn modelId="{4B80B733-64DF-45F1-A92A-A622B285EB29}" type="presParOf" srcId="{52D66D7B-1E90-465C-9C2C-C16B472738CF}" destId="{E3E92802-F0F7-4F99-AB99-A28D1FAED7EE}" srcOrd="1" destOrd="0" presId="urn:microsoft.com/office/officeart/2005/8/layout/vList3"/>
    <dgm:cxn modelId="{68431B4E-176D-4C90-B8D5-DE4109E91B43}" type="presParOf" srcId="{F5A2BFD0-C9A3-4772-8B56-04B77825D199}" destId="{36B6481D-4B07-460C-96F3-1FB31596436E}" srcOrd="1" destOrd="0" presId="urn:microsoft.com/office/officeart/2005/8/layout/vList3"/>
    <dgm:cxn modelId="{10B51D40-2695-450C-866B-0E9CE7B93EE4}" type="presParOf" srcId="{F5A2BFD0-C9A3-4772-8B56-04B77825D199}" destId="{71D47951-A74A-457B-AAB1-3A54A71EEE64}" srcOrd="2" destOrd="0" presId="urn:microsoft.com/office/officeart/2005/8/layout/vList3"/>
    <dgm:cxn modelId="{99378745-F3CE-4455-BE8F-26C59F743B04}" type="presParOf" srcId="{71D47951-A74A-457B-AAB1-3A54A71EEE64}" destId="{D2BC1A38-EF7F-436C-B5DD-49F6C70E0FFF}" srcOrd="0" destOrd="0" presId="urn:microsoft.com/office/officeart/2005/8/layout/vList3"/>
    <dgm:cxn modelId="{A4C81A5F-8B9F-4F68-806A-D99FF5CC6E8A}" type="presParOf" srcId="{71D47951-A74A-457B-AAB1-3A54A71EEE64}" destId="{714D230A-D3CE-47C5-95DD-FD5BA82A0BE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D734E4-CF83-419D-A96C-6AF9658EB734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7CF4491A-E430-47D2-A9B2-9230653CD4D9}">
      <dgm:prSet phldrT="[Text]" custT="1"/>
      <dgm:spPr/>
      <dgm:t>
        <a:bodyPr/>
        <a:lstStyle/>
        <a:p>
          <a:pPr algn="l"/>
          <a:r>
            <a:rPr lang="sk-SK" sz="2000" b="0" dirty="0" smtClean="0">
              <a:solidFill>
                <a:schemeClr val="tx1"/>
              </a:solidFill>
            </a:rPr>
            <a:t>v oblasti finančného riadenia sme nastavili model pravidelného </a:t>
          </a:r>
          <a:r>
            <a:rPr lang="sk-SK" sz="2000" b="0" dirty="0" err="1" smtClean="0">
              <a:solidFill>
                <a:schemeClr val="tx1"/>
              </a:solidFill>
            </a:rPr>
            <a:t>reportingu</a:t>
          </a:r>
          <a:r>
            <a:rPr lang="sk-SK" sz="2000" b="0" dirty="0" smtClean="0">
              <a:solidFill>
                <a:schemeClr val="tx1"/>
              </a:solidFill>
            </a:rPr>
            <a:t> a analýz prevádzkových ukazovateľov na mesačnej báze</a:t>
          </a:r>
          <a:endParaRPr lang="sk-SK" sz="2000" b="0" dirty="0">
            <a:solidFill>
              <a:schemeClr val="tx1"/>
            </a:solidFill>
          </a:endParaRPr>
        </a:p>
      </dgm:t>
    </dgm:pt>
    <dgm:pt modelId="{02BE2D39-2CC0-4B41-9592-944BFC47F460}" type="parTrans" cxnId="{E9FE2E01-7958-4A4D-8B8B-456C0B3EB0B7}">
      <dgm:prSet/>
      <dgm:spPr/>
      <dgm:t>
        <a:bodyPr/>
        <a:lstStyle/>
        <a:p>
          <a:endParaRPr lang="sk-SK"/>
        </a:p>
      </dgm:t>
    </dgm:pt>
    <dgm:pt modelId="{913B1969-697F-4C07-B4A6-1CD935A21989}" type="sibTrans" cxnId="{E9FE2E01-7958-4A4D-8B8B-456C0B3EB0B7}">
      <dgm:prSet/>
      <dgm:spPr/>
      <dgm:t>
        <a:bodyPr/>
        <a:lstStyle/>
        <a:p>
          <a:endParaRPr lang="sk-SK"/>
        </a:p>
      </dgm:t>
    </dgm:pt>
    <dgm:pt modelId="{19A0BEFA-02D4-4C74-B4B1-5C22D5D802EF}">
      <dgm:prSet custT="1"/>
      <dgm:spPr/>
      <dgm:t>
        <a:bodyPr/>
        <a:lstStyle/>
        <a:p>
          <a:pPr algn="l"/>
          <a:r>
            <a:rPr lang="sk-SK" sz="2000" b="0" dirty="0" smtClean="0">
              <a:solidFill>
                <a:schemeClr val="tx1"/>
              </a:solidFill>
            </a:rPr>
            <a:t>nastavili sme nový model finančného plánovania</a:t>
          </a:r>
        </a:p>
      </dgm:t>
    </dgm:pt>
    <dgm:pt modelId="{93E0EF45-84DA-4811-BD71-2BC075DCD5FC}" type="parTrans" cxnId="{5B2FBCB8-5787-43F3-B659-C4DF9BC95981}">
      <dgm:prSet/>
      <dgm:spPr/>
      <dgm:t>
        <a:bodyPr/>
        <a:lstStyle/>
        <a:p>
          <a:endParaRPr lang="sk-SK"/>
        </a:p>
      </dgm:t>
    </dgm:pt>
    <dgm:pt modelId="{81D29DAB-5D83-4112-A9D4-D3F0A2517883}" type="sibTrans" cxnId="{5B2FBCB8-5787-43F3-B659-C4DF9BC95981}">
      <dgm:prSet/>
      <dgm:spPr/>
      <dgm:t>
        <a:bodyPr/>
        <a:lstStyle/>
        <a:p>
          <a:endParaRPr lang="sk-SK"/>
        </a:p>
      </dgm:t>
    </dgm:pt>
    <dgm:pt modelId="{CEAA4EFD-F45E-40DE-AF85-030A91F67D9A}">
      <dgm:prSet custT="1"/>
      <dgm:spPr/>
      <dgm:t>
        <a:bodyPr/>
        <a:lstStyle/>
        <a:p>
          <a:pPr algn="l"/>
          <a:r>
            <a:rPr lang="sk-SK" sz="2000" b="0" dirty="0" smtClean="0">
              <a:solidFill>
                <a:schemeClr val="tx1"/>
              </a:solidFill>
            </a:rPr>
            <a:t>prijali sme opatrenia v oblasti nákupov a obstarávania</a:t>
          </a:r>
        </a:p>
      </dgm:t>
    </dgm:pt>
    <dgm:pt modelId="{543C872D-EDF7-4BE9-88C5-9E319F4F00E8}" type="parTrans" cxnId="{3BE1F334-C9D5-41C4-8122-A1F5267475F8}">
      <dgm:prSet/>
      <dgm:spPr/>
      <dgm:t>
        <a:bodyPr/>
        <a:lstStyle/>
        <a:p>
          <a:endParaRPr lang="sk-SK"/>
        </a:p>
      </dgm:t>
    </dgm:pt>
    <dgm:pt modelId="{B19D5BA8-7648-43EC-872D-4BB3E732D2DA}" type="sibTrans" cxnId="{3BE1F334-C9D5-41C4-8122-A1F5267475F8}">
      <dgm:prSet/>
      <dgm:spPr/>
      <dgm:t>
        <a:bodyPr/>
        <a:lstStyle/>
        <a:p>
          <a:endParaRPr lang="sk-SK"/>
        </a:p>
      </dgm:t>
    </dgm:pt>
    <dgm:pt modelId="{6A3E4331-C70C-45B6-8F1C-3A088FF3198D}">
      <dgm:prSet custT="1"/>
      <dgm:spPr/>
      <dgm:t>
        <a:bodyPr/>
        <a:lstStyle/>
        <a:p>
          <a:pPr algn="l"/>
          <a:r>
            <a:rPr lang="sk-SK" sz="2000" b="0" smtClean="0">
              <a:solidFill>
                <a:schemeClr val="tx1"/>
              </a:solidFill>
            </a:rPr>
            <a:t>implementujeme procesy v oblasti racionálnej farmakoterapie</a:t>
          </a:r>
          <a:endParaRPr lang="sk-SK" sz="2000" b="0" dirty="0" smtClean="0">
            <a:solidFill>
              <a:schemeClr val="tx1"/>
            </a:solidFill>
          </a:endParaRPr>
        </a:p>
      </dgm:t>
    </dgm:pt>
    <dgm:pt modelId="{8FE8118E-6C58-4131-BF7B-6486E0061074}" type="parTrans" cxnId="{186D55D4-026B-432D-AD6A-FFAA445BD4BC}">
      <dgm:prSet/>
      <dgm:spPr/>
      <dgm:t>
        <a:bodyPr/>
        <a:lstStyle/>
        <a:p>
          <a:endParaRPr lang="sk-SK"/>
        </a:p>
      </dgm:t>
    </dgm:pt>
    <dgm:pt modelId="{53AFA1D3-F733-4F9F-BC00-434E5D622E67}" type="sibTrans" cxnId="{186D55D4-026B-432D-AD6A-FFAA445BD4BC}">
      <dgm:prSet/>
      <dgm:spPr/>
      <dgm:t>
        <a:bodyPr/>
        <a:lstStyle/>
        <a:p>
          <a:endParaRPr lang="sk-SK"/>
        </a:p>
      </dgm:t>
    </dgm:pt>
    <dgm:pt modelId="{FFD7CA6E-022C-4FA5-80BC-8BDED737BB46}">
      <dgm:prSet custT="1"/>
      <dgm:spPr/>
      <dgm:t>
        <a:bodyPr/>
        <a:lstStyle/>
        <a:p>
          <a:pPr algn="l"/>
          <a:r>
            <a:rPr lang="sk-SK" sz="2000" b="0" dirty="0" smtClean="0">
              <a:solidFill>
                <a:schemeClr val="tx1"/>
              </a:solidFill>
            </a:rPr>
            <a:t>prehodnocujeme a optimalizujeme nastavenia v oblasti personálneho manažmentu</a:t>
          </a:r>
        </a:p>
      </dgm:t>
    </dgm:pt>
    <dgm:pt modelId="{12D0E110-4190-4E3E-9658-9163CB156759}" type="parTrans" cxnId="{613116E8-1890-4435-9C3E-5EFAFB7E5F2C}">
      <dgm:prSet/>
      <dgm:spPr/>
      <dgm:t>
        <a:bodyPr/>
        <a:lstStyle/>
        <a:p>
          <a:endParaRPr lang="sk-SK"/>
        </a:p>
      </dgm:t>
    </dgm:pt>
    <dgm:pt modelId="{7C2D7E71-A8E7-4F35-A1C5-BB3ACFB91CDA}" type="sibTrans" cxnId="{613116E8-1890-4435-9C3E-5EFAFB7E5F2C}">
      <dgm:prSet/>
      <dgm:spPr/>
      <dgm:t>
        <a:bodyPr/>
        <a:lstStyle/>
        <a:p>
          <a:endParaRPr lang="sk-SK"/>
        </a:p>
      </dgm:t>
    </dgm:pt>
    <dgm:pt modelId="{B4EA9803-FA85-4BE8-AA7E-ABEF18492FCD}" type="pres">
      <dgm:prSet presAssocID="{3DD734E4-CF83-419D-A96C-6AF9658EB734}" presName="linearFlow" presStyleCnt="0">
        <dgm:presLayoutVars>
          <dgm:dir/>
          <dgm:resizeHandles val="exact"/>
        </dgm:presLayoutVars>
      </dgm:prSet>
      <dgm:spPr/>
    </dgm:pt>
    <dgm:pt modelId="{A4028409-E581-4023-B2B1-B76E2E2486DA}" type="pres">
      <dgm:prSet presAssocID="{7CF4491A-E430-47D2-A9B2-9230653CD4D9}" presName="composite" presStyleCnt="0"/>
      <dgm:spPr/>
    </dgm:pt>
    <dgm:pt modelId="{0CEB3F32-2AE8-43B1-B5BB-F2B5366B9E86}" type="pres">
      <dgm:prSet presAssocID="{7CF4491A-E430-47D2-A9B2-9230653CD4D9}" presName="imgShp" presStyleLbl="fgImgPlace1" presStyleIdx="0" presStyleCnt="5"/>
      <dgm:spPr/>
    </dgm:pt>
    <dgm:pt modelId="{A1D0BBE6-D0F3-4C66-B0B5-ED345A20751A}" type="pres">
      <dgm:prSet presAssocID="{7CF4491A-E430-47D2-A9B2-9230653CD4D9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784CCAE-08B3-40D8-B98D-62912AB11113}" type="pres">
      <dgm:prSet presAssocID="{913B1969-697F-4C07-B4A6-1CD935A21989}" presName="spacing" presStyleCnt="0"/>
      <dgm:spPr/>
    </dgm:pt>
    <dgm:pt modelId="{87206D39-CFDF-4859-98FF-41A5773678DB}" type="pres">
      <dgm:prSet presAssocID="{19A0BEFA-02D4-4C74-B4B1-5C22D5D802EF}" presName="composite" presStyleCnt="0"/>
      <dgm:spPr/>
    </dgm:pt>
    <dgm:pt modelId="{1EE9B60A-C874-49E1-B6A6-9B2518004666}" type="pres">
      <dgm:prSet presAssocID="{19A0BEFA-02D4-4C74-B4B1-5C22D5D802EF}" presName="imgShp" presStyleLbl="fgImgPlace1" presStyleIdx="1" presStyleCnt="5"/>
      <dgm:spPr/>
    </dgm:pt>
    <dgm:pt modelId="{6E17C6E0-86CD-4B2D-8E64-06F2C91D29A7}" type="pres">
      <dgm:prSet presAssocID="{19A0BEFA-02D4-4C74-B4B1-5C22D5D802EF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958E62F-8A2E-4144-9EE8-76A576F55FF5}" type="pres">
      <dgm:prSet presAssocID="{81D29DAB-5D83-4112-A9D4-D3F0A2517883}" presName="spacing" presStyleCnt="0"/>
      <dgm:spPr/>
    </dgm:pt>
    <dgm:pt modelId="{386CB899-E7DC-4078-A122-50F41CCE3F17}" type="pres">
      <dgm:prSet presAssocID="{CEAA4EFD-F45E-40DE-AF85-030A91F67D9A}" presName="composite" presStyleCnt="0"/>
      <dgm:spPr/>
    </dgm:pt>
    <dgm:pt modelId="{1C39BFD5-6934-47F2-9B0F-C2BF9E91ED79}" type="pres">
      <dgm:prSet presAssocID="{CEAA4EFD-F45E-40DE-AF85-030A91F67D9A}" presName="imgShp" presStyleLbl="fgImgPlace1" presStyleIdx="2" presStyleCnt="5"/>
      <dgm:spPr/>
    </dgm:pt>
    <dgm:pt modelId="{01AF4692-FD4C-4367-A41F-F53D251E4289}" type="pres">
      <dgm:prSet presAssocID="{CEAA4EFD-F45E-40DE-AF85-030A91F67D9A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FFF9A9F-2D72-4FE6-87FE-D104743CF648}" type="pres">
      <dgm:prSet presAssocID="{B19D5BA8-7648-43EC-872D-4BB3E732D2DA}" presName="spacing" presStyleCnt="0"/>
      <dgm:spPr/>
    </dgm:pt>
    <dgm:pt modelId="{844D5B94-3039-4B10-B2E8-DAD20603C823}" type="pres">
      <dgm:prSet presAssocID="{6A3E4331-C70C-45B6-8F1C-3A088FF3198D}" presName="composite" presStyleCnt="0"/>
      <dgm:spPr/>
    </dgm:pt>
    <dgm:pt modelId="{8D458E2E-B92C-4BAD-86C0-8C566E021896}" type="pres">
      <dgm:prSet presAssocID="{6A3E4331-C70C-45B6-8F1C-3A088FF3198D}" presName="imgShp" presStyleLbl="fgImgPlace1" presStyleIdx="3" presStyleCnt="5"/>
      <dgm:spPr/>
    </dgm:pt>
    <dgm:pt modelId="{651354E2-BC53-4263-AE20-427B7E59ED41}" type="pres">
      <dgm:prSet presAssocID="{6A3E4331-C70C-45B6-8F1C-3A088FF3198D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1AE4719-5AAB-4AB4-A302-7B543D7D25F8}" type="pres">
      <dgm:prSet presAssocID="{53AFA1D3-F733-4F9F-BC00-434E5D622E67}" presName="spacing" presStyleCnt="0"/>
      <dgm:spPr/>
    </dgm:pt>
    <dgm:pt modelId="{111019AB-A8DE-4BEF-B3A8-44F2352D9A7A}" type="pres">
      <dgm:prSet presAssocID="{FFD7CA6E-022C-4FA5-80BC-8BDED737BB46}" presName="composite" presStyleCnt="0"/>
      <dgm:spPr/>
    </dgm:pt>
    <dgm:pt modelId="{89C41CEC-1B89-4EF5-A48B-53AD3C7FE829}" type="pres">
      <dgm:prSet presAssocID="{FFD7CA6E-022C-4FA5-80BC-8BDED737BB46}" presName="imgShp" presStyleLbl="fgImgPlace1" presStyleIdx="4" presStyleCnt="5"/>
      <dgm:spPr/>
    </dgm:pt>
    <dgm:pt modelId="{4C7DD4AE-BAC6-42B3-93B6-67A9774D88F3}" type="pres">
      <dgm:prSet presAssocID="{FFD7CA6E-022C-4FA5-80BC-8BDED737BB46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0F9775E5-44CE-4FD4-AD36-B2A2CC923AA5}" type="presOf" srcId="{6A3E4331-C70C-45B6-8F1C-3A088FF3198D}" destId="{651354E2-BC53-4263-AE20-427B7E59ED41}" srcOrd="0" destOrd="0" presId="urn:microsoft.com/office/officeart/2005/8/layout/vList3"/>
    <dgm:cxn modelId="{E9FE2E01-7958-4A4D-8B8B-456C0B3EB0B7}" srcId="{3DD734E4-CF83-419D-A96C-6AF9658EB734}" destId="{7CF4491A-E430-47D2-A9B2-9230653CD4D9}" srcOrd="0" destOrd="0" parTransId="{02BE2D39-2CC0-4B41-9592-944BFC47F460}" sibTransId="{913B1969-697F-4C07-B4A6-1CD935A21989}"/>
    <dgm:cxn modelId="{A776061D-8BFF-4018-B2F9-FBBB9818F736}" type="presOf" srcId="{FFD7CA6E-022C-4FA5-80BC-8BDED737BB46}" destId="{4C7DD4AE-BAC6-42B3-93B6-67A9774D88F3}" srcOrd="0" destOrd="0" presId="urn:microsoft.com/office/officeart/2005/8/layout/vList3"/>
    <dgm:cxn modelId="{186D55D4-026B-432D-AD6A-FFAA445BD4BC}" srcId="{3DD734E4-CF83-419D-A96C-6AF9658EB734}" destId="{6A3E4331-C70C-45B6-8F1C-3A088FF3198D}" srcOrd="3" destOrd="0" parTransId="{8FE8118E-6C58-4131-BF7B-6486E0061074}" sibTransId="{53AFA1D3-F733-4F9F-BC00-434E5D622E67}"/>
    <dgm:cxn modelId="{46524C6F-0C01-4DC0-832B-2BD6F53707F6}" type="presOf" srcId="{CEAA4EFD-F45E-40DE-AF85-030A91F67D9A}" destId="{01AF4692-FD4C-4367-A41F-F53D251E4289}" srcOrd="0" destOrd="0" presId="urn:microsoft.com/office/officeart/2005/8/layout/vList3"/>
    <dgm:cxn modelId="{0780F43C-478F-4D82-ABD7-AAD197F825CC}" type="presOf" srcId="{19A0BEFA-02D4-4C74-B4B1-5C22D5D802EF}" destId="{6E17C6E0-86CD-4B2D-8E64-06F2C91D29A7}" srcOrd="0" destOrd="0" presId="urn:microsoft.com/office/officeart/2005/8/layout/vList3"/>
    <dgm:cxn modelId="{3BE1F334-C9D5-41C4-8122-A1F5267475F8}" srcId="{3DD734E4-CF83-419D-A96C-6AF9658EB734}" destId="{CEAA4EFD-F45E-40DE-AF85-030A91F67D9A}" srcOrd="2" destOrd="0" parTransId="{543C872D-EDF7-4BE9-88C5-9E319F4F00E8}" sibTransId="{B19D5BA8-7648-43EC-872D-4BB3E732D2DA}"/>
    <dgm:cxn modelId="{BBB3868C-DAE6-423C-A3A3-FC1BCA2EA72E}" type="presOf" srcId="{3DD734E4-CF83-419D-A96C-6AF9658EB734}" destId="{B4EA9803-FA85-4BE8-AA7E-ABEF18492FCD}" srcOrd="0" destOrd="0" presId="urn:microsoft.com/office/officeart/2005/8/layout/vList3"/>
    <dgm:cxn modelId="{613116E8-1890-4435-9C3E-5EFAFB7E5F2C}" srcId="{3DD734E4-CF83-419D-A96C-6AF9658EB734}" destId="{FFD7CA6E-022C-4FA5-80BC-8BDED737BB46}" srcOrd="4" destOrd="0" parTransId="{12D0E110-4190-4E3E-9658-9163CB156759}" sibTransId="{7C2D7E71-A8E7-4F35-A1C5-BB3ACFB91CDA}"/>
    <dgm:cxn modelId="{5B2FBCB8-5787-43F3-B659-C4DF9BC95981}" srcId="{3DD734E4-CF83-419D-A96C-6AF9658EB734}" destId="{19A0BEFA-02D4-4C74-B4B1-5C22D5D802EF}" srcOrd="1" destOrd="0" parTransId="{93E0EF45-84DA-4811-BD71-2BC075DCD5FC}" sibTransId="{81D29DAB-5D83-4112-A9D4-D3F0A2517883}"/>
    <dgm:cxn modelId="{2DE93C3F-8D9A-432A-BA24-9DE0D6F3B8A3}" type="presOf" srcId="{7CF4491A-E430-47D2-A9B2-9230653CD4D9}" destId="{A1D0BBE6-D0F3-4C66-B0B5-ED345A20751A}" srcOrd="0" destOrd="0" presId="urn:microsoft.com/office/officeart/2005/8/layout/vList3"/>
    <dgm:cxn modelId="{F917DCB3-52B0-4433-9845-15D0084354B6}" type="presParOf" srcId="{B4EA9803-FA85-4BE8-AA7E-ABEF18492FCD}" destId="{A4028409-E581-4023-B2B1-B76E2E2486DA}" srcOrd="0" destOrd="0" presId="urn:microsoft.com/office/officeart/2005/8/layout/vList3"/>
    <dgm:cxn modelId="{508BBF7E-2AD8-47F2-BBC3-4AA00432DBB3}" type="presParOf" srcId="{A4028409-E581-4023-B2B1-B76E2E2486DA}" destId="{0CEB3F32-2AE8-43B1-B5BB-F2B5366B9E86}" srcOrd="0" destOrd="0" presId="urn:microsoft.com/office/officeart/2005/8/layout/vList3"/>
    <dgm:cxn modelId="{72EB1499-57F7-4DEA-95D3-AE04E8E366EE}" type="presParOf" srcId="{A4028409-E581-4023-B2B1-B76E2E2486DA}" destId="{A1D0BBE6-D0F3-4C66-B0B5-ED345A20751A}" srcOrd="1" destOrd="0" presId="urn:microsoft.com/office/officeart/2005/8/layout/vList3"/>
    <dgm:cxn modelId="{1F0AD3A6-DB53-4367-8248-CA8C2B8F86EE}" type="presParOf" srcId="{B4EA9803-FA85-4BE8-AA7E-ABEF18492FCD}" destId="{4784CCAE-08B3-40D8-B98D-62912AB11113}" srcOrd="1" destOrd="0" presId="urn:microsoft.com/office/officeart/2005/8/layout/vList3"/>
    <dgm:cxn modelId="{11E59C81-7218-4BDC-8EF6-B202E56C0B77}" type="presParOf" srcId="{B4EA9803-FA85-4BE8-AA7E-ABEF18492FCD}" destId="{87206D39-CFDF-4859-98FF-41A5773678DB}" srcOrd="2" destOrd="0" presId="urn:microsoft.com/office/officeart/2005/8/layout/vList3"/>
    <dgm:cxn modelId="{8DCE981D-2F7C-4111-83E3-AE750BC37164}" type="presParOf" srcId="{87206D39-CFDF-4859-98FF-41A5773678DB}" destId="{1EE9B60A-C874-49E1-B6A6-9B2518004666}" srcOrd="0" destOrd="0" presId="urn:microsoft.com/office/officeart/2005/8/layout/vList3"/>
    <dgm:cxn modelId="{C6709C8B-AB77-4D9F-B90A-2866CD37E987}" type="presParOf" srcId="{87206D39-CFDF-4859-98FF-41A5773678DB}" destId="{6E17C6E0-86CD-4B2D-8E64-06F2C91D29A7}" srcOrd="1" destOrd="0" presId="urn:microsoft.com/office/officeart/2005/8/layout/vList3"/>
    <dgm:cxn modelId="{F6748485-0D72-4B5B-A0E8-6EC6828D716D}" type="presParOf" srcId="{B4EA9803-FA85-4BE8-AA7E-ABEF18492FCD}" destId="{1958E62F-8A2E-4144-9EE8-76A576F55FF5}" srcOrd="3" destOrd="0" presId="urn:microsoft.com/office/officeart/2005/8/layout/vList3"/>
    <dgm:cxn modelId="{E304FB0F-23E2-4009-8E7E-DF06D6A2F8AD}" type="presParOf" srcId="{B4EA9803-FA85-4BE8-AA7E-ABEF18492FCD}" destId="{386CB899-E7DC-4078-A122-50F41CCE3F17}" srcOrd="4" destOrd="0" presId="urn:microsoft.com/office/officeart/2005/8/layout/vList3"/>
    <dgm:cxn modelId="{C463A3DF-572D-4B8E-A676-2DC66C9CD9B6}" type="presParOf" srcId="{386CB899-E7DC-4078-A122-50F41CCE3F17}" destId="{1C39BFD5-6934-47F2-9B0F-C2BF9E91ED79}" srcOrd="0" destOrd="0" presId="urn:microsoft.com/office/officeart/2005/8/layout/vList3"/>
    <dgm:cxn modelId="{7404F758-C5D8-4D37-B0EA-E62E6F5C9744}" type="presParOf" srcId="{386CB899-E7DC-4078-A122-50F41CCE3F17}" destId="{01AF4692-FD4C-4367-A41F-F53D251E4289}" srcOrd="1" destOrd="0" presId="urn:microsoft.com/office/officeart/2005/8/layout/vList3"/>
    <dgm:cxn modelId="{B0E1C112-8376-4366-8690-DA3BDA105ED4}" type="presParOf" srcId="{B4EA9803-FA85-4BE8-AA7E-ABEF18492FCD}" destId="{0FFF9A9F-2D72-4FE6-87FE-D104743CF648}" srcOrd="5" destOrd="0" presId="urn:microsoft.com/office/officeart/2005/8/layout/vList3"/>
    <dgm:cxn modelId="{50997C5E-E9BD-4C3C-B909-485193BA3970}" type="presParOf" srcId="{B4EA9803-FA85-4BE8-AA7E-ABEF18492FCD}" destId="{844D5B94-3039-4B10-B2E8-DAD20603C823}" srcOrd="6" destOrd="0" presId="urn:microsoft.com/office/officeart/2005/8/layout/vList3"/>
    <dgm:cxn modelId="{42379F66-AEF4-429B-B101-35ABCBFABAA8}" type="presParOf" srcId="{844D5B94-3039-4B10-B2E8-DAD20603C823}" destId="{8D458E2E-B92C-4BAD-86C0-8C566E021896}" srcOrd="0" destOrd="0" presId="urn:microsoft.com/office/officeart/2005/8/layout/vList3"/>
    <dgm:cxn modelId="{DE50D7BE-FE8F-465B-BCA6-4FECBB4AB502}" type="presParOf" srcId="{844D5B94-3039-4B10-B2E8-DAD20603C823}" destId="{651354E2-BC53-4263-AE20-427B7E59ED41}" srcOrd="1" destOrd="0" presId="urn:microsoft.com/office/officeart/2005/8/layout/vList3"/>
    <dgm:cxn modelId="{DCD59BB3-8C1C-4A0A-9E3A-01786680BC80}" type="presParOf" srcId="{B4EA9803-FA85-4BE8-AA7E-ABEF18492FCD}" destId="{61AE4719-5AAB-4AB4-A302-7B543D7D25F8}" srcOrd="7" destOrd="0" presId="urn:microsoft.com/office/officeart/2005/8/layout/vList3"/>
    <dgm:cxn modelId="{A6953AC1-54D3-4A0E-AFCA-9AD4789BADA9}" type="presParOf" srcId="{B4EA9803-FA85-4BE8-AA7E-ABEF18492FCD}" destId="{111019AB-A8DE-4BEF-B3A8-44F2352D9A7A}" srcOrd="8" destOrd="0" presId="urn:microsoft.com/office/officeart/2005/8/layout/vList3"/>
    <dgm:cxn modelId="{23B72423-E48A-44E2-A0FB-B2BB8539A5F9}" type="presParOf" srcId="{111019AB-A8DE-4BEF-B3A8-44F2352D9A7A}" destId="{89C41CEC-1B89-4EF5-A48B-53AD3C7FE829}" srcOrd="0" destOrd="0" presId="urn:microsoft.com/office/officeart/2005/8/layout/vList3"/>
    <dgm:cxn modelId="{DEA5BF64-AA6B-41FF-918A-E34B44F3CBFE}" type="presParOf" srcId="{111019AB-A8DE-4BEF-B3A8-44F2352D9A7A}" destId="{4C7DD4AE-BAC6-42B3-93B6-67A9774D88F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68D7C52-A155-4B93-A8C1-3F946903CE2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89748332-2FCF-4E0B-9A48-7B2F41DAF472}">
      <dgm:prSet custT="1"/>
      <dgm:spPr/>
      <dgm:t>
        <a:bodyPr/>
        <a:lstStyle/>
        <a:p>
          <a:pPr algn="l"/>
          <a:r>
            <a:rPr lang="sk-SK" sz="2000" b="0" dirty="0" smtClean="0">
              <a:solidFill>
                <a:schemeClr val="tx1"/>
              </a:solidFill>
            </a:rPr>
            <a:t>nemocnica má kladný hospodársky výsledok</a:t>
          </a:r>
          <a:endParaRPr lang="sk-SK" sz="2000" b="0" dirty="0">
            <a:solidFill>
              <a:schemeClr val="tx1"/>
            </a:solidFill>
          </a:endParaRPr>
        </a:p>
      </dgm:t>
    </dgm:pt>
    <dgm:pt modelId="{3AB20191-B373-49EF-B412-FA570FDFA4B3}" type="parTrans" cxnId="{BE828CBF-31BB-4401-BA50-354B05A22261}">
      <dgm:prSet/>
      <dgm:spPr/>
      <dgm:t>
        <a:bodyPr/>
        <a:lstStyle/>
        <a:p>
          <a:endParaRPr lang="sk-SK"/>
        </a:p>
      </dgm:t>
    </dgm:pt>
    <dgm:pt modelId="{ECC26EB2-92A3-45EA-970C-F9EBE3271D1C}" type="sibTrans" cxnId="{BE828CBF-31BB-4401-BA50-354B05A22261}">
      <dgm:prSet/>
      <dgm:spPr/>
      <dgm:t>
        <a:bodyPr/>
        <a:lstStyle/>
        <a:p>
          <a:endParaRPr lang="sk-SK"/>
        </a:p>
      </dgm:t>
    </dgm:pt>
    <dgm:pt modelId="{C29EBEAD-3F19-4EB1-87E0-E8E0C1C74A45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medziročne stratu o 5  mil. € </a:t>
          </a:r>
          <a:endParaRPr lang="sk-SK" sz="2000" dirty="0">
            <a:solidFill>
              <a:schemeClr val="tx1"/>
            </a:solidFill>
          </a:endParaRPr>
        </a:p>
      </dgm:t>
    </dgm:pt>
    <dgm:pt modelId="{9A389BBD-D00B-4048-B207-EDCC3D297CCA}" type="parTrans" cxnId="{7E647A45-6F4A-4F40-8C8D-F719891BD82D}">
      <dgm:prSet/>
      <dgm:spPr/>
      <dgm:t>
        <a:bodyPr/>
        <a:lstStyle/>
        <a:p>
          <a:endParaRPr lang="sk-SK"/>
        </a:p>
      </dgm:t>
    </dgm:pt>
    <dgm:pt modelId="{18711D16-71ED-4271-B9FB-256B8D970E88}" type="sibTrans" cxnId="{7E647A45-6F4A-4F40-8C8D-F719891BD82D}">
      <dgm:prSet/>
      <dgm:spPr/>
      <dgm:t>
        <a:bodyPr/>
        <a:lstStyle/>
        <a:p>
          <a:endParaRPr lang="sk-SK"/>
        </a:p>
      </dgm:t>
    </dgm:pt>
    <dgm:pt modelId="{C7CFF44F-5A11-4176-8A49-C8BD49AA32AB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zvýšila výnosy od zdravotných poisťovní </a:t>
          </a:r>
          <a:r>
            <a:rPr lang="en-US" sz="2000" dirty="0" smtClean="0">
              <a:solidFill>
                <a:schemeClr val="tx1"/>
              </a:solidFill>
            </a:rPr>
            <a:t>v</a:t>
          </a:r>
          <a:r>
            <a:rPr lang="sk-SK" sz="2000" dirty="0" smtClean="0">
              <a:solidFill>
                <a:schemeClr val="tx1"/>
              </a:solidFill>
            </a:rPr>
            <a:t> súlade so zvýšenými výkonmi v oblasti zdravotnej starostlivosti ( o 15%)</a:t>
          </a:r>
          <a:endParaRPr lang="sk-SK" sz="2000" dirty="0">
            <a:solidFill>
              <a:schemeClr val="tx1"/>
            </a:solidFill>
          </a:endParaRPr>
        </a:p>
      </dgm:t>
    </dgm:pt>
    <dgm:pt modelId="{FF87DC01-4531-4948-94E8-F2ED7E96C4BE}" type="parTrans" cxnId="{5F971B26-241E-4FB7-9C2F-CA8FDDB20DA3}">
      <dgm:prSet/>
      <dgm:spPr/>
      <dgm:t>
        <a:bodyPr/>
        <a:lstStyle/>
        <a:p>
          <a:endParaRPr lang="sk-SK"/>
        </a:p>
      </dgm:t>
    </dgm:pt>
    <dgm:pt modelId="{EF13EC41-359B-4903-906B-C9EAA5E8D9FC}" type="sibTrans" cxnId="{5F971B26-241E-4FB7-9C2F-CA8FDDB20DA3}">
      <dgm:prSet/>
      <dgm:spPr/>
      <dgm:t>
        <a:bodyPr/>
        <a:lstStyle/>
        <a:p>
          <a:endParaRPr lang="sk-SK"/>
        </a:p>
      </dgm:t>
    </dgm:pt>
    <dgm:pt modelId="{7367FFB0-7D1C-46ED-B029-376D8EEA4F67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náklady na lieky o -14 %, vo finančnom vyjadrení  480 tis. €</a:t>
          </a:r>
          <a:endParaRPr lang="sk-SK" sz="2000" dirty="0">
            <a:solidFill>
              <a:schemeClr val="tx1"/>
            </a:solidFill>
          </a:endParaRPr>
        </a:p>
      </dgm:t>
    </dgm:pt>
    <dgm:pt modelId="{18E3BB29-E15D-4735-B3EC-A87DF8EB9235}" type="parTrans" cxnId="{3892BD17-4F99-4456-A382-C277C634B511}">
      <dgm:prSet/>
      <dgm:spPr/>
      <dgm:t>
        <a:bodyPr/>
        <a:lstStyle/>
        <a:p>
          <a:endParaRPr lang="sk-SK"/>
        </a:p>
      </dgm:t>
    </dgm:pt>
    <dgm:pt modelId="{6A03CCB6-2171-424E-8015-ADDFDF0CE78C}" type="sibTrans" cxnId="{3892BD17-4F99-4456-A382-C277C634B511}">
      <dgm:prSet/>
      <dgm:spPr/>
      <dgm:t>
        <a:bodyPr/>
        <a:lstStyle/>
        <a:p>
          <a:endParaRPr lang="sk-SK"/>
        </a:p>
      </dgm:t>
    </dgm:pt>
    <dgm:pt modelId="{8B6555E7-7591-4862-AB36-A24BFAD18840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náklady na ostatné prevádzkové náklady medziročne o 30% ( 396 tis. €  )</a:t>
          </a:r>
          <a:endParaRPr lang="sk-SK" sz="2000" dirty="0">
            <a:solidFill>
              <a:schemeClr val="tx1"/>
            </a:solidFill>
          </a:endParaRPr>
        </a:p>
      </dgm:t>
    </dgm:pt>
    <dgm:pt modelId="{9B56D93A-4DD3-409F-BD59-B730DDD0324F}" type="parTrans" cxnId="{BF928BAE-A62B-4614-B9A5-97C1807D9307}">
      <dgm:prSet/>
      <dgm:spPr/>
      <dgm:t>
        <a:bodyPr/>
        <a:lstStyle/>
        <a:p>
          <a:endParaRPr lang="sk-SK"/>
        </a:p>
      </dgm:t>
    </dgm:pt>
    <dgm:pt modelId="{686FDA9B-C46F-439B-B34B-109D06963EF7}" type="sibTrans" cxnId="{BF928BAE-A62B-4614-B9A5-97C1807D9307}">
      <dgm:prSet/>
      <dgm:spPr/>
      <dgm:t>
        <a:bodyPr/>
        <a:lstStyle/>
        <a:p>
          <a:endParaRPr lang="sk-SK"/>
        </a:p>
      </dgm:t>
    </dgm:pt>
    <dgm:pt modelId="{B2F4FF7B-25E3-48F2-96FD-361E0862260C}">
      <dgm:prSet custT="1"/>
      <dgm:spPr/>
      <dgm:t>
        <a:bodyPr/>
        <a:lstStyle/>
        <a:p>
          <a:pPr algn="l"/>
          <a:r>
            <a:rPr lang="sk-SK" sz="2000" b="1" dirty="0" smtClean="0">
              <a:solidFill>
                <a:schemeClr val="tx1"/>
              </a:solidFill>
            </a:rPr>
            <a:t>2013/2012 zastavila zadlžovanie, záväzky poklesli o  </a:t>
          </a:r>
          <a:r>
            <a:rPr lang="sk-SK" sz="2000" b="1" smtClean="0">
              <a:solidFill>
                <a:schemeClr val="tx1"/>
              </a:solidFill>
            </a:rPr>
            <a:t>  2</a:t>
          </a:r>
          <a:r>
            <a:rPr lang="sk-SK" sz="2000" b="1" dirty="0" smtClean="0">
              <a:solidFill>
                <a:schemeClr val="tx1"/>
              </a:solidFill>
            </a:rPr>
            <a:t> 005  tis. €</a:t>
          </a:r>
          <a:endParaRPr lang="sk-SK" sz="2000" dirty="0">
            <a:solidFill>
              <a:schemeClr val="tx1"/>
            </a:solidFill>
          </a:endParaRPr>
        </a:p>
      </dgm:t>
    </dgm:pt>
    <dgm:pt modelId="{22728070-8D9A-4664-AC65-43ED588CDED1}" type="parTrans" cxnId="{2E43E03B-20B9-40DE-ABC1-031430206D1F}">
      <dgm:prSet/>
      <dgm:spPr/>
      <dgm:t>
        <a:bodyPr/>
        <a:lstStyle/>
        <a:p>
          <a:endParaRPr lang="sk-SK"/>
        </a:p>
      </dgm:t>
    </dgm:pt>
    <dgm:pt modelId="{FB8A292F-E989-48C7-8C03-78E43CC7F03C}" type="sibTrans" cxnId="{2E43E03B-20B9-40DE-ABC1-031430206D1F}">
      <dgm:prSet/>
      <dgm:spPr/>
      <dgm:t>
        <a:bodyPr/>
        <a:lstStyle/>
        <a:p>
          <a:endParaRPr lang="sk-SK"/>
        </a:p>
      </dgm:t>
    </dgm:pt>
    <dgm:pt modelId="{BC375EBF-C359-4B10-B35E-B2C111BFE1C5}" type="pres">
      <dgm:prSet presAssocID="{D68D7C52-A155-4B93-A8C1-3F946903CE2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E33887D-F229-48B6-B4D0-CD7E08859216}" type="pres">
      <dgm:prSet presAssocID="{89748332-2FCF-4E0B-9A48-7B2F41DAF472}" presName="composite" presStyleCnt="0"/>
      <dgm:spPr/>
    </dgm:pt>
    <dgm:pt modelId="{D87A857B-3525-4545-AD61-CCDF9AD918AC}" type="pres">
      <dgm:prSet presAssocID="{89748332-2FCF-4E0B-9A48-7B2F41DAF472}" presName="imgShp" presStyleLbl="fgImgPlace1" presStyleIdx="0" presStyleCnt="6"/>
      <dgm:spPr/>
    </dgm:pt>
    <dgm:pt modelId="{9B43B8E4-DCBC-46E0-9A43-D86B37C670C6}" type="pres">
      <dgm:prSet presAssocID="{89748332-2FCF-4E0B-9A48-7B2F41DAF472}" presName="tx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ADD1C86-DFAF-4E74-8A5D-0D943D159C5A}" type="pres">
      <dgm:prSet presAssocID="{ECC26EB2-92A3-45EA-970C-F9EBE3271D1C}" presName="spacing" presStyleCnt="0"/>
      <dgm:spPr/>
    </dgm:pt>
    <dgm:pt modelId="{57BF0AE7-15E5-4D69-82E7-08FFC54EA3B7}" type="pres">
      <dgm:prSet presAssocID="{C29EBEAD-3F19-4EB1-87E0-E8E0C1C74A45}" presName="composite" presStyleCnt="0"/>
      <dgm:spPr/>
    </dgm:pt>
    <dgm:pt modelId="{671FFBF0-B112-4EA7-8AE7-7BCCF36D06B7}" type="pres">
      <dgm:prSet presAssocID="{C29EBEAD-3F19-4EB1-87E0-E8E0C1C74A45}" presName="imgShp" presStyleLbl="fgImgPlace1" presStyleIdx="1" presStyleCnt="6"/>
      <dgm:spPr/>
    </dgm:pt>
    <dgm:pt modelId="{3A786363-4780-40E2-A585-8EE681D024E1}" type="pres">
      <dgm:prSet presAssocID="{C29EBEAD-3F19-4EB1-87E0-E8E0C1C74A45}" presName="tx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BF01C84-1999-4D18-BFF7-CBDD1B83189B}" type="pres">
      <dgm:prSet presAssocID="{18711D16-71ED-4271-B9FB-256B8D970E88}" presName="spacing" presStyleCnt="0"/>
      <dgm:spPr/>
    </dgm:pt>
    <dgm:pt modelId="{6799612A-0824-4E96-8F87-D57EEA3CCCFD}" type="pres">
      <dgm:prSet presAssocID="{C7CFF44F-5A11-4176-8A49-C8BD49AA32AB}" presName="composite" presStyleCnt="0"/>
      <dgm:spPr/>
    </dgm:pt>
    <dgm:pt modelId="{00ADC489-602A-4E77-9C13-D8DE06851436}" type="pres">
      <dgm:prSet presAssocID="{C7CFF44F-5A11-4176-8A49-C8BD49AA32AB}" presName="imgShp" presStyleLbl="fgImgPlace1" presStyleIdx="2" presStyleCnt="6"/>
      <dgm:spPr/>
    </dgm:pt>
    <dgm:pt modelId="{CE35C834-F286-4AC2-9299-0C965D9EC639}" type="pres">
      <dgm:prSet presAssocID="{C7CFF44F-5A11-4176-8A49-C8BD49AA32AB}" presName="txShp" presStyleLbl="node1" presStyleIdx="2" presStyleCnt="6" custScaleY="16793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E39647D-9338-470D-BB7B-57E76487A27C}" type="pres">
      <dgm:prSet presAssocID="{EF13EC41-359B-4903-906B-C9EAA5E8D9FC}" presName="spacing" presStyleCnt="0"/>
      <dgm:spPr/>
    </dgm:pt>
    <dgm:pt modelId="{54713504-77E3-4ACA-907D-A3905E8C3E34}" type="pres">
      <dgm:prSet presAssocID="{7367FFB0-7D1C-46ED-B029-376D8EEA4F67}" presName="composite" presStyleCnt="0"/>
      <dgm:spPr/>
    </dgm:pt>
    <dgm:pt modelId="{451CAC37-2ADE-4DCD-9067-A6E596DFC63B}" type="pres">
      <dgm:prSet presAssocID="{7367FFB0-7D1C-46ED-B029-376D8EEA4F67}" presName="imgShp" presStyleLbl="fgImgPlace1" presStyleIdx="3" presStyleCnt="6"/>
      <dgm:spPr/>
    </dgm:pt>
    <dgm:pt modelId="{A30917FF-8CEA-4204-945F-E3DC0B16150F}" type="pres">
      <dgm:prSet presAssocID="{7367FFB0-7D1C-46ED-B029-376D8EEA4F67}" presName="tx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C90233E-3957-4F0E-9781-78FC99A2257A}" type="pres">
      <dgm:prSet presAssocID="{6A03CCB6-2171-424E-8015-ADDFDF0CE78C}" presName="spacing" presStyleCnt="0"/>
      <dgm:spPr/>
    </dgm:pt>
    <dgm:pt modelId="{9A8F22A5-3EDA-45E8-B11A-0D49A741C233}" type="pres">
      <dgm:prSet presAssocID="{8B6555E7-7591-4862-AB36-A24BFAD18840}" presName="composite" presStyleCnt="0"/>
      <dgm:spPr/>
    </dgm:pt>
    <dgm:pt modelId="{6DBEA1C0-72A3-4E82-926B-C5548CE36B9D}" type="pres">
      <dgm:prSet presAssocID="{8B6555E7-7591-4862-AB36-A24BFAD18840}" presName="imgShp" presStyleLbl="fgImgPlace1" presStyleIdx="4" presStyleCnt="6"/>
      <dgm:spPr/>
    </dgm:pt>
    <dgm:pt modelId="{631411F2-3847-4FF2-9926-5EAB0306B70B}" type="pres">
      <dgm:prSet presAssocID="{8B6555E7-7591-4862-AB36-A24BFAD18840}" presName="txShp" presStyleLbl="node1" presStyleIdx="4" presStyleCnt="6" custScaleY="19467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939D052-DFDC-4A2F-A53C-2DF63C9D306C}" type="pres">
      <dgm:prSet presAssocID="{686FDA9B-C46F-439B-B34B-109D06963EF7}" presName="spacing" presStyleCnt="0"/>
      <dgm:spPr/>
    </dgm:pt>
    <dgm:pt modelId="{F6D1FDAC-C5BB-44EF-880A-CA809570DCD2}" type="pres">
      <dgm:prSet presAssocID="{B2F4FF7B-25E3-48F2-96FD-361E0862260C}" presName="composite" presStyleCnt="0"/>
      <dgm:spPr/>
    </dgm:pt>
    <dgm:pt modelId="{5887FCC1-604C-4491-A413-718A742DB9D2}" type="pres">
      <dgm:prSet presAssocID="{B2F4FF7B-25E3-48F2-96FD-361E0862260C}" presName="imgShp" presStyleLbl="fgImgPlace1" presStyleIdx="5" presStyleCnt="6"/>
      <dgm:spPr/>
    </dgm:pt>
    <dgm:pt modelId="{7067970B-F5CA-4904-845E-820C49CAA551}" type="pres">
      <dgm:prSet presAssocID="{B2F4FF7B-25E3-48F2-96FD-361E0862260C}" presName="tx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5F971B26-241E-4FB7-9C2F-CA8FDDB20DA3}" srcId="{D68D7C52-A155-4B93-A8C1-3F946903CE20}" destId="{C7CFF44F-5A11-4176-8A49-C8BD49AA32AB}" srcOrd="2" destOrd="0" parTransId="{FF87DC01-4531-4948-94E8-F2ED7E96C4BE}" sibTransId="{EF13EC41-359B-4903-906B-C9EAA5E8D9FC}"/>
    <dgm:cxn modelId="{8CA2CFF2-E473-4B19-88AD-CD8EB8F8867C}" type="presOf" srcId="{8B6555E7-7591-4862-AB36-A24BFAD18840}" destId="{631411F2-3847-4FF2-9926-5EAB0306B70B}" srcOrd="0" destOrd="0" presId="urn:microsoft.com/office/officeart/2005/8/layout/vList3"/>
    <dgm:cxn modelId="{F84FCB9A-3F30-4FE6-B6E4-8BA5E35C5A61}" type="presOf" srcId="{7367FFB0-7D1C-46ED-B029-376D8EEA4F67}" destId="{A30917FF-8CEA-4204-945F-E3DC0B16150F}" srcOrd="0" destOrd="0" presId="urn:microsoft.com/office/officeart/2005/8/layout/vList3"/>
    <dgm:cxn modelId="{F466EC3E-EA80-429C-8081-9CE2CEA2DF9E}" type="presOf" srcId="{89748332-2FCF-4E0B-9A48-7B2F41DAF472}" destId="{9B43B8E4-DCBC-46E0-9A43-D86B37C670C6}" srcOrd="0" destOrd="0" presId="urn:microsoft.com/office/officeart/2005/8/layout/vList3"/>
    <dgm:cxn modelId="{BF928BAE-A62B-4614-B9A5-97C1807D9307}" srcId="{D68D7C52-A155-4B93-A8C1-3F946903CE20}" destId="{8B6555E7-7591-4862-AB36-A24BFAD18840}" srcOrd="4" destOrd="0" parTransId="{9B56D93A-4DD3-409F-BD59-B730DDD0324F}" sibTransId="{686FDA9B-C46F-439B-B34B-109D06963EF7}"/>
    <dgm:cxn modelId="{2E43E03B-20B9-40DE-ABC1-031430206D1F}" srcId="{D68D7C52-A155-4B93-A8C1-3F946903CE20}" destId="{B2F4FF7B-25E3-48F2-96FD-361E0862260C}" srcOrd="5" destOrd="0" parTransId="{22728070-8D9A-4664-AC65-43ED588CDED1}" sibTransId="{FB8A292F-E989-48C7-8C03-78E43CC7F03C}"/>
    <dgm:cxn modelId="{BE828CBF-31BB-4401-BA50-354B05A22261}" srcId="{D68D7C52-A155-4B93-A8C1-3F946903CE20}" destId="{89748332-2FCF-4E0B-9A48-7B2F41DAF472}" srcOrd="0" destOrd="0" parTransId="{3AB20191-B373-49EF-B412-FA570FDFA4B3}" sibTransId="{ECC26EB2-92A3-45EA-970C-F9EBE3271D1C}"/>
    <dgm:cxn modelId="{C5E95091-1D19-47C4-B713-C28815B35735}" type="presOf" srcId="{C29EBEAD-3F19-4EB1-87E0-E8E0C1C74A45}" destId="{3A786363-4780-40E2-A585-8EE681D024E1}" srcOrd="0" destOrd="0" presId="urn:microsoft.com/office/officeart/2005/8/layout/vList3"/>
    <dgm:cxn modelId="{7E647A45-6F4A-4F40-8C8D-F719891BD82D}" srcId="{D68D7C52-A155-4B93-A8C1-3F946903CE20}" destId="{C29EBEAD-3F19-4EB1-87E0-E8E0C1C74A45}" srcOrd="1" destOrd="0" parTransId="{9A389BBD-D00B-4048-B207-EDCC3D297CCA}" sibTransId="{18711D16-71ED-4271-B9FB-256B8D970E88}"/>
    <dgm:cxn modelId="{80457D83-BA51-47ED-A4E3-23E8195CB702}" type="presOf" srcId="{D68D7C52-A155-4B93-A8C1-3F946903CE20}" destId="{BC375EBF-C359-4B10-B35E-B2C111BFE1C5}" srcOrd="0" destOrd="0" presId="urn:microsoft.com/office/officeart/2005/8/layout/vList3"/>
    <dgm:cxn modelId="{8A0B3C3A-C32F-4125-B06D-04F199965834}" type="presOf" srcId="{C7CFF44F-5A11-4176-8A49-C8BD49AA32AB}" destId="{CE35C834-F286-4AC2-9299-0C965D9EC639}" srcOrd="0" destOrd="0" presId="urn:microsoft.com/office/officeart/2005/8/layout/vList3"/>
    <dgm:cxn modelId="{B8E4740E-7CF1-4991-8D57-D5575B7D66D6}" type="presOf" srcId="{B2F4FF7B-25E3-48F2-96FD-361E0862260C}" destId="{7067970B-F5CA-4904-845E-820C49CAA551}" srcOrd="0" destOrd="0" presId="urn:microsoft.com/office/officeart/2005/8/layout/vList3"/>
    <dgm:cxn modelId="{3892BD17-4F99-4456-A382-C277C634B511}" srcId="{D68D7C52-A155-4B93-A8C1-3F946903CE20}" destId="{7367FFB0-7D1C-46ED-B029-376D8EEA4F67}" srcOrd="3" destOrd="0" parTransId="{18E3BB29-E15D-4735-B3EC-A87DF8EB9235}" sibTransId="{6A03CCB6-2171-424E-8015-ADDFDF0CE78C}"/>
    <dgm:cxn modelId="{32E2DD0C-ABEA-4995-84FE-691B1067857D}" type="presParOf" srcId="{BC375EBF-C359-4B10-B35E-B2C111BFE1C5}" destId="{1E33887D-F229-48B6-B4D0-CD7E08859216}" srcOrd="0" destOrd="0" presId="urn:microsoft.com/office/officeart/2005/8/layout/vList3"/>
    <dgm:cxn modelId="{F5A139D6-1CFD-4321-92BE-EF74755A9261}" type="presParOf" srcId="{1E33887D-F229-48B6-B4D0-CD7E08859216}" destId="{D87A857B-3525-4545-AD61-CCDF9AD918AC}" srcOrd="0" destOrd="0" presId="urn:microsoft.com/office/officeart/2005/8/layout/vList3"/>
    <dgm:cxn modelId="{71E6DB51-205D-4E8B-B547-0DE26CC545B2}" type="presParOf" srcId="{1E33887D-F229-48B6-B4D0-CD7E08859216}" destId="{9B43B8E4-DCBC-46E0-9A43-D86B37C670C6}" srcOrd="1" destOrd="0" presId="urn:microsoft.com/office/officeart/2005/8/layout/vList3"/>
    <dgm:cxn modelId="{D0374C7C-0CA3-497A-84E3-61EF23B2539B}" type="presParOf" srcId="{BC375EBF-C359-4B10-B35E-B2C111BFE1C5}" destId="{4ADD1C86-DFAF-4E74-8A5D-0D943D159C5A}" srcOrd="1" destOrd="0" presId="urn:microsoft.com/office/officeart/2005/8/layout/vList3"/>
    <dgm:cxn modelId="{C0E5C00A-4AF7-43F1-BD42-4EEF1362FF9A}" type="presParOf" srcId="{BC375EBF-C359-4B10-B35E-B2C111BFE1C5}" destId="{57BF0AE7-15E5-4D69-82E7-08FFC54EA3B7}" srcOrd="2" destOrd="0" presId="urn:microsoft.com/office/officeart/2005/8/layout/vList3"/>
    <dgm:cxn modelId="{3F5E4B78-D692-4BBF-86E4-747620835C2F}" type="presParOf" srcId="{57BF0AE7-15E5-4D69-82E7-08FFC54EA3B7}" destId="{671FFBF0-B112-4EA7-8AE7-7BCCF36D06B7}" srcOrd="0" destOrd="0" presId="urn:microsoft.com/office/officeart/2005/8/layout/vList3"/>
    <dgm:cxn modelId="{647CDAE9-C613-42FA-AD08-B549D5473029}" type="presParOf" srcId="{57BF0AE7-15E5-4D69-82E7-08FFC54EA3B7}" destId="{3A786363-4780-40E2-A585-8EE681D024E1}" srcOrd="1" destOrd="0" presId="urn:microsoft.com/office/officeart/2005/8/layout/vList3"/>
    <dgm:cxn modelId="{B1FC6ED5-1614-4342-9352-4D065CFC6727}" type="presParOf" srcId="{BC375EBF-C359-4B10-B35E-B2C111BFE1C5}" destId="{CBF01C84-1999-4D18-BFF7-CBDD1B83189B}" srcOrd="3" destOrd="0" presId="urn:microsoft.com/office/officeart/2005/8/layout/vList3"/>
    <dgm:cxn modelId="{3193E186-AE06-4445-91BA-56735E2C4508}" type="presParOf" srcId="{BC375EBF-C359-4B10-B35E-B2C111BFE1C5}" destId="{6799612A-0824-4E96-8F87-D57EEA3CCCFD}" srcOrd="4" destOrd="0" presId="urn:microsoft.com/office/officeart/2005/8/layout/vList3"/>
    <dgm:cxn modelId="{26867CF7-272B-4D32-93DE-6B736605E1EF}" type="presParOf" srcId="{6799612A-0824-4E96-8F87-D57EEA3CCCFD}" destId="{00ADC489-602A-4E77-9C13-D8DE06851436}" srcOrd="0" destOrd="0" presId="urn:microsoft.com/office/officeart/2005/8/layout/vList3"/>
    <dgm:cxn modelId="{6D65F958-42DF-4878-9CFC-CE5F0AD1253C}" type="presParOf" srcId="{6799612A-0824-4E96-8F87-D57EEA3CCCFD}" destId="{CE35C834-F286-4AC2-9299-0C965D9EC639}" srcOrd="1" destOrd="0" presId="urn:microsoft.com/office/officeart/2005/8/layout/vList3"/>
    <dgm:cxn modelId="{34001B64-8F5F-41A4-8FCB-69214D44499E}" type="presParOf" srcId="{BC375EBF-C359-4B10-B35E-B2C111BFE1C5}" destId="{5E39647D-9338-470D-BB7B-57E76487A27C}" srcOrd="5" destOrd="0" presId="urn:microsoft.com/office/officeart/2005/8/layout/vList3"/>
    <dgm:cxn modelId="{58C4B39C-C8EA-431E-8814-751231322E25}" type="presParOf" srcId="{BC375EBF-C359-4B10-B35E-B2C111BFE1C5}" destId="{54713504-77E3-4ACA-907D-A3905E8C3E34}" srcOrd="6" destOrd="0" presId="urn:microsoft.com/office/officeart/2005/8/layout/vList3"/>
    <dgm:cxn modelId="{EF4E9685-B530-4CC7-8945-4309C83B32B0}" type="presParOf" srcId="{54713504-77E3-4ACA-907D-A3905E8C3E34}" destId="{451CAC37-2ADE-4DCD-9067-A6E596DFC63B}" srcOrd="0" destOrd="0" presId="urn:microsoft.com/office/officeart/2005/8/layout/vList3"/>
    <dgm:cxn modelId="{C6CFF7A0-A123-4B17-8863-42590E5E7F58}" type="presParOf" srcId="{54713504-77E3-4ACA-907D-A3905E8C3E34}" destId="{A30917FF-8CEA-4204-945F-E3DC0B16150F}" srcOrd="1" destOrd="0" presId="urn:microsoft.com/office/officeart/2005/8/layout/vList3"/>
    <dgm:cxn modelId="{95F8B4E7-990E-46B7-B53E-96159DF90195}" type="presParOf" srcId="{BC375EBF-C359-4B10-B35E-B2C111BFE1C5}" destId="{9C90233E-3957-4F0E-9781-78FC99A2257A}" srcOrd="7" destOrd="0" presId="urn:microsoft.com/office/officeart/2005/8/layout/vList3"/>
    <dgm:cxn modelId="{7FFDEFCF-AE4C-447E-B4F2-D5B6D410F311}" type="presParOf" srcId="{BC375EBF-C359-4B10-B35E-B2C111BFE1C5}" destId="{9A8F22A5-3EDA-45E8-B11A-0D49A741C233}" srcOrd="8" destOrd="0" presId="urn:microsoft.com/office/officeart/2005/8/layout/vList3"/>
    <dgm:cxn modelId="{554F1937-8969-4EC8-B773-4FF0AEC9D37D}" type="presParOf" srcId="{9A8F22A5-3EDA-45E8-B11A-0D49A741C233}" destId="{6DBEA1C0-72A3-4E82-926B-C5548CE36B9D}" srcOrd="0" destOrd="0" presId="urn:microsoft.com/office/officeart/2005/8/layout/vList3"/>
    <dgm:cxn modelId="{E0E2B88B-A9A1-426F-8FA2-C3D980365DB3}" type="presParOf" srcId="{9A8F22A5-3EDA-45E8-B11A-0D49A741C233}" destId="{631411F2-3847-4FF2-9926-5EAB0306B70B}" srcOrd="1" destOrd="0" presId="urn:microsoft.com/office/officeart/2005/8/layout/vList3"/>
    <dgm:cxn modelId="{A4E69DF0-D446-4A64-B276-5611E44E4932}" type="presParOf" srcId="{BC375EBF-C359-4B10-B35E-B2C111BFE1C5}" destId="{9939D052-DFDC-4A2F-A53C-2DF63C9D306C}" srcOrd="9" destOrd="0" presId="urn:microsoft.com/office/officeart/2005/8/layout/vList3"/>
    <dgm:cxn modelId="{85265475-5C69-47F1-AD8B-A8D9AF406251}" type="presParOf" srcId="{BC375EBF-C359-4B10-B35E-B2C111BFE1C5}" destId="{F6D1FDAC-C5BB-44EF-880A-CA809570DCD2}" srcOrd="10" destOrd="0" presId="urn:microsoft.com/office/officeart/2005/8/layout/vList3"/>
    <dgm:cxn modelId="{75F893AD-77FC-400E-85A7-0CA47A36A3CA}" type="presParOf" srcId="{F6D1FDAC-C5BB-44EF-880A-CA809570DCD2}" destId="{5887FCC1-604C-4491-A413-718A742DB9D2}" srcOrd="0" destOrd="0" presId="urn:microsoft.com/office/officeart/2005/8/layout/vList3"/>
    <dgm:cxn modelId="{73A1C5FC-37C7-40D9-B4F0-E6E35F1528B3}" type="presParOf" srcId="{F6D1FDAC-C5BB-44EF-880A-CA809570DCD2}" destId="{7067970B-F5CA-4904-845E-820C49CAA55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68D7C52-A155-4B93-A8C1-3F946903CE2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AA863F8F-E207-459C-ADE3-63B7E2405B6A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zvýšila zisk o </a:t>
          </a:r>
          <a:r>
            <a:rPr lang="sk-SK" sz="2000" b="1" dirty="0" smtClean="0">
              <a:solidFill>
                <a:schemeClr val="tx1"/>
              </a:solidFill>
            </a:rPr>
            <a:t>2,9  mil. €</a:t>
          </a:r>
          <a:r>
            <a:rPr lang="sk-SK" sz="2000" dirty="0" smtClean="0">
              <a:solidFill>
                <a:schemeClr val="tx1"/>
              </a:solidFill>
            </a:rPr>
            <a:t> </a:t>
          </a:r>
          <a:endParaRPr lang="sk-SK" sz="2000" dirty="0">
            <a:solidFill>
              <a:schemeClr val="tx1"/>
            </a:solidFill>
          </a:endParaRPr>
        </a:p>
      </dgm:t>
    </dgm:pt>
    <dgm:pt modelId="{2077F6F0-0CBF-4418-A381-C494C10DAC66}" type="parTrans" cxnId="{BB2C7E65-1BDD-4A34-9B3D-3991CB313447}">
      <dgm:prSet/>
      <dgm:spPr/>
      <dgm:t>
        <a:bodyPr/>
        <a:lstStyle/>
        <a:p>
          <a:endParaRPr lang="sk-SK"/>
        </a:p>
      </dgm:t>
    </dgm:pt>
    <dgm:pt modelId="{C7803DAF-72CB-4E0F-B8AD-894842684807}" type="sibTrans" cxnId="{BB2C7E65-1BDD-4A34-9B3D-3991CB313447}">
      <dgm:prSet/>
      <dgm:spPr/>
      <dgm:t>
        <a:bodyPr/>
        <a:lstStyle/>
        <a:p>
          <a:endParaRPr lang="sk-SK"/>
        </a:p>
      </dgm:t>
    </dgm:pt>
    <dgm:pt modelId="{5A03E8F7-B2B1-435D-9938-05864EDB0F9F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zlepšila výsledok na úrovni EBITDA o 2,7 mil. €</a:t>
          </a:r>
          <a:endParaRPr lang="sk-SK" sz="2000" dirty="0">
            <a:solidFill>
              <a:schemeClr val="tx1"/>
            </a:solidFill>
          </a:endParaRPr>
        </a:p>
      </dgm:t>
    </dgm:pt>
    <dgm:pt modelId="{5E5FF198-4F17-440F-8D58-2C8FCE05572B}" type="parTrans" cxnId="{9DF2EFE6-EE0B-4E30-9FCC-97FCB2397AEE}">
      <dgm:prSet/>
      <dgm:spPr/>
      <dgm:t>
        <a:bodyPr/>
        <a:lstStyle/>
        <a:p>
          <a:endParaRPr lang="sk-SK"/>
        </a:p>
      </dgm:t>
    </dgm:pt>
    <dgm:pt modelId="{B7B96179-CB84-4B64-AF0A-18ABAECC444D}" type="sibTrans" cxnId="{9DF2EFE6-EE0B-4E30-9FCC-97FCB2397AEE}">
      <dgm:prSet/>
      <dgm:spPr/>
      <dgm:t>
        <a:bodyPr/>
        <a:lstStyle/>
        <a:p>
          <a:endParaRPr lang="sk-SK"/>
        </a:p>
      </dgm:t>
    </dgm:pt>
    <dgm:pt modelId="{9A0E30F9-99F0-48D8-8A55-AD941E4603CE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zvýšila výnosy od zdravotných poisťovní </a:t>
          </a:r>
          <a:r>
            <a:rPr lang="en-US" sz="2000" dirty="0" smtClean="0">
              <a:solidFill>
                <a:schemeClr val="tx1"/>
              </a:solidFill>
            </a:rPr>
            <a:t>v</a:t>
          </a:r>
          <a:r>
            <a:rPr lang="sk-SK" sz="2000" dirty="0" smtClean="0">
              <a:solidFill>
                <a:schemeClr val="tx1"/>
              </a:solidFill>
            </a:rPr>
            <a:t> súlade so zvýšenými výkonmi v oblasti zdravotnej starostlivosti ( o 5%)</a:t>
          </a:r>
          <a:endParaRPr lang="sk-SK" sz="2000" dirty="0">
            <a:solidFill>
              <a:schemeClr val="tx1"/>
            </a:solidFill>
          </a:endParaRPr>
        </a:p>
      </dgm:t>
    </dgm:pt>
    <dgm:pt modelId="{481F25F4-4C70-4761-920F-BE842F602780}" type="parTrans" cxnId="{0944630B-27DC-48C7-8134-C5D7C0DA6DC5}">
      <dgm:prSet/>
      <dgm:spPr/>
      <dgm:t>
        <a:bodyPr/>
        <a:lstStyle/>
        <a:p>
          <a:endParaRPr lang="sk-SK"/>
        </a:p>
      </dgm:t>
    </dgm:pt>
    <dgm:pt modelId="{1A88FD48-6B8A-4F28-9109-B561A1BA4875}" type="sibTrans" cxnId="{0944630B-27DC-48C7-8134-C5D7C0DA6DC5}">
      <dgm:prSet/>
      <dgm:spPr/>
      <dgm:t>
        <a:bodyPr/>
        <a:lstStyle/>
        <a:p>
          <a:endParaRPr lang="sk-SK"/>
        </a:p>
      </dgm:t>
    </dgm:pt>
    <dgm:pt modelId="{58A2AD12-A475-4E78-96AE-0F992D8D58B5}">
      <dgm:prSet custT="1"/>
      <dgm:spPr/>
      <dgm:t>
        <a:bodyPr/>
        <a:lstStyle/>
        <a:p>
          <a:pPr algn="l"/>
          <a:r>
            <a:rPr lang="sk-SK" sz="2000" b="1" dirty="0" smtClean="0">
              <a:solidFill>
                <a:schemeClr val="tx1"/>
              </a:solidFill>
            </a:rPr>
            <a:t>udržala osobné náklady na úrovni roku 2012</a:t>
          </a:r>
          <a:r>
            <a:rPr lang="sk-SK" sz="2000" dirty="0" smtClean="0">
              <a:solidFill>
                <a:schemeClr val="tx1"/>
              </a:solidFill>
            </a:rPr>
            <a:t> reštrukturalizáciou pracovísk a procesov </a:t>
          </a:r>
          <a:endParaRPr lang="sk-SK" sz="2000" dirty="0">
            <a:solidFill>
              <a:schemeClr val="tx1"/>
            </a:solidFill>
          </a:endParaRPr>
        </a:p>
      </dgm:t>
    </dgm:pt>
    <dgm:pt modelId="{B5810026-780C-46A7-8DCE-7CA5AC7FFC25}" type="parTrans" cxnId="{F6CCF865-4B35-4DEF-95A6-60EBB0E9BF0F}">
      <dgm:prSet/>
      <dgm:spPr/>
      <dgm:t>
        <a:bodyPr/>
        <a:lstStyle/>
        <a:p>
          <a:endParaRPr lang="sk-SK"/>
        </a:p>
      </dgm:t>
    </dgm:pt>
    <dgm:pt modelId="{98A8977B-F0CA-483C-87D2-943577DFFBE3}" type="sibTrans" cxnId="{F6CCF865-4B35-4DEF-95A6-60EBB0E9BF0F}">
      <dgm:prSet/>
      <dgm:spPr/>
      <dgm:t>
        <a:bodyPr/>
        <a:lstStyle/>
        <a:p>
          <a:endParaRPr lang="sk-SK"/>
        </a:p>
      </dgm:t>
    </dgm:pt>
    <dgm:pt modelId="{49BF6EB0-8D62-422A-BB27-ECC5520F1F84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náklady na lieky o </a:t>
          </a:r>
          <a:r>
            <a:rPr lang="sk-SK" sz="2000" b="1" dirty="0" smtClean="0">
              <a:solidFill>
                <a:schemeClr val="tx1"/>
              </a:solidFill>
            </a:rPr>
            <a:t>-14 %,</a:t>
          </a:r>
          <a:r>
            <a:rPr lang="sk-SK" sz="2000" dirty="0" smtClean="0">
              <a:solidFill>
                <a:schemeClr val="tx1"/>
              </a:solidFill>
            </a:rPr>
            <a:t> vo finančnom vyjadrení </a:t>
          </a:r>
          <a:r>
            <a:rPr lang="sk-SK" sz="2000" b="1" dirty="0" smtClean="0">
              <a:solidFill>
                <a:schemeClr val="tx1"/>
              </a:solidFill>
            </a:rPr>
            <a:t>544 tis. €</a:t>
          </a:r>
          <a:endParaRPr lang="sk-SK" sz="2000" dirty="0">
            <a:solidFill>
              <a:schemeClr val="tx1"/>
            </a:solidFill>
          </a:endParaRPr>
        </a:p>
      </dgm:t>
    </dgm:pt>
    <dgm:pt modelId="{77B41671-C979-4E48-9DAC-C747EACAF1FA}" type="parTrans" cxnId="{E22C23B6-CCB8-4F6C-A487-E91E04F0FDB3}">
      <dgm:prSet/>
      <dgm:spPr/>
      <dgm:t>
        <a:bodyPr/>
        <a:lstStyle/>
        <a:p>
          <a:endParaRPr lang="sk-SK"/>
        </a:p>
      </dgm:t>
    </dgm:pt>
    <dgm:pt modelId="{8BA34D99-B0D1-4C7D-9BEC-1D59937AA71C}" type="sibTrans" cxnId="{E22C23B6-CCB8-4F6C-A487-E91E04F0FDB3}">
      <dgm:prSet/>
      <dgm:spPr/>
      <dgm:t>
        <a:bodyPr/>
        <a:lstStyle/>
        <a:p>
          <a:endParaRPr lang="sk-SK"/>
        </a:p>
      </dgm:t>
    </dgm:pt>
    <dgm:pt modelId="{F193040C-4F82-49DF-ADE3-83DCF2AA4428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náklady na ostatný materiál medziročne o 62% (1,7 mil. €  )</a:t>
          </a:r>
          <a:endParaRPr lang="sk-SK" sz="2000" dirty="0">
            <a:solidFill>
              <a:schemeClr val="tx1"/>
            </a:solidFill>
          </a:endParaRPr>
        </a:p>
      </dgm:t>
    </dgm:pt>
    <dgm:pt modelId="{A4FE953C-4D36-4A96-8612-BA10E0775377}" type="parTrans" cxnId="{328F9F51-1C01-460D-9E62-6392489D9E80}">
      <dgm:prSet/>
      <dgm:spPr/>
      <dgm:t>
        <a:bodyPr/>
        <a:lstStyle/>
        <a:p>
          <a:endParaRPr lang="sk-SK"/>
        </a:p>
      </dgm:t>
    </dgm:pt>
    <dgm:pt modelId="{29F87EB0-9FD9-4EB0-BF70-FC5110B278E9}" type="sibTrans" cxnId="{328F9F51-1C01-460D-9E62-6392489D9E80}">
      <dgm:prSet/>
      <dgm:spPr/>
      <dgm:t>
        <a:bodyPr/>
        <a:lstStyle/>
        <a:p>
          <a:endParaRPr lang="sk-SK"/>
        </a:p>
      </dgm:t>
    </dgm:pt>
    <dgm:pt modelId="{E515297E-FBE8-401E-BCA8-2E1E93010967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prevádzkové náklady o 6%, ( 2,0 mil. €)</a:t>
          </a:r>
          <a:endParaRPr lang="sk-SK" sz="2000" dirty="0">
            <a:solidFill>
              <a:schemeClr val="tx1"/>
            </a:solidFill>
          </a:endParaRPr>
        </a:p>
      </dgm:t>
    </dgm:pt>
    <dgm:pt modelId="{B14BB6C3-1E29-432E-920A-A8F10D148D82}" type="parTrans" cxnId="{DBB31647-5322-4B91-8B7E-BA0AAAEC410B}">
      <dgm:prSet/>
      <dgm:spPr/>
      <dgm:t>
        <a:bodyPr/>
        <a:lstStyle/>
        <a:p>
          <a:endParaRPr lang="sk-SK"/>
        </a:p>
      </dgm:t>
    </dgm:pt>
    <dgm:pt modelId="{3B58BD9B-03EE-41BF-B700-C95856EA52EC}" type="sibTrans" cxnId="{DBB31647-5322-4B91-8B7E-BA0AAAEC410B}">
      <dgm:prSet/>
      <dgm:spPr/>
      <dgm:t>
        <a:bodyPr/>
        <a:lstStyle/>
        <a:p>
          <a:endParaRPr lang="sk-SK"/>
        </a:p>
      </dgm:t>
    </dgm:pt>
    <dgm:pt modelId="{1C0F0B92-1625-45B8-9F50-96F34CE1A0D7}">
      <dgm:prSet custT="1"/>
      <dgm:spPr/>
      <dgm:t>
        <a:bodyPr/>
        <a:lstStyle/>
        <a:p>
          <a:pPr algn="l"/>
          <a:r>
            <a:rPr lang="sk-SK" sz="2000" b="1" dirty="0" smtClean="0">
              <a:solidFill>
                <a:schemeClr val="tx1"/>
              </a:solidFill>
            </a:rPr>
            <a:t>Stav záväzkov po lehote splatnosti 0 €, nemocnica netvorí dlh</a:t>
          </a:r>
          <a:endParaRPr lang="sk-SK" sz="2000" b="1" dirty="0">
            <a:solidFill>
              <a:schemeClr val="tx1"/>
            </a:solidFill>
          </a:endParaRPr>
        </a:p>
      </dgm:t>
    </dgm:pt>
    <dgm:pt modelId="{6C06CCA8-D1EC-4D39-A683-E2FA97D60DB2}" type="parTrans" cxnId="{1FEF7269-91E5-49FD-B040-9AAEDFEF4F30}">
      <dgm:prSet/>
      <dgm:spPr/>
      <dgm:t>
        <a:bodyPr/>
        <a:lstStyle/>
        <a:p>
          <a:endParaRPr lang="sk-SK"/>
        </a:p>
      </dgm:t>
    </dgm:pt>
    <dgm:pt modelId="{996BF9EB-A732-49EF-BF67-E3212A0C6345}" type="sibTrans" cxnId="{1FEF7269-91E5-49FD-B040-9AAEDFEF4F30}">
      <dgm:prSet/>
      <dgm:spPr/>
      <dgm:t>
        <a:bodyPr/>
        <a:lstStyle/>
        <a:p>
          <a:endParaRPr lang="sk-SK"/>
        </a:p>
      </dgm:t>
    </dgm:pt>
    <dgm:pt modelId="{BC375EBF-C359-4B10-B35E-B2C111BFE1C5}" type="pres">
      <dgm:prSet presAssocID="{D68D7C52-A155-4B93-A8C1-3F946903CE2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D55D4C5-E5E8-4ADB-BE52-B5B86B665AE6}" type="pres">
      <dgm:prSet presAssocID="{AA863F8F-E207-459C-ADE3-63B7E2405B6A}" presName="composite" presStyleCnt="0"/>
      <dgm:spPr/>
    </dgm:pt>
    <dgm:pt modelId="{C99F86A3-1933-4AF5-AC7A-5DDB0B126110}" type="pres">
      <dgm:prSet presAssocID="{AA863F8F-E207-459C-ADE3-63B7E2405B6A}" presName="imgShp" presStyleLbl="fgImgPlace1" presStyleIdx="0" presStyleCnt="8"/>
      <dgm:spPr/>
    </dgm:pt>
    <dgm:pt modelId="{F091A8F1-9D27-47DA-B03F-909757D920E8}" type="pres">
      <dgm:prSet presAssocID="{AA863F8F-E207-459C-ADE3-63B7E2405B6A}" presName="txShp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BEB5BCC-6A54-4185-80DD-2DCABAE6E08D}" type="pres">
      <dgm:prSet presAssocID="{C7803DAF-72CB-4E0F-B8AD-894842684807}" presName="spacing" presStyleCnt="0"/>
      <dgm:spPr/>
    </dgm:pt>
    <dgm:pt modelId="{3682BA1C-D14E-4D6E-BC46-9D4253CA363E}" type="pres">
      <dgm:prSet presAssocID="{5A03E8F7-B2B1-435D-9938-05864EDB0F9F}" presName="composite" presStyleCnt="0"/>
      <dgm:spPr/>
    </dgm:pt>
    <dgm:pt modelId="{B6149098-A0DA-491D-8BA9-330A6EF13E49}" type="pres">
      <dgm:prSet presAssocID="{5A03E8F7-B2B1-435D-9938-05864EDB0F9F}" presName="imgShp" presStyleLbl="fgImgPlace1" presStyleIdx="1" presStyleCnt="8"/>
      <dgm:spPr/>
    </dgm:pt>
    <dgm:pt modelId="{2B6B0234-5889-4698-81BD-FF0359D889F0}" type="pres">
      <dgm:prSet presAssocID="{5A03E8F7-B2B1-435D-9938-05864EDB0F9F}" presName="txShp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397B08F-9EFD-4741-B5F2-547360805A38}" type="pres">
      <dgm:prSet presAssocID="{B7B96179-CB84-4B64-AF0A-18ABAECC444D}" presName="spacing" presStyleCnt="0"/>
      <dgm:spPr/>
    </dgm:pt>
    <dgm:pt modelId="{29678F3C-71B2-47A8-AA42-6AD640E36DA2}" type="pres">
      <dgm:prSet presAssocID="{9A0E30F9-99F0-48D8-8A55-AD941E4603CE}" presName="composite" presStyleCnt="0"/>
      <dgm:spPr/>
    </dgm:pt>
    <dgm:pt modelId="{EA953CB0-3567-4090-8046-B3F596A5E214}" type="pres">
      <dgm:prSet presAssocID="{9A0E30F9-99F0-48D8-8A55-AD941E4603CE}" presName="imgShp" presStyleLbl="fgImgPlace1" presStyleIdx="2" presStyleCnt="8"/>
      <dgm:spPr/>
    </dgm:pt>
    <dgm:pt modelId="{B9C7E6F9-A5A4-40BF-96B3-585024396234}" type="pres">
      <dgm:prSet presAssocID="{9A0E30F9-99F0-48D8-8A55-AD941E4603CE}" presName="txShp" presStyleLbl="node1" presStyleIdx="2" presStyleCnt="8" custScaleY="17158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495158D-42B8-4863-BF7A-0159B45E1F74}" type="pres">
      <dgm:prSet presAssocID="{1A88FD48-6B8A-4F28-9109-B561A1BA4875}" presName="spacing" presStyleCnt="0"/>
      <dgm:spPr/>
    </dgm:pt>
    <dgm:pt modelId="{91512D34-6BB9-4451-B611-02A2E3908DBA}" type="pres">
      <dgm:prSet presAssocID="{58A2AD12-A475-4E78-96AE-0F992D8D58B5}" presName="composite" presStyleCnt="0"/>
      <dgm:spPr/>
    </dgm:pt>
    <dgm:pt modelId="{2BFA4B91-F004-4B65-A352-308B211BD8B9}" type="pres">
      <dgm:prSet presAssocID="{58A2AD12-A475-4E78-96AE-0F992D8D58B5}" presName="imgShp" presStyleLbl="fgImgPlace1" presStyleIdx="3" presStyleCnt="8"/>
      <dgm:spPr/>
    </dgm:pt>
    <dgm:pt modelId="{0B99B511-CDB0-452D-9380-CE5A8768D144}" type="pres">
      <dgm:prSet presAssocID="{58A2AD12-A475-4E78-96AE-0F992D8D58B5}" presName="txShp" presStyleLbl="node1" presStyleIdx="3" presStyleCnt="8" custScaleY="19488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84480F5-3991-468A-AE45-D0F4A6AEBE9C}" type="pres">
      <dgm:prSet presAssocID="{98A8977B-F0CA-483C-87D2-943577DFFBE3}" presName="spacing" presStyleCnt="0"/>
      <dgm:spPr/>
    </dgm:pt>
    <dgm:pt modelId="{4B4C7764-ACCC-4091-834C-FCB28AE2755B}" type="pres">
      <dgm:prSet presAssocID="{49BF6EB0-8D62-422A-BB27-ECC5520F1F84}" presName="composite" presStyleCnt="0"/>
      <dgm:spPr/>
    </dgm:pt>
    <dgm:pt modelId="{B1019E40-817B-4CF7-AC72-F58F11ADC6F2}" type="pres">
      <dgm:prSet presAssocID="{49BF6EB0-8D62-422A-BB27-ECC5520F1F84}" presName="imgShp" presStyleLbl="fgImgPlace1" presStyleIdx="4" presStyleCnt="8"/>
      <dgm:spPr/>
    </dgm:pt>
    <dgm:pt modelId="{7EB5C339-8C34-4878-BA83-0C62C203F650}" type="pres">
      <dgm:prSet presAssocID="{49BF6EB0-8D62-422A-BB27-ECC5520F1F84}" presName="txShp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BDA4083-E4A5-4F40-B5F0-5274EAF3805C}" type="pres">
      <dgm:prSet presAssocID="{8BA34D99-B0D1-4C7D-9BEC-1D59937AA71C}" presName="spacing" presStyleCnt="0"/>
      <dgm:spPr/>
    </dgm:pt>
    <dgm:pt modelId="{F5D59123-48B2-43E1-9075-7564A5C13FAA}" type="pres">
      <dgm:prSet presAssocID="{F193040C-4F82-49DF-ADE3-83DCF2AA4428}" presName="composite" presStyleCnt="0"/>
      <dgm:spPr/>
    </dgm:pt>
    <dgm:pt modelId="{EA936131-F361-42D3-9A56-091FC459A1F2}" type="pres">
      <dgm:prSet presAssocID="{F193040C-4F82-49DF-ADE3-83DCF2AA4428}" presName="imgShp" presStyleLbl="fgImgPlace1" presStyleIdx="5" presStyleCnt="8"/>
      <dgm:spPr/>
    </dgm:pt>
    <dgm:pt modelId="{3B63875A-9163-40DE-8F9C-A5C0A0BEC963}" type="pres">
      <dgm:prSet presAssocID="{F193040C-4F82-49DF-ADE3-83DCF2AA4428}" presName="txShp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B1EB1B4-DD19-4346-B718-33D1A5E1B4CD}" type="pres">
      <dgm:prSet presAssocID="{29F87EB0-9FD9-4EB0-BF70-FC5110B278E9}" presName="spacing" presStyleCnt="0"/>
      <dgm:spPr/>
    </dgm:pt>
    <dgm:pt modelId="{E1C2D7B3-0381-4700-9602-A7CD2D14BD09}" type="pres">
      <dgm:prSet presAssocID="{E515297E-FBE8-401E-BCA8-2E1E93010967}" presName="composite" presStyleCnt="0"/>
      <dgm:spPr/>
    </dgm:pt>
    <dgm:pt modelId="{005909F3-80A8-4419-9EDA-3C71801DD19E}" type="pres">
      <dgm:prSet presAssocID="{E515297E-FBE8-401E-BCA8-2E1E93010967}" presName="imgShp" presStyleLbl="fgImgPlace1" presStyleIdx="6" presStyleCnt="8"/>
      <dgm:spPr/>
    </dgm:pt>
    <dgm:pt modelId="{18D67B24-0841-4B0B-8419-D71A1315E86A}" type="pres">
      <dgm:prSet presAssocID="{E515297E-FBE8-401E-BCA8-2E1E93010967}" presName="txShp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EF85041-4290-45F5-A101-A4D9C5F42A41}" type="pres">
      <dgm:prSet presAssocID="{3B58BD9B-03EE-41BF-B700-C95856EA52EC}" presName="spacing" presStyleCnt="0"/>
      <dgm:spPr/>
    </dgm:pt>
    <dgm:pt modelId="{0EB9B68D-A6C2-4C8D-BC8B-F00D01F4EC5D}" type="pres">
      <dgm:prSet presAssocID="{1C0F0B92-1625-45B8-9F50-96F34CE1A0D7}" presName="composite" presStyleCnt="0"/>
      <dgm:spPr/>
    </dgm:pt>
    <dgm:pt modelId="{39D32631-F2C9-48EA-846D-E090A018C551}" type="pres">
      <dgm:prSet presAssocID="{1C0F0B92-1625-45B8-9F50-96F34CE1A0D7}" presName="imgShp" presStyleLbl="fgImgPlace1" presStyleIdx="7" presStyleCnt="8"/>
      <dgm:spPr/>
    </dgm:pt>
    <dgm:pt modelId="{9561F384-D79A-4603-ADF6-894878C9238A}" type="pres">
      <dgm:prSet presAssocID="{1C0F0B92-1625-45B8-9F50-96F34CE1A0D7}" presName="txShp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354D4768-4458-46BF-A502-217196A8DD46}" type="presOf" srcId="{E515297E-FBE8-401E-BCA8-2E1E93010967}" destId="{18D67B24-0841-4B0B-8419-D71A1315E86A}" srcOrd="0" destOrd="0" presId="urn:microsoft.com/office/officeart/2005/8/layout/vList3"/>
    <dgm:cxn modelId="{342E29C8-BEC5-426D-89DB-6500E2935603}" type="presOf" srcId="{F193040C-4F82-49DF-ADE3-83DCF2AA4428}" destId="{3B63875A-9163-40DE-8F9C-A5C0A0BEC963}" srcOrd="0" destOrd="0" presId="urn:microsoft.com/office/officeart/2005/8/layout/vList3"/>
    <dgm:cxn modelId="{85CD3B98-1603-4BDF-8977-F6785D58CED7}" type="presOf" srcId="{49BF6EB0-8D62-422A-BB27-ECC5520F1F84}" destId="{7EB5C339-8C34-4878-BA83-0C62C203F650}" srcOrd="0" destOrd="0" presId="urn:microsoft.com/office/officeart/2005/8/layout/vList3"/>
    <dgm:cxn modelId="{F6CCF865-4B35-4DEF-95A6-60EBB0E9BF0F}" srcId="{D68D7C52-A155-4B93-A8C1-3F946903CE20}" destId="{58A2AD12-A475-4E78-96AE-0F992D8D58B5}" srcOrd="3" destOrd="0" parTransId="{B5810026-780C-46A7-8DCE-7CA5AC7FFC25}" sibTransId="{98A8977B-F0CA-483C-87D2-943577DFFBE3}"/>
    <dgm:cxn modelId="{E22C23B6-CCB8-4F6C-A487-E91E04F0FDB3}" srcId="{D68D7C52-A155-4B93-A8C1-3F946903CE20}" destId="{49BF6EB0-8D62-422A-BB27-ECC5520F1F84}" srcOrd="4" destOrd="0" parTransId="{77B41671-C979-4E48-9DAC-C747EACAF1FA}" sibTransId="{8BA34D99-B0D1-4C7D-9BEC-1D59937AA71C}"/>
    <dgm:cxn modelId="{328F9F51-1C01-460D-9E62-6392489D9E80}" srcId="{D68D7C52-A155-4B93-A8C1-3F946903CE20}" destId="{F193040C-4F82-49DF-ADE3-83DCF2AA4428}" srcOrd="5" destOrd="0" parTransId="{A4FE953C-4D36-4A96-8612-BA10E0775377}" sibTransId="{29F87EB0-9FD9-4EB0-BF70-FC5110B278E9}"/>
    <dgm:cxn modelId="{0944630B-27DC-48C7-8134-C5D7C0DA6DC5}" srcId="{D68D7C52-A155-4B93-A8C1-3F946903CE20}" destId="{9A0E30F9-99F0-48D8-8A55-AD941E4603CE}" srcOrd="2" destOrd="0" parTransId="{481F25F4-4C70-4761-920F-BE842F602780}" sibTransId="{1A88FD48-6B8A-4F28-9109-B561A1BA4875}"/>
    <dgm:cxn modelId="{BB2C7E65-1BDD-4A34-9B3D-3991CB313447}" srcId="{D68D7C52-A155-4B93-A8C1-3F946903CE20}" destId="{AA863F8F-E207-459C-ADE3-63B7E2405B6A}" srcOrd="0" destOrd="0" parTransId="{2077F6F0-0CBF-4418-A381-C494C10DAC66}" sibTransId="{C7803DAF-72CB-4E0F-B8AD-894842684807}"/>
    <dgm:cxn modelId="{D05E9AA2-EED9-4555-B6AE-F91208782B87}" type="presOf" srcId="{1C0F0B92-1625-45B8-9F50-96F34CE1A0D7}" destId="{9561F384-D79A-4603-ADF6-894878C9238A}" srcOrd="0" destOrd="0" presId="urn:microsoft.com/office/officeart/2005/8/layout/vList3"/>
    <dgm:cxn modelId="{7B276054-C8FE-44D8-B640-71E311409327}" type="presOf" srcId="{D68D7C52-A155-4B93-A8C1-3F946903CE20}" destId="{BC375EBF-C359-4B10-B35E-B2C111BFE1C5}" srcOrd="0" destOrd="0" presId="urn:microsoft.com/office/officeart/2005/8/layout/vList3"/>
    <dgm:cxn modelId="{9DF2EFE6-EE0B-4E30-9FCC-97FCB2397AEE}" srcId="{D68D7C52-A155-4B93-A8C1-3F946903CE20}" destId="{5A03E8F7-B2B1-435D-9938-05864EDB0F9F}" srcOrd="1" destOrd="0" parTransId="{5E5FF198-4F17-440F-8D58-2C8FCE05572B}" sibTransId="{B7B96179-CB84-4B64-AF0A-18ABAECC444D}"/>
    <dgm:cxn modelId="{E23BC89F-AF5D-45E1-87DD-BB36CB7A2CAC}" type="presOf" srcId="{AA863F8F-E207-459C-ADE3-63B7E2405B6A}" destId="{F091A8F1-9D27-47DA-B03F-909757D920E8}" srcOrd="0" destOrd="0" presId="urn:microsoft.com/office/officeart/2005/8/layout/vList3"/>
    <dgm:cxn modelId="{A43902D1-FBD9-4874-A406-9ABEDEF3AC6E}" type="presOf" srcId="{5A03E8F7-B2B1-435D-9938-05864EDB0F9F}" destId="{2B6B0234-5889-4698-81BD-FF0359D889F0}" srcOrd="0" destOrd="0" presId="urn:microsoft.com/office/officeart/2005/8/layout/vList3"/>
    <dgm:cxn modelId="{30E858EF-1B5B-4834-A550-F46113B215B6}" type="presOf" srcId="{58A2AD12-A475-4E78-96AE-0F992D8D58B5}" destId="{0B99B511-CDB0-452D-9380-CE5A8768D144}" srcOrd="0" destOrd="0" presId="urn:microsoft.com/office/officeart/2005/8/layout/vList3"/>
    <dgm:cxn modelId="{AFA752D5-BFDF-420D-8595-3E3C1DC27441}" type="presOf" srcId="{9A0E30F9-99F0-48D8-8A55-AD941E4603CE}" destId="{B9C7E6F9-A5A4-40BF-96B3-585024396234}" srcOrd="0" destOrd="0" presId="urn:microsoft.com/office/officeart/2005/8/layout/vList3"/>
    <dgm:cxn modelId="{DBB31647-5322-4B91-8B7E-BA0AAAEC410B}" srcId="{D68D7C52-A155-4B93-A8C1-3F946903CE20}" destId="{E515297E-FBE8-401E-BCA8-2E1E93010967}" srcOrd="6" destOrd="0" parTransId="{B14BB6C3-1E29-432E-920A-A8F10D148D82}" sibTransId="{3B58BD9B-03EE-41BF-B700-C95856EA52EC}"/>
    <dgm:cxn modelId="{1FEF7269-91E5-49FD-B040-9AAEDFEF4F30}" srcId="{D68D7C52-A155-4B93-A8C1-3F946903CE20}" destId="{1C0F0B92-1625-45B8-9F50-96F34CE1A0D7}" srcOrd="7" destOrd="0" parTransId="{6C06CCA8-D1EC-4D39-A683-E2FA97D60DB2}" sibTransId="{996BF9EB-A732-49EF-BF67-E3212A0C6345}"/>
    <dgm:cxn modelId="{1075A87F-DC1D-4802-837D-E3B983426E89}" type="presParOf" srcId="{BC375EBF-C359-4B10-B35E-B2C111BFE1C5}" destId="{6D55D4C5-E5E8-4ADB-BE52-B5B86B665AE6}" srcOrd="0" destOrd="0" presId="urn:microsoft.com/office/officeart/2005/8/layout/vList3"/>
    <dgm:cxn modelId="{9220F205-AB96-492F-B267-51398F158F95}" type="presParOf" srcId="{6D55D4C5-E5E8-4ADB-BE52-B5B86B665AE6}" destId="{C99F86A3-1933-4AF5-AC7A-5DDB0B126110}" srcOrd="0" destOrd="0" presId="urn:microsoft.com/office/officeart/2005/8/layout/vList3"/>
    <dgm:cxn modelId="{225397DD-DB4E-4280-AD28-2EAACB9A438D}" type="presParOf" srcId="{6D55D4C5-E5E8-4ADB-BE52-B5B86B665AE6}" destId="{F091A8F1-9D27-47DA-B03F-909757D920E8}" srcOrd="1" destOrd="0" presId="urn:microsoft.com/office/officeart/2005/8/layout/vList3"/>
    <dgm:cxn modelId="{EF201A0F-4885-4ECF-84B1-0C85DC69162D}" type="presParOf" srcId="{BC375EBF-C359-4B10-B35E-B2C111BFE1C5}" destId="{3BEB5BCC-6A54-4185-80DD-2DCABAE6E08D}" srcOrd="1" destOrd="0" presId="urn:microsoft.com/office/officeart/2005/8/layout/vList3"/>
    <dgm:cxn modelId="{81D2757C-6625-42C0-AE8E-23DC5AF48555}" type="presParOf" srcId="{BC375EBF-C359-4B10-B35E-B2C111BFE1C5}" destId="{3682BA1C-D14E-4D6E-BC46-9D4253CA363E}" srcOrd="2" destOrd="0" presId="urn:microsoft.com/office/officeart/2005/8/layout/vList3"/>
    <dgm:cxn modelId="{1AF559DC-D7C0-48CC-87E4-C31CF8E3D3D1}" type="presParOf" srcId="{3682BA1C-D14E-4D6E-BC46-9D4253CA363E}" destId="{B6149098-A0DA-491D-8BA9-330A6EF13E49}" srcOrd="0" destOrd="0" presId="urn:microsoft.com/office/officeart/2005/8/layout/vList3"/>
    <dgm:cxn modelId="{3828D76E-0238-4EC5-BA8E-10D3FB2683D6}" type="presParOf" srcId="{3682BA1C-D14E-4D6E-BC46-9D4253CA363E}" destId="{2B6B0234-5889-4698-81BD-FF0359D889F0}" srcOrd="1" destOrd="0" presId="urn:microsoft.com/office/officeart/2005/8/layout/vList3"/>
    <dgm:cxn modelId="{89A5E4C8-E078-4B62-B998-3CFF42BA7A90}" type="presParOf" srcId="{BC375EBF-C359-4B10-B35E-B2C111BFE1C5}" destId="{4397B08F-9EFD-4741-B5F2-547360805A38}" srcOrd="3" destOrd="0" presId="urn:microsoft.com/office/officeart/2005/8/layout/vList3"/>
    <dgm:cxn modelId="{94E152C0-D382-48CB-91A0-9AE1485E4AF4}" type="presParOf" srcId="{BC375EBF-C359-4B10-B35E-B2C111BFE1C5}" destId="{29678F3C-71B2-47A8-AA42-6AD640E36DA2}" srcOrd="4" destOrd="0" presId="urn:microsoft.com/office/officeart/2005/8/layout/vList3"/>
    <dgm:cxn modelId="{AFE7A908-1A4A-4261-B734-2A1722C461C4}" type="presParOf" srcId="{29678F3C-71B2-47A8-AA42-6AD640E36DA2}" destId="{EA953CB0-3567-4090-8046-B3F596A5E214}" srcOrd="0" destOrd="0" presId="urn:microsoft.com/office/officeart/2005/8/layout/vList3"/>
    <dgm:cxn modelId="{40FC884A-4BFC-4817-9087-30F8A6E69F04}" type="presParOf" srcId="{29678F3C-71B2-47A8-AA42-6AD640E36DA2}" destId="{B9C7E6F9-A5A4-40BF-96B3-585024396234}" srcOrd="1" destOrd="0" presId="urn:microsoft.com/office/officeart/2005/8/layout/vList3"/>
    <dgm:cxn modelId="{606929B9-6CDC-4B23-A01E-2C0AE418F2A1}" type="presParOf" srcId="{BC375EBF-C359-4B10-B35E-B2C111BFE1C5}" destId="{5495158D-42B8-4863-BF7A-0159B45E1F74}" srcOrd="5" destOrd="0" presId="urn:microsoft.com/office/officeart/2005/8/layout/vList3"/>
    <dgm:cxn modelId="{FCBCA47C-9DC5-402C-BE0A-C34B27FC3FE1}" type="presParOf" srcId="{BC375EBF-C359-4B10-B35E-B2C111BFE1C5}" destId="{91512D34-6BB9-4451-B611-02A2E3908DBA}" srcOrd="6" destOrd="0" presId="urn:microsoft.com/office/officeart/2005/8/layout/vList3"/>
    <dgm:cxn modelId="{42717607-96BB-419F-B5BE-356B16690808}" type="presParOf" srcId="{91512D34-6BB9-4451-B611-02A2E3908DBA}" destId="{2BFA4B91-F004-4B65-A352-308B211BD8B9}" srcOrd="0" destOrd="0" presId="urn:microsoft.com/office/officeart/2005/8/layout/vList3"/>
    <dgm:cxn modelId="{46787B7B-6E09-43F8-BA71-D1EA3DC3375D}" type="presParOf" srcId="{91512D34-6BB9-4451-B611-02A2E3908DBA}" destId="{0B99B511-CDB0-452D-9380-CE5A8768D144}" srcOrd="1" destOrd="0" presId="urn:microsoft.com/office/officeart/2005/8/layout/vList3"/>
    <dgm:cxn modelId="{A4F6D52A-3F48-4540-914B-459CA78D59D1}" type="presParOf" srcId="{BC375EBF-C359-4B10-B35E-B2C111BFE1C5}" destId="{584480F5-3991-468A-AE45-D0F4A6AEBE9C}" srcOrd="7" destOrd="0" presId="urn:microsoft.com/office/officeart/2005/8/layout/vList3"/>
    <dgm:cxn modelId="{42F8E8AB-75A1-4BC0-BE5E-F9C6078C205C}" type="presParOf" srcId="{BC375EBF-C359-4B10-B35E-B2C111BFE1C5}" destId="{4B4C7764-ACCC-4091-834C-FCB28AE2755B}" srcOrd="8" destOrd="0" presId="urn:microsoft.com/office/officeart/2005/8/layout/vList3"/>
    <dgm:cxn modelId="{F158C929-4AB8-40F6-925F-2CBD3036A6E1}" type="presParOf" srcId="{4B4C7764-ACCC-4091-834C-FCB28AE2755B}" destId="{B1019E40-817B-4CF7-AC72-F58F11ADC6F2}" srcOrd="0" destOrd="0" presId="urn:microsoft.com/office/officeart/2005/8/layout/vList3"/>
    <dgm:cxn modelId="{F53FCB97-E5BD-4704-A0AE-FF72152948FA}" type="presParOf" srcId="{4B4C7764-ACCC-4091-834C-FCB28AE2755B}" destId="{7EB5C339-8C34-4878-BA83-0C62C203F650}" srcOrd="1" destOrd="0" presId="urn:microsoft.com/office/officeart/2005/8/layout/vList3"/>
    <dgm:cxn modelId="{024006CD-5AD6-4919-A882-E56E42E41103}" type="presParOf" srcId="{BC375EBF-C359-4B10-B35E-B2C111BFE1C5}" destId="{ABDA4083-E4A5-4F40-B5F0-5274EAF3805C}" srcOrd="9" destOrd="0" presId="urn:microsoft.com/office/officeart/2005/8/layout/vList3"/>
    <dgm:cxn modelId="{05B5DAEB-F0AE-4A1B-8C62-73DDE554AC6D}" type="presParOf" srcId="{BC375EBF-C359-4B10-B35E-B2C111BFE1C5}" destId="{F5D59123-48B2-43E1-9075-7564A5C13FAA}" srcOrd="10" destOrd="0" presId="urn:microsoft.com/office/officeart/2005/8/layout/vList3"/>
    <dgm:cxn modelId="{342E6034-5F10-4311-AFB5-C010C8F61FBB}" type="presParOf" srcId="{F5D59123-48B2-43E1-9075-7564A5C13FAA}" destId="{EA936131-F361-42D3-9A56-091FC459A1F2}" srcOrd="0" destOrd="0" presId="urn:microsoft.com/office/officeart/2005/8/layout/vList3"/>
    <dgm:cxn modelId="{520B8908-75CA-404C-AC01-556781586DB9}" type="presParOf" srcId="{F5D59123-48B2-43E1-9075-7564A5C13FAA}" destId="{3B63875A-9163-40DE-8F9C-A5C0A0BEC963}" srcOrd="1" destOrd="0" presId="urn:microsoft.com/office/officeart/2005/8/layout/vList3"/>
    <dgm:cxn modelId="{07C5D969-CB4F-4802-8DE7-FF9ACD0C23A3}" type="presParOf" srcId="{BC375EBF-C359-4B10-B35E-B2C111BFE1C5}" destId="{5B1EB1B4-DD19-4346-B718-33D1A5E1B4CD}" srcOrd="11" destOrd="0" presId="urn:microsoft.com/office/officeart/2005/8/layout/vList3"/>
    <dgm:cxn modelId="{505AC505-67FA-421A-915D-FC43577BFA9F}" type="presParOf" srcId="{BC375EBF-C359-4B10-B35E-B2C111BFE1C5}" destId="{E1C2D7B3-0381-4700-9602-A7CD2D14BD09}" srcOrd="12" destOrd="0" presId="urn:microsoft.com/office/officeart/2005/8/layout/vList3"/>
    <dgm:cxn modelId="{8FCA897A-8EA3-451A-9E2B-C9C53391EDA1}" type="presParOf" srcId="{E1C2D7B3-0381-4700-9602-A7CD2D14BD09}" destId="{005909F3-80A8-4419-9EDA-3C71801DD19E}" srcOrd="0" destOrd="0" presId="urn:microsoft.com/office/officeart/2005/8/layout/vList3"/>
    <dgm:cxn modelId="{3B40115C-6F13-4335-9E0C-E03ACF6F92AA}" type="presParOf" srcId="{E1C2D7B3-0381-4700-9602-A7CD2D14BD09}" destId="{18D67B24-0841-4B0B-8419-D71A1315E86A}" srcOrd="1" destOrd="0" presId="urn:microsoft.com/office/officeart/2005/8/layout/vList3"/>
    <dgm:cxn modelId="{7E0C8DF1-D1FA-4365-9C4B-C1D167AAD0D2}" type="presParOf" srcId="{BC375EBF-C359-4B10-B35E-B2C111BFE1C5}" destId="{3EF85041-4290-45F5-A101-A4D9C5F42A41}" srcOrd="13" destOrd="0" presId="urn:microsoft.com/office/officeart/2005/8/layout/vList3"/>
    <dgm:cxn modelId="{58AC8FD2-C7C1-4C4F-98A1-9634C156E3F7}" type="presParOf" srcId="{BC375EBF-C359-4B10-B35E-B2C111BFE1C5}" destId="{0EB9B68D-A6C2-4C8D-BC8B-F00D01F4EC5D}" srcOrd="14" destOrd="0" presId="urn:microsoft.com/office/officeart/2005/8/layout/vList3"/>
    <dgm:cxn modelId="{E6F621D0-3192-469F-9CA7-7E9C6846E18C}" type="presParOf" srcId="{0EB9B68D-A6C2-4C8D-BC8B-F00D01F4EC5D}" destId="{39D32631-F2C9-48EA-846D-E090A018C551}" srcOrd="0" destOrd="0" presId="urn:microsoft.com/office/officeart/2005/8/layout/vList3"/>
    <dgm:cxn modelId="{3FE38227-51DC-4A0A-A0EB-2A2E18B931C8}" type="presParOf" srcId="{0EB9B68D-A6C2-4C8D-BC8B-F00D01F4EC5D}" destId="{9561F384-D79A-4603-ADF6-894878C9238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68D7C52-A155-4B93-A8C1-3F946903CE2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7F91D7A3-9C82-4B47-BFFD-914510A48F6B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zlepšila výsledok na úrovni EBITDA o 1,5 mil. €</a:t>
          </a:r>
          <a:endParaRPr lang="sk-SK" sz="2000" dirty="0">
            <a:solidFill>
              <a:schemeClr val="tx1"/>
            </a:solidFill>
          </a:endParaRPr>
        </a:p>
      </dgm:t>
    </dgm:pt>
    <dgm:pt modelId="{676A2D56-3794-44F4-964F-9553060AB914}" type="parTrans" cxnId="{B793AB4B-1D15-49D7-AC55-C57AE6A7024A}">
      <dgm:prSet/>
      <dgm:spPr/>
      <dgm:t>
        <a:bodyPr/>
        <a:lstStyle/>
        <a:p>
          <a:endParaRPr lang="sk-SK"/>
        </a:p>
      </dgm:t>
    </dgm:pt>
    <dgm:pt modelId="{FAD5608B-E62D-41D4-AB9E-F8973F6C1EDF}" type="sibTrans" cxnId="{B793AB4B-1D15-49D7-AC55-C57AE6A7024A}">
      <dgm:prSet/>
      <dgm:spPr/>
      <dgm:t>
        <a:bodyPr/>
        <a:lstStyle/>
        <a:p>
          <a:endParaRPr lang="sk-SK"/>
        </a:p>
      </dgm:t>
    </dgm:pt>
    <dgm:pt modelId="{48F64919-49E4-489B-BFF3-C6D90D1F0CB2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zvýšila výnosy od zdravotných poisťovní </a:t>
          </a:r>
          <a:r>
            <a:rPr lang="en-US" sz="2000" dirty="0" smtClean="0">
              <a:solidFill>
                <a:schemeClr val="tx1"/>
              </a:solidFill>
            </a:rPr>
            <a:t>v</a:t>
          </a:r>
          <a:r>
            <a:rPr lang="sk-SK" sz="2000" dirty="0" smtClean="0">
              <a:solidFill>
                <a:schemeClr val="tx1"/>
              </a:solidFill>
            </a:rPr>
            <a:t> súlade so zvýšenými výkonmi v oblasti zdravotnej starostlivosti ( o 13%)</a:t>
          </a:r>
          <a:endParaRPr lang="sk-SK" sz="2000" dirty="0">
            <a:solidFill>
              <a:schemeClr val="tx1"/>
            </a:solidFill>
          </a:endParaRPr>
        </a:p>
      </dgm:t>
    </dgm:pt>
    <dgm:pt modelId="{337A8BE5-0D36-4C13-9A70-E47318B39CBD}" type="parTrans" cxnId="{927D33E7-5749-4FF5-A760-2CE7E919C248}">
      <dgm:prSet/>
      <dgm:spPr/>
      <dgm:t>
        <a:bodyPr/>
        <a:lstStyle/>
        <a:p>
          <a:endParaRPr lang="sk-SK"/>
        </a:p>
      </dgm:t>
    </dgm:pt>
    <dgm:pt modelId="{E6534A89-E77A-46B3-99EB-031E72DA83A3}" type="sibTrans" cxnId="{927D33E7-5749-4FF5-A760-2CE7E919C248}">
      <dgm:prSet/>
      <dgm:spPr/>
      <dgm:t>
        <a:bodyPr/>
        <a:lstStyle/>
        <a:p>
          <a:endParaRPr lang="sk-SK"/>
        </a:p>
      </dgm:t>
    </dgm:pt>
    <dgm:pt modelId="{4C5D3AFD-95C2-4C0D-8249-E8A2CBD4886F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náklady na ostatný materiál medziročne o 33% (221 tis. €  )</a:t>
          </a:r>
          <a:endParaRPr lang="sk-SK" sz="2000" dirty="0">
            <a:solidFill>
              <a:schemeClr val="tx1"/>
            </a:solidFill>
          </a:endParaRPr>
        </a:p>
      </dgm:t>
    </dgm:pt>
    <dgm:pt modelId="{48642D8D-E565-444D-88D0-8D7B3A0837B6}" type="parTrans" cxnId="{2C78058D-5242-4139-9A06-5239B1297D55}">
      <dgm:prSet/>
      <dgm:spPr/>
      <dgm:t>
        <a:bodyPr/>
        <a:lstStyle/>
        <a:p>
          <a:endParaRPr lang="sk-SK"/>
        </a:p>
      </dgm:t>
    </dgm:pt>
    <dgm:pt modelId="{95BF79EE-9B09-4187-9048-B0D758BD5408}" type="sibTrans" cxnId="{2C78058D-5242-4139-9A06-5239B1297D55}">
      <dgm:prSet/>
      <dgm:spPr/>
      <dgm:t>
        <a:bodyPr/>
        <a:lstStyle/>
        <a:p>
          <a:endParaRPr lang="sk-SK"/>
        </a:p>
      </dgm:t>
    </dgm:pt>
    <dgm:pt modelId="{534D187C-CF50-4266-A5DD-E66C5A3C1C58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prevádzkové náklady na služby o 21%, ( 128 tis. €)</a:t>
          </a:r>
          <a:endParaRPr lang="sk-SK" sz="2000" dirty="0">
            <a:solidFill>
              <a:schemeClr val="tx1"/>
            </a:solidFill>
          </a:endParaRPr>
        </a:p>
      </dgm:t>
    </dgm:pt>
    <dgm:pt modelId="{E34564F0-5E61-4306-96D3-5527546A054B}" type="parTrans" cxnId="{24803CBE-CE31-4BE4-9526-C9809D371C06}">
      <dgm:prSet/>
      <dgm:spPr/>
      <dgm:t>
        <a:bodyPr/>
        <a:lstStyle/>
        <a:p>
          <a:endParaRPr lang="sk-SK"/>
        </a:p>
      </dgm:t>
    </dgm:pt>
    <dgm:pt modelId="{CCD94885-7A71-42A0-8ACD-93DBF8220D28}" type="sibTrans" cxnId="{24803CBE-CE31-4BE4-9526-C9809D371C06}">
      <dgm:prSet/>
      <dgm:spPr/>
      <dgm:t>
        <a:bodyPr/>
        <a:lstStyle/>
        <a:p>
          <a:endParaRPr lang="sk-SK"/>
        </a:p>
      </dgm:t>
    </dgm:pt>
    <dgm:pt modelId="{C00C17EC-B151-4ACE-A98F-BF6C570E20BE}">
      <dgm:prSet custT="1"/>
      <dgm:spPr/>
      <dgm:t>
        <a:bodyPr/>
        <a:lstStyle/>
        <a:p>
          <a:pPr algn="l"/>
          <a:r>
            <a:rPr lang="sk-SK" sz="2000" b="1" dirty="0" smtClean="0">
              <a:solidFill>
                <a:schemeClr val="tx1"/>
              </a:solidFill>
            </a:rPr>
            <a:t>má kladný hospodársky výsledok 118 </a:t>
          </a:r>
          <a:r>
            <a:rPr lang="sk-SK" sz="2000" b="1" dirty="0" err="1" smtClean="0">
              <a:solidFill>
                <a:schemeClr val="tx1"/>
              </a:solidFill>
            </a:rPr>
            <a:t>tis.€</a:t>
          </a:r>
          <a:r>
            <a:rPr lang="sk-SK" sz="2000" b="1" dirty="0" smtClean="0">
              <a:solidFill>
                <a:schemeClr val="tx1"/>
              </a:solidFill>
            </a:rPr>
            <a:t>, v roku 2012 mala stratu 937 tis. </a:t>
          </a:r>
          <a:r>
            <a:rPr lang="sk-SK" sz="2000" b="1" dirty="0" smtClean="0">
              <a:solidFill>
                <a:schemeClr val="tx1"/>
              </a:solidFill>
              <a:latin typeface="Calibri"/>
            </a:rPr>
            <a:t>€</a:t>
          </a:r>
          <a:endParaRPr lang="sk-SK" sz="2000" b="1" dirty="0">
            <a:solidFill>
              <a:schemeClr val="tx1"/>
            </a:solidFill>
          </a:endParaRPr>
        </a:p>
      </dgm:t>
    </dgm:pt>
    <dgm:pt modelId="{3235FB89-9965-4D2A-82F1-ECF7E494973F}" type="parTrans" cxnId="{74502303-1519-45A3-A586-7AA4E7FB022A}">
      <dgm:prSet/>
      <dgm:spPr/>
    </dgm:pt>
    <dgm:pt modelId="{24D76780-C184-4A3B-A247-9909870D4C56}" type="sibTrans" cxnId="{74502303-1519-45A3-A586-7AA4E7FB022A}">
      <dgm:prSet/>
      <dgm:spPr/>
    </dgm:pt>
    <dgm:pt modelId="{BC375EBF-C359-4B10-B35E-B2C111BFE1C5}" type="pres">
      <dgm:prSet presAssocID="{D68D7C52-A155-4B93-A8C1-3F946903CE2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0072335-D3EC-4CCD-9F40-48AD1FEAE600}" type="pres">
      <dgm:prSet presAssocID="{C00C17EC-B151-4ACE-A98F-BF6C570E20BE}" presName="composite" presStyleCnt="0"/>
      <dgm:spPr/>
    </dgm:pt>
    <dgm:pt modelId="{829811E6-AB26-42BD-BA5D-10FEC79F4C46}" type="pres">
      <dgm:prSet presAssocID="{C00C17EC-B151-4ACE-A98F-BF6C570E20BE}" presName="imgShp" presStyleLbl="fgImgPlace1" presStyleIdx="0" presStyleCnt="5"/>
      <dgm:spPr/>
    </dgm:pt>
    <dgm:pt modelId="{ABCCE1C9-A9FB-43BA-BD29-835BAC610633}" type="pres">
      <dgm:prSet presAssocID="{C00C17EC-B151-4ACE-A98F-BF6C570E20BE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E048BD4-F473-4CFA-BE72-B0584FEB039A}" type="pres">
      <dgm:prSet presAssocID="{24D76780-C184-4A3B-A247-9909870D4C56}" presName="spacing" presStyleCnt="0"/>
      <dgm:spPr/>
    </dgm:pt>
    <dgm:pt modelId="{BE04C7A2-CB96-420D-B76F-005CE6451E9F}" type="pres">
      <dgm:prSet presAssocID="{7F91D7A3-9C82-4B47-BFFD-914510A48F6B}" presName="composite" presStyleCnt="0"/>
      <dgm:spPr/>
    </dgm:pt>
    <dgm:pt modelId="{E9FF4962-ED7B-4893-9F4E-20467A3096F9}" type="pres">
      <dgm:prSet presAssocID="{7F91D7A3-9C82-4B47-BFFD-914510A48F6B}" presName="imgShp" presStyleLbl="fgImgPlace1" presStyleIdx="1" presStyleCnt="5"/>
      <dgm:spPr/>
    </dgm:pt>
    <dgm:pt modelId="{3D695A9B-CD1E-4F63-BA3A-C5C2BB164831}" type="pres">
      <dgm:prSet presAssocID="{7F91D7A3-9C82-4B47-BFFD-914510A48F6B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33F7F42-3D5F-42D2-9275-E14AF6075DC4}" type="pres">
      <dgm:prSet presAssocID="{FAD5608B-E62D-41D4-AB9E-F8973F6C1EDF}" presName="spacing" presStyleCnt="0"/>
      <dgm:spPr/>
    </dgm:pt>
    <dgm:pt modelId="{8EAF566B-338A-472C-A75B-652E6478B701}" type="pres">
      <dgm:prSet presAssocID="{48F64919-49E4-489B-BFF3-C6D90D1F0CB2}" presName="composite" presStyleCnt="0"/>
      <dgm:spPr/>
    </dgm:pt>
    <dgm:pt modelId="{767890E3-9689-4B48-91FB-65ED7554387F}" type="pres">
      <dgm:prSet presAssocID="{48F64919-49E4-489B-BFF3-C6D90D1F0CB2}" presName="imgShp" presStyleLbl="fgImgPlace1" presStyleIdx="2" presStyleCnt="5"/>
      <dgm:spPr/>
    </dgm:pt>
    <dgm:pt modelId="{8F229C05-123B-41E6-9C66-178B872833C1}" type="pres">
      <dgm:prSet presAssocID="{48F64919-49E4-489B-BFF3-C6D90D1F0CB2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48B1361-D913-4E30-A450-3981DD05FB21}" type="pres">
      <dgm:prSet presAssocID="{E6534A89-E77A-46B3-99EB-031E72DA83A3}" presName="spacing" presStyleCnt="0"/>
      <dgm:spPr/>
    </dgm:pt>
    <dgm:pt modelId="{017B72E6-4A00-4F39-BC6F-73D0C1240E79}" type="pres">
      <dgm:prSet presAssocID="{4C5D3AFD-95C2-4C0D-8249-E8A2CBD4886F}" presName="composite" presStyleCnt="0"/>
      <dgm:spPr/>
    </dgm:pt>
    <dgm:pt modelId="{DC72589D-5098-4662-813F-ADFD49986D2F}" type="pres">
      <dgm:prSet presAssocID="{4C5D3AFD-95C2-4C0D-8249-E8A2CBD4886F}" presName="imgShp" presStyleLbl="fgImgPlace1" presStyleIdx="3" presStyleCnt="5"/>
      <dgm:spPr/>
    </dgm:pt>
    <dgm:pt modelId="{73DD308B-B04D-4CEC-9E9C-2C59F148DC4E}" type="pres">
      <dgm:prSet presAssocID="{4C5D3AFD-95C2-4C0D-8249-E8A2CBD4886F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AFCE159-05C1-404E-97ED-AAAB867C7CC2}" type="pres">
      <dgm:prSet presAssocID="{95BF79EE-9B09-4187-9048-B0D758BD5408}" presName="spacing" presStyleCnt="0"/>
      <dgm:spPr/>
    </dgm:pt>
    <dgm:pt modelId="{95B2A791-FAE7-40C9-A268-F0629C5ED783}" type="pres">
      <dgm:prSet presAssocID="{534D187C-CF50-4266-A5DD-E66C5A3C1C58}" presName="composite" presStyleCnt="0"/>
      <dgm:spPr/>
    </dgm:pt>
    <dgm:pt modelId="{869E5626-1836-48EB-B3DA-0615B7D7511E}" type="pres">
      <dgm:prSet presAssocID="{534D187C-CF50-4266-A5DD-E66C5A3C1C58}" presName="imgShp" presStyleLbl="fgImgPlace1" presStyleIdx="4" presStyleCnt="5"/>
      <dgm:spPr/>
    </dgm:pt>
    <dgm:pt modelId="{8B8E6DDC-88D0-415B-B9C4-566ECDD5AE28}" type="pres">
      <dgm:prSet presAssocID="{534D187C-CF50-4266-A5DD-E66C5A3C1C58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2C78058D-5242-4139-9A06-5239B1297D55}" srcId="{D68D7C52-A155-4B93-A8C1-3F946903CE20}" destId="{4C5D3AFD-95C2-4C0D-8249-E8A2CBD4886F}" srcOrd="3" destOrd="0" parTransId="{48642D8D-E565-444D-88D0-8D7B3A0837B6}" sibTransId="{95BF79EE-9B09-4187-9048-B0D758BD5408}"/>
    <dgm:cxn modelId="{DA24B7D0-386D-4742-8433-DC6DC40D14BA}" type="presOf" srcId="{4C5D3AFD-95C2-4C0D-8249-E8A2CBD4886F}" destId="{73DD308B-B04D-4CEC-9E9C-2C59F148DC4E}" srcOrd="0" destOrd="0" presId="urn:microsoft.com/office/officeart/2005/8/layout/vList3"/>
    <dgm:cxn modelId="{74502303-1519-45A3-A586-7AA4E7FB022A}" srcId="{D68D7C52-A155-4B93-A8C1-3F946903CE20}" destId="{C00C17EC-B151-4ACE-A98F-BF6C570E20BE}" srcOrd="0" destOrd="0" parTransId="{3235FB89-9965-4D2A-82F1-ECF7E494973F}" sibTransId="{24D76780-C184-4A3B-A247-9909870D4C56}"/>
    <dgm:cxn modelId="{B793AB4B-1D15-49D7-AC55-C57AE6A7024A}" srcId="{D68D7C52-A155-4B93-A8C1-3F946903CE20}" destId="{7F91D7A3-9C82-4B47-BFFD-914510A48F6B}" srcOrd="1" destOrd="0" parTransId="{676A2D56-3794-44F4-964F-9553060AB914}" sibTransId="{FAD5608B-E62D-41D4-AB9E-F8973F6C1EDF}"/>
    <dgm:cxn modelId="{927D33E7-5749-4FF5-A760-2CE7E919C248}" srcId="{D68D7C52-A155-4B93-A8C1-3F946903CE20}" destId="{48F64919-49E4-489B-BFF3-C6D90D1F0CB2}" srcOrd="2" destOrd="0" parTransId="{337A8BE5-0D36-4C13-9A70-E47318B39CBD}" sibTransId="{E6534A89-E77A-46B3-99EB-031E72DA83A3}"/>
    <dgm:cxn modelId="{C7017C8A-4A14-4500-9F30-A8C47473E47F}" type="presOf" srcId="{C00C17EC-B151-4ACE-A98F-BF6C570E20BE}" destId="{ABCCE1C9-A9FB-43BA-BD29-835BAC610633}" srcOrd="0" destOrd="0" presId="urn:microsoft.com/office/officeart/2005/8/layout/vList3"/>
    <dgm:cxn modelId="{42CC52CD-2AFC-460B-9278-56CDC8C6A34E}" type="presOf" srcId="{D68D7C52-A155-4B93-A8C1-3F946903CE20}" destId="{BC375EBF-C359-4B10-B35E-B2C111BFE1C5}" srcOrd="0" destOrd="0" presId="urn:microsoft.com/office/officeart/2005/8/layout/vList3"/>
    <dgm:cxn modelId="{5ABCC258-034B-4CEB-BD9B-778BFC26F334}" type="presOf" srcId="{7F91D7A3-9C82-4B47-BFFD-914510A48F6B}" destId="{3D695A9B-CD1E-4F63-BA3A-C5C2BB164831}" srcOrd="0" destOrd="0" presId="urn:microsoft.com/office/officeart/2005/8/layout/vList3"/>
    <dgm:cxn modelId="{24803CBE-CE31-4BE4-9526-C9809D371C06}" srcId="{D68D7C52-A155-4B93-A8C1-3F946903CE20}" destId="{534D187C-CF50-4266-A5DD-E66C5A3C1C58}" srcOrd="4" destOrd="0" parTransId="{E34564F0-5E61-4306-96D3-5527546A054B}" sibTransId="{CCD94885-7A71-42A0-8ACD-93DBF8220D28}"/>
    <dgm:cxn modelId="{703DFB21-0F66-49DA-B2BF-AB9E5CAA1864}" type="presOf" srcId="{534D187C-CF50-4266-A5DD-E66C5A3C1C58}" destId="{8B8E6DDC-88D0-415B-B9C4-566ECDD5AE28}" srcOrd="0" destOrd="0" presId="urn:microsoft.com/office/officeart/2005/8/layout/vList3"/>
    <dgm:cxn modelId="{234634E7-885D-4C3B-BE48-48F19AD2C819}" type="presOf" srcId="{48F64919-49E4-489B-BFF3-C6D90D1F0CB2}" destId="{8F229C05-123B-41E6-9C66-178B872833C1}" srcOrd="0" destOrd="0" presId="urn:microsoft.com/office/officeart/2005/8/layout/vList3"/>
    <dgm:cxn modelId="{804583FE-C5DB-4AFE-93CC-3EB5DB3CE4F9}" type="presParOf" srcId="{BC375EBF-C359-4B10-B35E-B2C111BFE1C5}" destId="{60072335-D3EC-4CCD-9F40-48AD1FEAE600}" srcOrd="0" destOrd="0" presId="urn:microsoft.com/office/officeart/2005/8/layout/vList3"/>
    <dgm:cxn modelId="{DA8ABB94-725A-4C63-B3F5-986FB54119D0}" type="presParOf" srcId="{60072335-D3EC-4CCD-9F40-48AD1FEAE600}" destId="{829811E6-AB26-42BD-BA5D-10FEC79F4C46}" srcOrd="0" destOrd="0" presId="urn:microsoft.com/office/officeart/2005/8/layout/vList3"/>
    <dgm:cxn modelId="{68567332-9ECF-4BB1-A745-2B4393DD109F}" type="presParOf" srcId="{60072335-D3EC-4CCD-9F40-48AD1FEAE600}" destId="{ABCCE1C9-A9FB-43BA-BD29-835BAC610633}" srcOrd="1" destOrd="0" presId="urn:microsoft.com/office/officeart/2005/8/layout/vList3"/>
    <dgm:cxn modelId="{B9AC8952-0DB7-46DA-86EE-381C1D1F4B11}" type="presParOf" srcId="{BC375EBF-C359-4B10-B35E-B2C111BFE1C5}" destId="{DE048BD4-F473-4CFA-BE72-B0584FEB039A}" srcOrd="1" destOrd="0" presId="urn:microsoft.com/office/officeart/2005/8/layout/vList3"/>
    <dgm:cxn modelId="{630A3DEE-9C92-4E03-A01A-FB463857991B}" type="presParOf" srcId="{BC375EBF-C359-4B10-B35E-B2C111BFE1C5}" destId="{BE04C7A2-CB96-420D-B76F-005CE6451E9F}" srcOrd="2" destOrd="0" presId="urn:microsoft.com/office/officeart/2005/8/layout/vList3"/>
    <dgm:cxn modelId="{0FED59DC-8BFE-4E5F-88F4-2A15F832FBDB}" type="presParOf" srcId="{BE04C7A2-CB96-420D-B76F-005CE6451E9F}" destId="{E9FF4962-ED7B-4893-9F4E-20467A3096F9}" srcOrd="0" destOrd="0" presId="urn:microsoft.com/office/officeart/2005/8/layout/vList3"/>
    <dgm:cxn modelId="{57B8AB7C-617D-4F5C-A4F1-30A1E1A622C8}" type="presParOf" srcId="{BE04C7A2-CB96-420D-B76F-005CE6451E9F}" destId="{3D695A9B-CD1E-4F63-BA3A-C5C2BB164831}" srcOrd="1" destOrd="0" presId="urn:microsoft.com/office/officeart/2005/8/layout/vList3"/>
    <dgm:cxn modelId="{FA254893-78D6-4EA0-928C-225A15661821}" type="presParOf" srcId="{BC375EBF-C359-4B10-B35E-B2C111BFE1C5}" destId="{233F7F42-3D5F-42D2-9275-E14AF6075DC4}" srcOrd="3" destOrd="0" presId="urn:microsoft.com/office/officeart/2005/8/layout/vList3"/>
    <dgm:cxn modelId="{A5424A04-01E7-4CC5-8236-7C149F42843D}" type="presParOf" srcId="{BC375EBF-C359-4B10-B35E-B2C111BFE1C5}" destId="{8EAF566B-338A-472C-A75B-652E6478B701}" srcOrd="4" destOrd="0" presId="urn:microsoft.com/office/officeart/2005/8/layout/vList3"/>
    <dgm:cxn modelId="{6E97D3F2-A344-4A8E-97A0-23E5D4A34BC8}" type="presParOf" srcId="{8EAF566B-338A-472C-A75B-652E6478B701}" destId="{767890E3-9689-4B48-91FB-65ED7554387F}" srcOrd="0" destOrd="0" presId="urn:microsoft.com/office/officeart/2005/8/layout/vList3"/>
    <dgm:cxn modelId="{0703F6B2-1847-4EF3-AE03-1266F71E06BC}" type="presParOf" srcId="{8EAF566B-338A-472C-A75B-652E6478B701}" destId="{8F229C05-123B-41E6-9C66-178B872833C1}" srcOrd="1" destOrd="0" presId="urn:microsoft.com/office/officeart/2005/8/layout/vList3"/>
    <dgm:cxn modelId="{7FD4CF67-CCD8-4069-9042-32088084E2D9}" type="presParOf" srcId="{BC375EBF-C359-4B10-B35E-B2C111BFE1C5}" destId="{548B1361-D913-4E30-A450-3981DD05FB21}" srcOrd="5" destOrd="0" presId="urn:microsoft.com/office/officeart/2005/8/layout/vList3"/>
    <dgm:cxn modelId="{12FB3F8F-F82B-4C76-A474-5E655A3FB6A8}" type="presParOf" srcId="{BC375EBF-C359-4B10-B35E-B2C111BFE1C5}" destId="{017B72E6-4A00-4F39-BC6F-73D0C1240E79}" srcOrd="6" destOrd="0" presId="urn:microsoft.com/office/officeart/2005/8/layout/vList3"/>
    <dgm:cxn modelId="{1AE31702-082E-404C-9911-0E787F4FD8EE}" type="presParOf" srcId="{017B72E6-4A00-4F39-BC6F-73D0C1240E79}" destId="{DC72589D-5098-4662-813F-ADFD49986D2F}" srcOrd="0" destOrd="0" presId="urn:microsoft.com/office/officeart/2005/8/layout/vList3"/>
    <dgm:cxn modelId="{A2A1F50D-5FF7-4C39-8E83-D76C055610DE}" type="presParOf" srcId="{017B72E6-4A00-4F39-BC6F-73D0C1240E79}" destId="{73DD308B-B04D-4CEC-9E9C-2C59F148DC4E}" srcOrd="1" destOrd="0" presId="urn:microsoft.com/office/officeart/2005/8/layout/vList3"/>
    <dgm:cxn modelId="{C3DEDA44-7C33-435F-AF8D-89A3FEF49815}" type="presParOf" srcId="{BC375EBF-C359-4B10-B35E-B2C111BFE1C5}" destId="{BAFCE159-05C1-404E-97ED-AAAB867C7CC2}" srcOrd="7" destOrd="0" presId="urn:microsoft.com/office/officeart/2005/8/layout/vList3"/>
    <dgm:cxn modelId="{966F0D0D-0B10-4412-A64C-725E2E62D821}" type="presParOf" srcId="{BC375EBF-C359-4B10-B35E-B2C111BFE1C5}" destId="{95B2A791-FAE7-40C9-A268-F0629C5ED783}" srcOrd="8" destOrd="0" presId="urn:microsoft.com/office/officeart/2005/8/layout/vList3"/>
    <dgm:cxn modelId="{815D74FC-5CA8-4B64-BBCA-C135E5E9E7C5}" type="presParOf" srcId="{95B2A791-FAE7-40C9-A268-F0629C5ED783}" destId="{869E5626-1836-48EB-B3DA-0615B7D7511E}" srcOrd="0" destOrd="0" presId="urn:microsoft.com/office/officeart/2005/8/layout/vList3"/>
    <dgm:cxn modelId="{A64C7D3E-8A19-4757-8FF4-93EB802D5377}" type="presParOf" srcId="{95B2A791-FAE7-40C9-A268-F0629C5ED783}" destId="{8B8E6DDC-88D0-415B-B9C4-566ECDD5AE2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68D7C52-A155-4B93-A8C1-3F946903CE2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77140A6B-CC16-4252-9F3F-EF05A0EEBAEF}">
      <dgm:prSet custT="1"/>
      <dgm:spPr/>
      <dgm:t>
        <a:bodyPr/>
        <a:lstStyle/>
        <a:p>
          <a:pPr algn="l"/>
          <a:r>
            <a:rPr lang="sk-SK" sz="2000" b="1" dirty="0" smtClean="0">
              <a:solidFill>
                <a:schemeClr val="tx1"/>
              </a:solidFill>
            </a:rPr>
            <a:t>má kladný hospodársky výsledok 200 tis. €, v roku 2012 mala stratu 341 tis</a:t>
          </a:r>
          <a:r>
            <a:rPr lang="sk-SK" sz="2000" b="1" smtClean="0">
              <a:solidFill>
                <a:schemeClr val="tx1"/>
              </a:solidFill>
            </a:rPr>
            <a:t>. </a:t>
          </a:r>
          <a:r>
            <a:rPr lang="sk-SK" sz="2000" smtClean="0">
              <a:solidFill>
                <a:schemeClr val="tx1"/>
              </a:solidFill>
            </a:rPr>
            <a:t>€</a:t>
          </a:r>
          <a:endParaRPr lang="sk-SK" sz="2000" dirty="0">
            <a:solidFill>
              <a:schemeClr val="tx1"/>
            </a:solidFill>
          </a:endParaRPr>
        </a:p>
      </dgm:t>
    </dgm:pt>
    <dgm:pt modelId="{29497521-E13C-41BE-8544-C5F195636037}" type="parTrans" cxnId="{CACE4189-1048-4A38-BDBF-84F6CD5E3291}">
      <dgm:prSet/>
      <dgm:spPr/>
      <dgm:t>
        <a:bodyPr/>
        <a:lstStyle/>
        <a:p>
          <a:endParaRPr lang="sk-SK"/>
        </a:p>
      </dgm:t>
    </dgm:pt>
    <dgm:pt modelId="{E155C62B-6A7D-489B-8B44-EC5E1EF3E42E}" type="sibTrans" cxnId="{CACE4189-1048-4A38-BDBF-84F6CD5E3291}">
      <dgm:prSet/>
      <dgm:spPr/>
      <dgm:t>
        <a:bodyPr/>
        <a:lstStyle/>
        <a:p>
          <a:endParaRPr lang="sk-SK"/>
        </a:p>
      </dgm:t>
    </dgm:pt>
    <dgm:pt modelId="{0117443E-471F-4E5F-B31A-C3B5CC66614D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zlepšila výsledok na úrovni EBITDA o 980 tis. €</a:t>
          </a:r>
          <a:endParaRPr lang="sk-SK" sz="2000" dirty="0">
            <a:solidFill>
              <a:schemeClr val="tx1"/>
            </a:solidFill>
          </a:endParaRPr>
        </a:p>
      </dgm:t>
    </dgm:pt>
    <dgm:pt modelId="{3C11FBAC-1360-40BA-B11A-8B8ADFA88B5D}" type="parTrans" cxnId="{51174043-7491-4529-BCE0-15021E53AEFD}">
      <dgm:prSet/>
      <dgm:spPr/>
      <dgm:t>
        <a:bodyPr/>
        <a:lstStyle/>
        <a:p>
          <a:endParaRPr lang="sk-SK"/>
        </a:p>
      </dgm:t>
    </dgm:pt>
    <dgm:pt modelId="{10BFADC6-588B-47DA-9FC7-5B96B2D72929}" type="sibTrans" cxnId="{51174043-7491-4529-BCE0-15021E53AEFD}">
      <dgm:prSet/>
      <dgm:spPr/>
      <dgm:t>
        <a:bodyPr/>
        <a:lstStyle/>
        <a:p>
          <a:endParaRPr lang="sk-SK"/>
        </a:p>
      </dgm:t>
    </dgm:pt>
    <dgm:pt modelId="{4445FC60-7A29-4E34-A6BA-9219CA000B90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zvýšila výnosy od zdravotných poisťovní </a:t>
          </a:r>
          <a:r>
            <a:rPr lang="en-US" sz="2000" dirty="0" smtClean="0">
              <a:solidFill>
                <a:schemeClr val="tx1"/>
              </a:solidFill>
            </a:rPr>
            <a:t>v</a:t>
          </a:r>
          <a:r>
            <a:rPr lang="sk-SK" sz="2000" dirty="0" smtClean="0">
              <a:solidFill>
                <a:schemeClr val="tx1"/>
              </a:solidFill>
            </a:rPr>
            <a:t> súlade so zvýšenými výkonmi v oblasti zdravotnej starostlivosti ( o 11%)</a:t>
          </a:r>
          <a:endParaRPr lang="sk-SK" sz="2000" dirty="0">
            <a:solidFill>
              <a:schemeClr val="tx1"/>
            </a:solidFill>
          </a:endParaRPr>
        </a:p>
      </dgm:t>
    </dgm:pt>
    <dgm:pt modelId="{58254611-181E-4C72-B0B4-B8D06CCD0642}" type="parTrans" cxnId="{28028A2F-3452-438D-A7E7-AC0857D4869D}">
      <dgm:prSet/>
      <dgm:spPr/>
      <dgm:t>
        <a:bodyPr/>
        <a:lstStyle/>
        <a:p>
          <a:endParaRPr lang="sk-SK"/>
        </a:p>
      </dgm:t>
    </dgm:pt>
    <dgm:pt modelId="{53B15905-A345-4B54-B88F-8687996F4FB5}" type="sibTrans" cxnId="{28028A2F-3452-438D-A7E7-AC0857D4869D}">
      <dgm:prSet/>
      <dgm:spPr/>
      <dgm:t>
        <a:bodyPr/>
        <a:lstStyle/>
        <a:p>
          <a:endParaRPr lang="sk-SK"/>
        </a:p>
      </dgm:t>
    </dgm:pt>
    <dgm:pt modelId="{59049483-9257-4DDF-B210-401D5A19F7D8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náklady na lieky o -14 %, vo finančnom vyjadrení 181 tis. €</a:t>
          </a:r>
          <a:endParaRPr lang="sk-SK" sz="2000" dirty="0">
            <a:solidFill>
              <a:schemeClr val="tx1"/>
            </a:solidFill>
          </a:endParaRPr>
        </a:p>
      </dgm:t>
    </dgm:pt>
    <dgm:pt modelId="{243FFA56-E3C1-447E-BA9E-42EA1B46D981}" type="parTrans" cxnId="{2B17AAF5-4039-48F9-9CCB-A3A291902014}">
      <dgm:prSet/>
      <dgm:spPr/>
      <dgm:t>
        <a:bodyPr/>
        <a:lstStyle/>
        <a:p>
          <a:endParaRPr lang="sk-SK"/>
        </a:p>
      </dgm:t>
    </dgm:pt>
    <dgm:pt modelId="{937A1475-9CF0-47DC-8349-843E479CD4DF}" type="sibTrans" cxnId="{2B17AAF5-4039-48F9-9CCB-A3A291902014}">
      <dgm:prSet/>
      <dgm:spPr/>
      <dgm:t>
        <a:bodyPr/>
        <a:lstStyle/>
        <a:p>
          <a:endParaRPr lang="sk-SK"/>
        </a:p>
      </dgm:t>
    </dgm:pt>
    <dgm:pt modelId="{F3EB1930-4614-47F9-ABE2-EDB01BB0F3DB}">
      <dgm:prSet custT="1"/>
      <dgm:spPr/>
      <dgm:t>
        <a:bodyPr/>
        <a:lstStyle/>
        <a:p>
          <a:pPr algn="l"/>
          <a:r>
            <a:rPr lang="sk-SK" sz="2000" dirty="0" smtClean="0">
              <a:solidFill>
                <a:schemeClr val="tx1"/>
              </a:solidFill>
            </a:rPr>
            <a:t>znížila náklady na ostatný materiál medziročne o 26% (119 tis. €  )</a:t>
          </a:r>
          <a:endParaRPr lang="sk-SK" sz="2000" dirty="0">
            <a:solidFill>
              <a:schemeClr val="tx1"/>
            </a:solidFill>
          </a:endParaRPr>
        </a:p>
      </dgm:t>
    </dgm:pt>
    <dgm:pt modelId="{0E1845C4-7AA6-4291-B1F8-192513C27A53}" type="parTrans" cxnId="{32504DA5-3072-4798-9B38-D0602647F9D5}">
      <dgm:prSet/>
      <dgm:spPr/>
      <dgm:t>
        <a:bodyPr/>
        <a:lstStyle/>
        <a:p>
          <a:endParaRPr lang="sk-SK"/>
        </a:p>
      </dgm:t>
    </dgm:pt>
    <dgm:pt modelId="{0600CA11-61AF-46F9-9FF0-9BCE4E77D3B5}" type="sibTrans" cxnId="{32504DA5-3072-4798-9B38-D0602647F9D5}">
      <dgm:prSet/>
      <dgm:spPr/>
      <dgm:t>
        <a:bodyPr/>
        <a:lstStyle/>
        <a:p>
          <a:endParaRPr lang="sk-SK"/>
        </a:p>
      </dgm:t>
    </dgm:pt>
    <dgm:pt modelId="{BC375EBF-C359-4B10-B35E-B2C111BFE1C5}" type="pres">
      <dgm:prSet presAssocID="{D68D7C52-A155-4B93-A8C1-3F946903CE2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2B0D3C8-9285-4732-B991-EEC9DD01831B}" type="pres">
      <dgm:prSet presAssocID="{77140A6B-CC16-4252-9F3F-EF05A0EEBAEF}" presName="composite" presStyleCnt="0"/>
      <dgm:spPr/>
    </dgm:pt>
    <dgm:pt modelId="{AA7A63FB-CCC9-422E-B310-AFAE5D2B99F5}" type="pres">
      <dgm:prSet presAssocID="{77140A6B-CC16-4252-9F3F-EF05A0EEBAEF}" presName="imgShp" presStyleLbl="fgImgPlace1" presStyleIdx="0" presStyleCnt="5"/>
      <dgm:spPr/>
    </dgm:pt>
    <dgm:pt modelId="{B83A9C00-9533-42D0-BC50-EA9D6B2FD215}" type="pres">
      <dgm:prSet presAssocID="{77140A6B-CC16-4252-9F3F-EF05A0EEBAEF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C6AA129-7357-44D1-8590-FDC26DA7A8BF}" type="pres">
      <dgm:prSet presAssocID="{E155C62B-6A7D-489B-8B44-EC5E1EF3E42E}" presName="spacing" presStyleCnt="0"/>
      <dgm:spPr/>
    </dgm:pt>
    <dgm:pt modelId="{47F479D9-898D-4336-AE0F-F195F38291F7}" type="pres">
      <dgm:prSet presAssocID="{0117443E-471F-4E5F-B31A-C3B5CC66614D}" presName="composite" presStyleCnt="0"/>
      <dgm:spPr/>
    </dgm:pt>
    <dgm:pt modelId="{A79969CE-9AA8-4D33-ADD5-0581EFE274B9}" type="pres">
      <dgm:prSet presAssocID="{0117443E-471F-4E5F-B31A-C3B5CC66614D}" presName="imgShp" presStyleLbl="fgImgPlace1" presStyleIdx="1" presStyleCnt="5"/>
      <dgm:spPr/>
    </dgm:pt>
    <dgm:pt modelId="{78A5164F-D849-4F98-B639-2D5DE7098151}" type="pres">
      <dgm:prSet presAssocID="{0117443E-471F-4E5F-B31A-C3B5CC66614D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1617422-A762-4BB8-9703-F1BA5654FB7E}" type="pres">
      <dgm:prSet presAssocID="{10BFADC6-588B-47DA-9FC7-5B96B2D72929}" presName="spacing" presStyleCnt="0"/>
      <dgm:spPr/>
    </dgm:pt>
    <dgm:pt modelId="{204A69E2-3DA0-4A68-8E84-5967E3BD9E48}" type="pres">
      <dgm:prSet presAssocID="{4445FC60-7A29-4E34-A6BA-9219CA000B90}" presName="composite" presStyleCnt="0"/>
      <dgm:spPr/>
    </dgm:pt>
    <dgm:pt modelId="{070EB9F3-9C1C-43CB-B24B-40D8FB44C7C3}" type="pres">
      <dgm:prSet presAssocID="{4445FC60-7A29-4E34-A6BA-9219CA000B90}" presName="imgShp" presStyleLbl="fgImgPlace1" presStyleIdx="2" presStyleCnt="5"/>
      <dgm:spPr/>
    </dgm:pt>
    <dgm:pt modelId="{B10C3067-1C74-41FB-A9E6-5D1690533959}" type="pres">
      <dgm:prSet presAssocID="{4445FC60-7A29-4E34-A6BA-9219CA000B90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2EB37CA-FA1C-4583-8323-856743AA0415}" type="pres">
      <dgm:prSet presAssocID="{53B15905-A345-4B54-B88F-8687996F4FB5}" presName="spacing" presStyleCnt="0"/>
      <dgm:spPr/>
    </dgm:pt>
    <dgm:pt modelId="{BEDF4EE3-FC1A-4E93-BE09-0AC4DCBF5612}" type="pres">
      <dgm:prSet presAssocID="{59049483-9257-4DDF-B210-401D5A19F7D8}" presName="composite" presStyleCnt="0"/>
      <dgm:spPr/>
    </dgm:pt>
    <dgm:pt modelId="{9EE33713-BA74-4F4C-AED2-C5FF8574A1A1}" type="pres">
      <dgm:prSet presAssocID="{59049483-9257-4DDF-B210-401D5A19F7D8}" presName="imgShp" presStyleLbl="fgImgPlace1" presStyleIdx="3" presStyleCnt="5"/>
      <dgm:spPr/>
    </dgm:pt>
    <dgm:pt modelId="{D646DEE8-2FA3-4AEA-93A2-2ADA22AE31BC}" type="pres">
      <dgm:prSet presAssocID="{59049483-9257-4DDF-B210-401D5A19F7D8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A4A2086-6790-4750-8F05-7FF0B56F167B}" type="pres">
      <dgm:prSet presAssocID="{937A1475-9CF0-47DC-8349-843E479CD4DF}" presName="spacing" presStyleCnt="0"/>
      <dgm:spPr/>
    </dgm:pt>
    <dgm:pt modelId="{420C362C-5F4E-4897-BC37-A67A19E0C998}" type="pres">
      <dgm:prSet presAssocID="{F3EB1930-4614-47F9-ABE2-EDB01BB0F3DB}" presName="composite" presStyleCnt="0"/>
      <dgm:spPr/>
    </dgm:pt>
    <dgm:pt modelId="{EBC9C47E-CAB1-485E-9D3F-DB076CC5ABAA}" type="pres">
      <dgm:prSet presAssocID="{F3EB1930-4614-47F9-ABE2-EDB01BB0F3DB}" presName="imgShp" presStyleLbl="fgImgPlace1" presStyleIdx="4" presStyleCnt="5"/>
      <dgm:spPr/>
    </dgm:pt>
    <dgm:pt modelId="{1400AFBD-C55A-48EE-AB7F-B1D063AEF659}" type="pres">
      <dgm:prSet presAssocID="{F3EB1930-4614-47F9-ABE2-EDB01BB0F3DB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BE8CA832-1059-4CB4-8CD4-0D817A9BECDF}" type="presOf" srcId="{F3EB1930-4614-47F9-ABE2-EDB01BB0F3DB}" destId="{1400AFBD-C55A-48EE-AB7F-B1D063AEF659}" srcOrd="0" destOrd="0" presId="urn:microsoft.com/office/officeart/2005/8/layout/vList3"/>
    <dgm:cxn modelId="{5AEE89E1-DA8D-468B-8AFD-A5F4F93FA4F2}" type="presOf" srcId="{0117443E-471F-4E5F-B31A-C3B5CC66614D}" destId="{78A5164F-D849-4F98-B639-2D5DE7098151}" srcOrd="0" destOrd="0" presId="urn:microsoft.com/office/officeart/2005/8/layout/vList3"/>
    <dgm:cxn modelId="{C9565AD5-1392-4FD0-9B91-035E7FCDC73F}" type="presOf" srcId="{59049483-9257-4DDF-B210-401D5A19F7D8}" destId="{D646DEE8-2FA3-4AEA-93A2-2ADA22AE31BC}" srcOrd="0" destOrd="0" presId="urn:microsoft.com/office/officeart/2005/8/layout/vList3"/>
    <dgm:cxn modelId="{32504DA5-3072-4798-9B38-D0602647F9D5}" srcId="{D68D7C52-A155-4B93-A8C1-3F946903CE20}" destId="{F3EB1930-4614-47F9-ABE2-EDB01BB0F3DB}" srcOrd="4" destOrd="0" parTransId="{0E1845C4-7AA6-4291-B1F8-192513C27A53}" sibTransId="{0600CA11-61AF-46F9-9FF0-9BCE4E77D3B5}"/>
    <dgm:cxn modelId="{28028A2F-3452-438D-A7E7-AC0857D4869D}" srcId="{D68D7C52-A155-4B93-A8C1-3F946903CE20}" destId="{4445FC60-7A29-4E34-A6BA-9219CA000B90}" srcOrd="2" destOrd="0" parTransId="{58254611-181E-4C72-B0B4-B8D06CCD0642}" sibTransId="{53B15905-A345-4B54-B88F-8687996F4FB5}"/>
    <dgm:cxn modelId="{516F896D-8171-47B3-873F-1656CF8C5454}" type="presOf" srcId="{D68D7C52-A155-4B93-A8C1-3F946903CE20}" destId="{BC375EBF-C359-4B10-B35E-B2C111BFE1C5}" srcOrd="0" destOrd="0" presId="urn:microsoft.com/office/officeart/2005/8/layout/vList3"/>
    <dgm:cxn modelId="{B4C3C32E-4302-4C7F-8678-252FA348D69F}" type="presOf" srcId="{4445FC60-7A29-4E34-A6BA-9219CA000B90}" destId="{B10C3067-1C74-41FB-A9E6-5D1690533959}" srcOrd="0" destOrd="0" presId="urn:microsoft.com/office/officeart/2005/8/layout/vList3"/>
    <dgm:cxn modelId="{51174043-7491-4529-BCE0-15021E53AEFD}" srcId="{D68D7C52-A155-4B93-A8C1-3F946903CE20}" destId="{0117443E-471F-4E5F-B31A-C3B5CC66614D}" srcOrd="1" destOrd="0" parTransId="{3C11FBAC-1360-40BA-B11A-8B8ADFA88B5D}" sibTransId="{10BFADC6-588B-47DA-9FC7-5B96B2D72929}"/>
    <dgm:cxn modelId="{CACE4189-1048-4A38-BDBF-84F6CD5E3291}" srcId="{D68D7C52-A155-4B93-A8C1-3F946903CE20}" destId="{77140A6B-CC16-4252-9F3F-EF05A0EEBAEF}" srcOrd="0" destOrd="0" parTransId="{29497521-E13C-41BE-8544-C5F195636037}" sibTransId="{E155C62B-6A7D-489B-8B44-EC5E1EF3E42E}"/>
    <dgm:cxn modelId="{7C80CCE9-9D04-4E47-A4DD-3FA854023756}" type="presOf" srcId="{77140A6B-CC16-4252-9F3F-EF05A0EEBAEF}" destId="{B83A9C00-9533-42D0-BC50-EA9D6B2FD215}" srcOrd="0" destOrd="0" presId="urn:microsoft.com/office/officeart/2005/8/layout/vList3"/>
    <dgm:cxn modelId="{2B17AAF5-4039-48F9-9CCB-A3A291902014}" srcId="{D68D7C52-A155-4B93-A8C1-3F946903CE20}" destId="{59049483-9257-4DDF-B210-401D5A19F7D8}" srcOrd="3" destOrd="0" parTransId="{243FFA56-E3C1-447E-BA9E-42EA1B46D981}" sibTransId="{937A1475-9CF0-47DC-8349-843E479CD4DF}"/>
    <dgm:cxn modelId="{6A3DFD67-4463-47D1-A59C-DEB25F62153C}" type="presParOf" srcId="{BC375EBF-C359-4B10-B35E-B2C111BFE1C5}" destId="{32B0D3C8-9285-4732-B991-EEC9DD01831B}" srcOrd="0" destOrd="0" presId="urn:microsoft.com/office/officeart/2005/8/layout/vList3"/>
    <dgm:cxn modelId="{8111585A-FE1C-41BA-8EA5-36A883020980}" type="presParOf" srcId="{32B0D3C8-9285-4732-B991-EEC9DD01831B}" destId="{AA7A63FB-CCC9-422E-B310-AFAE5D2B99F5}" srcOrd="0" destOrd="0" presId="urn:microsoft.com/office/officeart/2005/8/layout/vList3"/>
    <dgm:cxn modelId="{8A2789A0-3F29-49E2-B761-0F57604BF1C3}" type="presParOf" srcId="{32B0D3C8-9285-4732-B991-EEC9DD01831B}" destId="{B83A9C00-9533-42D0-BC50-EA9D6B2FD215}" srcOrd="1" destOrd="0" presId="urn:microsoft.com/office/officeart/2005/8/layout/vList3"/>
    <dgm:cxn modelId="{BEE041B7-ADFC-4EE1-811B-10685F6FEBC4}" type="presParOf" srcId="{BC375EBF-C359-4B10-B35E-B2C111BFE1C5}" destId="{0C6AA129-7357-44D1-8590-FDC26DA7A8BF}" srcOrd="1" destOrd="0" presId="urn:microsoft.com/office/officeart/2005/8/layout/vList3"/>
    <dgm:cxn modelId="{2ACC030C-541A-4651-A035-39819EBDE166}" type="presParOf" srcId="{BC375EBF-C359-4B10-B35E-B2C111BFE1C5}" destId="{47F479D9-898D-4336-AE0F-F195F38291F7}" srcOrd="2" destOrd="0" presId="urn:microsoft.com/office/officeart/2005/8/layout/vList3"/>
    <dgm:cxn modelId="{A5C33FC7-B24E-4411-BDE0-B24CD49E8333}" type="presParOf" srcId="{47F479D9-898D-4336-AE0F-F195F38291F7}" destId="{A79969CE-9AA8-4D33-ADD5-0581EFE274B9}" srcOrd="0" destOrd="0" presId="urn:microsoft.com/office/officeart/2005/8/layout/vList3"/>
    <dgm:cxn modelId="{B34F98DE-911B-4B6B-A60E-25116086771C}" type="presParOf" srcId="{47F479D9-898D-4336-AE0F-F195F38291F7}" destId="{78A5164F-D849-4F98-B639-2D5DE7098151}" srcOrd="1" destOrd="0" presId="urn:microsoft.com/office/officeart/2005/8/layout/vList3"/>
    <dgm:cxn modelId="{91B15611-7145-42BA-9338-74E9318A2089}" type="presParOf" srcId="{BC375EBF-C359-4B10-B35E-B2C111BFE1C5}" destId="{31617422-A762-4BB8-9703-F1BA5654FB7E}" srcOrd="3" destOrd="0" presId="urn:microsoft.com/office/officeart/2005/8/layout/vList3"/>
    <dgm:cxn modelId="{34CE7398-C66C-4C3F-8A1A-2B5050D4255D}" type="presParOf" srcId="{BC375EBF-C359-4B10-B35E-B2C111BFE1C5}" destId="{204A69E2-3DA0-4A68-8E84-5967E3BD9E48}" srcOrd="4" destOrd="0" presId="urn:microsoft.com/office/officeart/2005/8/layout/vList3"/>
    <dgm:cxn modelId="{C4D32A24-9178-4851-A5EE-ED9654C030F1}" type="presParOf" srcId="{204A69E2-3DA0-4A68-8E84-5967E3BD9E48}" destId="{070EB9F3-9C1C-43CB-B24B-40D8FB44C7C3}" srcOrd="0" destOrd="0" presId="urn:microsoft.com/office/officeart/2005/8/layout/vList3"/>
    <dgm:cxn modelId="{75B5F3E0-26A3-4459-B870-50F200D47DC9}" type="presParOf" srcId="{204A69E2-3DA0-4A68-8E84-5967E3BD9E48}" destId="{B10C3067-1C74-41FB-A9E6-5D1690533959}" srcOrd="1" destOrd="0" presId="urn:microsoft.com/office/officeart/2005/8/layout/vList3"/>
    <dgm:cxn modelId="{DA34C544-7BA9-491F-8BDE-8383D52BC0D7}" type="presParOf" srcId="{BC375EBF-C359-4B10-B35E-B2C111BFE1C5}" destId="{E2EB37CA-FA1C-4583-8323-856743AA0415}" srcOrd="5" destOrd="0" presId="urn:microsoft.com/office/officeart/2005/8/layout/vList3"/>
    <dgm:cxn modelId="{F418EB71-444D-43CA-B65F-274376614BE5}" type="presParOf" srcId="{BC375EBF-C359-4B10-B35E-B2C111BFE1C5}" destId="{BEDF4EE3-FC1A-4E93-BE09-0AC4DCBF5612}" srcOrd="6" destOrd="0" presId="urn:microsoft.com/office/officeart/2005/8/layout/vList3"/>
    <dgm:cxn modelId="{B8B617D9-E6C0-4006-9900-D2C6B70341C6}" type="presParOf" srcId="{BEDF4EE3-FC1A-4E93-BE09-0AC4DCBF5612}" destId="{9EE33713-BA74-4F4C-AED2-C5FF8574A1A1}" srcOrd="0" destOrd="0" presId="urn:microsoft.com/office/officeart/2005/8/layout/vList3"/>
    <dgm:cxn modelId="{5D31B4CF-BB88-49D3-982A-4B9BF0560A5A}" type="presParOf" srcId="{BEDF4EE3-FC1A-4E93-BE09-0AC4DCBF5612}" destId="{D646DEE8-2FA3-4AEA-93A2-2ADA22AE31BC}" srcOrd="1" destOrd="0" presId="urn:microsoft.com/office/officeart/2005/8/layout/vList3"/>
    <dgm:cxn modelId="{3D477E94-F2FF-4222-99A9-46BB5B5766CC}" type="presParOf" srcId="{BC375EBF-C359-4B10-B35E-B2C111BFE1C5}" destId="{EA4A2086-6790-4750-8F05-7FF0B56F167B}" srcOrd="7" destOrd="0" presId="urn:microsoft.com/office/officeart/2005/8/layout/vList3"/>
    <dgm:cxn modelId="{DC4F916E-4E9E-4D3C-8002-24928C3A6B11}" type="presParOf" srcId="{BC375EBF-C359-4B10-B35E-B2C111BFE1C5}" destId="{420C362C-5F4E-4897-BC37-A67A19E0C998}" srcOrd="8" destOrd="0" presId="urn:microsoft.com/office/officeart/2005/8/layout/vList3"/>
    <dgm:cxn modelId="{97A993F4-4E8E-456A-A591-FF0C1373A541}" type="presParOf" srcId="{420C362C-5F4E-4897-BC37-A67A19E0C998}" destId="{EBC9C47E-CAB1-485E-9D3F-DB076CC5ABAA}" srcOrd="0" destOrd="0" presId="urn:microsoft.com/office/officeart/2005/8/layout/vList3"/>
    <dgm:cxn modelId="{027B181B-1EEA-4D6E-9EBA-1382F7E01CFE}" type="presParOf" srcId="{420C362C-5F4E-4897-BC37-A67A19E0C998}" destId="{1400AFBD-C55A-48EE-AB7F-B1D063AEF65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86BFE-2440-4723-B8C6-9B79CE2292BD}">
      <dsp:nvSpPr>
        <dsp:cNvPr id="0" name=""/>
        <dsp:cNvSpPr/>
      </dsp:nvSpPr>
      <dsp:spPr>
        <a:xfrm rot="10800000">
          <a:off x="2032091" y="360"/>
          <a:ext cx="7230683" cy="84331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1879" tIns="87630" rIns="163576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300" b="1" kern="1200" dirty="0" err="1" smtClean="0">
              <a:solidFill>
                <a:schemeClr val="tx1"/>
              </a:solidFill>
            </a:rPr>
            <a:t>Strat</a:t>
          </a:r>
          <a:r>
            <a:rPr lang="en-US" sz="2300" b="1" kern="1200" dirty="0" smtClean="0">
              <a:solidFill>
                <a:schemeClr val="tx1"/>
              </a:solidFill>
            </a:rPr>
            <a:t>u</a:t>
          </a:r>
          <a:r>
            <a:rPr lang="sk-SK" sz="2300" b="1" kern="1200" dirty="0" smtClean="0">
              <a:solidFill>
                <a:schemeClr val="tx1"/>
              </a:solidFill>
            </a:rPr>
            <a:t> nemocníc sa podaril</a:t>
          </a:r>
          <a:r>
            <a:rPr lang="en-US" sz="2300" b="1" kern="1200" dirty="0" smtClean="0">
              <a:solidFill>
                <a:schemeClr val="tx1"/>
              </a:solidFill>
            </a:rPr>
            <a:t>o</a:t>
          </a:r>
          <a:r>
            <a:rPr lang="sk-SK" sz="2300" b="1" kern="1200" dirty="0" smtClean="0">
              <a:solidFill>
                <a:schemeClr val="tx1"/>
              </a:solidFill>
            </a:rPr>
            <a:t> medziročne  znížiť o 50 mil. </a:t>
          </a:r>
          <a:r>
            <a:rPr lang="sk-SK" sz="2300" b="1" kern="1200" dirty="0" smtClean="0">
              <a:solidFill>
                <a:schemeClr val="tx1"/>
              </a:solidFill>
              <a:latin typeface="Calibri"/>
            </a:rPr>
            <a:t>€</a:t>
          </a:r>
          <a:endParaRPr lang="sk-SK" sz="2300" kern="1200" dirty="0"/>
        </a:p>
      </dsp:txBody>
      <dsp:txXfrm rot="10800000">
        <a:off x="2242920" y="360"/>
        <a:ext cx="7019854" cy="843316"/>
      </dsp:txXfrm>
    </dsp:sp>
    <dsp:sp modelId="{0288443C-8698-4017-AF1A-C05D4E8F3156}">
      <dsp:nvSpPr>
        <dsp:cNvPr id="0" name=""/>
        <dsp:cNvSpPr/>
      </dsp:nvSpPr>
      <dsp:spPr>
        <a:xfrm>
          <a:off x="1610433" y="360"/>
          <a:ext cx="843316" cy="84331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2B66AB-83A1-4965-846D-33B67E5F4085}">
      <dsp:nvSpPr>
        <dsp:cNvPr id="0" name=""/>
        <dsp:cNvSpPr/>
      </dsp:nvSpPr>
      <dsp:spPr>
        <a:xfrm rot="10800000">
          <a:off x="2032091" y="1054506"/>
          <a:ext cx="7230683" cy="84331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1879" tIns="87630" rIns="163576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300" kern="1200" dirty="0" smtClean="0">
              <a:solidFill>
                <a:schemeClr val="tx1"/>
              </a:solidFill>
            </a:rPr>
            <a:t>strata 2012 – 116, 4 mil. </a:t>
          </a:r>
          <a:r>
            <a:rPr lang="sk-SK" sz="2300" b="1" kern="1200" dirty="0" smtClean="0">
              <a:solidFill>
                <a:schemeClr val="tx1"/>
              </a:solidFill>
              <a:latin typeface="Calibri"/>
            </a:rPr>
            <a:t>€</a:t>
          </a:r>
          <a:endParaRPr lang="sk-SK" sz="2300" kern="1200" dirty="0"/>
        </a:p>
      </dsp:txBody>
      <dsp:txXfrm rot="10800000">
        <a:off x="2242920" y="1054506"/>
        <a:ext cx="7019854" cy="843316"/>
      </dsp:txXfrm>
    </dsp:sp>
    <dsp:sp modelId="{E390D248-BAFB-44C1-AE98-0FFD735BA045}">
      <dsp:nvSpPr>
        <dsp:cNvPr id="0" name=""/>
        <dsp:cNvSpPr/>
      </dsp:nvSpPr>
      <dsp:spPr>
        <a:xfrm>
          <a:off x="1610433" y="1054506"/>
          <a:ext cx="843316" cy="84331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C38530-9E97-4A66-B7BF-AA107D3D25EF}">
      <dsp:nvSpPr>
        <dsp:cNvPr id="0" name=""/>
        <dsp:cNvSpPr/>
      </dsp:nvSpPr>
      <dsp:spPr>
        <a:xfrm rot="10800000">
          <a:off x="2032091" y="2108651"/>
          <a:ext cx="7230683" cy="84331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1879" tIns="87630" rIns="163576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300" kern="1200" dirty="0" smtClean="0">
              <a:solidFill>
                <a:schemeClr val="tx1"/>
              </a:solidFill>
            </a:rPr>
            <a:t>strata 2013 – 66,6 mil. </a:t>
          </a:r>
          <a:r>
            <a:rPr lang="sk-SK" sz="2300" b="1" kern="1200" dirty="0" smtClean="0">
              <a:solidFill>
                <a:schemeClr val="tx1"/>
              </a:solidFill>
              <a:latin typeface="Calibri"/>
            </a:rPr>
            <a:t>€</a:t>
          </a:r>
          <a:endParaRPr lang="sk-SK" sz="2300" kern="1200" dirty="0"/>
        </a:p>
      </dsp:txBody>
      <dsp:txXfrm rot="10800000">
        <a:off x="2242920" y="2108651"/>
        <a:ext cx="7019854" cy="843316"/>
      </dsp:txXfrm>
    </dsp:sp>
    <dsp:sp modelId="{B6937F0D-3EC8-4BEE-9B25-C0C1A0EB2ED7}">
      <dsp:nvSpPr>
        <dsp:cNvPr id="0" name=""/>
        <dsp:cNvSpPr/>
      </dsp:nvSpPr>
      <dsp:spPr>
        <a:xfrm>
          <a:off x="1610433" y="2108651"/>
          <a:ext cx="843316" cy="84331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EB7308-5000-4219-BD5E-CD8766ADC391}">
      <dsp:nvSpPr>
        <dsp:cNvPr id="0" name=""/>
        <dsp:cNvSpPr/>
      </dsp:nvSpPr>
      <dsp:spPr>
        <a:xfrm rot="10800000">
          <a:off x="2020523" y="443"/>
          <a:ext cx="7613765" cy="41108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27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kern="1200" dirty="0" smtClean="0">
              <a:solidFill>
                <a:schemeClr val="tx1"/>
              </a:solidFill>
            </a:rPr>
            <a:t>znížila sa strata nemocníc o 49 760 tis. € (cca 50 mil. €)</a:t>
          </a:r>
          <a:endParaRPr lang="sk-SK" sz="2000" kern="1200" dirty="0">
            <a:solidFill>
              <a:schemeClr val="tx1"/>
            </a:solidFill>
          </a:endParaRPr>
        </a:p>
      </dsp:txBody>
      <dsp:txXfrm rot="10800000">
        <a:off x="2123293" y="443"/>
        <a:ext cx="7510995" cy="411080"/>
      </dsp:txXfrm>
    </dsp:sp>
    <dsp:sp modelId="{C08384E2-ACA3-4F96-9514-30A0A420867B}">
      <dsp:nvSpPr>
        <dsp:cNvPr id="0" name=""/>
        <dsp:cNvSpPr/>
      </dsp:nvSpPr>
      <dsp:spPr>
        <a:xfrm>
          <a:off x="1814982" y="443"/>
          <a:ext cx="411080" cy="4110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65D983-A6FB-4D2F-924D-22B1D63B1F15}">
      <dsp:nvSpPr>
        <dsp:cNvPr id="0" name=""/>
        <dsp:cNvSpPr/>
      </dsp:nvSpPr>
      <dsp:spPr>
        <a:xfrm rot="10800000">
          <a:off x="2020523" y="528170"/>
          <a:ext cx="7613765" cy="41108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27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kern="1200" dirty="0" smtClean="0">
              <a:solidFill>
                <a:schemeClr val="tx1"/>
              </a:solidFill>
            </a:rPr>
            <a:t>zlepšil sa výsledok na úrovni EBITDA o 50 mil. €</a:t>
          </a:r>
          <a:endParaRPr lang="sk-SK" sz="2000" kern="1200" dirty="0">
            <a:solidFill>
              <a:schemeClr val="tx1"/>
            </a:solidFill>
          </a:endParaRPr>
        </a:p>
      </dsp:txBody>
      <dsp:txXfrm rot="10800000">
        <a:off x="2123293" y="528170"/>
        <a:ext cx="7510995" cy="411080"/>
      </dsp:txXfrm>
    </dsp:sp>
    <dsp:sp modelId="{48016B7B-0113-46AC-ADF5-824D0E7E5208}">
      <dsp:nvSpPr>
        <dsp:cNvPr id="0" name=""/>
        <dsp:cNvSpPr/>
      </dsp:nvSpPr>
      <dsp:spPr>
        <a:xfrm>
          <a:off x="1814982" y="528170"/>
          <a:ext cx="411080" cy="4110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E4A26A-0A79-4EFF-8290-91B4F096283C}">
      <dsp:nvSpPr>
        <dsp:cNvPr id="0" name=""/>
        <dsp:cNvSpPr/>
      </dsp:nvSpPr>
      <dsp:spPr>
        <a:xfrm rot="10800000">
          <a:off x="2020523" y="1055896"/>
          <a:ext cx="7613765" cy="65837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27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kern="1200" dirty="0" smtClean="0">
              <a:solidFill>
                <a:schemeClr val="tx1"/>
              </a:solidFill>
            </a:rPr>
            <a:t>zvýšil</a:t>
          </a:r>
          <a:r>
            <a:rPr lang="en-US" sz="2000" kern="1200" dirty="0" err="1" smtClean="0">
              <a:solidFill>
                <a:schemeClr val="tx1"/>
              </a:solidFill>
            </a:rPr>
            <a:t>i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sk-SK" sz="2000" kern="1200" dirty="0" smtClean="0">
              <a:solidFill>
                <a:schemeClr val="tx1"/>
              </a:solidFill>
            </a:rPr>
            <a:t>sa výnosy od zdravotných poisťovní </a:t>
          </a:r>
          <a:r>
            <a:rPr lang="en-US" sz="2000" kern="1200" dirty="0" smtClean="0">
              <a:solidFill>
                <a:schemeClr val="tx1"/>
              </a:solidFill>
            </a:rPr>
            <a:t>v</a:t>
          </a:r>
          <a:r>
            <a:rPr lang="sk-SK" sz="2000" kern="1200" dirty="0" smtClean="0">
              <a:solidFill>
                <a:schemeClr val="tx1"/>
              </a:solidFill>
            </a:rPr>
            <a:t> súlade so zvýšenými výkonmi v oblasti zdravotnej starostlivosti o 9%</a:t>
          </a:r>
          <a:endParaRPr lang="sk-SK" sz="2000" kern="1200" dirty="0">
            <a:solidFill>
              <a:schemeClr val="tx1"/>
            </a:solidFill>
          </a:endParaRPr>
        </a:p>
      </dsp:txBody>
      <dsp:txXfrm rot="10800000">
        <a:off x="2185116" y="1055896"/>
        <a:ext cx="7449172" cy="658374"/>
      </dsp:txXfrm>
    </dsp:sp>
    <dsp:sp modelId="{263D6B8C-0880-4AEC-99EA-585D44F7D37E}">
      <dsp:nvSpPr>
        <dsp:cNvPr id="0" name=""/>
        <dsp:cNvSpPr/>
      </dsp:nvSpPr>
      <dsp:spPr>
        <a:xfrm>
          <a:off x="1814982" y="1179543"/>
          <a:ext cx="411080" cy="4110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7FFE0D-6521-4B0D-9DC1-49050B564846}">
      <dsp:nvSpPr>
        <dsp:cNvPr id="0" name=""/>
        <dsp:cNvSpPr/>
      </dsp:nvSpPr>
      <dsp:spPr>
        <a:xfrm rot="10800000">
          <a:off x="2020523" y="1830916"/>
          <a:ext cx="7613765" cy="41108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27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kern="1200" dirty="0" smtClean="0">
              <a:solidFill>
                <a:schemeClr val="tx1"/>
              </a:solidFill>
            </a:rPr>
            <a:t>zvýšili sa prevádzkové výnosy oproti roku 2012 o 9% </a:t>
          </a:r>
          <a:endParaRPr lang="sk-SK" sz="2000" kern="1200" dirty="0">
            <a:solidFill>
              <a:schemeClr val="tx1"/>
            </a:solidFill>
          </a:endParaRPr>
        </a:p>
      </dsp:txBody>
      <dsp:txXfrm rot="10800000">
        <a:off x="2123293" y="1830916"/>
        <a:ext cx="7510995" cy="411080"/>
      </dsp:txXfrm>
    </dsp:sp>
    <dsp:sp modelId="{DD39FC03-3C24-4808-BABC-926902634BC1}">
      <dsp:nvSpPr>
        <dsp:cNvPr id="0" name=""/>
        <dsp:cNvSpPr/>
      </dsp:nvSpPr>
      <dsp:spPr>
        <a:xfrm>
          <a:off x="1814982" y="1830916"/>
          <a:ext cx="411080" cy="4110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1E1820-E7F9-4B7D-9A68-8BE2224DD952}">
      <dsp:nvSpPr>
        <dsp:cNvPr id="0" name=""/>
        <dsp:cNvSpPr/>
      </dsp:nvSpPr>
      <dsp:spPr>
        <a:xfrm rot="10800000">
          <a:off x="2020523" y="2358643"/>
          <a:ext cx="7613765" cy="41108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27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kern="1200" dirty="0" smtClean="0">
              <a:solidFill>
                <a:schemeClr val="tx1"/>
              </a:solidFill>
            </a:rPr>
            <a:t>znížili </a:t>
          </a:r>
          <a:r>
            <a:rPr lang="en-US" sz="2000" kern="1200" dirty="0" err="1" smtClean="0">
              <a:solidFill>
                <a:schemeClr val="tx1"/>
              </a:solidFill>
            </a:rPr>
            <a:t>sa</a:t>
          </a:r>
          <a:r>
            <a:rPr lang="sk-SK" sz="2000" kern="1200" dirty="0" smtClean="0">
              <a:solidFill>
                <a:schemeClr val="tx1"/>
              </a:solidFill>
            </a:rPr>
            <a:t> náklady na spotrebu el. energie o 7%</a:t>
          </a:r>
          <a:endParaRPr lang="sk-SK" sz="2000" kern="1200" dirty="0">
            <a:solidFill>
              <a:schemeClr val="tx1"/>
            </a:solidFill>
          </a:endParaRPr>
        </a:p>
      </dsp:txBody>
      <dsp:txXfrm rot="10800000">
        <a:off x="2123293" y="2358643"/>
        <a:ext cx="7510995" cy="411080"/>
      </dsp:txXfrm>
    </dsp:sp>
    <dsp:sp modelId="{79D41C73-1729-4B33-A9FD-F11FE26AAD28}">
      <dsp:nvSpPr>
        <dsp:cNvPr id="0" name=""/>
        <dsp:cNvSpPr/>
      </dsp:nvSpPr>
      <dsp:spPr>
        <a:xfrm>
          <a:off x="1814982" y="2358643"/>
          <a:ext cx="411080" cy="4110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0C9BE-DB42-46B5-8B9F-988C0114D8A1}">
      <dsp:nvSpPr>
        <dsp:cNvPr id="0" name=""/>
        <dsp:cNvSpPr/>
      </dsp:nvSpPr>
      <dsp:spPr>
        <a:xfrm rot="10800000">
          <a:off x="2020523" y="2886369"/>
          <a:ext cx="7613765" cy="41108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27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kern="1200" dirty="0" smtClean="0">
              <a:solidFill>
                <a:schemeClr val="tx1"/>
              </a:solidFill>
            </a:rPr>
            <a:t>znížili sa náklady na lieky o 10 %, vo finančnom vyjadrení 8,5 mil. €</a:t>
          </a:r>
          <a:endParaRPr lang="sk-SK" sz="2000" kern="1200" dirty="0">
            <a:solidFill>
              <a:schemeClr val="tx1"/>
            </a:solidFill>
          </a:endParaRPr>
        </a:p>
      </dsp:txBody>
      <dsp:txXfrm rot="10800000">
        <a:off x="2123293" y="2886369"/>
        <a:ext cx="7510995" cy="411080"/>
      </dsp:txXfrm>
    </dsp:sp>
    <dsp:sp modelId="{D39F57A1-2586-48DE-9FEB-B5F7B0F9A631}">
      <dsp:nvSpPr>
        <dsp:cNvPr id="0" name=""/>
        <dsp:cNvSpPr/>
      </dsp:nvSpPr>
      <dsp:spPr>
        <a:xfrm>
          <a:off x="1814982" y="2886369"/>
          <a:ext cx="411080" cy="4110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4B7A04-EA2C-4A6B-B13F-58040786FB3E}">
      <dsp:nvSpPr>
        <dsp:cNvPr id="0" name=""/>
        <dsp:cNvSpPr/>
      </dsp:nvSpPr>
      <dsp:spPr>
        <a:xfrm rot="10800000">
          <a:off x="2020523" y="3414095"/>
          <a:ext cx="7613765" cy="41108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27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kern="1200" dirty="0" smtClean="0">
              <a:solidFill>
                <a:schemeClr val="tx1"/>
              </a:solidFill>
            </a:rPr>
            <a:t>znížili sa náklady na ostatný materiál medziročne o 11% (3,3 mil. €  )</a:t>
          </a:r>
          <a:endParaRPr lang="sk-SK" sz="2000" kern="1200" dirty="0">
            <a:solidFill>
              <a:schemeClr val="tx1"/>
            </a:solidFill>
          </a:endParaRPr>
        </a:p>
      </dsp:txBody>
      <dsp:txXfrm rot="10800000">
        <a:off x="2123293" y="3414095"/>
        <a:ext cx="7510995" cy="411080"/>
      </dsp:txXfrm>
    </dsp:sp>
    <dsp:sp modelId="{5448B648-3ED1-4A09-9189-52DFDF7E6E90}">
      <dsp:nvSpPr>
        <dsp:cNvPr id="0" name=""/>
        <dsp:cNvSpPr/>
      </dsp:nvSpPr>
      <dsp:spPr>
        <a:xfrm>
          <a:off x="1814982" y="3414095"/>
          <a:ext cx="411080" cy="4110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BA9BF4-F397-4AE9-85E6-921315948739}">
      <dsp:nvSpPr>
        <dsp:cNvPr id="0" name=""/>
        <dsp:cNvSpPr/>
      </dsp:nvSpPr>
      <dsp:spPr>
        <a:xfrm rot="10800000">
          <a:off x="2020523" y="3941822"/>
          <a:ext cx="7613765" cy="41108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27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kern="1200" dirty="0" smtClean="0">
              <a:solidFill>
                <a:schemeClr val="tx1"/>
              </a:solidFill>
            </a:rPr>
            <a:t>znížili sa prevádzkové náklady na služby o 9%, ( 4,1 mil. €)</a:t>
          </a:r>
          <a:endParaRPr lang="sk-SK" sz="2000" kern="1200" dirty="0">
            <a:solidFill>
              <a:schemeClr val="tx1"/>
            </a:solidFill>
          </a:endParaRPr>
        </a:p>
      </dsp:txBody>
      <dsp:txXfrm rot="10800000">
        <a:off x="2123293" y="3941822"/>
        <a:ext cx="7510995" cy="411080"/>
      </dsp:txXfrm>
    </dsp:sp>
    <dsp:sp modelId="{DD62D976-9D2E-4E3E-B7F3-9B16C086649F}">
      <dsp:nvSpPr>
        <dsp:cNvPr id="0" name=""/>
        <dsp:cNvSpPr/>
      </dsp:nvSpPr>
      <dsp:spPr>
        <a:xfrm>
          <a:off x="1814982" y="3941822"/>
          <a:ext cx="411080" cy="4110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E92802-F0F7-4F99-AB99-A28D1FAED7EE}">
      <dsp:nvSpPr>
        <dsp:cNvPr id="0" name=""/>
        <dsp:cNvSpPr/>
      </dsp:nvSpPr>
      <dsp:spPr>
        <a:xfrm rot="10800000">
          <a:off x="2232276" y="0"/>
          <a:ext cx="8284160" cy="47993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39" tIns="60960" rIns="113792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600" kern="1200" dirty="0" smtClean="0">
              <a:solidFill>
                <a:schemeClr val="tx1"/>
              </a:solidFill>
            </a:rPr>
            <a:t>generovanie prevádzkových strát v nemocniciach je objektívne významne ovplyvnené nárastom osobných nákladov v roku 2013 oproti 2012 o 14 mil. €</a:t>
          </a:r>
          <a:endParaRPr lang="sk-SK" sz="1600" kern="1200" dirty="0">
            <a:solidFill>
              <a:schemeClr val="tx1"/>
            </a:solidFill>
          </a:endParaRPr>
        </a:p>
      </dsp:txBody>
      <dsp:txXfrm rot="10800000">
        <a:off x="2352260" y="0"/>
        <a:ext cx="8164176" cy="479936"/>
      </dsp:txXfrm>
    </dsp:sp>
    <dsp:sp modelId="{ACB54841-8D8C-45CC-AF33-08FAB3283588}">
      <dsp:nvSpPr>
        <dsp:cNvPr id="0" name=""/>
        <dsp:cNvSpPr/>
      </dsp:nvSpPr>
      <dsp:spPr>
        <a:xfrm>
          <a:off x="1966627" y="131"/>
          <a:ext cx="479936" cy="47993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4D230A-D3CE-47C5-95DD-FD5BA82A0BE9}">
      <dsp:nvSpPr>
        <dsp:cNvPr id="0" name=""/>
        <dsp:cNvSpPr/>
      </dsp:nvSpPr>
      <dsp:spPr>
        <a:xfrm rot="10800000">
          <a:off x="2206595" y="600052"/>
          <a:ext cx="8284160" cy="47993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39" tIns="60960" rIns="113792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600" kern="1200" dirty="0" smtClean="0">
              <a:solidFill>
                <a:schemeClr val="tx1"/>
              </a:solidFill>
            </a:rPr>
            <a:t>pri súčasnom znižovaní ostatných prevádzkových nákladov</a:t>
          </a:r>
        </a:p>
      </dsp:txBody>
      <dsp:txXfrm rot="10800000">
        <a:off x="2326579" y="600052"/>
        <a:ext cx="8164176" cy="479936"/>
      </dsp:txXfrm>
    </dsp:sp>
    <dsp:sp modelId="{D2BC1A38-EF7F-436C-B5DD-49F6C70E0FFF}">
      <dsp:nvSpPr>
        <dsp:cNvPr id="0" name=""/>
        <dsp:cNvSpPr/>
      </dsp:nvSpPr>
      <dsp:spPr>
        <a:xfrm>
          <a:off x="1966627" y="600052"/>
          <a:ext cx="479936" cy="47993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D0BBE6-D0F3-4C66-B0B5-ED345A20751A}">
      <dsp:nvSpPr>
        <dsp:cNvPr id="0" name=""/>
        <dsp:cNvSpPr/>
      </dsp:nvSpPr>
      <dsp:spPr>
        <a:xfrm rot="10800000">
          <a:off x="2292383" y="1739"/>
          <a:ext cx="8379931" cy="72659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408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0" kern="1200" dirty="0" smtClean="0">
              <a:solidFill>
                <a:schemeClr val="tx1"/>
              </a:solidFill>
            </a:rPr>
            <a:t>v oblasti finančného riadenia sme nastavili model pravidelného </a:t>
          </a:r>
          <a:r>
            <a:rPr lang="sk-SK" sz="2000" b="0" kern="1200" dirty="0" err="1" smtClean="0">
              <a:solidFill>
                <a:schemeClr val="tx1"/>
              </a:solidFill>
            </a:rPr>
            <a:t>reportingu</a:t>
          </a:r>
          <a:r>
            <a:rPr lang="sk-SK" sz="2000" b="0" kern="1200" dirty="0" smtClean="0">
              <a:solidFill>
                <a:schemeClr val="tx1"/>
              </a:solidFill>
            </a:rPr>
            <a:t> a analýz prevádzkových ukazovateľov na mesačnej báze</a:t>
          </a:r>
          <a:endParaRPr lang="sk-SK" sz="2000" b="0" kern="1200" dirty="0">
            <a:solidFill>
              <a:schemeClr val="tx1"/>
            </a:solidFill>
          </a:endParaRPr>
        </a:p>
      </dsp:txBody>
      <dsp:txXfrm rot="10800000">
        <a:off x="2474032" y="1739"/>
        <a:ext cx="8198282" cy="726595"/>
      </dsp:txXfrm>
    </dsp:sp>
    <dsp:sp modelId="{0CEB3F32-2AE8-43B1-B5BB-F2B5366B9E86}">
      <dsp:nvSpPr>
        <dsp:cNvPr id="0" name=""/>
        <dsp:cNvSpPr/>
      </dsp:nvSpPr>
      <dsp:spPr>
        <a:xfrm>
          <a:off x="1929085" y="1739"/>
          <a:ext cx="726595" cy="7265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17C6E0-86CD-4B2D-8E64-06F2C91D29A7}">
      <dsp:nvSpPr>
        <dsp:cNvPr id="0" name=""/>
        <dsp:cNvSpPr/>
      </dsp:nvSpPr>
      <dsp:spPr>
        <a:xfrm rot="10800000">
          <a:off x="2292383" y="917342"/>
          <a:ext cx="8379931" cy="72659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408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0" kern="1200" dirty="0" smtClean="0">
              <a:solidFill>
                <a:schemeClr val="tx1"/>
              </a:solidFill>
            </a:rPr>
            <a:t>nastavili sme nový model finančného plánovania</a:t>
          </a:r>
        </a:p>
      </dsp:txBody>
      <dsp:txXfrm rot="10800000">
        <a:off x="2474032" y="917342"/>
        <a:ext cx="8198282" cy="726595"/>
      </dsp:txXfrm>
    </dsp:sp>
    <dsp:sp modelId="{1EE9B60A-C874-49E1-B6A6-9B2518004666}">
      <dsp:nvSpPr>
        <dsp:cNvPr id="0" name=""/>
        <dsp:cNvSpPr/>
      </dsp:nvSpPr>
      <dsp:spPr>
        <a:xfrm>
          <a:off x="1929085" y="917342"/>
          <a:ext cx="726595" cy="7265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AF4692-FD4C-4367-A41F-F53D251E4289}">
      <dsp:nvSpPr>
        <dsp:cNvPr id="0" name=""/>
        <dsp:cNvSpPr/>
      </dsp:nvSpPr>
      <dsp:spPr>
        <a:xfrm rot="10800000">
          <a:off x="2292383" y="1832946"/>
          <a:ext cx="8379931" cy="72659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408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0" kern="1200" dirty="0" smtClean="0">
              <a:solidFill>
                <a:schemeClr val="tx1"/>
              </a:solidFill>
            </a:rPr>
            <a:t>prijali sme opatrenia v oblasti nákupov a obstarávania</a:t>
          </a:r>
        </a:p>
      </dsp:txBody>
      <dsp:txXfrm rot="10800000">
        <a:off x="2474032" y="1832946"/>
        <a:ext cx="8198282" cy="726595"/>
      </dsp:txXfrm>
    </dsp:sp>
    <dsp:sp modelId="{1C39BFD5-6934-47F2-9B0F-C2BF9E91ED79}">
      <dsp:nvSpPr>
        <dsp:cNvPr id="0" name=""/>
        <dsp:cNvSpPr/>
      </dsp:nvSpPr>
      <dsp:spPr>
        <a:xfrm>
          <a:off x="1929085" y="1832946"/>
          <a:ext cx="726595" cy="7265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1354E2-BC53-4263-AE20-427B7E59ED41}">
      <dsp:nvSpPr>
        <dsp:cNvPr id="0" name=""/>
        <dsp:cNvSpPr/>
      </dsp:nvSpPr>
      <dsp:spPr>
        <a:xfrm rot="10800000">
          <a:off x="2292383" y="2748549"/>
          <a:ext cx="8379931" cy="72659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408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0" kern="1200" smtClean="0">
              <a:solidFill>
                <a:schemeClr val="tx1"/>
              </a:solidFill>
            </a:rPr>
            <a:t>implementujeme procesy v oblasti racionálnej farmakoterapie</a:t>
          </a:r>
          <a:endParaRPr lang="sk-SK" sz="2000" b="0" kern="1200" dirty="0" smtClean="0">
            <a:solidFill>
              <a:schemeClr val="tx1"/>
            </a:solidFill>
          </a:endParaRPr>
        </a:p>
      </dsp:txBody>
      <dsp:txXfrm rot="10800000">
        <a:off x="2474032" y="2748549"/>
        <a:ext cx="8198282" cy="726595"/>
      </dsp:txXfrm>
    </dsp:sp>
    <dsp:sp modelId="{8D458E2E-B92C-4BAD-86C0-8C566E021896}">
      <dsp:nvSpPr>
        <dsp:cNvPr id="0" name=""/>
        <dsp:cNvSpPr/>
      </dsp:nvSpPr>
      <dsp:spPr>
        <a:xfrm>
          <a:off x="1929085" y="2748549"/>
          <a:ext cx="726595" cy="7265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7DD4AE-BAC6-42B3-93B6-67A9774D88F3}">
      <dsp:nvSpPr>
        <dsp:cNvPr id="0" name=""/>
        <dsp:cNvSpPr/>
      </dsp:nvSpPr>
      <dsp:spPr>
        <a:xfrm rot="10800000">
          <a:off x="2292383" y="3664153"/>
          <a:ext cx="8379931" cy="72659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408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0" kern="1200" dirty="0" smtClean="0">
              <a:solidFill>
                <a:schemeClr val="tx1"/>
              </a:solidFill>
            </a:rPr>
            <a:t>prehodnocujeme a optimalizujeme nastavenia v oblasti personálneho manažmentu</a:t>
          </a:r>
        </a:p>
      </dsp:txBody>
      <dsp:txXfrm rot="10800000">
        <a:off x="2474032" y="3664153"/>
        <a:ext cx="8198282" cy="726595"/>
      </dsp:txXfrm>
    </dsp:sp>
    <dsp:sp modelId="{89C41CEC-1B89-4EF5-A48B-53AD3C7FE829}">
      <dsp:nvSpPr>
        <dsp:cNvPr id="0" name=""/>
        <dsp:cNvSpPr/>
      </dsp:nvSpPr>
      <dsp:spPr>
        <a:xfrm>
          <a:off x="1929085" y="3664153"/>
          <a:ext cx="726595" cy="7265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0.58491</cdr:x>
      <cdr:y>0.15743</cdr:y>
    </cdr:from>
    <cdr:to>
      <cdr:x>0.62264</cdr:x>
      <cdr:y>0.30159</cdr:y>
    </cdr:to>
    <cdr:cxnSp macro="">
      <cdr:nvCxnSpPr>
        <cdr:cNvPr id="4" name="Rovná spojovacia šípka 3"/>
        <cdr:cNvCxnSpPr/>
      </cdr:nvCxnSpPr>
      <cdr:spPr>
        <a:xfrm xmlns:a="http://schemas.openxmlformats.org/drawingml/2006/main" flipH="1">
          <a:off x="4464496" y="714188"/>
          <a:ext cx="288032" cy="653964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0.84557</cdr:x>
      <cdr:y>0.54742</cdr:y>
    </cdr:from>
    <cdr:to>
      <cdr:x>0.95248</cdr:x>
      <cdr:y>0.65006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6264696" y="2304256"/>
          <a:ext cx="792088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sk-SK" sz="1100" b="1" dirty="0">
            <a:solidFill>
              <a:srgbClr val="FF0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ED71DF-CB0F-48CC-A222-5821CDE8CF54}" type="datetimeFigureOut">
              <a:rPr lang="sk-SK" smtClean="0"/>
              <a:t>20. 2. 2014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F7EF73-7A3C-4873-B02D-9DCF473DCC7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124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CFD0-511E-4CBF-9B87-EAF60A6A5CC0}" type="datetime1">
              <a:rPr lang="sk-SK" smtClean="0"/>
              <a:t>20. 2. 2014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A9CB7-3350-4D1B-8805-E62527A774E2}" type="datetime1">
              <a:rPr lang="sk-SK" smtClean="0"/>
              <a:t>20. 2. 2014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9F52B-ACCE-42E4-96BE-5E87B348FA97}" type="datetime1">
              <a:rPr lang="sk-SK" smtClean="0"/>
              <a:t>20. 2. 2014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C982D-C100-43CE-9121-0F3A708A2E9E}" type="datetime1">
              <a:rPr lang="sk-SK" smtClean="0"/>
              <a:t>20. 2. 2014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EC7D-FF57-41FA-91BF-FCA4BECCAFD6}" type="datetime1">
              <a:rPr lang="sk-SK" smtClean="0"/>
              <a:t>20. 2. 2014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84FBA-17A5-45B0-A01A-88CE3632007B}" type="datetime1">
              <a:rPr lang="sk-SK" smtClean="0"/>
              <a:t>20. 2. 2014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48BC-12B6-479B-884C-BA3CD43533C3}" type="datetime1">
              <a:rPr lang="sk-SK" smtClean="0"/>
              <a:t>20. 2. 2014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9328-6B87-4DC1-9FD9-4E41B156F7CD}" type="datetime1">
              <a:rPr lang="sk-SK" smtClean="0"/>
              <a:t>20. 2. 2014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C2FE1-A6DF-4493-83C5-E4544E0AD484}" type="datetime1">
              <a:rPr lang="sk-SK" smtClean="0"/>
              <a:t>20. 2. 2014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1AAA-6F08-4D75-9CC7-974050D36658}" type="datetime1">
              <a:rPr lang="sk-SK" smtClean="0"/>
              <a:t>20. 2. 2014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C444-B7C3-4CDE-AF99-4EDF17DF94F1}" type="datetime1">
              <a:rPr lang="sk-SK" smtClean="0"/>
              <a:t>20. 2. 2014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D88869D-500F-4D68-9E2C-BC5420850B34}" type="datetime1">
              <a:rPr lang="sk-SK" smtClean="0"/>
              <a:t>20. 2. 2014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E59B887-AD4F-42E2-8302-7C402CDD3F7E}" type="slidenum">
              <a:rPr lang="sk-SK" smtClean="0"/>
              <a:t>‹#›</a:t>
            </a:fld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3957465"/>
            <a:ext cx="7772400" cy="2900535"/>
          </a:xfrm>
        </p:spPr>
        <p:txBody>
          <a:bodyPr>
            <a:normAutofit/>
          </a:bodyPr>
          <a:lstStyle/>
          <a:p>
            <a:r>
              <a:rPr lang="sk-SK" sz="37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sk-SK" sz="37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sk-SK" sz="4000" dirty="0"/>
          </a:p>
        </p:txBody>
      </p:sp>
      <p:sp>
        <p:nvSpPr>
          <p:cNvPr id="6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179512" y="6234311"/>
            <a:ext cx="3786691" cy="365125"/>
          </a:xfrm>
        </p:spPr>
        <p:txBody>
          <a:bodyPr/>
          <a:lstStyle/>
          <a:p>
            <a:r>
              <a:rPr lang="sk-SK" dirty="0" smtClean="0"/>
              <a:t>            Ministerstvo zdravotníctva</a:t>
            </a:r>
            <a:endParaRPr lang="sk-SK" dirty="0"/>
          </a:p>
        </p:txBody>
      </p:sp>
      <p:pic>
        <p:nvPicPr>
          <p:cNvPr id="7" name="Picture 3" descr="slovensky znak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12" y="6308213"/>
            <a:ext cx="193045" cy="217323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827584" y="2204048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3600" dirty="0">
                <a:solidFill>
                  <a:schemeClr val="bg1"/>
                </a:solidFill>
                <a:latin typeface="+mj-lt"/>
              </a:rPr>
              <a:t>Informácia o vývoji hospodárenia </a:t>
            </a:r>
          </a:p>
          <a:p>
            <a:pPr algn="ctr"/>
            <a:r>
              <a:rPr lang="sk-SK" sz="3600" dirty="0">
                <a:solidFill>
                  <a:schemeClr val="bg1"/>
                </a:solidFill>
                <a:latin typeface="+mj-lt"/>
              </a:rPr>
              <a:t>fakultných a univerzitných nemocníc</a:t>
            </a:r>
          </a:p>
          <a:p>
            <a:pPr algn="ctr"/>
            <a:r>
              <a:rPr lang="sk-SK" sz="3600" dirty="0">
                <a:solidFill>
                  <a:schemeClr val="bg1"/>
                </a:solidFill>
                <a:latin typeface="+mj-lt"/>
              </a:rPr>
              <a:t> za rok 2013 </a:t>
            </a:r>
          </a:p>
        </p:txBody>
      </p:sp>
    </p:spTree>
    <p:extLst>
      <p:ext uri="{BB962C8B-B14F-4D97-AF65-F5344CB8AC3E}">
        <p14:creationId xmlns:p14="http://schemas.microsoft.com/office/powerpoint/2010/main" val="42078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81434" y="332656"/>
            <a:ext cx="8229600" cy="1252728"/>
          </a:xfrm>
        </p:spPr>
        <p:txBody>
          <a:bodyPr>
            <a:normAutofit/>
          </a:bodyPr>
          <a:lstStyle/>
          <a:p>
            <a:pPr algn="ctr"/>
            <a:r>
              <a:rPr lang="sk-SK" sz="4800" dirty="0" smtClean="0">
                <a:solidFill>
                  <a:schemeClr val="bg1"/>
                </a:solidFill>
                <a:effectLst/>
                <a:latin typeface="+mn-lt"/>
                <a:cs typeface="Arial" pitchFamily="34" charset="0"/>
              </a:rPr>
              <a:t>Hospodárske výsledky UN a FN</a:t>
            </a:r>
            <a:endParaRPr lang="sk-SK" sz="4800" dirty="0">
              <a:solidFill>
                <a:schemeClr val="bg1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6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179512" y="6234311"/>
            <a:ext cx="3786691" cy="365125"/>
          </a:xfrm>
        </p:spPr>
        <p:txBody>
          <a:bodyPr/>
          <a:lstStyle/>
          <a:p>
            <a:r>
              <a:rPr lang="sk-SK" dirty="0" smtClean="0"/>
              <a:t>            Ministerstvo zdravotníctva</a:t>
            </a:r>
            <a:endParaRPr lang="sk-SK" dirty="0"/>
          </a:p>
        </p:txBody>
      </p:sp>
      <p:pic>
        <p:nvPicPr>
          <p:cNvPr id="7" name="Picture 3" descr="slovensky znak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12" y="6308213"/>
            <a:ext cx="193045" cy="217323"/>
          </a:xfrm>
          <a:prstGeom prst="rect">
            <a:avLst/>
          </a:prstGeom>
        </p:spPr>
      </p:pic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4474320"/>
              </p:ext>
            </p:extLst>
          </p:nvPr>
        </p:nvGraphicFramePr>
        <p:xfrm>
          <a:off x="-1116632" y="2564904"/>
          <a:ext cx="10873208" cy="2952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9711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88443C-8698-4017-AF1A-C05D4E8F31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0288443C-8698-4017-AF1A-C05D4E8F31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0288443C-8698-4017-AF1A-C05D4E8F31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0288443C-8698-4017-AF1A-C05D4E8F31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B86BFE-2440-4723-B8C6-9B79CE2292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graphicEl>
                                              <a:dgm id="{08B86BFE-2440-4723-B8C6-9B79CE2292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08B86BFE-2440-4723-B8C6-9B79CE2292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08B86BFE-2440-4723-B8C6-9B79CE2292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90D248-BAFB-44C1-AE98-0FFD735BA0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E390D248-BAFB-44C1-AE98-0FFD735BA0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E390D248-BAFB-44C1-AE98-0FFD735BA0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E390D248-BAFB-44C1-AE98-0FFD735BA0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2B66AB-83A1-4965-846D-33B67E5F4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E32B66AB-83A1-4965-846D-33B67E5F40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E32B66AB-83A1-4965-846D-33B67E5F4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E32B66AB-83A1-4965-846D-33B67E5F4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6937F0D-3EC8-4BEE-9B25-C0C1A0EB2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graphicEl>
                                              <a:dgm id="{B6937F0D-3EC8-4BEE-9B25-C0C1A0EB2E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B6937F0D-3EC8-4BEE-9B25-C0C1A0EB2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B6937F0D-3EC8-4BEE-9B25-C0C1A0EB2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C38530-9E97-4A66-B7BF-AA107D3D25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3FC38530-9E97-4A66-B7BF-AA107D3D25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3FC38530-9E97-4A66-B7BF-AA107D3D25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3FC38530-9E97-4A66-B7BF-AA107D3D25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81434" y="332656"/>
            <a:ext cx="8229600" cy="1252728"/>
          </a:xfrm>
        </p:spPr>
        <p:txBody>
          <a:bodyPr>
            <a:normAutofit/>
          </a:bodyPr>
          <a:lstStyle/>
          <a:p>
            <a:pPr algn="ctr"/>
            <a:r>
              <a:rPr lang="sk-SK" sz="4800" dirty="0" smtClean="0">
                <a:solidFill>
                  <a:schemeClr val="bg1"/>
                </a:solidFill>
                <a:effectLst/>
                <a:latin typeface="+mn-lt"/>
                <a:cs typeface="Arial" pitchFamily="34" charset="0"/>
              </a:rPr>
              <a:t>Medziročné úspechy</a:t>
            </a:r>
            <a:endParaRPr lang="sk-SK" sz="4800" dirty="0">
              <a:solidFill>
                <a:schemeClr val="bg1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6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179512" y="6234311"/>
            <a:ext cx="3786691" cy="365125"/>
          </a:xfrm>
        </p:spPr>
        <p:txBody>
          <a:bodyPr/>
          <a:lstStyle/>
          <a:p>
            <a:r>
              <a:rPr lang="sk-SK" dirty="0" smtClean="0"/>
              <a:t>            Ministerstvo zdravotníctva</a:t>
            </a:r>
            <a:endParaRPr lang="sk-SK" dirty="0"/>
          </a:p>
        </p:txBody>
      </p:sp>
      <p:pic>
        <p:nvPicPr>
          <p:cNvPr id="7" name="Picture 3" descr="slovensky znak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12" y="6308213"/>
            <a:ext cx="193045" cy="217323"/>
          </a:xfrm>
          <a:prstGeom prst="rect">
            <a:avLst/>
          </a:prstGeom>
        </p:spPr>
      </p:pic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8972167"/>
              </p:ext>
            </p:extLst>
          </p:nvPr>
        </p:nvGraphicFramePr>
        <p:xfrm>
          <a:off x="-1116632" y="1556792"/>
          <a:ext cx="11449272" cy="4353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9937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8384E2-ACA3-4F96-9514-30A0A42086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C08384E2-ACA3-4F96-9514-30A0A42086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C08384E2-ACA3-4F96-9514-30A0A42086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C08384E2-ACA3-4F96-9514-30A0A42086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EB7308-5000-4219-BD5E-CD8766ADC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graphicEl>
                                              <a:dgm id="{67EB7308-5000-4219-BD5E-CD8766ADC3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graphicEl>
                                              <a:dgm id="{67EB7308-5000-4219-BD5E-CD8766ADC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67EB7308-5000-4219-BD5E-CD8766ADC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016B7B-0113-46AC-ADF5-824D0E7E52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48016B7B-0113-46AC-ADF5-824D0E7E52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48016B7B-0113-46AC-ADF5-824D0E7E52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48016B7B-0113-46AC-ADF5-824D0E7E52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565D983-A6FB-4D2F-924D-22B1D63B1F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0565D983-A6FB-4D2F-924D-22B1D63B1F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graphicEl>
                                              <a:dgm id="{0565D983-A6FB-4D2F-924D-22B1D63B1F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0565D983-A6FB-4D2F-924D-22B1D63B1F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63D6B8C-0880-4AEC-99EA-585D44F7D3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263D6B8C-0880-4AEC-99EA-585D44F7D3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263D6B8C-0880-4AEC-99EA-585D44F7D3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263D6B8C-0880-4AEC-99EA-585D44F7D3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E4A26A-0A79-4EFF-8290-91B4F09628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graphicEl>
                                              <a:dgm id="{72E4A26A-0A79-4EFF-8290-91B4F09628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72E4A26A-0A79-4EFF-8290-91B4F09628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72E4A26A-0A79-4EFF-8290-91B4F09628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D39FC03-3C24-4808-BABC-926902634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DD39FC03-3C24-4808-BABC-926902634B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DD39FC03-3C24-4808-BABC-926902634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DD39FC03-3C24-4808-BABC-926902634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7FFE0D-6521-4B0D-9DC1-49050B5648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graphicEl>
                                              <a:dgm id="{867FFE0D-6521-4B0D-9DC1-49050B5648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867FFE0D-6521-4B0D-9DC1-49050B5648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867FFE0D-6521-4B0D-9DC1-49050B5648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D41C73-1729-4B33-A9FD-F11FE26AA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79D41C73-1729-4B33-A9FD-F11FE26AAD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79D41C73-1729-4B33-A9FD-F11FE26AA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79D41C73-1729-4B33-A9FD-F11FE26AA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1E1820-E7F9-4B7D-9A68-8BE2224DD9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FD1E1820-E7F9-4B7D-9A68-8BE2224DD9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graphicEl>
                                              <a:dgm id="{FD1E1820-E7F9-4B7D-9A68-8BE2224DD9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graphicEl>
                                              <a:dgm id="{FD1E1820-E7F9-4B7D-9A68-8BE2224DD9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39F57A1-2586-48DE-9FEB-B5F7B0F9A6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graphicEl>
                                              <a:dgm id="{D39F57A1-2586-48DE-9FEB-B5F7B0F9A6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graphicEl>
                                              <a:dgm id="{D39F57A1-2586-48DE-9FEB-B5F7B0F9A6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graphicEl>
                                              <a:dgm id="{D39F57A1-2586-48DE-9FEB-B5F7B0F9A6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FD0C9BE-DB42-46B5-8B9F-988C0114D8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">
                                            <p:graphicEl>
                                              <a:dgm id="{7FD0C9BE-DB42-46B5-8B9F-988C0114D8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graphicEl>
                                              <a:dgm id="{7FD0C9BE-DB42-46B5-8B9F-988C0114D8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>
                                            <p:graphicEl>
                                              <a:dgm id="{7FD0C9BE-DB42-46B5-8B9F-988C0114D8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48B648-3ED1-4A09-9189-52DFDF7E6E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>
                                            <p:graphicEl>
                                              <a:dgm id="{5448B648-3ED1-4A09-9189-52DFDF7E6E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>
                                            <p:graphicEl>
                                              <a:dgm id="{5448B648-3ED1-4A09-9189-52DFDF7E6E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>
                                            <p:graphicEl>
                                              <a:dgm id="{5448B648-3ED1-4A09-9189-52DFDF7E6E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4B7A04-EA2C-4A6B-B13F-58040786F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graphicEl>
                                              <a:dgm id="{244B7A04-EA2C-4A6B-B13F-58040786FB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graphicEl>
                                              <a:dgm id="{244B7A04-EA2C-4A6B-B13F-58040786F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graphicEl>
                                              <a:dgm id="{244B7A04-EA2C-4A6B-B13F-58040786F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D62D976-9D2E-4E3E-B7F3-9B16C08664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>
                                            <p:graphicEl>
                                              <a:dgm id="{DD62D976-9D2E-4E3E-B7F3-9B16C08664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graphicEl>
                                              <a:dgm id="{DD62D976-9D2E-4E3E-B7F3-9B16C08664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graphicEl>
                                              <a:dgm id="{DD62D976-9D2E-4E3E-B7F3-9B16C08664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ABA9BF4-F397-4AE9-85E6-9213159487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">
                                            <p:graphicEl>
                                              <a:dgm id="{0ABA9BF4-F397-4AE9-85E6-9213159487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">
                                            <p:graphicEl>
                                              <a:dgm id="{0ABA9BF4-F397-4AE9-85E6-9213159487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">
                                            <p:graphicEl>
                                              <a:dgm id="{0ABA9BF4-F397-4AE9-85E6-9213159487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>
            <a:normAutofit/>
          </a:bodyPr>
          <a:lstStyle/>
          <a:p>
            <a:r>
              <a:rPr lang="sk-SK" sz="3200" dirty="0">
                <a:solidFill>
                  <a:schemeClr val="bg1"/>
                </a:solidFill>
              </a:rPr>
              <a:t>T</a:t>
            </a:r>
            <a:r>
              <a:rPr lang="sk-SK" sz="3200" dirty="0" smtClean="0">
                <a:solidFill>
                  <a:schemeClr val="bg1"/>
                </a:solidFill>
              </a:rPr>
              <a:t>rend vývoja osobných nákladov </a:t>
            </a:r>
            <a:endParaRPr lang="sk-SK" sz="3200" dirty="0">
              <a:solidFill>
                <a:schemeClr val="bg1"/>
              </a:solidFill>
            </a:endParaRPr>
          </a:p>
        </p:txBody>
      </p:sp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872067" y="1196752"/>
            <a:ext cx="7408333" cy="4929411"/>
          </a:xfrm>
        </p:spPr>
        <p:txBody>
          <a:bodyPr/>
          <a:lstStyle/>
          <a:p>
            <a:pPr marL="0" indent="0">
              <a:buNone/>
            </a:pPr>
            <a:endParaRPr lang="sk-SK" b="1" dirty="0" smtClean="0"/>
          </a:p>
          <a:p>
            <a:endParaRPr lang="sk-SK" b="1" dirty="0" smtClean="0"/>
          </a:p>
          <a:p>
            <a:pPr marL="0" indent="0">
              <a:buNone/>
            </a:pPr>
            <a:endParaRPr lang="sk-SK" dirty="0"/>
          </a:p>
          <a:p>
            <a:endParaRPr lang="sk-SK" dirty="0"/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34924"/>
              </p:ext>
            </p:extLst>
          </p:nvPr>
        </p:nvGraphicFramePr>
        <p:xfrm>
          <a:off x="683568" y="2492896"/>
          <a:ext cx="792088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148729874"/>
              </p:ext>
            </p:extLst>
          </p:nvPr>
        </p:nvGraphicFramePr>
        <p:xfrm>
          <a:off x="-1692696" y="1052736"/>
          <a:ext cx="12457384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569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V</a:t>
            </a:r>
            <a:r>
              <a:rPr lang="sk-SK" sz="3200" dirty="0" err="1" smtClean="0"/>
              <a:t>ysoký</a:t>
            </a:r>
            <a:r>
              <a:rPr lang="sk-SK" sz="3200" dirty="0" smtClean="0"/>
              <a:t> podiel a nárast osobných nákladov</a:t>
            </a:r>
            <a:endParaRPr lang="sk-SK" sz="3200" dirty="0"/>
          </a:p>
        </p:txBody>
      </p:sp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</p:spPr>
        <p:txBody>
          <a:bodyPr/>
          <a:lstStyle/>
          <a:p>
            <a:pPr marL="0" indent="0">
              <a:buNone/>
            </a:pPr>
            <a:endParaRPr lang="sk-SK" dirty="0"/>
          </a:p>
          <a:p>
            <a:endParaRPr lang="sk-SK" dirty="0"/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0937858"/>
              </p:ext>
            </p:extLst>
          </p:nvPr>
        </p:nvGraphicFramePr>
        <p:xfrm>
          <a:off x="971600" y="2321496"/>
          <a:ext cx="763284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5538022" y="272790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73%</a:t>
            </a:r>
            <a:endParaRPr lang="sk-SK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BlokTextu 7"/>
          <p:cNvSpPr txBox="1"/>
          <p:nvPr/>
        </p:nvSpPr>
        <p:spPr>
          <a:xfrm>
            <a:off x="6888879" y="2616145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69%</a:t>
            </a:r>
            <a:endParaRPr lang="sk-SK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Rovná spojovacia šípka 9"/>
          <p:cNvCxnSpPr/>
          <p:nvPr/>
        </p:nvCxnSpPr>
        <p:spPr>
          <a:xfrm flipH="1">
            <a:off x="6444209" y="2881795"/>
            <a:ext cx="576063" cy="40318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45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>
          <a:xfrm>
            <a:off x="179513" y="6309320"/>
            <a:ext cx="2448271" cy="365125"/>
          </a:xfrm>
        </p:spPr>
        <p:txBody>
          <a:bodyPr/>
          <a:lstStyle/>
          <a:p>
            <a:r>
              <a:rPr lang="sk-SK" dirty="0" smtClean="0"/>
              <a:t>Ministerstvo zdravotníctva</a:t>
            </a:r>
            <a:endParaRPr lang="sk-SK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dirty="0" smtClean="0"/>
              <a:t>Spomalené </a:t>
            </a:r>
            <a:r>
              <a:rPr lang="sk-SK" sz="3200" dirty="0"/>
              <a:t>generovanie strát v nemocniciach</a:t>
            </a:r>
            <a:r>
              <a:rPr lang="sk-SK" sz="3200" b="1" dirty="0"/>
              <a:t/>
            </a:r>
            <a:br>
              <a:rPr lang="sk-SK" sz="3200" b="1" dirty="0"/>
            </a:br>
            <a:endParaRPr lang="sk-SK" sz="3200" dirty="0"/>
          </a:p>
        </p:txBody>
      </p:sp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</p:spPr>
        <p:txBody>
          <a:bodyPr/>
          <a:lstStyle/>
          <a:p>
            <a:pPr marL="0" indent="0">
              <a:buNone/>
            </a:pPr>
            <a:endParaRPr lang="sk-SK" b="1" dirty="0" smtClean="0"/>
          </a:p>
          <a:p>
            <a:pPr marL="0" indent="0">
              <a:buNone/>
            </a:pPr>
            <a:endParaRPr lang="sk-SK" dirty="0"/>
          </a:p>
          <a:p>
            <a:endParaRPr lang="sk-SK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1548574"/>
              </p:ext>
            </p:extLst>
          </p:nvPr>
        </p:nvGraphicFramePr>
        <p:xfrm>
          <a:off x="1187624" y="2420888"/>
          <a:ext cx="7128792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522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899592" y="2276872"/>
            <a:ext cx="7408333" cy="3489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sz="2000" b="1" dirty="0" smtClean="0"/>
              <a:t>      </a:t>
            </a:r>
          </a:p>
          <a:p>
            <a:pPr marL="0" indent="0">
              <a:buNone/>
            </a:pPr>
            <a:endParaRPr lang="sk-SK" sz="1800" b="1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Implementácia opatrení na zamedzenie rastu zadlženosti zdravotníckych zariadení</a:t>
            </a:r>
            <a:endParaRPr lang="sk-SK" sz="28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823026493"/>
              </p:ext>
            </p:extLst>
          </p:nvPr>
        </p:nvGraphicFramePr>
        <p:xfrm>
          <a:off x="-2052736" y="1916832"/>
          <a:ext cx="12601400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7180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CEB3F32-2AE8-43B1-B5BB-F2B5366B9E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0CEB3F32-2AE8-43B1-B5BB-F2B5366B9E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0CEB3F32-2AE8-43B1-B5BB-F2B5366B9E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0CEB3F32-2AE8-43B1-B5BB-F2B5366B9E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D0BBE6-D0F3-4C66-B0B5-ED345A2075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graphicEl>
                                              <a:dgm id="{A1D0BBE6-D0F3-4C66-B0B5-ED345A2075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graphicEl>
                                              <a:dgm id="{A1D0BBE6-D0F3-4C66-B0B5-ED345A2075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A1D0BBE6-D0F3-4C66-B0B5-ED345A2075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E9B60A-C874-49E1-B6A6-9B2518004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1EE9B60A-C874-49E1-B6A6-9B25180046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1EE9B60A-C874-49E1-B6A6-9B2518004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1EE9B60A-C874-49E1-B6A6-9B2518004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7C6E0-86CD-4B2D-8E64-06F2C91D29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6E17C6E0-86CD-4B2D-8E64-06F2C91D29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graphicEl>
                                              <a:dgm id="{6E17C6E0-86CD-4B2D-8E64-06F2C91D29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6E17C6E0-86CD-4B2D-8E64-06F2C91D29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39BFD5-6934-47F2-9B0F-C2BF9E91ED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1C39BFD5-6934-47F2-9B0F-C2BF9E91ED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1C39BFD5-6934-47F2-9B0F-C2BF9E91ED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1C39BFD5-6934-47F2-9B0F-C2BF9E91ED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AF4692-FD4C-4367-A41F-F53D251E42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graphicEl>
                                              <a:dgm id="{01AF4692-FD4C-4367-A41F-F53D251E42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01AF4692-FD4C-4367-A41F-F53D251E42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01AF4692-FD4C-4367-A41F-F53D251E42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D458E2E-B92C-4BAD-86C0-8C566E0218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8D458E2E-B92C-4BAD-86C0-8C566E0218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8D458E2E-B92C-4BAD-86C0-8C566E0218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8D458E2E-B92C-4BAD-86C0-8C566E0218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1354E2-BC53-4263-AE20-427B7E59ED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graphicEl>
                                              <a:dgm id="{651354E2-BC53-4263-AE20-427B7E59ED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651354E2-BC53-4263-AE20-427B7E59ED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651354E2-BC53-4263-AE20-427B7E59ED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9C41CEC-1B89-4EF5-A48B-53AD3C7FE8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89C41CEC-1B89-4EF5-A48B-53AD3C7FE8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89C41CEC-1B89-4EF5-A48B-53AD3C7FE8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89C41CEC-1B89-4EF5-A48B-53AD3C7FE8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C7DD4AE-BAC6-42B3-93B6-67A9774D88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4C7DD4AE-BAC6-42B3-93B6-67A9774D88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graphicEl>
                                              <a:dgm id="{4C7DD4AE-BAC6-42B3-93B6-67A9774D88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graphicEl>
                                              <a:dgm id="{4C7DD4AE-BAC6-42B3-93B6-67A9774D88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569371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tx2"/>
              </a:buClr>
              <a:buNone/>
            </a:pPr>
            <a:r>
              <a:rPr lang="sk-SK" sz="2000" dirty="0" smtClean="0">
                <a:solidFill>
                  <a:schemeClr val="tx1"/>
                </a:solidFill>
              </a:rPr>
              <a:t>Vývoj záväzkov fakultných a univerzitných nemocníc</a:t>
            </a:r>
          </a:p>
          <a:p>
            <a:pPr marL="0" indent="0">
              <a:buNone/>
            </a:pPr>
            <a:endParaRPr lang="sk-SK" sz="2000" b="1" dirty="0"/>
          </a:p>
          <a:p>
            <a:pPr marL="0" indent="0">
              <a:buNone/>
            </a:pPr>
            <a:endParaRPr lang="sk-SK" sz="1800" b="1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Implementácia opatrení na zamedzenie rastu zadlženosti zdravotníckych zariadení</a:t>
            </a:r>
            <a:endParaRPr lang="sk-SK" sz="2800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2834825"/>
              </p:ext>
            </p:extLst>
          </p:nvPr>
        </p:nvGraphicFramePr>
        <p:xfrm>
          <a:off x="611560" y="1916832"/>
          <a:ext cx="7848872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043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569371"/>
          </a:xfrm>
        </p:spPr>
        <p:txBody>
          <a:bodyPr>
            <a:normAutofit/>
          </a:bodyPr>
          <a:lstStyle/>
          <a:p>
            <a:pPr marL="0" indent="0">
              <a:buClr>
                <a:schemeClr val="tx2"/>
              </a:buClr>
              <a:buNone/>
            </a:pPr>
            <a:endParaRPr lang="sk-SK" sz="20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sk-SK" sz="2000" b="1" dirty="0"/>
          </a:p>
          <a:p>
            <a:pPr marL="0" indent="0">
              <a:buNone/>
            </a:pPr>
            <a:endParaRPr lang="sk-SK" sz="1800" b="1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Implementácia opatrení na zamedzenie rastu zadlženosti zdravotníckych zariadení</a:t>
            </a:r>
            <a:endParaRPr lang="sk-SK" sz="2800" dirty="0"/>
          </a:p>
        </p:txBody>
      </p:sp>
      <p:graphicFrame>
        <p:nvGraphicFramePr>
          <p:cNvPr id="6" name="Zástupný symbol obsahu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8073507"/>
              </p:ext>
            </p:extLst>
          </p:nvPr>
        </p:nvGraphicFramePr>
        <p:xfrm>
          <a:off x="827584" y="1700808"/>
          <a:ext cx="7408862" cy="42093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8400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1560" y="1988841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3600" dirty="0" smtClean="0"/>
              <a:t>Príklady zlepšeného hospodárenia nemocníc</a:t>
            </a:r>
            <a:endParaRPr lang="sk-SK" sz="3600" dirty="0"/>
          </a:p>
        </p:txBody>
      </p:sp>
    </p:spTree>
    <p:extLst>
      <p:ext uri="{BB962C8B-B14F-4D97-AF65-F5344CB8AC3E}">
        <p14:creationId xmlns:p14="http://schemas.microsoft.com/office/powerpoint/2010/main" val="299296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1611460"/>
              </p:ext>
            </p:extLst>
          </p:nvPr>
        </p:nvGraphicFramePr>
        <p:xfrm>
          <a:off x="-1692696" y="1988840"/>
          <a:ext cx="12241360" cy="413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FN Žilina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2914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7A857B-3525-4545-AD61-CCDF9AD918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D87A857B-3525-4545-AD61-CCDF9AD918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D87A857B-3525-4545-AD61-CCDF9AD918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D87A857B-3525-4545-AD61-CCDF9AD918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43B8E4-DCBC-46E0-9A43-D86B37C67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graphicEl>
                                              <a:dgm id="{9B43B8E4-DCBC-46E0-9A43-D86B37C670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graphicEl>
                                              <a:dgm id="{9B43B8E4-DCBC-46E0-9A43-D86B37C67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9B43B8E4-DCBC-46E0-9A43-D86B37C67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1FFBF0-B112-4EA7-8AE7-7BCCF36D06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671FFBF0-B112-4EA7-8AE7-7BCCF36D06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671FFBF0-B112-4EA7-8AE7-7BCCF36D06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671FFBF0-B112-4EA7-8AE7-7BCCF36D06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786363-4780-40E2-A585-8EE681D02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3A786363-4780-40E2-A585-8EE681D024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graphicEl>
                                              <a:dgm id="{3A786363-4780-40E2-A585-8EE681D02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3A786363-4780-40E2-A585-8EE681D02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ADC489-602A-4E77-9C13-D8DE068514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00ADC489-602A-4E77-9C13-D8DE068514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00ADC489-602A-4E77-9C13-D8DE068514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00ADC489-602A-4E77-9C13-D8DE068514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35C834-F286-4AC2-9299-0C965D9EC6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graphicEl>
                                              <a:dgm id="{CE35C834-F286-4AC2-9299-0C965D9EC6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CE35C834-F286-4AC2-9299-0C965D9EC6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CE35C834-F286-4AC2-9299-0C965D9EC6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1CAC37-2ADE-4DCD-9067-A6E596DFC6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451CAC37-2ADE-4DCD-9067-A6E596DFC6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451CAC37-2ADE-4DCD-9067-A6E596DFC6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451CAC37-2ADE-4DCD-9067-A6E596DFC6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0917FF-8CEA-4204-945F-E3DC0B161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graphicEl>
                                              <a:dgm id="{A30917FF-8CEA-4204-945F-E3DC0B1615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A30917FF-8CEA-4204-945F-E3DC0B161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A30917FF-8CEA-4204-945F-E3DC0B161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BEA1C0-72A3-4E82-926B-C5548CE3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6DBEA1C0-72A3-4E82-926B-C5548CE36B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6DBEA1C0-72A3-4E82-926B-C5548CE3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6DBEA1C0-72A3-4E82-926B-C5548CE3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31411F2-3847-4FF2-9926-5EAB0306B7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631411F2-3847-4FF2-9926-5EAB0306B7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graphicEl>
                                              <a:dgm id="{631411F2-3847-4FF2-9926-5EAB0306B7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graphicEl>
                                              <a:dgm id="{631411F2-3847-4FF2-9926-5EAB0306B7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887FCC1-604C-4491-A413-718A742DB9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graphicEl>
                                              <a:dgm id="{5887FCC1-604C-4491-A413-718A742DB9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graphicEl>
                                              <a:dgm id="{5887FCC1-604C-4491-A413-718A742DB9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graphicEl>
                                              <a:dgm id="{5887FCC1-604C-4491-A413-718A742DB9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67970B-F5CA-4904-845E-820C49CAA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">
                                            <p:graphicEl>
                                              <a:dgm id="{7067970B-F5CA-4904-845E-820C49CAA5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graphicEl>
                                              <a:dgm id="{7067970B-F5CA-4904-845E-820C49CAA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>
                                            <p:graphicEl>
                                              <a:dgm id="{7067970B-F5CA-4904-845E-820C49CAA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1777844"/>
              </p:ext>
            </p:extLst>
          </p:nvPr>
        </p:nvGraphicFramePr>
        <p:xfrm>
          <a:off x="-1692696" y="1988840"/>
          <a:ext cx="12241360" cy="413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FN Nitra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521981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9F86A3-1933-4AF5-AC7A-5DDB0B1261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C99F86A3-1933-4AF5-AC7A-5DDB0B1261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C99F86A3-1933-4AF5-AC7A-5DDB0B1261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C99F86A3-1933-4AF5-AC7A-5DDB0B1261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091A8F1-9D27-47DA-B03F-909757D92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graphicEl>
                                              <a:dgm id="{F091A8F1-9D27-47DA-B03F-909757D920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graphicEl>
                                              <a:dgm id="{F091A8F1-9D27-47DA-B03F-909757D92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F091A8F1-9D27-47DA-B03F-909757D92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149098-A0DA-491D-8BA9-330A6EF13E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B6149098-A0DA-491D-8BA9-330A6EF13E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B6149098-A0DA-491D-8BA9-330A6EF13E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B6149098-A0DA-491D-8BA9-330A6EF13E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B0234-5889-4698-81BD-FF0359D88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2B6B0234-5889-4698-81BD-FF0359D889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graphicEl>
                                              <a:dgm id="{2B6B0234-5889-4698-81BD-FF0359D88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2B6B0234-5889-4698-81BD-FF0359D88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A953CB0-3567-4090-8046-B3F596A5E2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EA953CB0-3567-4090-8046-B3F596A5E2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EA953CB0-3567-4090-8046-B3F596A5E2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EA953CB0-3567-4090-8046-B3F596A5E2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9C7E6F9-A5A4-40BF-96B3-5850243962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graphicEl>
                                              <a:dgm id="{B9C7E6F9-A5A4-40BF-96B3-5850243962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B9C7E6F9-A5A4-40BF-96B3-5850243962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B9C7E6F9-A5A4-40BF-96B3-5850243962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FA4B91-F004-4B65-A352-308B211BD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2BFA4B91-F004-4B65-A352-308B211BD8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2BFA4B91-F004-4B65-A352-308B211BD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2BFA4B91-F004-4B65-A352-308B211BD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99B511-CDB0-452D-9380-CE5A8768D1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graphicEl>
                                              <a:dgm id="{0B99B511-CDB0-452D-9380-CE5A8768D1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0B99B511-CDB0-452D-9380-CE5A8768D1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0B99B511-CDB0-452D-9380-CE5A8768D1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1019E40-817B-4CF7-AC72-F58F11ADC6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B1019E40-817B-4CF7-AC72-F58F11ADC6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B1019E40-817B-4CF7-AC72-F58F11ADC6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B1019E40-817B-4CF7-AC72-F58F11ADC6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B5C339-8C34-4878-BA83-0C62C203F6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7EB5C339-8C34-4878-BA83-0C62C203F6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graphicEl>
                                              <a:dgm id="{7EB5C339-8C34-4878-BA83-0C62C203F6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graphicEl>
                                              <a:dgm id="{7EB5C339-8C34-4878-BA83-0C62C203F6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A936131-F361-42D3-9A56-091FC459A1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graphicEl>
                                              <a:dgm id="{EA936131-F361-42D3-9A56-091FC459A1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graphicEl>
                                              <a:dgm id="{EA936131-F361-42D3-9A56-091FC459A1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graphicEl>
                                              <a:dgm id="{EA936131-F361-42D3-9A56-091FC459A1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63875A-9163-40DE-8F9C-A5C0A0BEC9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">
                                            <p:graphicEl>
                                              <a:dgm id="{3B63875A-9163-40DE-8F9C-A5C0A0BEC9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graphicEl>
                                              <a:dgm id="{3B63875A-9163-40DE-8F9C-A5C0A0BEC9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>
                                            <p:graphicEl>
                                              <a:dgm id="{3B63875A-9163-40DE-8F9C-A5C0A0BEC9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5909F3-80A8-4419-9EDA-3C71801DD1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>
                                            <p:graphicEl>
                                              <a:dgm id="{005909F3-80A8-4419-9EDA-3C71801DD1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>
                                            <p:graphicEl>
                                              <a:dgm id="{005909F3-80A8-4419-9EDA-3C71801DD1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>
                                            <p:graphicEl>
                                              <a:dgm id="{005909F3-80A8-4419-9EDA-3C71801DD1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8D67B24-0841-4B0B-8419-D71A1315E8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graphicEl>
                                              <a:dgm id="{18D67B24-0841-4B0B-8419-D71A1315E8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graphicEl>
                                              <a:dgm id="{18D67B24-0841-4B0B-8419-D71A1315E8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graphicEl>
                                              <a:dgm id="{18D67B24-0841-4B0B-8419-D71A1315E8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D32631-F2C9-48EA-846D-E090A018C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>
                                            <p:graphicEl>
                                              <a:dgm id="{39D32631-F2C9-48EA-846D-E090A018C5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graphicEl>
                                              <a:dgm id="{39D32631-F2C9-48EA-846D-E090A018C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graphicEl>
                                              <a:dgm id="{39D32631-F2C9-48EA-846D-E090A018C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561F384-D79A-4603-ADF6-894878C923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">
                                            <p:graphicEl>
                                              <a:dgm id="{9561F384-D79A-4603-ADF6-894878C923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">
                                            <p:graphicEl>
                                              <a:dgm id="{9561F384-D79A-4603-ADF6-894878C923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">
                                            <p:graphicEl>
                                              <a:dgm id="{9561F384-D79A-4603-ADF6-894878C923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3154659"/>
              </p:ext>
            </p:extLst>
          </p:nvPr>
        </p:nvGraphicFramePr>
        <p:xfrm>
          <a:off x="-1692696" y="1988840"/>
          <a:ext cx="12241360" cy="413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DFNsP</a:t>
            </a:r>
            <a:r>
              <a:rPr lang="sk-SK" dirty="0" smtClean="0"/>
              <a:t> B. Bystrica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2399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9811E6-AB26-42BD-BA5D-10FEC79F4C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829811E6-AB26-42BD-BA5D-10FEC79F4C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829811E6-AB26-42BD-BA5D-10FEC79F4C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829811E6-AB26-42BD-BA5D-10FEC79F4C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CCE1C9-A9FB-43BA-BD29-835BAC6106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graphicEl>
                                              <a:dgm id="{ABCCE1C9-A9FB-43BA-BD29-835BAC6106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graphicEl>
                                              <a:dgm id="{ABCCE1C9-A9FB-43BA-BD29-835BAC6106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ABCCE1C9-A9FB-43BA-BD29-835BAC6106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FF4962-ED7B-4893-9F4E-20467A309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E9FF4962-ED7B-4893-9F4E-20467A3096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E9FF4962-ED7B-4893-9F4E-20467A309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E9FF4962-ED7B-4893-9F4E-20467A309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D695A9B-CD1E-4F63-BA3A-C5C2BB164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3D695A9B-CD1E-4F63-BA3A-C5C2BB164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graphicEl>
                                              <a:dgm id="{3D695A9B-CD1E-4F63-BA3A-C5C2BB164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3D695A9B-CD1E-4F63-BA3A-C5C2BB164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67890E3-9689-4B48-91FB-65ED75543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767890E3-9689-4B48-91FB-65ED755438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767890E3-9689-4B48-91FB-65ED75543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767890E3-9689-4B48-91FB-65ED75543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229C05-123B-41E6-9C66-178B87283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graphicEl>
                                              <a:dgm id="{8F229C05-123B-41E6-9C66-178B872833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8F229C05-123B-41E6-9C66-178B87283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8F229C05-123B-41E6-9C66-178B87283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72589D-5098-4662-813F-ADFD49986D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DC72589D-5098-4662-813F-ADFD49986D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DC72589D-5098-4662-813F-ADFD49986D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DC72589D-5098-4662-813F-ADFD49986D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3DD308B-B04D-4CEC-9E9C-2C59F148D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graphicEl>
                                              <a:dgm id="{73DD308B-B04D-4CEC-9E9C-2C59F148DC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73DD308B-B04D-4CEC-9E9C-2C59F148D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73DD308B-B04D-4CEC-9E9C-2C59F148D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9E5626-1836-48EB-B3DA-0615B7D75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869E5626-1836-48EB-B3DA-0615B7D751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869E5626-1836-48EB-B3DA-0615B7D75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869E5626-1836-48EB-B3DA-0615B7D75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8E6DDC-88D0-415B-B9C4-566ECDD5AE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8B8E6DDC-88D0-415B-B9C4-566ECDD5AE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graphicEl>
                                              <a:dgm id="{8B8E6DDC-88D0-415B-B9C4-566ECDD5AE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graphicEl>
                                              <a:dgm id="{8B8E6DDC-88D0-415B-B9C4-566ECDD5AE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8349314"/>
              </p:ext>
            </p:extLst>
          </p:nvPr>
        </p:nvGraphicFramePr>
        <p:xfrm>
          <a:off x="-1692696" y="1988840"/>
          <a:ext cx="12241360" cy="413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DFNsP</a:t>
            </a:r>
            <a:r>
              <a:rPr lang="sk-SK" dirty="0" smtClean="0"/>
              <a:t> Košice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2669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7A63FB-CCC9-422E-B310-AFAE5D2B99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AA7A63FB-CCC9-422E-B310-AFAE5D2B99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AA7A63FB-CCC9-422E-B310-AFAE5D2B99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AA7A63FB-CCC9-422E-B310-AFAE5D2B99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83A9C00-9533-42D0-BC50-EA9D6B2FD2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graphicEl>
                                              <a:dgm id="{B83A9C00-9533-42D0-BC50-EA9D6B2FD2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graphicEl>
                                              <a:dgm id="{B83A9C00-9533-42D0-BC50-EA9D6B2FD2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B83A9C00-9533-42D0-BC50-EA9D6B2FD2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9969CE-9AA8-4D33-ADD5-0581EFE27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A79969CE-9AA8-4D33-ADD5-0581EFE274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A79969CE-9AA8-4D33-ADD5-0581EFE27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A79969CE-9AA8-4D33-ADD5-0581EFE27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A5164F-D849-4F98-B639-2D5DE70981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graphicEl>
                                              <a:dgm id="{78A5164F-D849-4F98-B639-2D5DE70981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graphicEl>
                                              <a:dgm id="{78A5164F-D849-4F98-B639-2D5DE70981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78A5164F-D849-4F98-B639-2D5DE70981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0EB9F3-9C1C-43CB-B24B-40D8FB44C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070EB9F3-9C1C-43CB-B24B-40D8FB44C7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070EB9F3-9C1C-43CB-B24B-40D8FB44C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070EB9F3-9C1C-43CB-B24B-40D8FB44C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10C3067-1C74-41FB-A9E6-5D16905339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graphicEl>
                                              <a:dgm id="{B10C3067-1C74-41FB-A9E6-5D16905339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B10C3067-1C74-41FB-A9E6-5D16905339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B10C3067-1C74-41FB-A9E6-5D16905339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E33713-BA74-4F4C-AED2-C5FF8574A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9EE33713-BA74-4F4C-AED2-C5FF8574A1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9EE33713-BA74-4F4C-AED2-C5FF8574A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9EE33713-BA74-4F4C-AED2-C5FF8574A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46DEE8-2FA3-4AEA-93A2-2ADA22AE31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graphicEl>
                                              <a:dgm id="{D646DEE8-2FA3-4AEA-93A2-2ADA22AE31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D646DEE8-2FA3-4AEA-93A2-2ADA22AE31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D646DEE8-2FA3-4AEA-93A2-2ADA22AE31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C9C47E-CAB1-485E-9D3F-DB076CC5AB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EBC9C47E-CAB1-485E-9D3F-DB076CC5AB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EBC9C47E-CAB1-485E-9D3F-DB076CC5AB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EBC9C47E-CAB1-485E-9D3F-DB076CC5AB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00AFBD-C55A-48EE-AB7F-B1D063AEF6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1400AFBD-C55A-48EE-AB7F-B1D063AEF6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graphicEl>
                                              <a:dgm id="{1400AFBD-C55A-48EE-AB7F-B1D063AEF6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graphicEl>
                                              <a:dgm id="{1400AFBD-C55A-48EE-AB7F-B1D063AEF6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1185581"/>
          </a:xfrm>
        </p:spPr>
        <p:txBody>
          <a:bodyPr/>
          <a:lstStyle/>
          <a:p>
            <a:pPr marL="0" indent="0" algn="ctr">
              <a:buClr>
                <a:schemeClr val="tx2"/>
              </a:buClr>
              <a:buNone/>
            </a:pPr>
            <a:r>
              <a:rPr lang="sk-SK" sz="4400" b="1" dirty="0" smtClean="0">
                <a:solidFill>
                  <a:schemeClr val="tx2">
                    <a:lumMod val="75000"/>
                  </a:schemeClr>
                </a:solidFill>
              </a:rPr>
              <a:t>Ďakujem Vám za pozornosť </a:t>
            </a:r>
          </a:p>
          <a:p>
            <a:pPr marL="0" indent="0">
              <a:buClr>
                <a:schemeClr val="tx2"/>
              </a:buClr>
              <a:buNone/>
            </a:pPr>
            <a:endParaRPr lang="sk-SK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Ministerstvo zdravotníctva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8615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ar vlnenia">
  <a:themeElements>
    <a:clrScheme name="Tvar vlneni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var vlneni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838</TotalTime>
  <Words>580</Words>
  <Application>Microsoft Office PowerPoint</Application>
  <PresentationFormat>Prezentácia na obrazovke (4:3)</PresentationFormat>
  <Paragraphs>108</Paragraphs>
  <Slides>15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15</vt:i4>
      </vt:variant>
    </vt:vector>
  </HeadingPairs>
  <TitlesOfParts>
    <vt:vector size="16" baseType="lpstr">
      <vt:lpstr>Tvar vlnenia</vt:lpstr>
      <vt:lpstr> </vt:lpstr>
      <vt:lpstr>Hospodárske výsledky UN a FN</vt:lpstr>
      <vt:lpstr>Medziročné úspechy</vt:lpstr>
      <vt:lpstr>Trend vývoja osobných nákladov </vt:lpstr>
      <vt:lpstr>Vysoký podiel a nárast osobných nákladov</vt:lpstr>
      <vt:lpstr>Spomalené generovanie strát v nemocniciach </vt:lpstr>
      <vt:lpstr>Implementácia opatrení na zamedzenie rastu zadlženosti zdravotníckych zariadení</vt:lpstr>
      <vt:lpstr>Implementácia opatrení na zamedzenie rastu zadlženosti zdravotníckych zariadení</vt:lpstr>
      <vt:lpstr>Implementácia opatrení na zamedzenie rastu zadlženosti zdravotníckych zariadení</vt:lpstr>
      <vt:lpstr>Prezentácia programu PowerPoint</vt:lpstr>
      <vt:lpstr>FN Žilina</vt:lpstr>
      <vt:lpstr>FN Nitra</vt:lpstr>
      <vt:lpstr>DFNsP B. Bystrica</vt:lpstr>
      <vt:lpstr>DFNsP Košice</vt:lpstr>
      <vt:lpstr>Prezentácia programu PowerPoint</vt:lpstr>
    </vt:vector>
  </TitlesOfParts>
  <Company>MZ SR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Platy v zdravotníctve</dc:title>
  <dc:creator>Lidinská Martina</dc:creator>
  <cp:lastModifiedBy>Slováková Eva</cp:lastModifiedBy>
  <cp:revision>103</cp:revision>
  <dcterms:created xsi:type="dcterms:W3CDTF">2012-06-07T12:26:13Z</dcterms:created>
  <dcterms:modified xsi:type="dcterms:W3CDTF">2014-02-20T08:57:46Z</dcterms:modified>
</cp:coreProperties>
</file>