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0" r:id="rId4"/>
  </p:sldMasterIdLst>
  <p:notesMasterIdLst>
    <p:notesMasterId r:id="rId15"/>
  </p:notesMasterIdLst>
  <p:handoutMasterIdLst>
    <p:handoutMasterId r:id="rId16"/>
  </p:handoutMasterIdLst>
  <p:sldIdLst>
    <p:sldId id="261" r:id="rId5"/>
    <p:sldId id="439" r:id="rId6"/>
    <p:sldId id="321" r:id="rId7"/>
    <p:sldId id="358" r:id="rId8"/>
    <p:sldId id="440" r:id="rId9"/>
    <p:sldId id="427" r:id="rId10"/>
    <p:sldId id="441" r:id="rId11"/>
    <p:sldId id="442" r:id="rId12"/>
    <p:sldId id="443" r:id="rId13"/>
    <p:sldId id="444" r:id="rId14"/>
  </p:sldIdLst>
  <p:sldSz cx="9144000" cy="6858000" type="screen4x3"/>
  <p:notesSz cx="6805613" cy="99441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7600" b="1" kern="1200">
        <a:solidFill>
          <a:srgbClr val="FFD624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7600" b="1" kern="1200">
        <a:solidFill>
          <a:srgbClr val="FFD624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7600" b="1" kern="1200">
        <a:solidFill>
          <a:srgbClr val="FFD624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7600" b="1" kern="1200">
        <a:solidFill>
          <a:srgbClr val="FFD624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7600" b="1" kern="1200">
        <a:solidFill>
          <a:srgbClr val="FFD624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7600" b="1" kern="1200">
        <a:solidFill>
          <a:srgbClr val="FFD624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7600" b="1" kern="1200">
        <a:solidFill>
          <a:srgbClr val="FFD624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7600" b="1" kern="1200">
        <a:solidFill>
          <a:srgbClr val="FFD624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7600" b="1" kern="1200">
        <a:solidFill>
          <a:srgbClr val="FFD624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B66A"/>
    <a:srgbClr val="0F5494"/>
    <a:srgbClr val="3166CF"/>
    <a:srgbClr val="ADD082"/>
    <a:srgbClr val="75195B"/>
    <a:srgbClr val="93C25A"/>
    <a:srgbClr val="EE8032"/>
    <a:srgbClr val="A0F28A"/>
    <a:srgbClr val="EE7D32"/>
    <a:srgbClr val="3E7E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3271" autoAdjust="0"/>
    <p:restoredTop sz="93829" autoAdjust="0"/>
  </p:normalViewPr>
  <p:slideViewPr>
    <p:cSldViewPr>
      <p:cViewPr>
        <p:scale>
          <a:sx n="80" d="100"/>
          <a:sy n="80" d="100"/>
        </p:scale>
        <p:origin x="-2514" y="-7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0" d="100"/>
        <a:sy n="60" d="100"/>
      </p:scale>
      <p:origin x="0" y="3612"/>
    </p:cViewPr>
  </p:sorterViewPr>
  <p:notesViewPr>
    <p:cSldViewPr>
      <p:cViewPr varScale="1">
        <p:scale>
          <a:sx n="62" d="100"/>
          <a:sy n="62" d="100"/>
        </p:scale>
        <p:origin x="-2850" y="-78"/>
      </p:cViewPr>
      <p:guideLst>
        <p:guide orient="horz" pos="3131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Net1\Empl\A\!Common\1.10.1%20EMPL%20analysis-Analytical%20issues\1.10.1.50%20Empl%20&amp;%20social%20monitoring\ANNUAL%20REPORTS\2013\Chapter%202%20-%20policies%20tackling%20poverty%20and%20social%20exclusion\EU2020\Europe2020%20targets%20-%20SG\poverty%20Europe2020%20target.xlsm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Users\JOSEPEM\Documents\TRAV\WK\SG\slovakia_Jan2014_EJ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oleObject" Target="file:///C:\Users\JOSEPEM\Documents\TRAV\WK\SG\slovakia_Jan2014_EJ.xlsx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GB" sz="1400" b="1" dirty="0">
                <a:solidFill>
                  <a:srgbClr val="0F5494"/>
                </a:solidFill>
                <a:latin typeface="+mj-lt"/>
                <a:ea typeface="+mj-ea"/>
                <a:cs typeface="+mj-cs"/>
              </a:rPr>
              <a:t>Employment rate 20-64 for the EU</a:t>
            </a:r>
          </a:p>
        </c:rich>
      </c:tx>
      <c:layout>
        <c:manualLayout>
          <c:xMode val="edge"/>
          <c:yMode val="edge"/>
          <c:x val="2.7586413702312327E-2"/>
          <c:y val="3.0625902785493892E-2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8.7853935185185181E-2"/>
          <c:y val="0.12232559523809523"/>
          <c:w val="0.81513217592592591"/>
          <c:h val="0.57336130952380948"/>
        </c:manualLayout>
      </c:layout>
      <c:lineChart>
        <c:grouping val="standard"/>
        <c:varyColors val="0"/>
        <c:ser>
          <c:idx val="2"/>
          <c:order val="0"/>
          <c:tx>
            <c:strRef>
              <c:f>'EU28 graph (2)'!$A$39</c:f>
              <c:strCache>
                <c:ptCount val="1"/>
                <c:pt idx="0">
                  <c:v>If national targets met*</c:v>
                </c:pt>
              </c:strCache>
            </c:strRef>
          </c:tx>
          <c:spPr>
            <a:ln>
              <a:noFill/>
            </a:ln>
          </c:spPr>
          <c:marker>
            <c:symbol val="diamond"/>
            <c:size val="10"/>
            <c:spPr>
              <a:solidFill>
                <a:srgbClr val="00B0F0"/>
              </a:solidFill>
              <a:ln>
                <a:solidFill>
                  <a:srgbClr val="00B0F0"/>
                </a:solidFill>
              </a:ln>
            </c:spPr>
          </c:marker>
          <c:dLbls>
            <c:txPr>
              <a:bodyPr/>
              <a:lstStyle/>
              <a:p>
                <a:pPr>
                  <a:defRPr b="1">
                    <a:solidFill>
                      <a:srgbClr val="00B0F0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'EU28 graph (2)'!$D$39:$V$39</c:f>
              <c:numCache>
                <c:formatCode>General</c:formatCode>
                <c:ptCount val="19"/>
                <c:pt idx="18" formatCode="0">
                  <c:v>73.986586680873771</c:v>
                </c:pt>
              </c:numCache>
            </c:numRef>
          </c:val>
          <c:smooth val="0"/>
        </c:ser>
        <c:ser>
          <c:idx val="3"/>
          <c:order val="1"/>
          <c:tx>
            <c:strRef>
              <c:f>'EU28 graph (2)'!$A$40</c:f>
              <c:strCache>
                <c:ptCount val="1"/>
                <c:pt idx="0">
                  <c:v>Projected ER if no policy change**</c:v>
                </c:pt>
              </c:strCache>
            </c:strRef>
          </c:tx>
          <c:spPr>
            <a:ln>
              <a:noFill/>
            </a:ln>
          </c:spPr>
          <c:marker>
            <c:symbol val="diamond"/>
            <c:size val="10"/>
            <c:spPr>
              <a:solidFill>
                <a:schemeClr val="tx2"/>
              </a:solidFill>
              <a:ln>
                <a:solidFill>
                  <a:schemeClr val="tx2"/>
                </a:solidFill>
              </a:ln>
            </c:spPr>
          </c:marker>
          <c:dLbls>
            <c:txPr>
              <a:bodyPr/>
              <a:lstStyle/>
              <a:p>
                <a:pPr>
                  <a:defRPr b="1">
                    <a:solidFill>
                      <a:schemeClr val="tx2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'EU28 graph (2)'!$D$40:$V$40</c:f>
              <c:numCache>
                <c:formatCode>General</c:formatCode>
                <c:ptCount val="19"/>
                <c:pt idx="18" formatCode="0">
                  <c:v>71.3</c:v>
                </c:pt>
              </c:numCache>
            </c:numRef>
          </c:val>
          <c:smooth val="0"/>
        </c:ser>
        <c:ser>
          <c:idx val="0"/>
          <c:order val="2"/>
          <c:tx>
            <c:strRef>
              <c:f>'EU28 graph (2)'!$A$36</c:f>
              <c:strCache>
                <c:ptCount val="1"/>
              </c:strCache>
            </c:strRef>
          </c:tx>
          <c:spPr>
            <a:ln>
              <a:solidFill>
                <a:schemeClr val="tx2"/>
              </a:solidFill>
            </a:ln>
          </c:spPr>
          <c:marker>
            <c:symbol val="none"/>
          </c:marker>
          <c:cat>
            <c:numRef>
              <c:f>'EU28 graph (2)'!$D$35:$V$35</c:f>
              <c:numCache>
                <c:formatCode>General</c:formatCode>
                <c:ptCount val="19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  <c:pt idx="17">
                  <c:v>2019</c:v>
                </c:pt>
                <c:pt idx="18">
                  <c:v>2020</c:v>
                </c:pt>
              </c:numCache>
            </c:numRef>
          </c:cat>
          <c:val>
            <c:numRef>
              <c:f>'EU28 graph (2)'!$D$36:$V$36</c:f>
              <c:numCache>
                <c:formatCode>General</c:formatCode>
                <c:ptCount val="19"/>
                <c:pt idx="0">
                  <c:v>66.599999999999994</c:v>
                </c:pt>
                <c:pt idx="1">
                  <c:v>67</c:v>
                </c:pt>
                <c:pt idx="2">
                  <c:v>67.400000000000006</c:v>
                </c:pt>
                <c:pt idx="3">
                  <c:v>67.900000000000006</c:v>
                </c:pt>
                <c:pt idx="4">
                  <c:v>68.900000000000006</c:v>
                </c:pt>
                <c:pt idx="5">
                  <c:v>69.8</c:v>
                </c:pt>
                <c:pt idx="6">
                  <c:v>70.3</c:v>
                </c:pt>
                <c:pt idx="7">
                  <c:v>68.900000000000006</c:v>
                </c:pt>
                <c:pt idx="8">
                  <c:v>68.5</c:v>
                </c:pt>
                <c:pt idx="9">
                  <c:v>68.5</c:v>
                </c:pt>
                <c:pt idx="10">
                  <c:v>68.400000000000006</c:v>
                </c:pt>
              </c:numCache>
            </c:numRef>
          </c:val>
          <c:smooth val="0"/>
        </c:ser>
        <c:ser>
          <c:idx val="1"/>
          <c:order val="3"/>
          <c:tx>
            <c:strRef>
              <c:f>'EU28 graph (2)'!$A$37</c:f>
              <c:strCache>
                <c:ptCount val="1"/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'EU28 graph (2)'!$D$35:$V$35</c:f>
              <c:numCache>
                <c:formatCode>General</c:formatCode>
                <c:ptCount val="19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  <c:pt idx="17">
                  <c:v>2019</c:v>
                </c:pt>
                <c:pt idx="18">
                  <c:v>2020</c:v>
                </c:pt>
              </c:numCache>
            </c:numRef>
          </c:cat>
          <c:val>
            <c:numRef>
              <c:f>'EU28 graph (2)'!$D$37:$V$37</c:f>
              <c:numCache>
                <c:formatCode>0.0</c:formatCode>
                <c:ptCount val="19"/>
                <c:pt idx="0">
                  <c:v>75</c:v>
                </c:pt>
                <c:pt idx="1">
                  <c:v>75</c:v>
                </c:pt>
                <c:pt idx="2">
                  <c:v>75</c:v>
                </c:pt>
                <c:pt idx="3">
                  <c:v>75</c:v>
                </c:pt>
                <c:pt idx="4">
                  <c:v>75</c:v>
                </c:pt>
                <c:pt idx="5">
                  <c:v>75</c:v>
                </c:pt>
                <c:pt idx="6">
                  <c:v>75</c:v>
                </c:pt>
                <c:pt idx="7">
                  <c:v>75</c:v>
                </c:pt>
                <c:pt idx="8">
                  <c:v>75</c:v>
                </c:pt>
                <c:pt idx="9">
                  <c:v>75</c:v>
                </c:pt>
                <c:pt idx="10">
                  <c:v>75</c:v>
                </c:pt>
                <c:pt idx="11">
                  <c:v>75</c:v>
                </c:pt>
                <c:pt idx="12">
                  <c:v>75</c:v>
                </c:pt>
                <c:pt idx="13">
                  <c:v>75</c:v>
                </c:pt>
                <c:pt idx="14">
                  <c:v>75</c:v>
                </c:pt>
                <c:pt idx="15">
                  <c:v>75</c:v>
                </c:pt>
                <c:pt idx="16">
                  <c:v>75</c:v>
                </c:pt>
                <c:pt idx="17">
                  <c:v>75</c:v>
                </c:pt>
                <c:pt idx="18">
                  <c:v>75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2534784"/>
        <c:axId val="172552960"/>
      </c:lineChart>
      <c:catAx>
        <c:axId val="1725347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5400000" vert="horz"/>
          <a:lstStyle/>
          <a:p>
            <a:pPr>
              <a:defRPr/>
            </a:pPr>
            <a:endParaRPr lang="en-US"/>
          </a:p>
        </c:txPr>
        <c:crossAx val="172552960"/>
        <c:crosses val="autoZero"/>
        <c:auto val="1"/>
        <c:lblAlgn val="ctr"/>
        <c:lblOffset val="100"/>
        <c:noMultiLvlLbl val="0"/>
      </c:catAx>
      <c:valAx>
        <c:axId val="172552960"/>
        <c:scaling>
          <c:orientation val="minMax"/>
          <c:max val="80"/>
          <c:min val="6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GB"/>
                  <a:t>% of population 20-64</a:t>
                </a:r>
              </a:p>
            </c:rich>
          </c:tx>
          <c:layout>
            <c:manualLayout>
              <c:xMode val="edge"/>
              <c:yMode val="edge"/>
              <c:x val="1.3229166666666667E-2"/>
              <c:y val="0.32967519841269843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spPr>
          <a:ln>
            <a:noFill/>
          </a:ln>
        </c:spPr>
        <c:crossAx val="172534784"/>
        <c:crosses val="autoZero"/>
        <c:crossBetween val="between"/>
        <c:majorUnit val="5"/>
      </c:valAx>
    </c:plotArea>
    <c:legend>
      <c:legendPos val="t"/>
      <c:layout>
        <c:manualLayout>
          <c:xMode val="edge"/>
          <c:yMode val="edge"/>
          <c:x val="6.0931651645392403E-2"/>
          <c:y val="0.15545496115351412"/>
          <c:w val="0.49510305148002237"/>
          <c:h val="0.10078355370558721"/>
        </c:manualLayout>
      </c:layout>
      <c:overlay val="0"/>
      <c:txPr>
        <a:bodyPr/>
        <a:lstStyle/>
        <a:p>
          <a:pPr>
            <a:defRPr b="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400"/>
      </a:pPr>
      <a:endParaRPr lang="en-US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7903096619964747E-2"/>
          <c:y val="2.8845006939577575E-2"/>
          <c:w val="0.94053195815311819"/>
          <c:h val="0.8676916496549042"/>
        </c:manualLayout>
      </c:layout>
      <c:barChart>
        <c:barDir val="col"/>
        <c:grouping val="stacked"/>
        <c:varyColors val="0"/>
        <c:ser>
          <c:idx val="1"/>
          <c:order val="0"/>
          <c:tx>
            <c:strRef>
              <c:f>ER_MS_2012_target!$C$4</c:f>
              <c:strCache>
                <c:ptCount val="1"/>
                <c:pt idx="0">
                  <c:v> 2012 performance</c:v>
                </c:pt>
              </c:strCache>
            </c:strRef>
          </c:tx>
          <c:spPr>
            <a:solidFill>
              <a:srgbClr val="0000FF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dPt>
            <c:idx val="12"/>
            <c:invertIfNegative val="0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cat>
            <c:strRef>
              <c:f>ER_MS_2012_target!$A$5:$A$32</c:f>
              <c:strCache>
                <c:ptCount val="28"/>
                <c:pt idx="0">
                  <c:v>SE</c:v>
                </c:pt>
                <c:pt idx="1">
                  <c:v>NL</c:v>
                </c:pt>
                <c:pt idx="2">
                  <c:v>DE</c:v>
                </c:pt>
                <c:pt idx="3">
                  <c:v>AT</c:v>
                </c:pt>
                <c:pt idx="4">
                  <c:v>DK</c:v>
                </c:pt>
                <c:pt idx="5">
                  <c:v>FI</c:v>
                </c:pt>
                <c:pt idx="6">
                  <c:v>EE</c:v>
                </c:pt>
                <c:pt idx="7">
                  <c:v>CZ</c:v>
                </c:pt>
                <c:pt idx="8">
                  <c:v>LU</c:v>
                </c:pt>
                <c:pt idx="9">
                  <c:v>CY</c:v>
                </c:pt>
                <c:pt idx="10">
                  <c:v>FR</c:v>
                </c:pt>
                <c:pt idx="11">
                  <c:v>LT</c:v>
                </c:pt>
                <c:pt idx="12">
                  <c:v>EU</c:v>
                </c:pt>
                <c:pt idx="13">
                  <c:v>SI</c:v>
                </c:pt>
                <c:pt idx="14">
                  <c:v>LV</c:v>
                </c:pt>
                <c:pt idx="15">
                  <c:v>BE</c:v>
                </c:pt>
                <c:pt idx="16">
                  <c:v>PT</c:v>
                </c:pt>
                <c:pt idx="17">
                  <c:v>SK</c:v>
                </c:pt>
                <c:pt idx="18">
                  <c:v>PL</c:v>
                </c:pt>
                <c:pt idx="19">
                  <c:v>RO</c:v>
                </c:pt>
                <c:pt idx="20">
                  <c:v>IE</c:v>
                </c:pt>
                <c:pt idx="21">
                  <c:v>MT</c:v>
                </c:pt>
                <c:pt idx="22">
                  <c:v>BG</c:v>
                </c:pt>
                <c:pt idx="23">
                  <c:v>HU</c:v>
                </c:pt>
                <c:pt idx="24">
                  <c:v>IT</c:v>
                </c:pt>
                <c:pt idx="25">
                  <c:v>ES</c:v>
                </c:pt>
                <c:pt idx="26">
                  <c:v>HR</c:v>
                </c:pt>
                <c:pt idx="27">
                  <c:v>EL</c:v>
                </c:pt>
              </c:strCache>
            </c:strRef>
          </c:cat>
          <c:val>
            <c:numRef>
              <c:f>ER_MS_2012_target!$C$5:$C$32</c:f>
              <c:numCache>
                <c:formatCode>#,##0.0</c:formatCode>
                <c:ptCount val="28"/>
                <c:pt idx="0">
                  <c:v>79.400000000000006</c:v>
                </c:pt>
                <c:pt idx="1">
                  <c:v>77.2</c:v>
                </c:pt>
                <c:pt idx="2">
                  <c:v>76.7</c:v>
                </c:pt>
                <c:pt idx="3">
                  <c:v>75.599999999999994</c:v>
                </c:pt>
                <c:pt idx="4">
                  <c:v>75.400000000000006</c:v>
                </c:pt>
                <c:pt idx="5">
                  <c:v>74</c:v>
                </c:pt>
                <c:pt idx="6">
                  <c:v>72.099999999999994</c:v>
                </c:pt>
                <c:pt idx="7">
                  <c:v>71.5</c:v>
                </c:pt>
                <c:pt idx="8">
                  <c:v>71.400000000000006</c:v>
                </c:pt>
                <c:pt idx="9">
                  <c:v>70.2</c:v>
                </c:pt>
                <c:pt idx="10">
                  <c:v>69.3</c:v>
                </c:pt>
                <c:pt idx="11">
                  <c:v>68.5</c:v>
                </c:pt>
                <c:pt idx="12">
                  <c:v>68.400000000000006</c:v>
                </c:pt>
                <c:pt idx="13">
                  <c:v>68.3</c:v>
                </c:pt>
                <c:pt idx="14">
                  <c:v>68.099999999999994</c:v>
                </c:pt>
                <c:pt idx="15">
                  <c:v>67.2</c:v>
                </c:pt>
                <c:pt idx="16">
                  <c:v>66.5</c:v>
                </c:pt>
                <c:pt idx="17">
                  <c:v>65.099999999999994</c:v>
                </c:pt>
                <c:pt idx="18">
                  <c:v>64.7</c:v>
                </c:pt>
                <c:pt idx="19">
                  <c:v>63.8</c:v>
                </c:pt>
                <c:pt idx="20">
                  <c:v>63.7</c:v>
                </c:pt>
                <c:pt idx="21">
                  <c:v>63.1</c:v>
                </c:pt>
                <c:pt idx="22">
                  <c:v>63</c:v>
                </c:pt>
                <c:pt idx="23">
                  <c:v>62.1</c:v>
                </c:pt>
                <c:pt idx="24">
                  <c:v>61</c:v>
                </c:pt>
                <c:pt idx="25">
                  <c:v>59.3</c:v>
                </c:pt>
                <c:pt idx="26">
                  <c:v>55.4</c:v>
                </c:pt>
                <c:pt idx="27">
                  <c:v>55.3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73505536"/>
        <c:axId val="173523712"/>
      </c:barChart>
      <c:scatterChart>
        <c:scatterStyle val="lineMarker"/>
        <c:varyColors val="0"/>
        <c:ser>
          <c:idx val="0"/>
          <c:order val="1"/>
          <c:tx>
            <c:strRef>
              <c:f>ER_MS_2012_target!$D$4</c:f>
              <c:strCache>
                <c:ptCount val="1"/>
                <c:pt idx="0">
                  <c:v> 2020 National target </c:v>
                </c:pt>
              </c:strCache>
            </c:strRef>
          </c:tx>
          <c:spPr>
            <a:ln w="25400">
              <a:noFill/>
            </a:ln>
          </c:spPr>
          <c:marker>
            <c:symbol val="square"/>
            <c:size val="9"/>
            <c:spPr>
              <a:solidFill>
                <a:srgbClr val="00FFFF"/>
              </a:solidFill>
            </c:spPr>
          </c:marker>
          <c:xVal>
            <c:strRef>
              <c:f>ER_MS_2012_target!$A$5:$A$32</c:f>
              <c:strCache>
                <c:ptCount val="28"/>
                <c:pt idx="0">
                  <c:v>SE</c:v>
                </c:pt>
                <c:pt idx="1">
                  <c:v>NL</c:v>
                </c:pt>
                <c:pt idx="2">
                  <c:v>DE</c:v>
                </c:pt>
                <c:pt idx="3">
                  <c:v>AT</c:v>
                </c:pt>
                <c:pt idx="4">
                  <c:v>DK</c:v>
                </c:pt>
                <c:pt idx="5">
                  <c:v>FI</c:v>
                </c:pt>
                <c:pt idx="6">
                  <c:v>EE</c:v>
                </c:pt>
                <c:pt idx="7">
                  <c:v>CZ</c:v>
                </c:pt>
                <c:pt idx="8">
                  <c:v>LU</c:v>
                </c:pt>
                <c:pt idx="9">
                  <c:v>CY</c:v>
                </c:pt>
                <c:pt idx="10">
                  <c:v>FR</c:v>
                </c:pt>
                <c:pt idx="11">
                  <c:v>LT</c:v>
                </c:pt>
                <c:pt idx="12">
                  <c:v>EU</c:v>
                </c:pt>
                <c:pt idx="13">
                  <c:v>SI</c:v>
                </c:pt>
                <c:pt idx="14">
                  <c:v>LV</c:v>
                </c:pt>
                <c:pt idx="15">
                  <c:v>BE</c:v>
                </c:pt>
                <c:pt idx="16">
                  <c:v>PT</c:v>
                </c:pt>
                <c:pt idx="17">
                  <c:v>SK</c:v>
                </c:pt>
                <c:pt idx="18">
                  <c:v>PL</c:v>
                </c:pt>
                <c:pt idx="19">
                  <c:v>RO</c:v>
                </c:pt>
                <c:pt idx="20">
                  <c:v>IE</c:v>
                </c:pt>
                <c:pt idx="21">
                  <c:v>MT</c:v>
                </c:pt>
                <c:pt idx="22">
                  <c:v>BG</c:v>
                </c:pt>
                <c:pt idx="23">
                  <c:v>HU</c:v>
                </c:pt>
                <c:pt idx="24">
                  <c:v>IT</c:v>
                </c:pt>
                <c:pt idx="25">
                  <c:v>ES</c:v>
                </c:pt>
                <c:pt idx="26">
                  <c:v>HR</c:v>
                </c:pt>
                <c:pt idx="27">
                  <c:v>EL</c:v>
                </c:pt>
              </c:strCache>
            </c:strRef>
          </c:xVal>
          <c:yVal>
            <c:numRef>
              <c:f>ER_MS_2012_target!$D$5:$D$32</c:f>
              <c:numCache>
                <c:formatCode>0.0</c:formatCode>
                <c:ptCount val="28"/>
                <c:pt idx="0">
                  <c:v>80</c:v>
                </c:pt>
                <c:pt idx="1">
                  <c:v>80</c:v>
                </c:pt>
                <c:pt idx="2">
                  <c:v>77</c:v>
                </c:pt>
                <c:pt idx="3">
                  <c:v>77.5</c:v>
                </c:pt>
                <c:pt idx="4">
                  <c:v>80</c:v>
                </c:pt>
                <c:pt idx="5">
                  <c:v>78</c:v>
                </c:pt>
                <c:pt idx="6">
                  <c:v>76</c:v>
                </c:pt>
                <c:pt idx="7">
                  <c:v>75</c:v>
                </c:pt>
                <c:pt idx="8">
                  <c:v>73</c:v>
                </c:pt>
                <c:pt idx="9">
                  <c:v>76</c:v>
                </c:pt>
                <c:pt idx="10">
                  <c:v>75</c:v>
                </c:pt>
                <c:pt idx="11">
                  <c:v>72.8</c:v>
                </c:pt>
                <c:pt idx="12">
                  <c:v>75</c:v>
                </c:pt>
                <c:pt idx="13">
                  <c:v>75</c:v>
                </c:pt>
                <c:pt idx="14">
                  <c:v>73</c:v>
                </c:pt>
                <c:pt idx="15">
                  <c:v>73.2</c:v>
                </c:pt>
                <c:pt idx="16">
                  <c:v>75</c:v>
                </c:pt>
                <c:pt idx="17">
                  <c:v>72</c:v>
                </c:pt>
                <c:pt idx="18">
                  <c:v>71</c:v>
                </c:pt>
                <c:pt idx="19">
                  <c:v>70</c:v>
                </c:pt>
                <c:pt idx="20">
                  <c:v>70</c:v>
                </c:pt>
                <c:pt idx="21">
                  <c:v>62.9</c:v>
                </c:pt>
                <c:pt idx="22">
                  <c:v>76</c:v>
                </c:pt>
                <c:pt idx="23">
                  <c:v>75</c:v>
                </c:pt>
                <c:pt idx="24">
                  <c:v>68</c:v>
                </c:pt>
                <c:pt idx="25">
                  <c:v>74</c:v>
                </c:pt>
                <c:pt idx="26">
                  <c:v>59</c:v>
                </c:pt>
                <c:pt idx="27">
                  <c:v>70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ER_MS_2012_target!$B$4</c:f>
              <c:strCache>
                <c:ptCount val="1"/>
              </c:strCache>
            </c:strRef>
          </c:tx>
          <c:spPr>
            <a:ln w="47625">
              <a:solidFill>
                <a:srgbClr val="FF0000"/>
              </a:solidFill>
            </a:ln>
          </c:spPr>
          <c:marker>
            <c:symbol val="none"/>
          </c:marker>
          <c:yVal>
            <c:numRef>
              <c:f>ER_MS_2012_target!$B$5:$B$32</c:f>
              <c:numCache>
                <c:formatCode>#,##0.0</c:formatCode>
                <c:ptCount val="28"/>
                <c:pt idx="0">
                  <c:v>75</c:v>
                </c:pt>
                <c:pt idx="1">
                  <c:v>75</c:v>
                </c:pt>
                <c:pt idx="2">
                  <c:v>75</c:v>
                </c:pt>
                <c:pt idx="3">
                  <c:v>75</c:v>
                </c:pt>
                <c:pt idx="4">
                  <c:v>75</c:v>
                </c:pt>
                <c:pt idx="5">
                  <c:v>75</c:v>
                </c:pt>
                <c:pt idx="6">
                  <c:v>75</c:v>
                </c:pt>
                <c:pt idx="7">
                  <c:v>75</c:v>
                </c:pt>
                <c:pt idx="8">
                  <c:v>75</c:v>
                </c:pt>
                <c:pt idx="9">
                  <c:v>75</c:v>
                </c:pt>
                <c:pt idx="10">
                  <c:v>75</c:v>
                </c:pt>
                <c:pt idx="11">
                  <c:v>75</c:v>
                </c:pt>
                <c:pt idx="12">
                  <c:v>75</c:v>
                </c:pt>
                <c:pt idx="13">
                  <c:v>75</c:v>
                </c:pt>
                <c:pt idx="14">
                  <c:v>75</c:v>
                </c:pt>
                <c:pt idx="15">
                  <c:v>75</c:v>
                </c:pt>
                <c:pt idx="16">
                  <c:v>75</c:v>
                </c:pt>
                <c:pt idx="17">
                  <c:v>75</c:v>
                </c:pt>
                <c:pt idx="18">
                  <c:v>75</c:v>
                </c:pt>
                <c:pt idx="19">
                  <c:v>75</c:v>
                </c:pt>
                <c:pt idx="20">
                  <c:v>75</c:v>
                </c:pt>
                <c:pt idx="21">
                  <c:v>75</c:v>
                </c:pt>
                <c:pt idx="22">
                  <c:v>75</c:v>
                </c:pt>
                <c:pt idx="23">
                  <c:v>75</c:v>
                </c:pt>
                <c:pt idx="24">
                  <c:v>75</c:v>
                </c:pt>
                <c:pt idx="25">
                  <c:v>75</c:v>
                </c:pt>
                <c:pt idx="26">
                  <c:v>75</c:v>
                </c:pt>
                <c:pt idx="27">
                  <c:v>75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73527040"/>
        <c:axId val="173525248"/>
      </c:scatterChart>
      <c:catAx>
        <c:axId val="1735055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5400000" vert="horz"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73523712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173523712"/>
        <c:scaling>
          <c:orientation val="minMax"/>
          <c:max val="82"/>
          <c:min val="50"/>
        </c:scaling>
        <c:delete val="0"/>
        <c:axPos val="l"/>
        <c:numFmt formatCode="0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73505536"/>
        <c:crosses val="autoZero"/>
        <c:crossBetween val="between"/>
      </c:valAx>
      <c:valAx>
        <c:axId val="173525248"/>
        <c:scaling>
          <c:orientation val="minMax"/>
        </c:scaling>
        <c:delete val="1"/>
        <c:axPos val="r"/>
        <c:numFmt formatCode="0.0" sourceLinked="1"/>
        <c:majorTickMark val="out"/>
        <c:minorTickMark val="none"/>
        <c:tickLblPos val="nextTo"/>
        <c:crossAx val="173527040"/>
        <c:crosses val="max"/>
        <c:crossBetween val="midCat"/>
      </c:valAx>
      <c:valAx>
        <c:axId val="173527040"/>
        <c:scaling>
          <c:orientation val="minMax"/>
        </c:scaling>
        <c:delete val="1"/>
        <c:axPos val="t"/>
        <c:majorTickMark val="out"/>
        <c:minorTickMark val="none"/>
        <c:tickLblPos val="nextTo"/>
        <c:crossAx val="173525248"/>
        <c:crosses val="max"/>
        <c:crossBetween val="midCat"/>
      </c:valAx>
      <c:spPr>
        <a:solidFill>
          <a:srgbClr val="FFFFFF"/>
        </a:solidFill>
        <a:ln w="25400">
          <a:noFill/>
        </a:ln>
      </c:spPr>
    </c:plotArea>
    <c:legend>
      <c:legendPos val="r"/>
      <c:layout>
        <c:manualLayout>
          <c:xMode val="edge"/>
          <c:yMode val="edge"/>
          <c:x val="0.43723004694835682"/>
          <c:y val="2.2866251666185723E-3"/>
          <c:w val="0.39532081377151801"/>
          <c:h val="0.12282612579186762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9.9443368759232958E-2"/>
          <c:y val="9.1166177757192116E-2"/>
          <c:w val="0.85865881153345036"/>
          <c:h val="0.7763059450282469"/>
        </c:manualLayout>
      </c:layout>
      <c:lineChart>
        <c:grouping val="standard"/>
        <c:varyColors val="0"/>
        <c:ser>
          <c:idx val="4"/>
          <c:order val="0"/>
          <c:tx>
            <c:strRef>
              <c:f>unemployment!$B$43</c:f>
              <c:strCache>
                <c:ptCount val="1"/>
                <c:pt idx="0">
                  <c:v>All persons</c:v>
                </c:pt>
              </c:strCache>
            </c:strRef>
          </c:tx>
          <c:spPr>
            <a:ln w="34925">
              <a:solidFill>
                <a:srgbClr val="0070C0"/>
              </a:solidFill>
            </a:ln>
          </c:spPr>
          <c:marker>
            <c:symbol val="none"/>
          </c:marker>
          <c:cat>
            <c:numRef>
              <c:f>unemployment!$C$42:$CH$42</c:f>
              <c:numCache>
                <c:formatCode>mmm\-yy</c:formatCode>
                <c:ptCount val="84"/>
                <c:pt idx="0">
                  <c:v>39113</c:v>
                </c:pt>
                <c:pt idx="1">
                  <c:v>39141</c:v>
                </c:pt>
                <c:pt idx="2">
                  <c:v>39172</c:v>
                </c:pt>
                <c:pt idx="3">
                  <c:v>39202</c:v>
                </c:pt>
                <c:pt idx="4">
                  <c:v>39233</c:v>
                </c:pt>
                <c:pt idx="5">
                  <c:v>39263</c:v>
                </c:pt>
                <c:pt idx="6">
                  <c:v>39294</c:v>
                </c:pt>
                <c:pt idx="7">
                  <c:v>39325</c:v>
                </c:pt>
                <c:pt idx="8">
                  <c:v>39355</c:v>
                </c:pt>
                <c:pt idx="9">
                  <c:v>39386</c:v>
                </c:pt>
                <c:pt idx="10">
                  <c:v>39416</c:v>
                </c:pt>
                <c:pt idx="11">
                  <c:v>39447</c:v>
                </c:pt>
                <c:pt idx="12">
                  <c:v>39478</c:v>
                </c:pt>
                <c:pt idx="13">
                  <c:v>39507</c:v>
                </c:pt>
                <c:pt idx="14">
                  <c:v>39538</c:v>
                </c:pt>
                <c:pt idx="15">
                  <c:v>39568</c:v>
                </c:pt>
                <c:pt idx="16">
                  <c:v>39599</c:v>
                </c:pt>
                <c:pt idx="17">
                  <c:v>39629</c:v>
                </c:pt>
                <c:pt idx="18">
                  <c:v>39660</c:v>
                </c:pt>
                <c:pt idx="19">
                  <c:v>39691</c:v>
                </c:pt>
                <c:pt idx="20">
                  <c:v>39721</c:v>
                </c:pt>
                <c:pt idx="21">
                  <c:v>39752</c:v>
                </c:pt>
                <c:pt idx="22">
                  <c:v>39782</c:v>
                </c:pt>
                <c:pt idx="23">
                  <c:v>39813</c:v>
                </c:pt>
                <c:pt idx="24">
                  <c:v>39844</c:v>
                </c:pt>
                <c:pt idx="25">
                  <c:v>39872</c:v>
                </c:pt>
                <c:pt idx="26">
                  <c:v>39903</c:v>
                </c:pt>
                <c:pt idx="27">
                  <c:v>39933</c:v>
                </c:pt>
                <c:pt idx="28">
                  <c:v>39964</c:v>
                </c:pt>
                <c:pt idx="29">
                  <c:v>39994</c:v>
                </c:pt>
                <c:pt idx="30">
                  <c:v>40025</c:v>
                </c:pt>
                <c:pt idx="31">
                  <c:v>40056</c:v>
                </c:pt>
                <c:pt idx="32">
                  <c:v>40086</c:v>
                </c:pt>
                <c:pt idx="33">
                  <c:v>40117</c:v>
                </c:pt>
                <c:pt idx="34">
                  <c:v>40147</c:v>
                </c:pt>
                <c:pt idx="35">
                  <c:v>40178</c:v>
                </c:pt>
                <c:pt idx="36">
                  <c:v>40209</c:v>
                </c:pt>
                <c:pt idx="37">
                  <c:v>40237</c:v>
                </c:pt>
                <c:pt idx="38">
                  <c:v>40268</c:v>
                </c:pt>
                <c:pt idx="39">
                  <c:v>40298</c:v>
                </c:pt>
                <c:pt idx="40">
                  <c:v>40329</c:v>
                </c:pt>
                <c:pt idx="41">
                  <c:v>40359</c:v>
                </c:pt>
                <c:pt idx="42">
                  <c:v>40390</c:v>
                </c:pt>
                <c:pt idx="43">
                  <c:v>40421</c:v>
                </c:pt>
                <c:pt idx="44">
                  <c:v>40451</c:v>
                </c:pt>
                <c:pt idx="45">
                  <c:v>40482</c:v>
                </c:pt>
                <c:pt idx="46">
                  <c:v>40512</c:v>
                </c:pt>
                <c:pt idx="47">
                  <c:v>40543</c:v>
                </c:pt>
                <c:pt idx="48">
                  <c:v>40574</c:v>
                </c:pt>
                <c:pt idx="49">
                  <c:v>40602</c:v>
                </c:pt>
                <c:pt idx="50">
                  <c:v>40633</c:v>
                </c:pt>
                <c:pt idx="51">
                  <c:v>40663</c:v>
                </c:pt>
                <c:pt idx="52">
                  <c:v>40694</c:v>
                </c:pt>
                <c:pt idx="53">
                  <c:v>40724</c:v>
                </c:pt>
                <c:pt idx="54">
                  <c:v>40755</c:v>
                </c:pt>
                <c:pt idx="55">
                  <c:v>40786</c:v>
                </c:pt>
                <c:pt idx="56">
                  <c:v>40816</c:v>
                </c:pt>
                <c:pt idx="57">
                  <c:v>40847</c:v>
                </c:pt>
                <c:pt idx="58">
                  <c:v>40877</c:v>
                </c:pt>
                <c:pt idx="59">
                  <c:v>40908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</c:numCache>
            </c:numRef>
          </c:cat>
          <c:val>
            <c:numRef>
              <c:f>unemployment!$C$43:$CH$43</c:f>
              <c:numCache>
                <c:formatCode>0.0</c:formatCode>
                <c:ptCount val="84"/>
                <c:pt idx="0">
                  <c:v>11.7</c:v>
                </c:pt>
                <c:pt idx="1">
                  <c:v>11.4</c:v>
                </c:pt>
                <c:pt idx="2">
                  <c:v>11.2</c:v>
                </c:pt>
                <c:pt idx="3">
                  <c:v>11.3</c:v>
                </c:pt>
                <c:pt idx="4">
                  <c:v>11.3</c:v>
                </c:pt>
                <c:pt idx="5">
                  <c:v>11.4</c:v>
                </c:pt>
                <c:pt idx="6">
                  <c:v>11.5</c:v>
                </c:pt>
                <c:pt idx="7">
                  <c:v>11.5</c:v>
                </c:pt>
                <c:pt idx="8">
                  <c:v>11.3</c:v>
                </c:pt>
                <c:pt idx="9">
                  <c:v>10.9</c:v>
                </c:pt>
                <c:pt idx="10">
                  <c:v>10.6</c:v>
                </c:pt>
                <c:pt idx="11">
                  <c:v>10.5</c:v>
                </c:pt>
                <c:pt idx="12">
                  <c:v>10.4</c:v>
                </c:pt>
                <c:pt idx="13">
                  <c:v>10.199999999999999</c:v>
                </c:pt>
                <c:pt idx="14">
                  <c:v>10.1</c:v>
                </c:pt>
                <c:pt idx="15">
                  <c:v>10.3</c:v>
                </c:pt>
                <c:pt idx="16">
                  <c:v>10.199999999999999</c:v>
                </c:pt>
                <c:pt idx="17">
                  <c:v>9.9</c:v>
                </c:pt>
                <c:pt idx="18">
                  <c:v>9.4</c:v>
                </c:pt>
                <c:pt idx="19">
                  <c:v>9</c:v>
                </c:pt>
                <c:pt idx="20">
                  <c:v>8.8000000000000007</c:v>
                </c:pt>
                <c:pt idx="21">
                  <c:v>8.6999999999999993</c:v>
                </c:pt>
                <c:pt idx="22">
                  <c:v>8.9</c:v>
                </c:pt>
                <c:pt idx="23">
                  <c:v>9.1</c:v>
                </c:pt>
                <c:pt idx="24">
                  <c:v>9.6</c:v>
                </c:pt>
                <c:pt idx="25">
                  <c:v>10.199999999999999</c:v>
                </c:pt>
                <c:pt idx="26">
                  <c:v>10.7</c:v>
                </c:pt>
                <c:pt idx="27">
                  <c:v>11.1</c:v>
                </c:pt>
                <c:pt idx="28">
                  <c:v>11.4</c:v>
                </c:pt>
                <c:pt idx="29">
                  <c:v>11.8</c:v>
                </c:pt>
                <c:pt idx="30">
                  <c:v>12.3</c:v>
                </c:pt>
                <c:pt idx="31">
                  <c:v>12.8</c:v>
                </c:pt>
                <c:pt idx="32">
                  <c:v>13.3</c:v>
                </c:pt>
                <c:pt idx="33">
                  <c:v>13.7</c:v>
                </c:pt>
                <c:pt idx="34">
                  <c:v>14.1</c:v>
                </c:pt>
                <c:pt idx="35">
                  <c:v>14.4</c:v>
                </c:pt>
                <c:pt idx="36">
                  <c:v>14.7</c:v>
                </c:pt>
                <c:pt idx="37">
                  <c:v>14.9</c:v>
                </c:pt>
                <c:pt idx="38">
                  <c:v>14.9</c:v>
                </c:pt>
                <c:pt idx="39">
                  <c:v>14.7</c:v>
                </c:pt>
                <c:pt idx="40">
                  <c:v>14.6</c:v>
                </c:pt>
                <c:pt idx="41">
                  <c:v>14.6</c:v>
                </c:pt>
                <c:pt idx="42">
                  <c:v>14.5</c:v>
                </c:pt>
                <c:pt idx="43">
                  <c:v>14.4</c:v>
                </c:pt>
                <c:pt idx="44">
                  <c:v>14.4</c:v>
                </c:pt>
                <c:pt idx="45">
                  <c:v>14.2</c:v>
                </c:pt>
                <c:pt idx="46">
                  <c:v>14</c:v>
                </c:pt>
                <c:pt idx="47">
                  <c:v>13.9</c:v>
                </c:pt>
                <c:pt idx="48">
                  <c:v>13.8</c:v>
                </c:pt>
                <c:pt idx="49">
                  <c:v>13.7</c:v>
                </c:pt>
                <c:pt idx="50">
                  <c:v>13.6</c:v>
                </c:pt>
                <c:pt idx="51">
                  <c:v>13.5</c:v>
                </c:pt>
                <c:pt idx="52">
                  <c:v>13.5</c:v>
                </c:pt>
                <c:pt idx="53">
                  <c:v>13.5</c:v>
                </c:pt>
                <c:pt idx="54">
                  <c:v>13.5</c:v>
                </c:pt>
                <c:pt idx="55">
                  <c:v>13.6</c:v>
                </c:pt>
                <c:pt idx="56">
                  <c:v>13.7</c:v>
                </c:pt>
                <c:pt idx="57">
                  <c:v>13.9</c:v>
                </c:pt>
                <c:pt idx="58">
                  <c:v>14</c:v>
                </c:pt>
                <c:pt idx="59">
                  <c:v>14</c:v>
                </c:pt>
                <c:pt idx="60">
                  <c:v>13.8</c:v>
                </c:pt>
                <c:pt idx="61">
                  <c:v>13.7</c:v>
                </c:pt>
                <c:pt idx="62">
                  <c:v>13.7</c:v>
                </c:pt>
                <c:pt idx="63">
                  <c:v>13.8</c:v>
                </c:pt>
                <c:pt idx="64">
                  <c:v>13.8</c:v>
                </c:pt>
                <c:pt idx="65">
                  <c:v>14</c:v>
                </c:pt>
                <c:pt idx="66">
                  <c:v>13.9</c:v>
                </c:pt>
                <c:pt idx="67">
                  <c:v>14</c:v>
                </c:pt>
                <c:pt idx="68">
                  <c:v>14</c:v>
                </c:pt>
                <c:pt idx="69">
                  <c:v>14.2</c:v>
                </c:pt>
                <c:pt idx="70">
                  <c:v>14.4</c:v>
                </c:pt>
                <c:pt idx="71">
                  <c:v>14.4</c:v>
                </c:pt>
                <c:pt idx="72">
                  <c:v>14.3</c:v>
                </c:pt>
                <c:pt idx="73">
                  <c:v>14.2</c:v>
                </c:pt>
                <c:pt idx="74">
                  <c:v>14.1</c:v>
                </c:pt>
                <c:pt idx="75">
                  <c:v>14.2</c:v>
                </c:pt>
                <c:pt idx="76">
                  <c:v>14.2</c:v>
                </c:pt>
                <c:pt idx="77">
                  <c:v>14.4</c:v>
                </c:pt>
                <c:pt idx="78">
                  <c:v>14.3</c:v>
                </c:pt>
                <c:pt idx="79">
                  <c:v>14.3</c:v>
                </c:pt>
                <c:pt idx="80">
                  <c:v>14.3</c:v>
                </c:pt>
                <c:pt idx="81">
                  <c:v>14.1</c:v>
                </c:pt>
                <c:pt idx="82">
                  <c:v>14</c:v>
                </c:pt>
                <c:pt idx="83">
                  <c:v>13.8</c:v>
                </c:pt>
              </c:numCache>
            </c:numRef>
          </c:val>
          <c:smooth val="0"/>
        </c:ser>
        <c:ser>
          <c:idx val="1"/>
          <c:order val="2"/>
          <c:tx>
            <c:strRef>
              <c:f>unemployment!$B$45</c:f>
              <c:strCache>
                <c:ptCount val="1"/>
                <c:pt idx="0">
                  <c:v>Adult (25+)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none"/>
          </c:marker>
          <c:cat>
            <c:numRef>
              <c:f>unemployment!$C$42:$CH$42</c:f>
              <c:numCache>
                <c:formatCode>mmm\-yy</c:formatCode>
                <c:ptCount val="84"/>
                <c:pt idx="0">
                  <c:v>39113</c:v>
                </c:pt>
                <c:pt idx="1">
                  <c:v>39141</c:v>
                </c:pt>
                <c:pt idx="2">
                  <c:v>39172</c:v>
                </c:pt>
                <c:pt idx="3">
                  <c:v>39202</c:v>
                </c:pt>
                <c:pt idx="4">
                  <c:v>39233</c:v>
                </c:pt>
                <c:pt idx="5">
                  <c:v>39263</c:v>
                </c:pt>
                <c:pt idx="6">
                  <c:v>39294</c:v>
                </c:pt>
                <c:pt idx="7">
                  <c:v>39325</c:v>
                </c:pt>
                <c:pt idx="8">
                  <c:v>39355</c:v>
                </c:pt>
                <c:pt idx="9">
                  <c:v>39386</c:v>
                </c:pt>
                <c:pt idx="10">
                  <c:v>39416</c:v>
                </c:pt>
                <c:pt idx="11">
                  <c:v>39447</c:v>
                </c:pt>
                <c:pt idx="12">
                  <c:v>39478</c:v>
                </c:pt>
                <c:pt idx="13">
                  <c:v>39507</c:v>
                </c:pt>
                <c:pt idx="14">
                  <c:v>39538</c:v>
                </c:pt>
                <c:pt idx="15">
                  <c:v>39568</c:v>
                </c:pt>
                <c:pt idx="16">
                  <c:v>39599</c:v>
                </c:pt>
                <c:pt idx="17">
                  <c:v>39629</c:v>
                </c:pt>
                <c:pt idx="18">
                  <c:v>39660</c:v>
                </c:pt>
                <c:pt idx="19">
                  <c:v>39691</c:v>
                </c:pt>
                <c:pt idx="20">
                  <c:v>39721</c:v>
                </c:pt>
                <c:pt idx="21">
                  <c:v>39752</c:v>
                </c:pt>
                <c:pt idx="22">
                  <c:v>39782</c:v>
                </c:pt>
                <c:pt idx="23">
                  <c:v>39813</c:v>
                </c:pt>
                <c:pt idx="24">
                  <c:v>39844</c:v>
                </c:pt>
                <c:pt idx="25">
                  <c:v>39872</c:v>
                </c:pt>
                <c:pt idx="26">
                  <c:v>39903</c:v>
                </c:pt>
                <c:pt idx="27">
                  <c:v>39933</c:v>
                </c:pt>
                <c:pt idx="28">
                  <c:v>39964</c:v>
                </c:pt>
                <c:pt idx="29">
                  <c:v>39994</c:v>
                </c:pt>
                <c:pt idx="30">
                  <c:v>40025</c:v>
                </c:pt>
                <c:pt idx="31">
                  <c:v>40056</c:v>
                </c:pt>
                <c:pt idx="32">
                  <c:v>40086</c:v>
                </c:pt>
                <c:pt idx="33">
                  <c:v>40117</c:v>
                </c:pt>
                <c:pt idx="34">
                  <c:v>40147</c:v>
                </c:pt>
                <c:pt idx="35">
                  <c:v>40178</c:v>
                </c:pt>
                <c:pt idx="36">
                  <c:v>40209</c:v>
                </c:pt>
                <c:pt idx="37">
                  <c:v>40237</c:v>
                </c:pt>
                <c:pt idx="38">
                  <c:v>40268</c:v>
                </c:pt>
                <c:pt idx="39">
                  <c:v>40298</c:v>
                </c:pt>
                <c:pt idx="40">
                  <c:v>40329</c:v>
                </c:pt>
                <c:pt idx="41">
                  <c:v>40359</c:v>
                </c:pt>
                <c:pt idx="42">
                  <c:v>40390</c:v>
                </c:pt>
                <c:pt idx="43">
                  <c:v>40421</c:v>
                </c:pt>
                <c:pt idx="44">
                  <c:v>40451</c:v>
                </c:pt>
                <c:pt idx="45">
                  <c:v>40482</c:v>
                </c:pt>
                <c:pt idx="46">
                  <c:v>40512</c:v>
                </c:pt>
                <c:pt idx="47">
                  <c:v>40543</c:v>
                </c:pt>
                <c:pt idx="48">
                  <c:v>40574</c:v>
                </c:pt>
                <c:pt idx="49">
                  <c:v>40602</c:v>
                </c:pt>
                <c:pt idx="50">
                  <c:v>40633</c:v>
                </c:pt>
                <c:pt idx="51">
                  <c:v>40663</c:v>
                </c:pt>
                <c:pt idx="52">
                  <c:v>40694</c:v>
                </c:pt>
                <c:pt idx="53">
                  <c:v>40724</c:v>
                </c:pt>
                <c:pt idx="54">
                  <c:v>40755</c:v>
                </c:pt>
                <c:pt idx="55">
                  <c:v>40786</c:v>
                </c:pt>
                <c:pt idx="56">
                  <c:v>40816</c:v>
                </c:pt>
                <c:pt idx="57">
                  <c:v>40847</c:v>
                </c:pt>
                <c:pt idx="58">
                  <c:v>40877</c:v>
                </c:pt>
                <c:pt idx="59">
                  <c:v>40908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</c:numCache>
            </c:numRef>
          </c:cat>
          <c:val>
            <c:numRef>
              <c:f>unemployment!$C$45:$CH$45</c:f>
              <c:numCache>
                <c:formatCode>0.0</c:formatCode>
                <c:ptCount val="84"/>
                <c:pt idx="0">
                  <c:v>10.4</c:v>
                </c:pt>
                <c:pt idx="1">
                  <c:v>10.199999999999999</c:v>
                </c:pt>
                <c:pt idx="2">
                  <c:v>10.1</c:v>
                </c:pt>
                <c:pt idx="3">
                  <c:v>10.1</c:v>
                </c:pt>
                <c:pt idx="4">
                  <c:v>10.199999999999999</c:v>
                </c:pt>
                <c:pt idx="5">
                  <c:v>10.199999999999999</c:v>
                </c:pt>
                <c:pt idx="6">
                  <c:v>10.4</c:v>
                </c:pt>
                <c:pt idx="7">
                  <c:v>10.4</c:v>
                </c:pt>
                <c:pt idx="8">
                  <c:v>10.199999999999999</c:v>
                </c:pt>
                <c:pt idx="9">
                  <c:v>9.8000000000000007</c:v>
                </c:pt>
                <c:pt idx="10">
                  <c:v>9.5</c:v>
                </c:pt>
                <c:pt idx="11">
                  <c:v>9.4</c:v>
                </c:pt>
                <c:pt idx="12">
                  <c:v>9.3000000000000007</c:v>
                </c:pt>
                <c:pt idx="13">
                  <c:v>9.1999999999999993</c:v>
                </c:pt>
                <c:pt idx="14">
                  <c:v>9</c:v>
                </c:pt>
                <c:pt idx="15">
                  <c:v>9.1</c:v>
                </c:pt>
                <c:pt idx="16">
                  <c:v>9</c:v>
                </c:pt>
                <c:pt idx="17">
                  <c:v>8.6999999999999993</c:v>
                </c:pt>
                <c:pt idx="18">
                  <c:v>8.3000000000000007</c:v>
                </c:pt>
                <c:pt idx="19">
                  <c:v>8</c:v>
                </c:pt>
                <c:pt idx="20">
                  <c:v>7.8</c:v>
                </c:pt>
                <c:pt idx="21">
                  <c:v>7.7</c:v>
                </c:pt>
                <c:pt idx="22">
                  <c:v>7.8</c:v>
                </c:pt>
                <c:pt idx="23">
                  <c:v>8</c:v>
                </c:pt>
                <c:pt idx="24">
                  <c:v>8.4</c:v>
                </c:pt>
                <c:pt idx="25">
                  <c:v>8.8000000000000007</c:v>
                </c:pt>
                <c:pt idx="26">
                  <c:v>9.3000000000000007</c:v>
                </c:pt>
                <c:pt idx="27">
                  <c:v>9.6</c:v>
                </c:pt>
                <c:pt idx="28">
                  <c:v>9.9</c:v>
                </c:pt>
                <c:pt idx="29">
                  <c:v>10.199999999999999</c:v>
                </c:pt>
                <c:pt idx="30">
                  <c:v>10.7</c:v>
                </c:pt>
                <c:pt idx="31">
                  <c:v>11.1</c:v>
                </c:pt>
                <c:pt idx="32">
                  <c:v>11.5</c:v>
                </c:pt>
                <c:pt idx="33">
                  <c:v>11.9</c:v>
                </c:pt>
                <c:pt idx="34">
                  <c:v>12.2</c:v>
                </c:pt>
                <c:pt idx="35">
                  <c:v>12.4</c:v>
                </c:pt>
                <c:pt idx="36">
                  <c:v>12.8</c:v>
                </c:pt>
                <c:pt idx="37">
                  <c:v>13</c:v>
                </c:pt>
                <c:pt idx="38">
                  <c:v>13</c:v>
                </c:pt>
                <c:pt idx="39">
                  <c:v>12.8</c:v>
                </c:pt>
                <c:pt idx="40">
                  <c:v>12.7</c:v>
                </c:pt>
                <c:pt idx="41">
                  <c:v>12.6</c:v>
                </c:pt>
                <c:pt idx="42">
                  <c:v>12.6</c:v>
                </c:pt>
                <c:pt idx="43">
                  <c:v>12.5</c:v>
                </c:pt>
                <c:pt idx="44">
                  <c:v>12.4</c:v>
                </c:pt>
                <c:pt idx="45">
                  <c:v>12.2</c:v>
                </c:pt>
                <c:pt idx="46">
                  <c:v>12</c:v>
                </c:pt>
                <c:pt idx="47">
                  <c:v>11.9</c:v>
                </c:pt>
                <c:pt idx="48">
                  <c:v>11.9</c:v>
                </c:pt>
                <c:pt idx="49">
                  <c:v>11.9</c:v>
                </c:pt>
                <c:pt idx="50">
                  <c:v>11.7</c:v>
                </c:pt>
                <c:pt idx="51">
                  <c:v>11.6</c:v>
                </c:pt>
                <c:pt idx="52">
                  <c:v>11.6</c:v>
                </c:pt>
                <c:pt idx="53">
                  <c:v>11.5</c:v>
                </c:pt>
                <c:pt idx="54">
                  <c:v>11.6</c:v>
                </c:pt>
                <c:pt idx="55">
                  <c:v>11.7</c:v>
                </c:pt>
                <c:pt idx="56">
                  <c:v>12</c:v>
                </c:pt>
                <c:pt idx="57">
                  <c:v>12.2</c:v>
                </c:pt>
                <c:pt idx="58">
                  <c:v>12.3</c:v>
                </c:pt>
                <c:pt idx="59">
                  <c:v>12.2</c:v>
                </c:pt>
                <c:pt idx="60">
                  <c:v>12</c:v>
                </c:pt>
                <c:pt idx="61">
                  <c:v>11.9</c:v>
                </c:pt>
                <c:pt idx="62">
                  <c:v>12.1</c:v>
                </c:pt>
                <c:pt idx="63">
                  <c:v>11.9</c:v>
                </c:pt>
                <c:pt idx="64">
                  <c:v>12.1</c:v>
                </c:pt>
                <c:pt idx="65">
                  <c:v>12.3</c:v>
                </c:pt>
                <c:pt idx="66">
                  <c:v>12.1</c:v>
                </c:pt>
                <c:pt idx="67">
                  <c:v>12.1</c:v>
                </c:pt>
                <c:pt idx="68">
                  <c:v>12.1</c:v>
                </c:pt>
                <c:pt idx="69">
                  <c:v>12.4</c:v>
                </c:pt>
                <c:pt idx="70">
                  <c:v>12.6</c:v>
                </c:pt>
                <c:pt idx="71">
                  <c:v>12.6</c:v>
                </c:pt>
                <c:pt idx="72">
                  <c:v>12.5</c:v>
                </c:pt>
                <c:pt idx="73">
                  <c:v>12.5</c:v>
                </c:pt>
                <c:pt idx="74">
                  <c:v>12.4</c:v>
                </c:pt>
                <c:pt idx="75">
                  <c:v>12.5</c:v>
                </c:pt>
                <c:pt idx="76">
                  <c:v>12.5</c:v>
                </c:pt>
                <c:pt idx="77">
                  <c:v>12.6</c:v>
                </c:pt>
                <c:pt idx="78">
                  <c:v>12.6</c:v>
                </c:pt>
                <c:pt idx="79">
                  <c:v>12.7</c:v>
                </c:pt>
                <c:pt idx="80">
                  <c:v>12.7</c:v>
                </c:pt>
                <c:pt idx="81">
                  <c:v>12.5</c:v>
                </c:pt>
                <c:pt idx="82">
                  <c:v>12.4</c:v>
                </c:pt>
                <c:pt idx="83">
                  <c:v>12.2</c:v>
                </c:pt>
              </c:numCache>
            </c:numRef>
          </c:val>
          <c:smooth val="0"/>
        </c:ser>
        <c:ser>
          <c:idx val="2"/>
          <c:order val="3"/>
          <c:tx>
            <c:strRef>
              <c:f>unemployment!$B$46</c:f>
              <c:strCache>
                <c:ptCount val="1"/>
                <c:pt idx="0">
                  <c:v>Women </c:v>
                </c:pt>
              </c:strCache>
            </c:strRef>
          </c:tx>
          <c:spPr>
            <a:ln>
              <a:solidFill>
                <a:schemeClr val="accent2">
                  <a:lumMod val="50000"/>
                </a:schemeClr>
              </a:solidFill>
            </a:ln>
          </c:spPr>
          <c:marker>
            <c:symbol val="none"/>
          </c:marker>
          <c:cat>
            <c:numRef>
              <c:f>unemployment!$C$42:$CH$42</c:f>
              <c:numCache>
                <c:formatCode>mmm\-yy</c:formatCode>
                <c:ptCount val="84"/>
                <c:pt idx="0">
                  <c:v>39113</c:v>
                </c:pt>
                <c:pt idx="1">
                  <c:v>39141</c:v>
                </c:pt>
                <c:pt idx="2">
                  <c:v>39172</c:v>
                </c:pt>
                <c:pt idx="3">
                  <c:v>39202</c:v>
                </c:pt>
                <c:pt idx="4">
                  <c:v>39233</c:v>
                </c:pt>
                <c:pt idx="5">
                  <c:v>39263</c:v>
                </c:pt>
                <c:pt idx="6">
                  <c:v>39294</c:v>
                </c:pt>
                <c:pt idx="7">
                  <c:v>39325</c:v>
                </c:pt>
                <c:pt idx="8">
                  <c:v>39355</c:v>
                </c:pt>
                <c:pt idx="9">
                  <c:v>39386</c:v>
                </c:pt>
                <c:pt idx="10">
                  <c:v>39416</c:v>
                </c:pt>
                <c:pt idx="11">
                  <c:v>39447</c:v>
                </c:pt>
                <c:pt idx="12">
                  <c:v>39478</c:v>
                </c:pt>
                <c:pt idx="13">
                  <c:v>39507</c:v>
                </c:pt>
                <c:pt idx="14">
                  <c:v>39538</c:v>
                </c:pt>
                <c:pt idx="15">
                  <c:v>39568</c:v>
                </c:pt>
                <c:pt idx="16">
                  <c:v>39599</c:v>
                </c:pt>
                <c:pt idx="17">
                  <c:v>39629</c:v>
                </c:pt>
                <c:pt idx="18">
                  <c:v>39660</c:v>
                </c:pt>
                <c:pt idx="19">
                  <c:v>39691</c:v>
                </c:pt>
                <c:pt idx="20">
                  <c:v>39721</c:v>
                </c:pt>
                <c:pt idx="21">
                  <c:v>39752</c:v>
                </c:pt>
                <c:pt idx="22">
                  <c:v>39782</c:v>
                </c:pt>
                <c:pt idx="23">
                  <c:v>39813</c:v>
                </c:pt>
                <c:pt idx="24">
                  <c:v>39844</c:v>
                </c:pt>
                <c:pt idx="25">
                  <c:v>39872</c:v>
                </c:pt>
                <c:pt idx="26">
                  <c:v>39903</c:v>
                </c:pt>
                <c:pt idx="27">
                  <c:v>39933</c:v>
                </c:pt>
                <c:pt idx="28">
                  <c:v>39964</c:v>
                </c:pt>
                <c:pt idx="29">
                  <c:v>39994</c:v>
                </c:pt>
                <c:pt idx="30">
                  <c:v>40025</c:v>
                </c:pt>
                <c:pt idx="31">
                  <c:v>40056</c:v>
                </c:pt>
                <c:pt idx="32">
                  <c:v>40086</c:v>
                </c:pt>
                <c:pt idx="33">
                  <c:v>40117</c:v>
                </c:pt>
                <c:pt idx="34">
                  <c:v>40147</c:v>
                </c:pt>
                <c:pt idx="35">
                  <c:v>40178</c:v>
                </c:pt>
                <c:pt idx="36">
                  <c:v>40209</c:v>
                </c:pt>
                <c:pt idx="37">
                  <c:v>40237</c:v>
                </c:pt>
                <c:pt idx="38">
                  <c:v>40268</c:v>
                </c:pt>
                <c:pt idx="39">
                  <c:v>40298</c:v>
                </c:pt>
                <c:pt idx="40">
                  <c:v>40329</c:v>
                </c:pt>
                <c:pt idx="41">
                  <c:v>40359</c:v>
                </c:pt>
                <c:pt idx="42">
                  <c:v>40390</c:v>
                </c:pt>
                <c:pt idx="43">
                  <c:v>40421</c:v>
                </c:pt>
                <c:pt idx="44">
                  <c:v>40451</c:v>
                </c:pt>
                <c:pt idx="45">
                  <c:v>40482</c:v>
                </c:pt>
                <c:pt idx="46">
                  <c:v>40512</c:v>
                </c:pt>
                <c:pt idx="47">
                  <c:v>40543</c:v>
                </c:pt>
                <c:pt idx="48">
                  <c:v>40574</c:v>
                </c:pt>
                <c:pt idx="49">
                  <c:v>40602</c:v>
                </c:pt>
                <c:pt idx="50">
                  <c:v>40633</c:v>
                </c:pt>
                <c:pt idx="51">
                  <c:v>40663</c:v>
                </c:pt>
                <c:pt idx="52">
                  <c:v>40694</c:v>
                </c:pt>
                <c:pt idx="53">
                  <c:v>40724</c:v>
                </c:pt>
                <c:pt idx="54">
                  <c:v>40755</c:v>
                </c:pt>
                <c:pt idx="55">
                  <c:v>40786</c:v>
                </c:pt>
                <c:pt idx="56">
                  <c:v>40816</c:v>
                </c:pt>
                <c:pt idx="57">
                  <c:v>40847</c:v>
                </c:pt>
                <c:pt idx="58">
                  <c:v>40877</c:v>
                </c:pt>
                <c:pt idx="59">
                  <c:v>40908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</c:numCache>
            </c:numRef>
          </c:cat>
          <c:val>
            <c:numRef>
              <c:f>unemployment!$C$46:$CH$46</c:f>
              <c:numCache>
                <c:formatCode>#,##0.0</c:formatCode>
                <c:ptCount val="84"/>
                <c:pt idx="0">
                  <c:v>12.9</c:v>
                </c:pt>
                <c:pt idx="1">
                  <c:v>12.6</c:v>
                </c:pt>
                <c:pt idx="2">
                  <c:v>12.6</c:v>
                </c:pt>
                <c:pt idx="3">
                  <c:v>12.8</c:v>
                </c:pt>
                <c:pt idx="4">
                  <c:v>12.9</c:v>
                </c:pt>
                <c:pt idx="5">
                  <c:v>13</c:v>
                </c:pt>
                <c:pt idx="6">
                  <c:v>13.2</c:v>
                </c:pt>
                <c:pt idx="7">
                  <c:v>13.2</c:v>
                </c:pt>
                <c:pt idx="8">
                  <c:v>13</c:v>
                </c:pt>
                <c:pt idx="9">
                  <c:v>12.6</c:v>
                </c:pt>
                <c:pt idx="10">
                  <c:v>12.4</c:v>
                </c:pt>
                <c:pt idx="11">
                  <c:v>12.3</c:v>
                </c:pt>
                <c:pt idx="12">
                  <c:v>12.2</c:v>
                </c:pt>
                <c:pt idx="13">
                  <c:v>12</c:v>
                </c:pt>
                <c:pt idx="14">
                  <c:v>11.8</c:v>
                </c:pt>
                <c:pt idx="15">
                  <c:v>11.7</c:v>
                </c:pt>
                <c:pt idx="16">
                  <c:v>11.5</c:v>
                </c:pt>
                <c:pt idx="17">
                  <c:v>11.2</c:v>
                </c:pt>
                <c:pt idx="18">
                  <c:v>10.8</c:v>
                </c:pt>
                <c:pt idx="19">
                  <c:v>10.5</c:v>
                </c:pt>
                <c:pt idx="20">
                  <c:v>10.199999999999999</c:v>
                </c:pt>
                <c:pt idx="21">
                  <c:v>10</c:v>
                </c:pt>
                <c:pt idx="22">
                  <c:v>10.1</c:v>
                </c:pt>
                <c:pt idx="23">
                  <c:v>10.3</c:v>
                </c:pt>
                <c:pt idx="24">
                  <c:v>10.7</c:v>
                </c:pt>
                <c:pt idx="25">
                  <c:v>11.2</c:v>
                </c:pt>
                <c:pt idx="26">
                  <c:v>11.8</c:v>
                </c:pt>
                <c:pt idx="27">
                  <c:v>12.2</c:v>
                </c:pt>
                <c:pt idx="28">
                  <c:v>12.5</c:v>
                </c:pt>
                <c:pt idx="29">
                  <c:v>12.8</c:v>
                </c:pt>
                <c:pt idx="30">
                  <c:v>13.1</c:v>
                </c:pt>
                <c:pt idx="31">
                  <c:v>13.4</c:v>
                </c:pt>
                <c:pt idx="32">
                  <c:v>13.8</c:v>
                </c:pt>
                <c:pt idx="33">
                  <c:v>14.2</c:v>
                </c:pt>
                <c:pt idx="34">
                  <c:v>14.5</c:v>
                </c:pt>
                <c:pt idx="35">
                  <c:v>14.7</c:v>
                </c:pt>
                <c:pt idx="36">
                  <c:v>15.1</c:v>
                </c:pt>
                <c:pt idx="37">
                  <c:v>15.3</c:v>
                </c:pt>
                <c:pt idx="38">
                  <c:v>15.3</c:v>
                </c:pt>
                <c:pt idx="39">
                  <c:v>15.1</c:v>
                </c:pt>
                <c:pt idx="40">
                  <c:v>14.9</c:v>
                </c:pt>
                <c:pt idx="41">
                  <c:v>14.8</c:v>
                </c:pt>
                <c:pt idx="42">
                  <c:v>14.7</c:v>
                </c:pt>
                <c:pt idx="43">
                  <c:v>14.5</c:v>
                </c:pt>
                <c:pt idx="44">
                  <c:v>14.4</c:v>
                </c:pt>
                <c:pt idx="45">
                  <c:v>14.2</c:v>
                </c:pt>
                <c:pt idx="46">
                  <c:v>14.1</c:v>
                </c:pt>
                <c:pt idx="47">
                  <c:v>14</c:v>
                </c:pt>
                <c:pt idx="48">
                  <c:v>13.9</c:v>
                </c:pt>
                <c:pt idx="49">
                  <c:v>13.8</c:v>
                </c:pt>
                <c:pt idx="50">
                  <c:v>13.6</c:v>
                </c:pt>
                <c:pt idx="51">
                  <c:v>13.3</c:v>
                </c:pt>
                <c:pt idx="52">
                  <c:v>13.2</c:v>
                </c:pt>
                <c:pt idx="53">
                  <c:v>13.2</c:v>
                </c:pt>
                <c:pt idx="54">
                  <c:v>13.3</c:v>
                </c:pt>
                <c:pt idx="55">
                  <c:v>13.6</c:v>
                </c:pt>
                <c:pt idx="56">
                  <c:v>13.8</c:v>
                </c:pt>
                <c:pt idx="57">
                  <c:v>14.1</c:v>
                </c:pt>
                <c:pt idx="58">
                  <c:v>14.3</c:v>
                </c:pt>
                <c:pt idx="59">
                  <c:v>14.3</c:v>
                </c:pt>
                <c:pt idx="60">
                  <c:v>14.2</c:v>
                </c:pt>
                <c:pt idx="61">
                  <c:v>14.2</c:v>
                </c:pt>
                <c:pt idx="62">
                  <c:v>14.3</c:v>
                </c:pt>
                <c:pt idx="63">
                  <c:v>14.2</c:v>
                </c:pt>
                <c:pt idx="64">
                  <c:v>14.3</c:v>
                </c:pt>
                <c:pt idx="65">
                  <c:v>14.5</c:v>
                </c:pt>
                <c:pt idx="66">
                  <c:v>14.7</c:v>
                </c:pt>
                <c:pt idx="67">
                  <c:v>14.7</c:v>
                </c:pt>
                <c:pt idx="68">
                  <c:v>14.6</c:v>
                </c:pt>
                <c:pt idx="69">
                  <c:v>14.8</c:v>
                </c:pt>
                <c:pt idx="70">
                  <c:v>14.9</c:v>
                </c:pt>
                <c:pt idx="71">
                  <c:v>15</c:v>
                </c:pt>
                <c:pt idx="72">
                  <c:v>14.9</c:v>
                </c:pt>
                <c:pt idx="73">
                  <c:v>14.9</c:v>
                </c:pt>
                <c:pt idx="74">
                  <c:v>14.8</c:v>
                </c:pt>
                <c:pt idx="75">
                  <c:v>14.7</c:v>
                </c:pt>
                <c:pt idx="76">
                  <c:v>14.7</c:v>
                </c:pt>
                <c:pt idx="77">
                  <c:v>14.7</c:v>
                </c:pt>
                <c:pt idx="78">
                  <c:v>14.6</c:v>
                </c:pt>
                <c:pt idx="79">
                  <c:v>14.5</c:v>
                </c:pt>
                <c:pt idx="80">
                  <c:v>14.5</c:v>
                </c:pt>
                <c:pt idx="81">
                  <c:v>14.3</c:v>
                </c:pt>
                <c:pt idx="82">
                  <c:v>14.1</c:v>
                </c:pt>
                <c:pt idx="83">
                  <c:v>13.8</c:v>
                </c:pt>
              </c:numCache>
            </c:numRef>
          </c:val>
          <c:smooth val="0"/>
        </c:ser>
        <c:ser>
          <c:idx val="3"/>
          <c:order val="4"/>
          <c:tx>
            <c:strRef>
              <c:f>unemployment!$B$47</c:f>
              <c:strCache>
                <c:ptCount val="1"/>
                <c:pt idx="0">
                  <c:v>Men</c:v>
                </c:pt>
              </c:strCache>
            </c:strRef>
          </c:tx>
          <c:marker>
            <c:symbol val="none"/>
          </c:marker>
          <c:cat>
            <c:numRef>
              <c:f>unemployment!$C$42:$CH$42</c:f>
              <c:numCache>
                <c:formatCode>mmm\-yy</c:formatCode>
                <c:ptCount val="84"/>
                <c:pt idx="0">
                  <c:v>39113</c:v>
                </c:pt>
                <c:pt idx="1">
                  <c:v>39141</c:v>
                </c:pt>
                <c:pt idx="2">
                  <c:v>39172</c:v>
                </c:pt>
                <c:pt idx="3">
                  <c:v>39202</c:v>
                </c:pt>
                <c:pt idx="4">
                  <c:v>39233</c:v>
                </c:pt>
                <c:pt idx="5">
                  <c:v>39263</c:v>
                </c:pt>
                <c:pt idx="6">
                  <c:v>39294</c:v>
                </c:pt>
                <c:pt idx="7">
                  <c:v>39325</c:v>
                </c:pt>
                <c:pt idx="8">
                  <c:v>39355</c:v>
                </c:pt>
                <c:pt idx="9">
                  <c:v>39386</c:v>
                </c:pt>
                <c:pt idx="10">
                  <c:v>39416</c:v>
                </c:pt>
                <c:pt idx="11">
                  <c:v>39447</c:v>
                </c:pt>
                <c:pt idx="12">
                  <c:v>39478</c:v>
                </c:pt>
                <c:pt idx="13">
                  <c:v>39507</c:v>
                </c:pt>
                <c:pt idx="14">
                  <c:v>39538</c:v>
                </c:pt>
                <c:pt idx="15">
                  <c:v>39568</c:v>
                </c:pt>
                <c:pt idx="16">
                  <c:v>39599</c:v>
                </c:pt>
                <c:pt idx="17">
                  <c:v>39629</c:v>
                </c:pt>
                <c:pt idx="18">
                  <c:v>39660</c:v>
                </c:pt>
                <c:pt idx="19">
                  <c:v>39691</c:v>
                </c:pt>
                <c:pt idx="20">
                  <c:v>39721</c:v>
                </c:pt>
                <c:pt idx="21">
                  <c:v>39752</c:v>
                </c:pt>
                <c:pt idx="22">
                  <c:v>39782</c:v>
                </c:pt>
                <c:pt idx="23">
                  <c:v>39813</c:v>
                </c:pt>
                <c:pt idx="24">
                  <c:v>39844</c:v>
                </c:pt>
                <c:pt idx="25">
                  <c:v>39872</c:v>
                </c:pt>
                <c:pt idx="26">
                  <c:v>39903</c:v>
                </c:pt>
                <c:pt idx="27">
                  <c:v>39933</c:v>
                </c:pt>
                <c:pt idx="28">
                  <c:v>39964</c:v>
                </c:pt>
                <c:pt idx="29">
                  <c:v>39994</c:v>
                </c:pt>
                <c:pt idx="30">
                  <c:v>40025</c:v>
                </c:pt>
                <c:pt idx="31">
                  <c:v>40056</c:v>
                </c:pt>
                <c:pt idx="32">
                  <c:v>40086</c:v>
                </c:pt>
                <c:pt idx="33">
                  <c:v>40117</c:v>
                </c:pt>
                <c:pt idx="34">
                  <c:v>40147</c:v>
                </c:pt>
                <c:pt idx="35">
                  <c:v>40178</c:v>
                </c:pt>
                <c:pt idx="36">
                  <c:v>40209</c:v>
                </c:pt>
                <c:pt idx="37">
                  <c:v>40237</c:v>
                </c:pt>
                <c:pt idx="38">
                  <c:v>40268</c:v>
                </c:pt>
                <c:pt idx="39">
                  <c:v>40298</c:v>
                </c:pt>
                <c:pt idx="40">
                  <c:v>40329</c:v>
                </c:pt>
                <c:pt idx="41">
                  <c:v>40359</c:v>
                </c:pt>
                <c:pt idx="42">
                  <c:v>40390</c:v>
                </c:pt>
                <c:pt idx="43">
                  <c:v>40421</c:v>
                </c:pt>
                <c:pt idx="44">
                  <c:v>40451</c:v>
                </c:pt>
                <c:pt idx="45">
                  <c:v>40482</c:v>
                </c:pt>
                <c:pt idx="46">
                  <c:v>40512</c:v>
                </c:pt>
                <c:pt idx="47">
                  <c:v>40543</c:v>
                </c:pt>
                <c:pt idx="48">
                  <c:v>40574</c:v>
                </c:pt>
                <c:pt idx="49">
                  <c:v>40602</c:v>
                </c:pt>
                <c:pt idx="50">
                  <c:v>40633</c:v>
                </c:pt>
                <c:pt idx="51">
                  <c:v>40663</c:v>
                </c:pt>
                <c:pt idx="52">
                  <c:v>40694</c:v>
                </c:pt>
                <c:pt idx="53">
                  <c:v>40724</c:v>
                </c:pt>
                <c:pt idx="54">
                  <c:v>40755</c:v>
                </c:pt>
                <c:pt idx="55">
                  <c:v>40786</c:v>
                </c:pt>
                <c:pt idx="56">
                  <c:v>40816</c:v>
                </c:pt>
                <c:pt idx="57">
                  <c:v>40847</c:v>
                </c:pt>
                <c:pt idx="58">
                  <c:v>40877</c:v>
                </c:pt>
                <c:pt idx="59">
                  <c:v>40908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</c:numCache>
            </c:numRef>
          </c:cat>
          <c:val>
            <c:numRef>
              <c:f>unemployment!$C$47:$CH$47</c:f>
              <c:numCache>
                <c:formatCode>#,##0.0</c:formatCode>
                <c:ptCount val="84"/>
                <c:pt idx="0">
                  <c:v>10.8</c:v>
                </c:pt>
                <c:pt idx="1">
                  <c:v>10.4</c:v>
                </c:pt>
                <c:pt idx="2">
                  <c:v>10.1</c:v>
                </c:pt>
                <c:pt idx="3">
                  <c:v>10.1</c:v>
                </c:pt>
                <c:pt idx="4">
                  <c:v>10</c:v>
                </c:pt>
                <c:pt idx="5">
                  <c:v>10.1</c:v>
                </c:pt>
                <c:pt idx="6">
                  <c:v>10.199999999999999</c:v>
                </c:pt>
                <c:pt idx="7">
                  <c:v>10.199999999999999</c:v>
                </c:pt>
                <c:pt idx="8">
                  <c:v>10</c:v>
                </c:pt>
                <c:pt idx="9">
                  <c:v>9.6</c:v>
                </c:pt>
                <c:pt idx="10">
                  <c:v>9.3000000000000007</c:v>
                </c:pt>
                <c:pt idx="11">
                  <c:v>9.1</c:v>
                </c:pt>
                <c:pt idx="12">
                  <c:v>8.9</c:v>
                </c:pt>
                <c:pt idx="13">
                  <c:v>8.8000000000000007</c:v>
                </c:pt>
                <c:pt idx="14">
                  <c:v>8.8000000000000007</c:v>
                </c:pt>
                <c:pt idx="15">
                  <c:v>9.1</c:v>
                </c:pt>
                <c:pt idx="16">
                  <c:v>9.1999999999999993</c:v>
                </c:pt>
                <c:pt idx="17">
                  <c:v>8.8000000000000007</c:v>
                </c:pt>
                <c:pt idx="18">
                  <c:v>8.3000000000000007</c:v>
                </c:pt>
                <c:pt idx="19">
                  <c:v>7.9</c:v>
                </c:pt>
                <c:pt idx="20">
                  <c:v>7.7</c:v>
                </c:pt>
                <c:pt idx="21">
                  <c:v>7.7</c:v>
                </c:pt>
                <c:pt idx="22">
                  <c:v>7.9</c:v>
                </c:pt>
                <c:pt idx="23">
                  <c:v>8.1999999999999993</c:v>
                </c:pt>
                <c:pt idx="24">
                  <c:v>8.6999999999999993</c:v>
                </c:pt>
                <c:pt idx="25">
                  <c:v>9.3000000000000007</c:v>
                </c:pt>
                <c:pt idx="26">
                  <c:v>9.9</c:v>
                </c:pt>
                <c:pt idx="27">
                  <c:v>10.199999999999999</c:v>
                </c:pt>
                <c:pt idx="28">
                  <c:v>10.5</c:v>
                </c:pt>
                <c:pt idx="29">
                  <c:v>11</c:v>
                </c:pt>
                <c:pt idx="30">
                  <c:v>11.7</c:v>
                </c:pt>
                <c:pt idx="31">
                  <c:v>12.3</c:v>
                </c:pt>
                <c:pt idx="32">
                  <c:v>12.9</c:v>
                </c:pt>
                <c:pt idx="33">
                  <c:v>13.4</c:v>
                </c:pt>
                <c:pt idx="34">
                  <c:v>13.8</c:v>
                </c:pt>
                <c:pt idx="35">
                  <c:v>14.1</c:v>
                </c:pt>
                <c:pt idx="36">
                  <c:v>14.4</c:v>
                </c:pt>
                <c:pt idx="37">
                  <c:v>14.6</c:v>
                </c:pt>
                <c:pt idx="38">
                  <c:v>14.6</c:v>
                </c:pt>
                <c:pt idx="39">
                  <c:v>14.4</c:v>
                </c:pt>
                <c:pt idx="40">
                  <c:v>14.3</c:v>
                </c:pt>
                <c:pt idx="41">
                  <c:v>14.3</c:v>
                </c:pt>
                <c:pt idx="42">
                  <c:v>14.4</c:v>
                </c:pt>
                <c:pt idx="43">
                  <c:v>14.4</c:v>
                </c:pt>
                <c:pt idx="44">
                  <c:v>14.4</c:v>
                </c:pt>
                <c:pt idx="45">
                  <c:v>14.1</c:v>
                </c:pt>
                <c:pt idx="46">
                  <c:v>13.9</c:v>
                </c:pt>
                <c:pt idx="47">
                  <c:v>13.8</c:v>
                </c:pt>
                <c:pt idx="48">
                  <c:v>13.7</c:v>
                </c:pt>
                <c:pt idx="49">
                  <c:v>13.7</c:v>
                </c:pt>
                <c:pt idx="50">
                  <c:v>13.7</c:v>
                </c:pt>
                <c:pt idx="51">
                  <c:v>13.7</c:v>
                </c:pt>
                <c:pt idx="52">
                  <c:v>13.7</c:v>
                </c:pt>
                <c:pt idx="53">
                  <c:v>13.7</c:v>
                </c:pt>
                <c:pt idx="54">
                  <c:v>13.6</c:v>
                </c:pt>
                <c:pt idx="55">
                  <c:v>13.6</c:v>
                </c:pt>
                <c:pt idx="56">
                  <c:v>13.7</c:v>
                </c:pt>
                <c:pt idx="57">
                  <c:v>13.8</c:v>
                </c:pt>
                <c:pt idx="58">
                  <c:v>13.9</c:v>
                </c:pt>
                <c:pt idx="59">
                  <c:v>13.7</c:v>
                </c:pt>
                <c:pt idx="60">
                  <c:v>13.5</c:v>
                </c:pt>
                <c:pt idx="61">
                  <c:v>13.4</c:v>
                </c:pt>
                <c:pt idx="62">
                  <c:v>13.2</c:v>
                </c:pt>
                <c:pt idx="63">
                  <c:v>13.5</c:v>
                </c:pt>
                <c:pt idx="64">
                  <c:v>13.5</c:v>
                </c:pt>
                <c:pt idx="65">
                  <c:v>13.5</c:v>
                </c:pt>
                <c:pt idx="66">
                  <c:v>13.4</c:v>
                </c:pt>
                <c:pt idx="67">
                  <c:v>13.4</c:v>
                </c:pt>
                <c:pt idx="68">
                  <c:v>13.4</c:v>
                </c:pt>
                <c:pt idx="69">
                  <c:v>13.8</c:v>
                </c:pt>
                <c:pt idx="70">
                  <c:v>14</c:v>
                </c:pt>
                <c:pt idx="71">
                  <c:v>14</c:v>
                </c:pt>
                <c:pt idx="72">
                  <c:v>13.8</c:v>
                </c:pt>
                <c:pt idx="73">
                  <c:v>13.7</c:v>
                </c:pt>
                <c:pt idx="74">
                  <c:v>13.6</c:v>
                </c:pt>
                <c:pt idx="75">
                  <c:v>13.7</c:v>
                </c:pt>
                <c:pt idx="76">
                  <c:v>13.9</c:v>
                </c:pt>
                <c:pt idx="77">
                  <c:v>14.1</c:v>
                </c:pt>
                <c:pt idx="78">
                  <c:v>14.1</c:v>
                </c:pt>
                <c:pt idx="79">
                  <c:v>14.1</c:v>
                </c:pt>
                <c:pt idx="80">
                  <c:v>14.1</c:v>
                </c:pt>
                <c:pt idx="81">
                  <c:v>14</c:v>
                </c:pt>
                <c:pt idx="82">
                  <c:v>13.9</c:v>
                </c:pt>
                <c:pt idx="83">
                  <c:v>13.8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1888640"/>
        <c:axId val="171890176"/>
      </c:lineChart>
      <c:lineChart>
        <c:grouping val="standard"/>
        <c:varyColors val="0"/>
        <c:ser>
          <c:idx val="0"/>
          <c:order val="1"/>
          <c:tx>
            <c:strRef>
              <c:f>unemployment!$B$44</c:f>
              <c:strCache>
                <c:ptCount val="1"/>
                <c:pt idx="0">
                  <c:v>Young (15-24)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cat>
            <c:numRef>
              <c:f>unemployment!$C$42:$CH$42</c:f>
              <c:numCache>
                <c:formatCode>mmm\-yy</c:formatCode>
                <c:ptCount val="84"/>
                <c:pt idx="0">
                  <c:v>39113</c:v>
                </c:pt>
                <c:pt idx="1">
                  <c:v>39141</c:v>
                </c:pt>
                <c:pt idx="2">
                  <c:v>39172</c:v>
                </c:pt>
                <c:pt idx="3">
                  <c:v>39202</c:v>
                </c:pt>
                <c:pt idx="4">
                  <c:v>39233</c:v>
                </c:pt>
                <c:pt idx="5">
                  <c:v>39263</c:v>
                </c:pt>
                <c:pt idx="6">
                  <c:v>39294</c:v>
                </c:pt>
                <c:pt idx="7">
                  <c:v>39325</c:v>
                </c:pt>
                <c:pt idx="8">
                  <c:v>39355</c:v>
                </c:pt>
                <c:pt idx="9">
                  <c:v>39386</c:v>
                </c:pt>
                <c:pt idx="10">
                  <c:v>39416</c:v>
                </c:pt>
                <c:pt idx="11">
                  <c:v>39447</c:v>
                </c:pt>
                <c:pt idx="12">
                  <c:v>39478</c:v>
                </c:pt>
                <c:pt idx="13">
                  <c:v>39507</c:v>
                </c:pt>
                <c:pt idx="14">
                  <c:v>39538</c:v>
                </c:pt>
                <c:pt idx="15">
                  <c:v>39568</c:v>
                </c:pt>
                <c:pt idx="16">
                  <c:v>39599</c:v>
                </c:pt>
                <c:pt idx="17">
                  <c:v>39629</c:v>
                </c:pt>
                <c:pt idx="18">
                  <c:v>39660</c:v>
                </c:pt>
                <c:pt idx="19">
                  <c:v>39691</c:v>
                </c:pt>
                <c:pt idx="20">
                  <c:v>39721</c:v>
                </c:pt>
                <c:pt idx="21">
                  <c:v>39752</c:v>
                </c:pt>
                <c:pt idx="22">
                  <c:v>39782</c:v>
                </c:pt>
                <c:pt idx="23">
                  <c:v>39813</c:v>
                </c:pt>
                <c:pt idx="24">
                  <c:v>39844</c:v>
                </c:pt>
                <c:pt idx="25">
                  <c:v>39872</c:v>
                </c:pt>
                <c:pt idx="26">
                  <c:v>39903</c:v>
                </c:pt>
                <c:pt idx="27">
                  <c:v>39933</c:v>
                </c:pt>
                <c:pt idx="28">
                  <c:v>39964</c:v>
                </c:pt>
                <c:pt idx="29">
                  <c:v>39994</c:v>
                </c:pt>
                <c:pt idx="30">
                  <c:v>40025</c:v>
                </c:pt>
                <c:pt idx="31">
                  <c:v>40056</c:v>
                </c:pt>
                <c:pt idx="32">
                  <c:v>40086</c:v>
                </c:pt>
                <c:pt idx="33">
                  <c:v>40117</c:v>
                </c:pt>
                <c:pt idx="34">
                  <c:v>40147</c:v>
                </c:pt>
                <c:pt idx="35">
                  <c:v>40178</c:v>
                </c:pt>
                <c:pt idx="36">
                  <c:v>40209</c:v>
                </c:pt>
                <c:pt idx="37">
                  <c:v>40237</c:v>
                </c:pt>
                <c:pt idx="38">
                  <c:v>40268</c:v>
                </c:pt>
                <c:pt idx="39">
                  <c:v>40298</c:v>
                </c:pt>
                <c:pt idx="40">
                  <c:v>40329</c:v>
                </c:pt>
                <c:pt idx="41">
                  <c:v>40359</c:v>
                </c:pt>
                <c:pt idx="42">
                  <c:v>40390</c:v>
                </c:pt>
                <c:pt idx="43">
                  <c:v>40421</c:v>
                </c:pt>
                <c:pt idx="44">
                  <c:v>40451</c:v>
                </c:pt>
                <c:pt idx="45">
                  <c:v>40482</c:v>
                </c:pt>
                <c:pt idx="46">
                  <c:v>40512</c:v>
                </c:pt>
                <c:pt idx="47">
                  <c:v>40543</c:v>
                </c:pt>
                <c:pt idx="48">
                  <c:v>40574</c:v>
                </c:pt>
                <c:pt idx="49">
                  <c:v>40602</c:v>
                </c:pt>
                <c:pt idx="50">
                  <c:v>40633</c:v>
                </c:pt>
                <c:pt idx="51">
                  <c:v>40663</c:v>
                </c:pt>
                <c:pt idx="52">
                  <c:v>40694</c:v>
                </c:pt>
                <c:pt idx="53">
                  <c:v>40724</c:v>
                </c:pt>
                <c:pt idx="54">
                  <c:v>40755</c:v>
                </c:pt>
                <c:pt idx="55">
                  <c:v>40786</c:v>
                </c:pt>
                <c:pt idx="56">
                  <c:v>40816</c:v>
                </c:pt>
                <c:pt idx="57">
                  <c:v>40847</c:v>
                </c:pt>
                <c:pt idx="58">
                  <c:v>40877</c:v>
                </c:pt>
                <c:pt idx="59">
                  <c:v>40908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</c:numCache>
            </c:numRef>
          </c:cat>
          <c:val>
            <c:numRef>
              <c:f>unemployment!$C$44:$CH$44</c:f>
              <c:numCache>
                <c:formatCode>0.0</c:formatCode>
                <c:ptCount val="84"/>
                <c:pt idx="0">
                  <c:v>21.9</c:v>
                </c:pt>
                <c:pt idx="1">
                  <c:v>21.1</c:v>
                </c:pt>
                <c:pt idx="2">
                  <c:v>20.399999999999999</c:v>
                </c:pt>
                <c:pt idx="3">
                  <c:v>20.399999999999999</c:v>
                </c:pt>
                <c:pt idx="4">
                  <c:v>20.399999999999999</c:v>
                </c:pt>
                <c:pt idx="5">
                  <c:v>20.7</c:v>
                </c:pt>
                <c:pt idx="6">
                  <c:v>21</c:v>
                </c:pt>
                <c:pt idx="7">
                  <c:v>21</c:v>
                </c:pt>
                <c:pt idx="8">
                  <c:v>20.7</c:v>
                </c:pt>
                <c:pt idx="9">
                  <c:v>20.5</c:v>
                </c:pt>
                <c:pt idx="10">
                  <c:v>20.100000000000001</c:v>
                </c:pt>
                <c:pt idx="11">
                  <c:v>19.7</c:v>
                </c:pt>
                <c:pt idx="12">
                  <c:v>19.2</c:v>
                </c:pt>
                <c:pt idx="13">
                  <c:v>19.2</c:v>
                </c:pt>
                <c:pt idx="14">
                  <c:v>19.8</c:v>
                </c:pt>
                <c:pt idx="15">
                  <c:v>20</c:v>
                </c:pt>
                <c:pt idx="16">
                  <c:v>20.399999999999999</c:v>
                </c:pt>
                <c:pt idx="17">
                  <c:v>20</c:v>
                </c:pt>
                <c:pt idx="18">
                  <c:v>19.3</c:v>
                </c:pt>
                <c:pt idx="19">
                  <c:v>18.8</c:v>
                </c:pt>
                <c:pt idx="20">
                  <c:v>18.2</c:v>
                </c:pt>
                <c:pt idx="21">
                  <c:v>18.3</c:v>
                </c:pt>
                <c:pt idx="22">
                  <c:v>18.8</c:v>
                </c:pt>
                <c:pt idx="23">
                  <c:v>19.7</c:v>
                </c:pt>
                <c:pt idx="24">
                  <c:v>21.2</c:v>
                </c:pt>
                <c:pt idx="25">
                  <c:v>22.7</c:v>
                </c:pt>
                <c:pt idx="26">
                  <c:v>24.3</c:v>
                </c:pt>
                <c:pt idx="27">
                  <c:v>25.7</c:v>
                </c:pt>
                <c:pt idx="28">
                  <c:v>26.6</c:v>
                </c:pt>
                <c:pt idx="29">
                  <c:v>27.2</c:v>
                </c:pt>
                <c:pt idx="30">
                  <c:v>27.9</c:v>
                </c:pt>
                <c:pt idx="31">
                  <c:v>28.5</c:v>
                </c:pt>
                <c:pt idx="32">
                  <c:v>30.2</c:v>
                </c:pt>
                <c:pt idx="33">
                  <c:v>30.9</c:v>
                </c:pt>
                <c:pt idx="34">
                  <c:v>31.8</c:v>
                </c:pt>
                <c:pt idx="35">
                  <c:v>32.6</c:v>
                </c:pt>
                <c:pt idx="36">
                  <c:v>33.4</c:v>
                </c:pt>
                <c:pt idx="37">
                  <c:v>34</c:v>
                </c:pt>
                <c:pt idx="38">
                  <c:v>34.1</c:v>
                </c:pt>
                <c:pt idx="39">
                  <c:v>33.799999999999997</c:v>
                </c:pt>
                <c:pt idx="40">
                  <c:v>33.6</c:v>
                </c:pt>
                <c:pt idx="41">
                  <c:v>33.799999999999997</c:v>
                </c:pt>
                <c:pt idx="42">
                  <c:v>33.9</c:v>
                </c:pt>
                <c:pt idx="43">
                  <c:v>34</c:v>
                </c:pt>
                <c:pt idx="44">
                  <c:v>34.5</c:v>
                </c:pt>
                <c:pt idx="45">
                  <c:v>34.1</c:v>
                </c:pt>
                <c:pt idx="46">
                  <c:v>33.799999999999997</c:v>
                </c:pt>
                <c:pt idx="47">
                  <c:v>33.700000000000003</c:v>
                </c:pt>
                <c:pt idx="48">
                  <c:v>33.5</c:v>
                </c:pt>
                <c:pt idx="49">
                  <c:v>33.6</c:v>
                </c:pt>
                <c:pt idx="50">
                  <c:v>33.6</c:v>
                </c:pt>
                <c:pt idx="51">
                  <c:v>33.5</c:v>
                </c:pt>
                <c:pt idx="52">
                  <c:v>33.700000000000003</c:v>
                </c:pt>
                <c:pt idx="53">
                  <c:v>34.1</c:v>
                </c:pt>
                <c:pt idx="54">
                  <c:v>34</c:v>
                </c:pt>
                <c:pt idx="55">
                  <c:v>33.9</c:v>
                </c:pt>
                <c:pt idx="56">
                  <c:v>33.799999999999997</c:v>
                </c:pt>
                <c:pt idx="57">
                  <c:v>33.700000000000003</c:v>
                </c:pt>
                <c:pt idx="58">
                  <c:v>33.700000000000003</c:v>
                </c:pt>
                <c:pt idx="59">
                  <c:v>33.9</c:v>
                </c:pt>
                <c:pt idx="60">
                  <c:v>34</c:v>
                </c:pt>
                <c:pt idx="61">
                  <c:v>33.6</c:v>
                </c:pt>
                <c:pt idx="62">
                  <c:v>32</c:v>
                </c:pt>
                <c:pt idx="63">
                  <c:v>34.700000000000003</c:v>
                </c:pt>
                <c:pt idx="64">
                  <c:v>33.799999999999997</c:v>
                </c:pt>
                <c:pt idx="65">
                  <c:v>32.4</c:v>
                </c:pt>
                <c:pt idx="66">
                  <c:v>33.700000000000003</c:v>
                </c:pt>
                <c:pt idx="67">
                  <c:v>34.4</c:v>
                </c:pt>
                <c:pt idx="68">
                  <c:v>34.200000000000003</c:v>
                </c:pt>
                <c:pt idx="69">
                  <c:v>35.1</c:v>
                </c:pt>
                <c:pt idx="70">
                  <c:v>35.4</c:v>
                </c:pt>
                <c:pt idx="71">
                  <c:v>35.1</c:v>
                </c:pt>
                <c:pt idx="72">
                  <c:v>34.299999999999997</c:v>
                </c:pt>
                <c:pt idx="73">
                  <c:v>33.9</c:v>
                </c:pt>
                <c:pt idx="74">
                  <c:v>33.6</c:v>
                </c:pt>
                <c:pt idx="75">
                  <c:v>33.5</c:v>
                </c:pt>
                <c:pt idx="76">
                  <c:v>33.799999999999997</c:v>
                </c:pt>
                <c:pt idx="77">
                  <c:v>34.5</c:v>
                </c:pt>
                <c:pt idx="78">
                  <c:v>33.700000000000003</c:v>
                </c:pt>
                <c:pt idx="79">
                  <c:v>33.200000000000003</c:v>
                </c:pt>
                <c:pt idx="80">
                  <c:v>33</c:v>
                </c:pt>
                <c:pt idx="81">
                  <c:v>33.299999999999997</c:v>
                </c:pt>
                <c:pt idx="82">
                  <c:v>33.200000000000003</c:v>
                </c:pt>
                <c:pt idx="83">
                  <c:v>32.6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1891712"/>
        <c:axId val="171893504"/>
      </c:lineChart>
      <c:dateAx>
        <c:axId val="171888640"/>
        <c:scaling>
          <c:orientation val="minMax"/>
        </c:scaling>
        <c:delete val="0"/>
        <c:axPos val="b"/>
        <c:numFmt formatCode="[$-409]mmm\-yy;@" sourceLinked="0"/>
        <c:majorTickMark val="out"/>
        <c:minorTickMark val="none"/>
        <c:tickLblPos val="nextTo"/>
        <c:spPr>
          <a:ln w="12700">
            <a:solidFill>
              <a:srgbClr val="000000"/>
            </a:solidFill>
            <a:prstDash val="solid"/>
          </a:ln>
        </c:spPr>
        <c:txPr>
          <a:bodyPr rot="-5400000" vert="horz"/>
          <a:lstStyle/>
          <a:p>
            <a:pPr>
              <a:defRPr sz="105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71890176"/>
        <c:crosses val="autoZero"/>
        <c:auto val="1"/>
        <c:lblOffset val="100"/>
        <c:baseTimeUnit val="months"/>
        <c:majorUnit val="3"/>
        <c:majorTimeUnit val="months"/>
        <c:minorUnit val="4"/>
        <c:minorTimeUnit val="days"/>
      </c:dateAx>
      <c:valAx>
        <c:axId val="171890176"/>
        <c:scaling>
          <c:orientation val="minMax"/>
          <c:max val="40"/>
          <c:min val="5"/>
        </c:scaling>
        <c:delete val="0"/>
        <c:axPos val="l"/>
        <c:majorGridlines>
          <c:spPr>
            <a:ln w="12700">
              <a:solidFill>
                <a:srgbClr val="000000"/>
              </a:solidFill>
              <a:prstDash val="sysDash"/>
            </a:ln>
          </c:spPr>
        </c:majorGridlines>
        <c:numFmt formatCode="0" sourceLinked="0"/>
        <c:majorTickMark val="out"/>
        <c:minorTickMark val="none"/>
        <c:tickLblPos val="nextTo"/>
        <c:spPr>
          <a:ln w="1270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675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71888640"/>
        <c:crosses val="autoZero"/>
        <c:crossBetween val="between"/>
        <c:majorUnit val="5"/>
        <c:minorUnit val="1"/>
      </c:valAx>
      <c:dateAx>
        <c:axId val="171891712"/>
        <c:scaling>
          <c:orientation val="minMax"/>
        </c:scaling>
        <c:delete val="1"/>
        <c:axPos val="b"/>
        <c:numFmt formatCode="mmm\-yy" sourceLinked="1"/>
        <c:majorTickMark val="out"/>
        <c:minorTickMark val="none"/>
        <c:tickLblPos val="nextTo"/>
        <c:crossAx val="171893504"/>
        <c:crosses val="autoZero"/>
        <c:auto val="1"/>
        <c:lblOffset val="100"/>
        <c:baseTimeUnit val="days"/>
      </c:dateAx>
      <c:valAx>
        <c:axId val="171893504"/>
        <c:scaling>
          <c:orientation val="minMax"/>
          <c:max val="40"/>
          <c:min val="15"/>
        </c:scaling>
        <c:delete val="1"/>
        <c:axPos val="r"/>
        <c:numFmt formatCode="0" sourceLinked="0"/>
        <c:majorTickMark val="cross"/>
        <c:minorTickMark val="none"/>
        <c:tickLblPos val="nextTo"/>
        <c:crossAx val="171891712"/>
        <c:crosses val="max"/>
        <c:crossBetween val="between"/>
        <c:majorUnit val="2"/>
      </c:valAx>
    </c:plotArea>
    <c:legend>
      <c:legendPos val="r"/>
      <c:layout>
        <c:manualLayout>
          <c:xMode val="edge"/>
          <c:yMode val="edge"/>
          <c:x val="0.5408783328313469"/>
          <c:y val="0.32018964541197048"/>
          <c:w val="0.29212297233337636"/>
          <c:h val="0.29409706139673719"/>
        </c:manualLayout>
      </c:layout>
      <c:overlay val="0"/>
      <c:spPr>
        <a:solidFill>
          <a:srgbClr val="FFFFFF"/>
        </a:solidFill>
        <a:ln w="25400">
          <a:noFill/>
        </a:ln>
      </c:spPr>
      <c:txPr>
        <a:bodyPr/>
        <a:lstStyle/>
        <a:p>
          <a:pPr>
            <a:defRPr sz="1085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92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2">
    <c:autoUpdate val="0"/>
  </c:externalData>
  <c:userShapes r:id="rId3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0.00772</cdr:x>
      <cdr:y>0.8209</cdr:y>
    </cdr:from>
    <cdr:to>
      <cdr:x>0.98116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2817" y="3960441"/>
          <a:ext cx="7920788" cy="86409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kern="1200" dirty="0">
              <a:solidFill>
                <a:schemeClr val="tx1"/>
              </a:solidFill>
              <a:latin typeface="Verdana" pitchFamily="34" charset="0"/>
            </a:rPr>
            <a:t>   Source: 2002-2012 Eurostat, EU-LFS.  2020 DG EMPL calculations based on </a:t>
          </a:r>
          <a:br>
            <a:rPr lang="en-GB" kern="1200" dirty="0">
              <a:solidFill>
                <a:schemeClr val="tx1"/>
              </a:solidFill>
              <a:latin typeface="Verdana" pitchFamily="34" charset="0"/>
            </a:rPr>
          </a:br>
          <a:r>
            <a:rPr lang="en-GB" kern="1200" dirty="0">
              <a:solidFill>
                <a:schemeClr val="tx1"/>
              </a:solidFill>
              <a:latin typeface="Verdana" pitchFamily="34" charset="0"/>
            </a:rPr>
            <a:t>   * national targets from National Reform Programme 2011 </a:t>
          </a:r>
          <a:br>
            <a:rPr lang="en-GB" kern="1200" dirty="0">
              <a:solidFill>
                <a:schemeClr val="tx1"/>
              </a:solidFill>
              <a:latin typeface="Verdana" pitchFamily="34" charset="0"/>
            </a:rPr>
          </a:br>
          <a:r>
            <a:rPr lang="en-GB" kern="1200" dirty="0">
              <a:solidFill>
                <a:schemeClr val="tx1"/>
              </a:solidFill>
              <a:latin typeface="Verdana" pitchFamily="34" charset="0"/>
            </a:rPr>
            <a:t>  ** under assumption that no policy changes take place between 2010 and 2020, </a:t>
          </a:r>
          <a:br>
            <a:rPr lang="en-GB" kern="1200" dirty="0">
              <a:solidFill>
                <a:schemeClr val="tx1"/>
              </a:solidFill>
              <a:latin typeface="Verdana" pitchFamily="34" charset="0"/>
            </a:rPr>
          </a:br>
          <a:r>
            <a:rPr lang="en-GB" kern="1200" dirty="0">
              <a:solidFill>
                <a:schemeClr val="tx1"/>
              </a:solidFill>
              <a:latin typeface="Verdana" pitchFamily="34" charset="0"/>
            </a:rPr>
            <a:t>   EPC Aging Working Group 2012 Aging Report</a:t>
          </a:r>
        </a:p>
        <a:p xmlns:a="http://schemas.openxmlformats.org/drawingml/2006/main"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dirty="0"/>
            <a:t>.</a:t>
          </a:r>
          <a:endParaRPr lang="en-GB" i="1" dirty="0">
            <a:effectLst/>
          </a:endParaRPr>
        </a:p>
        <a:p xmlns:a="http://schemas.openxmlformats.org/drawingml/2006/main">
          <a:endParaRPr lang="en-GB" sz="1100" dirty="0"/>
        </a:p>
      </cdr:txBody>
    </cdr:sp>
  </cdr:relSizeAnchor>
  <cdr:relSizeAnchor xmlns:cdr="http://schemas.openxmlformats.org/drawingml/2006/chartDrawing">
    <cdr:from>
      <cdr:x>0.63717</cdr:x>
      <cdr:y>0.18464</cdr:y>
    </cdr:from>
    <cdr:to>
      <cdr:x>0.99461</cdr:x>
      <cdr:y>0.38466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5184591" y="890802"/>
          <a:ext cx="2908455" cy="9650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GB" sz="1400" b="1" dirty="0">
              <a:solidFill>
                <a:srgbClr val="C00000"/>
              </a:solidFill>
            </a:rPr>
            <a:t>Europe 2020 target</a:t>
          </a:r>
        </a:p>
      </cdr:txBody>
    </cdr:sp>
  </cdr:relSizeAnchor>
  <cdr:relSizeAnchor xmlns:cdr="http://schemas.openxmlformats.org/drawingml/2006/chartDrawing">
    <cdr:from>
      <cdr:x>0.54129</cdr:x>
      <cdr:y>0.29388</cdr:y>
    </cdr:from>
    <cdr:to>
      <cdr:x>0.88084</cdr:x>
      <cdr:y>0.45263</cdr:y>
    </cdr:to>
    <cdr:cxnSp macro="">
      <cdr:nvCxnSpPr>
        <cdr:cNvPr id="10" name="Straight Connector 9"/>
        <cdr:cNvCxnSpPr/>
      </cdr:nvCxnSpPr>
      <cdr:spPr>
        <a:xfrm xmlns:a="http://schemas.openxmlformats.org/drawingml/2006/main" flipV="1">
          <a:off x="4676775" y="1481138"/>
          <a:ext cx="2933700" cy="800100"/>
        </a:xfrm>
        <a:prstGeom xmlns:a="http://schemas.openxmlformats.org/drawingml/2006/main" prst="line">
          <a:avLst/>
        </a:prstGeom>
        <a:ln xmlns:a="http://schemas.openxmlformats.org/drawingml/2006/main" w="38100">
          <a:solidFill>
            <a:srgbClr val="00B0F0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0.54056</cdr:x>
      <cdr:y>0.37325</cdr:y>
    </cdr:from>
    <cdr:to>
      <cdr:x>0.88305</cdr:x>
      <cdr:y>0.4542</cdr:y>
    </cdr:to>
    <cdr:cxnSp macro="">
      <cdr:nvCxnSpPr>
        <cdr:cNvPr id="11" name="Straight Connector 10"/>
        <cdr:cNvCxnSpPr/>
      </cdr:nvCxnSpPr>
      <cdr:spPr>
        <a:xfrm xmlns:a="http://schemas.openxmlformats.org/drawingml/2006/main" flipV="1">
          <a:off x="4670425" y="1881188"/>
          <a:ext cx="2959100" cy="407987"/>
        </a:xfrm>
        <a:prstGeom xmlns:a="http://schemas.openxmlformats.org/drawingml/2006/main" prst="line">
          <a:avLst/>
        </a:prstGeom>
        <a:ln xmlns:a="http://schemas.openxmlformats.org/drawingml/2006/main" w="38100">
          <a:solidFill>
            <a:schemeClr val="tx2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0.82512</cdr:x>
      <cdr:y>0.10831</cdr:y>
    </cdr:from>
    <cdr:to>
      <cdr:x>1</cdr:x>
      <cdr:y>0.16972</cdr:y>
    </cdr:to>
    <cdr:sp macro="" textlink="">
      <cdr:nvSpPr>
        <cdr:cNvPr id="4" name="Text Box 4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6696076" y="394088"/>
          <a:ext cx="1419224" cy="22344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BBE0E3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wrap="square" lIns="91440" tIns="45720" rIns="91440" bIns="45720" anchor="t" upright="1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 sz="1000"/>
          </a:pPr>
          <a:r>
            <a:rPr lang="en-GB" sz="1600" b="0" i="0" u="none" strike="noStrike" baseline="0">
              <a:solidFill>
                <a:srgbClr val="FF0000"/>
              </a:solidFill>
              <a:latin typeface="Arial"/>
              <a:cs typeface="Arial"/>
            </a:rPr>
            <a:t>EU target </a:t>
          </a:r>
          <a:endParaRPr lang="en-GB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0.0964</cdr:x>
      <cdr:y>0.02416</cdr:y>
    </cdr:from>
    <cdr:to>
      <cdr:x>0.32806</cdr:x>
      <cdr:y>0.08178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38175" y="123825"/>
          <a:ext cx="1533525" cy="2952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GB"/>
        </a:p>
      </cdr:txBody>
    </cdr:sp>
  </cdr:relSizeAnchor>
  <cdr:relSizeAnchor xmlns:cdr="http://schemas.openxmlformats.org/drawingml/2006/chartDrawing">
    <cdr:from>
      <cdr:x>0.0446</cdr:x>
      <cdr:y>0</cdr:y>
    </cdr:from>
    <cdr:to>
      <cdr:x>0.27626</cdr:x>
      <cdr:y>0.08178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95246" y="0"/>
          <a:ext cx="1533561" cy="31781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GB" sz="1400" b="1"/>
            <a:t>% of labour force</a:t>
          </a:r>
        </a:p>
        <a:p xmlns:a="http://schemas.openxmlformats.org/drawingml/2006/main">
          <a:endParaRPr lang="en-GB" sz="1100"/>
        </a:p>
      </cdr:txBody>
    </cdr:sp>
  </cdr:relSizeAnchor>
  <cdr:relSizeAnchor xmlns:cdr="http://schemas.openxmlformats.org/drawingml/2006/chartDrawing">
    <cdr:from>
      <cdr:x>0.69544</cdr:x>
      <cdr:y>0</cdr:y>
    </cdr:from>
    <cdr:to>
      <cdr:x>0.9271</cdr:x>
      <cdr:y>0.07249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4603726" y="0"/>
          <a:ext cx="1533560" cy="28171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GB" sz="1400" b="1"/>
            <a:t>% of labour force</a:t>
          </a:r>
        </a:p>
        <a:p xmlns:a="http://schemas.openxmlformats.org/drawingml/2006/main">
          <a:endParaRPr lang="en-GB" sz="110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841" cy="49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6" tIns="45784" rIns="91566" bIns="45784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4184" y="0"/>
            <a:ext cx="2949841" cy="49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6" tIns="45784" rIns="91566" bIns="45784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4750"/>
            <a:ext cx="2949841" cy="497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6" tIns="45784" rIns="91566" bIns="45784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4184" y="9444750"/>
            <a:ext cx="2949841" cy="497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6" tIns="45784" rIns="91566" bIns="45784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5EC7A9CE-B5D3-4830-AA57-DD8049CE9F2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0963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841" cy="49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6" tIns="45784" rIns="91566" bIns="45784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4184" y="0"/>
            <a:ext cx="2949841" cy="49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6" tIns="45784" rIns="91566" bIns="45784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6125"/>
            <a:ext cx="4972050" cy="37290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245" y="4723170"/>
            <a:ext cx="5445126" cy="4475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6" tIns="45784" rIns="91566" bIns="4578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4750"/>
            <a:ext cx="2949841" cy="497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6" tIns="45784" rIns="91566" bIns="45784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4184" y="9444750"/>
            <a:ext cx="2949841" cy="497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66" tIns="45784" rIns="91566" bIns="45784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36441B25-C4D1-47DB-817D-B9C4FC5392F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4065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441B25-C4D1-47DB-817D-B9C4FC5392FB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1946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297">
              <a:defRPr/>
            </a:pPr>
            <a:r>
              <a:rPr lang="en-GB" dirty="0">
                <a:solidFill>
                  <a:srgbClr val="FFFFFF"/>
                </a:solidFill>
              </a:rPr>
              <a:t>The Europe 2020 target aims at 75% of the population aged 20-64  to be employed.</a:t>
            </a:r>
            <a:endParaRPr lang="en-GB" b="0" noProof="0" dirty="0" smtClean="0"/>
          </a:p>
          <a:p>
            <a:pPr defTabSz="924093">
              <a:defRPr/>
            </a:pPr>
            <a:r>
              <a:rPr lang="en-GB" dirty="0"/>
              <a:t>The national targets, specified in National Reform Programs 2011 would result in the employment rate of around 74% .</a:t>
            </a:r>
          </a:p>
          <a:p>
            <a:pPr defTabSz="924093">
              <a:defRPr/>
            </a:pPr>
            <a:endParaRPr lang="en-GB" dirty="0"/>
          </a:p>
          <a:p>
            <a:pPr defTabSz="924093">
              <a:defRPr/>
            </a:pPr>
            <a:r>
              <a:rPr lang="en-GB" dirty="0">
                <a:solidFill>
                  <a:srgbClr val="000000"/>
                </a:solidFill>
              </a:rPr>
              <a:t>On the basis of recent developments, the Europe 2020 target of a 75% employment rate will not be met. </a:t>
            </a:r>
          </a:p>
          <a:p>
            <a:pPr defTabSz="924093">
              <a:defRPr/>
            </a:pPr>
            <a:r>
              <a:rPr lang="en-GB" dirty="0">
                <a:solidFill>
                  <a:srgbClr val="000000"/>
                </a:solidFill>
              </a:rPr>
              <a:t>Under assumption of no policy change, the EU will reach the rate of 71%.</a:t>
            </a:r>
          </a:p>
          <a:p>
            <a:pPr defTabSz="924093">
              <a:defRPr/>
            </a:pPr>
            <a:endParaRPr lang="en-GB" dirty="0">
              <a:solidFill>
                <a:srgbClr val="000000"/>
              </a:solidFill>
              <a:latin typeface="Arial"/>
              <a:cs typeface="Arial"/>
            </a:endParaRPr>
          </a:p>
          <a:p>
            <a:pPr defTabSz="924093">
              <a:defRPr/>
            </a:pPr>
            <a:r>
              <a:rPr lang="en-GB" dirty="0">
                <a:solidFill>
                  <a:srgbClr val="000000"/>
                </a:solidFill>
                <a:latin typeface="Arial"/>
                <a:cs typeface="Arial"/>
              </a:rPr>
              <a:t>Average employment growth of 0.9-1% would be needed between 2013 and 2020 in order to reach target.</a:t>
            </a:r>
          </a:p>
          <a:p>
            <a:pPr algn="l" rtl="0">
              <a:defRPr sz="1000"/>
            </a:pPr>
            <a:r>
              <a:rPr lang="en-GB" dirty="0">
                <a:solidFill>
                  <a:srgbClr val="000000"/>
                </a:solidFill>
                <a:latin typeface="Arial"/>
                <a:cs typeface="Arial"/>
              </a:rPr>
              <a:t>(Annual average employment growth in the 'Pre-crisis period' (from 2002-08) was 1.4%)</a:t>
            </a:r>
          </a:p>
          <a:p>
            <a:pPr marL="173267" indent="-173267">
              <a:buFontTx/>
              <a:buChar char="-"/>
              <a:defRPr sz="1000"/>
            </a:pPr>
            <a:endParaRPr lang="en-GB" dirty="0">
              <a:solidFill>
                <a:srgbClr val="000000"/>
              </a:solidFill>
              <a:latin typeface="Arial"/>
              <a:cs typeface="Arial"/>
            </a:endParaRPr>
          </a:p>
          <a:p>
            <a:pPr marL="173267" indent="-173267">
              <a:buFontTx/>
              <a:buChar char="-"/>
              <a:defRPr sz="1000"/>
            </a:pPr>
            <a:endParaRPr lang="en-GB" dirty="0" smtClean="0"/>
          </a:p>
          <a:p>
            <a:endParaRPr lang="en-GB" b="0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441B25-C4D1-47DB-817D-B9C4FC5392FB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3721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546" y="4539698"/>
            <a:ext cx="6575908" cy="447452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>
                <a:latin typeface="Arial" pitchFamily="34" charset="0"/>
              </a:rPr>
              <a:t>- EU </a:t>
            </a:r>
            <a:r>
              <a:rPr lang="en-US" dirty="0" smtClean="0">
                <a:solidFill>
                  <a:schemeClr val="accent6"/>
                </a:solidFill>
                <a:latin typeface="Arial" pitchFamily="34" charset="0"/>
              </a:rPr>
              <a:t>went through double dip recession spread over five years</a:t>
            </a:r>
          </a:p>
          <a:p>
            <a:pPr eaLnBrk="1" hangingPunct="1"/>
            <a:r>
              <a:rPr lang="en-GB" dirty="0" smtClean="0">
                <a:solidFill>
                  <a:schemeClr val="accent6"/>
                </a:solidFill>
                <a:latin typeface="Arial" pitchFamily="34" charset="0"/>
              </a:rPr>
              <a:t>- EA GDP growth diverged slightly down since 2011</a:t>
            </a:r>
          </a:p>
          <a:p>
            <a:pPr eaLnBrk="1" hangingPunct="1"/>
            <a:r>
              <a:rPr lang="en-GB" dirty="0" smtClean="0">
                <a:solidFill>
                  <a:schemeClr val="accent6"/>
                </a:solidFill>
                <a:latin typeface="Arial" pitchFamily="34" charset="0"/>
              </a:rPr>
              <a:t>- US recovered much better since its recession</a:t>
            </a:r>
          </a:p>
          <a:p>
            <a:pPr eaLnBrk="1" hangingPunct="1"/>
            <a:endParaRPr lang="en-GB" dirty="0" smtClean="0">
              <a:solidFill>
                <a:schemeClr val="accent6"/>
              </a:solidFill>
              <a:latin typeface="Arial" pitchFamily="34" charset="0"/>
            </a:endParaRPr>
          </a:p>
          <a:p>
            <a:pPr eaLnBrk="1" hangingPunct="1"/>
            <a:endParaRPr lang="en-GB" dirty="0" smtClean="0">
              <a:solidFill>
                <a:schemeClr val="accent6"/>
              </a:solidFill>
              <a:latin typeface="Arial" pitchFamily="34" charset="0"/>
            </a:endParaRPr>
          </a:p>
          <a:p>
            <a:pPr eaLnBrk="1" hangingPunct="1"/>
            <a:r>
              <a:rPr lang="en-US" dirty="0" smtClean="0">
                <a:solidFill>
                  <a:schemeClr val="accent6"/>
                </a:solidFill>
                <a:latin typeface="Arial" pitchFamily="34" charset="0"/>
              </a:rPr>
              <a:t>- GDP and </a:t>
            </a:r>
            <a:r>
              <a:rPr lang="en-GB" dirty="0" smtClean="0">
                <a:solidFill>
                  <a:schemeClr val="accent6"/>
                </a:solidFill>
                <a:latin typeface="Arial" pitchFamily="34" charset="0"/>
              </a:rPr>
              <a:t>employment stabilised in the second quarter</a:t>
            </a:r>
          </a:p>
          <a:p>
            <a:pPr eaLnBrk="1" hangingPunct="1"/>
            <a:r>
              <a:rPr lang="en-GB" dirty="0" smtClean="0">
                <a:solidFill>
                  <a:schemeClr val="accent6"/>
                </a:solidFill>
                <a:latin typeface="Arial" pitchFamily="34" charset="0"/>
              </a:rPr>
              <a:t>- Employment held up well in the first stage of the crisis</a:t>
            </a:r>
          </a:p>
          <a:p>
            <a:pPr eaLnBrk="1" hangingPunct="1"/>
            <a:r>
              <a:rPr lang="en-GB" dirty="0" smtClean="0">
                <a:solidFill>
                  <a:schemeClr val="accent6"/>
                </a:solidFill>
                <a:latin typeface="Arial" pitchFamily="34" charset="0"/>
              </a:rPr>
              <a:t>- but over 5 years employment loss exceeds fall in GDP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98CB531-974E-4EF2-AD6F-9855BEBB54B9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4403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547" y="4539699"/>
            <a:ext cx="6575908" cy="447452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>
                <a:latin typeface="Arial" pitchFamily="34" charset="0"/>
              </a:rPr>
              <a:t>- Unemployment in the EU</a:t>
            </a:r>
            <a:r>
              <a:rPr lang="en-US" baseline="0" dirty="0" smtClean="0">
                <a:latin typeface="Arial" pitchFamily="34" charset="0"/>
              </a:rPr>
              <a:t> </a:t>
            </a:r>
            <a:r>
              <a:rPr lang="en-US" baseline="0" dirty="0" err="1" smtClean="0">
                <a:latin typeface="Arial" pitchFamily="34" charset="0"/>
              </a:rPr>
              <a:t>stabilised</a:t>
            </a:r>
            <a:r>
              <a:rPr lang="en-US" baseline="0" dirty="0" smtClean="0">
                <a:latin typeface="Arial" pitchFamily="34" charset="0"/>
              </a:rPr>
              <a:t> in 2013</a:t>
            </a:r>
            <a:endParaRPr lang="en-US" dirty="0" smtClean="0">
              <a:latin typeface="Arial" pitchFamily="34" charset="0"/>
            </a:endParaRPr>
          </a:p>
          <a:p>
            <a:pPr eaLnBrk="1" hangingPunct="1"/>
            <a:r>
              <a:rPr lang="en-GB" dirty="0" smtClean="0">
                <a:latin typeface="Arial" pitchFamily="34" charset="0"/>
              </a:rPr>
              <a:t>- While it has been on the downward trend in the US</a:t>
            </a:r>
          </a:p>
          <a:p>
            <a:pPr eaLnBrk="1" hangingPunct="1"/>
            <a:endParaRPr lang="en-GB" dirty="0" smtClean="0">
              <a:latin typeface="Arial" pitchFamily="34" charset="0"/>
            </a:endParaRPr>
          </a:p>
          <a:p>
            <a:pPr eaLnBrk="1" hangingPunct="1"/>
            <a:r>
              <a:rPr lang="en-GB" dirty="0" smtClean="0">
                <a:latin typeface="Arial" pitchFamily="34" charset="0"/>
              </a:rPr>
              <a:t>- Last</a:t>
            </a:r>
            <a:r>
              <a:rPr lang="en-GB" baseline="0" dirty="0" smtClean="0">
                <a:latin typeface="Arial" pitchFamily="34" charset="0"/>
              </a:rPr>
              <a:t> </a:t>
            </a:r>
            <a:r>
              <a:rPr lang="en-GB" dirty="0" smtClean="0">
                <a:latin typeface="Arial" pitchFamily="34" charset="0"/>
              </a:rPr>
              <a:t>5 years left high unemployment in many Member States 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547" y="4539699"/>
            <a:ext cx="6575908" cy="447452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fr-BE" dirty="0" smtClean="0">
                <a:latin typeface="Arial" pitchFamily="34" charset="0"/>
              </a:rPr>
              <a:t>High </a:t>
            </a:r>
            <a:r>
              <a:rPr lang="fr-BE" dirty="0" err="1" smtClean="0">
                <a:latin typeface="Arial" pitchFamily="34" charset="0"/>
              </a:rPr>
              <a:t>variability</a:t>
            </a:r>
            <a:r>
              <a:rPr lang="fr-BE" baseline="0" dirty="0" smtClean="0">
                <a:latin typeface="Arial" pitchFamily="34" charset="0"/>
              </a:rPr>
              <a:t> of </a:t>
            </a:r>
            <a:r>
              <a:rPr lang="fr-BE" baseline="0" dirty="0" err="1" smtClean="0">
                <a:latin typeface="Arial" pitchFamily="34" charset="0"/>
              </a:rPr>
              <a:t>unemployment</a:t>
            </a:r>
            <a:r>
              <a:rPr lang="fr-BE" baseline="0" dirty="0" smtClean="0">
                <a:latin typeface="Arial" pitchFamily="34" charset="0"/>
              </a:rPr>
              <a:t> </a:t>
            </a:r>
            <a:r>
              <a:rPr lang="fr-BE" baseline="0" dirty="0" err="1" smtClean="0">
                <a:latin typeface="Arial" pitchFamily="34" charset="0"/>
              </a:rPr>
              <a:t>among</a:t>
            </a:r>
            <a:r>
              <a:rPr lang="fr-BE" baseline="0" dirty="0" smtClean="0">
                <a:latin typeface="Arial" pitchFamily="34" charset="0"/>
              </a:rPr>
              <a:t> </a:t>
            </a:r>
            <a:r>
              <a:rPr lang="fr-BE" baseline="0" dirty="0" err="1" smtClean="0">
                <a:latin typeface="Arial" pitchFamily="34" charset="0"/>
              </a:rPr>
              <a:t>MSs</a:t>
            </a:r>
            <a:endParaRPr lang="en-GB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547" y="4539699"/>
            <a:ext cx="6575908" cy="447452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fr-BE" dirty="0" err="1" smtClean="0">
                <a:latin typeface="Arial" pitchFamily="34" charset="0"/>
              </a:rPr>
              <a:t>Unemployment</a:t>
            </a:r>
            <a:r>
              <a:rPr lang="fr-BE" baseline="0" dirty="0" smtClean="0">
                <a:latin typeface="Arial" pitchFamily="34" charset="0"/>
              </a:rPr>
              <a:t> duration has </a:t>
            </a:r>
            <a:r>
              <a:rPr lang="fr-BE" baseline="0" dirty="0" err="1" smtClean="0">
                <a:latin typeface="Arial" pitchFamily="34" charset="0"/>
              </a:rPr>
              <a:t>increased</a:t>
            </a:r>
            <a:r>
              <a:rPr lang="fr-BE" baseline="0" dirty="0" smtClean="0">
                <a:latin typeface="Arial" pitchFamily="34" charset="0"/>
              </a:rPr>
              <a:t> over </a:t>
            </a:r>
            <a:r>
              <a:rPr lang="fr-BE" baseline="0" dirty="0" err="1" smtClean="0">
                <a:latin typeface="Arial" pitchFamily="34" charset="0"/>
              </a:rPr>
              <a:t>past</a:t>
            </a:r>
            <a:r>
              <a:rPr lang="fr-BE" baseline="0" dirty="0" smtClean="0">
                <a:latin typeface="Arial" pitchFamily="34" charset="0"/>
              </a:rPr>
              <a:t> </a:t>
            </a:r>
            <a:r>
              <a:rPr lang="fr-BE" baseline="0" dirty="0" err="1" smtClean="0">
                <a:latin typeface="Arial" pitchFamily="34" charset="0"/>
              </a:rPr>
              <a:t>years</a:t>
            </a:r>
            <a:endParaRPr lang="en-GB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547" y="4539699"/>
            <a:ext cx="6575908" cy="447452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fr-BE" dirty="0" err="1" smtClean="0">
                <a:latin typeface="Arial" pitchFamily="34" charset="0"/>
              </a:rPr>
              <a:t>Unemployment</a:t>
            </a:r>
            <a:r>
              <a:rPr lang="fr-BE" baseline="0" dirty="0" smtClean="0">
                <a:latin typeface="Arial" pitchFamily="34" charset="0"/>
              </a:rPr>
              <a:t> duration has </a:t>
            </a:r>
            <a:r>
              <a:rPr lang="fr-BE" baseline="0" dirty="0" err="1" smtClean="0">
                <a:latin typeface="Arial" pitchFamily="34" charset="0"/>
              </a:rPr>
              <a:t>increased</a:t>
            </a:r>
            <a:r>
              <a:rPr lang="fr-BE" baseline="0" dirty="0" smtClean="0">
                <a:latin typeface="Arial" pitchFamily="34" charset="0"/>
              </a:rPr>
              <a:t> over </a:t>
            </a:r>
            <a:r>
              <a:rPr lang="fr-BE" baseline="0" dirty="0" err="1" smtClean="0">
                <a:latin typeface="Arial" pitchFamily="34" charset="0"/>
              </a:rPr>
              <a:t>past</a:t>
            </a:r>
            <a:r>
              <a:rPr lang="fr-BE" baseline="0" dirty="0" smtClean="0">
                <a:latin typeface="Arial" pitchFamily="34" charset="0"/>
              </a:rPr>
              <a:t> </a:t>
            </a:r>
            <a:r>
              <a:rPr lang="fr-BE" baseline="0" smtClean="0">
                <a:latin typeface="Arial" pitchFamily="34" charset="0"/>
              </a:rPr>
              <a:t>years</a:t>
            </a:r>
            <a:endParaRPr lang="en-GB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547" y="4539699"/>
            <a:ext cx="6575908" cy="447452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fr-BE" dirty="0" err="1" smtClean="0">
                <a:latin typeface="Arial" pitchFamily="34" charset="0"/>
              </a:rPr>
              <a:t>Unemployment</a:t>
            </a:r>
            <a:r>
              <a:rPr lang="fr-BE" baseline="0" dirty="0" smtClean="0">
                <a:latin typeface="Arial" pitchFamily="34" charset="0"/>
              </a:rPr>
              <a:t> duration has </a:t>
            </a:r>
            <a:r>
              <a:rPr lang="fr-BE" baseline="0" dirty="0" err="1" smtClean="0">
                <a:latin typeface="Arial" pitchFamily="34" charset="0"/>
              </a:rPr>
              <a:t>increased</a:t>
            </a:r>
            <a:r>
              <a:rPr lang="fr-BE" baseline="0" dirty="0" smtClean="0">
                <a:latin typeface="Arial" pitchFamily="34" charset="0"/>
              </a:rPr>
              <a:t> over </a:t>
            </a:r>
            <a:r>
              <a:rPr lang="fr-BE" baseline="0" dirty="0" err="1" smtClean="0">
                <a:latin typeface="Arial" pitchFamily="34" charset="0"/>
              </a:rPr>
              <a:t>past</a:t>
            </a:r>
            <a:r>
              <a:rPr lang="fr-BE" baseline="0" dirty="0" smtClean="0">
                <a:latin typeface="Arial" pitchFamily="34" charset="0"/>
              </a:rPr>
              <a:t> </a:t>
            </a:r>
            <a:r>
              <a:rPr lang="fr-BE" baseline="0" smtClean="0">
                <a:latin typeface="Arial" pitchFamily="34" charset="0"/>
              </a:rPr>
              <a:t>years</a:t>
            </a:r>
            <a:endParaRPr lang="en-GB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125538"/>
            <a:ext cx="9144000" cy="5732462"/>
          </a:xfrm>
          <a:prstGeom prst="rect">
            <a:avLst/>
          </a:prstGeom>
          <a:solidFill>
            <a:srgbClr val="0F5494"/>
          </a:solidFill>
          <a:ln w="63500" algn="ctr">
            <a:solidFill>
              <a:srgbClr val="0F5494"/>
            </a:solidFill>
            <a:miter lim="800000"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>
              <a:solidFill>
                <a:schemeClr val="lt1"/>
              </a:solidFill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139952" y="1700808"/>
            <a:ext cx="4536504" cy="2088232"/>
          </a:xfrm>
        </p:spPr>
        <p:txBody>
          <a:bodyPr/>
          <a:lstStyle>
            <a:lvl1pPr>
              <a:defRPr sz="7600">
                <a:solidFill>
                  <a:srgbClr val="FFD624"/>
                </a:solidFill>
              </a:defRPr>
            </a:lvl1pPr>
          </a:lstStyle>
          <a:p>
            <a:r>
              <a:rPr lang="en-GB" dirty="0" smtClean="0"/>
              <a:t>Title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67544" y="3933056"/>
            <a:ext cx="3744416" cy="1872208"/>
          </a:xfrm>
        </p:spPr>
        <p:txBody>
          <a:bodyPr/>
          <a:lstStyle>
            <a:lvl1pPr>
              <a:buNone/>
              <a:defRPr sz="3000" b="1" i="0">
                <a:solidFill>
                  <a:schemeClr val="bg1"/>
                </a:solidFill>
              </a:defRPr>
            </a:lvl1pPr>
            <a:lvl3pPr marL="228600" indent="-228600" algn="l">
              <a:defRPr sz="3000" b="1">
                <a:solidFill>
                  <a:schemeClr val="bg1"/>
                </a:solidFill>
              </a:defRPr>
            </a:lvl3pPr>
          </a:lstStyle>
          <a:p>
            <a:pPr lvl="0"/>
            <a:r>
              <a:rPr lang="en-US" dirty="0" smtClean="0"/>
              <a:t>Subtitle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093296"/>
            <a:ext cx="2133600" cy="476250"/>
          </a:xfrm>
        </p:spPr>
        <p:txBody>
          <a:bodyPr/>
          <a:lstStyle>
            <a:lvl1pPr>
              <a:defRPr dirty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093296"/>
            <a:ext cx="2895600" cy="476250"/>
          </a:xfrm>
        </p:spPr>
        <p:txBody>
          <a:bodyPr/>
          <a:lstStyle>
            <a:lvl1pPr>
              <a:defRPr dirty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093296"/>
            <a:ext cx="2133600" cy="476250"/>
          </a:xfrm>
        </p:spPr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9C8D21B7-B314-438C-91E9-7FF9087DC078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pic>
        <p:nvPicPr>
          <p:cNvPr id="5" name="Picture 2" descr="C:\DOCUME~1\lenain\LOCALS~1\Temp\7zEAE.tmp\LOGO-CE for Social Europe EN Posit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0400" y="324000"/>
            <a:ext cx="1814400" cy="1398702"/>
          </a:xfrm>
          <a:prstGeom prst="rect">
            <a:avLst/>
          </a:prstGeom>
          <a:noFill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55200" y="6478584"/>
            <a:ext cx="610199" cy="4068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989013"/>
          </a:xfrm>
          <a:prstGeom prst="rect">
            <a:avLst/>
          </a:prstGeom>
          <a:solidFill>
            <a:srgbClr val="75195B"/>
          </a:solidFill>
          <a:ln w="3175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556271"/>
            <a:ext cx="8229600" cy="9366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3384476"/>
          </a:xfrm>
        </p:spPr>
        <p:txBody>
          <a:bodyPr/>
          <a:lstStyle>
            <a:lvl1pPr marL="0" indent="-342900">
              <a:buClr>
                <a:srgbClr val="0F5494"/>
              </a:buClr>
              <a:buSzPct val="120000"/>
              <a:buFont typeface="Arial" pitchFamily="34" charset="0"/>
              <a:buChar char="•"/>
              <a:defRPr/>
            </a:lvl1pPr>
            <a:lvl2pPr>
              <a:buClr>
                <a:srgbClr val="004494"/>
              </a:buClr>
              <a:defRPr/>
            </a:lvl2pPr>
            <a:lvl3pPr>
              <a:buFontTx/>
              <a:buChar char="-"/>
              <a:defRPr/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093296"/>
            <a:ext cx="2133600" cy="476250"/>
          </a:xfrm>
        </p:spPr>
        <p:txBody>
          <a:bodyPr/>
          <a:lstStyle>
            <a:lvl1pPr>
              <a:defRPr dirty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093296"/>
            <a:ext cx="2895600" cy="476250"/>
          </a:xfrm>
        </p:spPr>
        <p:txBody>
          <a:bodyPr/>
          <a:lstStyle>
            <a:lvl1pPr>
              <a:defRPr dirty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093296"/>
            <a:ext cx="2133600" cy="476250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2BB59E6E-B967-488E-B209-8B7FA0D7AF99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55200" y="6458400"/>
            <a:ext cx="610199" cy="406800"/>
          </a:xfrm>
          <a:prstGeom prst="rect">
            <a:avLst/>
          </a:prstGeom>
          <a:noFill/>
        </p:spPr>
      </p:pic>
      <p:pic>
        <p:nvPicPr>
          <p:cNvPr id="3" name="Picture 2" descr="C:\DOCUME~1\lenain\LOCALS~1\Temp\7zEB0.tmp\LOGO-CE for Social Europe EN Negativ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54800" y="306000"/>
            <a:ext cx="1620466" cy="1249200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 userDrawn="1"/>
        </p:nvSpPr>
        <p:spPr>
          <a:xfrm>
            <a:off x="0" y="0"/>
            <a:ext cx="9144000" cy="989013"/>
          </a:xfrm>
          <a:prstGeom prst="rect">
            <a:avLst/>
          </a:prstGeom>
          <a:solidFill>
            <a:srgbClr val="75195B"/>
          </a:solidFill>
          <a:ln w="3175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pic>
        <p:nvPicPr>
          <p:cNvPr id="13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55200" y="6458400"/>
            <a:ext cx="610199" cy="406800"/>
          </a:xfrm>
          <a:prstGeom prst="rect">
            <a:avLst/>
          </a:prstGeom>
          <a:noFill/>
        </p:spPr>
      </p:pic>
      <p:pic>
        <p:nvPicPr>
          <p:cNvPr id="14" name="Picture 13" descr="C:\DOCUME~1\lenain\LOCALS~1\Temp\7zEB0.tmp\LOGO-CE for Social Europe EN Negative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54800" y="306000"/>
            <a:ext cx="1620466" cy="124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475200"/>
            <a:ext cx="8229600" cy="9366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457200" y="1764000"/>
            <a:ext cx="8229600" cy="3825240"/>
          </a:xfrm>
        </p:spPr>
        <p:txBody>
          <a:bodyPr/>
          <a:lstStyle>
            <a:lvl1pPr marL="0" indent="-342900">
              <a:buClr>
                <a:srgbClr val="0F5494"/>
              </a:buClr>
              <a:buSzPct val="120000"/>
              <a:buFont typeface="Arial" pitchFamily="34" charset="0"/>
              <a:buChar char="•"/>
              <a:defRPr/>
            </a:lvl1pPr>
            <a:lvl2pPr>
              <a:buClr>
                <a:srgbClr val="004494"/>
              </a:buClr>
              <a:defRPr/>
            </a:lvl2pPr>
            <a:lvl3pPr>
              <a:buFontTx/>
              <a:buChar char="-"/>
              <a:defRPr/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093296"/>
            <a:ext cx="2133600" cy="476250"/>
          </a:xfrm>
        </p:spPr>
        <p:txBody>
          <a:bodyPr/>
          <a:lstStyle>
            <a:lvl1pPr>
              <a:defRPr dirty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093296"/>
            <a:ext cx="2895600" cy="476250"/>
          </a:xfrm>
        </p:spPr>
        <p:txBody>
          <a:bodyPr/>
          <a:lstStyle>
            <a:lvl1pPr>
              <a:defRPr dirty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093296"/>
            <a:ext cx="2133600" cy="476250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2BB59E6E-B967-488E-B209-8B7FA0D7AF99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pic>
        <p:nvPicPr>
          <p:cNvPr id="2050" name="Picture 2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7200" y="5944014"/>
            <a:ext cx="2242800" cy="589571"/>
          </a:xfrm>
          <a:prstGeom prst="rect">
            <a:avLst/>
          </a:prstGeom>
          <a:noFill/>
        </p:spPr>
      </p:pic>
      <p:pic>
        <p:nvPicPr>
          <p:cNvPr id="8" name="Picture 2"/>
          <p:cNvPicPr>
            <a:picLocks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7200" y="5944014"/>
            <a:ext cx="2242800" cy="5895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988215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E88F9B-71EE-4D5C-B44E-012EF44E925A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387600"/>
            <a:ext cx="4038600" cy="3633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387600"/>
            <a:ext cx="4038600" cy="3633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6CDD1B-50E0-44E8-82B7-F85F69F6D40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E8177A-0CE3-43B6-B11B-ED2E8AEAD8D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55DDF-6655-40F2-8D9E-CA15739A7EC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EBFC62-E3CF-4012-8A8B-ABF1C18EA02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8800BF-55FD-4017-8F82-94A8DE4F575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747253-C9BC-4251-8AE3-8910CE9253F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E98375-5C84-4176-84A5-B6A3E0825F0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8925" y="1123950"/>
            <a:ext cx="2058988" cy="48974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23950"/>
            <a:ext cx="6029325" cy="48974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7C7773-6390-40B5-8F3A-46FD9E5B709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989013"/>
          </a:xfrm>
          <a:prstGeom prst="rect">
            <a:avLst/>
          </a:prstGeom>
          <a:solidFill>
            <a:srgbClr val="75195B"/>
          </a:solidFill>
          <a:ln w="3175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556271"/>
            <a:ext cx="8229600" cy="9366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3384476"/>
          </a:xfrm>
        </p:spPr>
        <p:txBody>
          <a:bodyPr/>
          <a:lstStyle>
            <a:lvl1pPr marL="0" indent="-342900">
              <a:buClr>
                <a:srgbClr val="0F5494"/>
              </a:buClr>
              <a:buSzPct val="120000"/>
              <a:buFont typeface="Arial" pitchFamily="34" charset="0"/>
              <a:buChar char="•"/>
              <a:defRPr/>
            </a:lvl1pPr>
            <a:lvl2pPr>
              <a:buClr>
                <a:srgbClr val="004494"/>
              </a:buClr>
              <a:defRPr/>
            </a:lvl2pPr>
            <a:lvl3pPr>
              <a:buFontTx/>
              <a:buChar char="-"/>
              <a:defRPr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2"/>
            <a:endParaRPr lang="en-US" dirty="0" smtClean="0"/>
          </a:p>
        </p:txBody>
      </p:sp>
      <p:sp>
        <p:nvSpPr>
          <p:cNvPr id="1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093296"/>
            <a:ext cx="2133600" cy="476250"/>
          </a:xfrm>
        </p:spPr>
        <p:txBody>
          <a:bodyPr/>
          <a:lstStyle>
            <a:lvl1pPr>
              <a:defRPr dirty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093296"/>
            <a:ext cx="2895600" cy="476250"/>
          </a:xfrm>
        </p:spPr>
        <p:txBody>
          <a:bodyPr/>
          <a:lstStyle>
            <a:lvl1pPr>
              <a:defRPr dirty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093296"/>
            <a:ext cx="2133600" cy="476250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2BB59E6E-B967-488E-B209-8B7FA0D7AF99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pic>
        <p:nvPicPr>
          <p:cNvPr id="12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55200" y="6458400"/>
            <a:ext cx="610199" cy="406800"/>
          </a:xfrm>
          <a:prstGeom prst="rect">
            <a:avLst/>
          </a:prstGeom>
          <a:noFill/>
        </p:spPr>
      </p:pic>
      <p:pic>
        <p:nvPicPr>
          <p:cNvPr id="3" name="Picture 2" descr="C:\DOCUME~1\lenain\LOCALS~1\Temp\7zEB0.tmp\LOGO-CE for Social Europe EN Negative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54800" y="306000"/>
            <a:ext cx="1620466" cy="124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475200"/>
            <a:ext cx="8229600" cy="9366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457200" y="1764000"/>
            <a:ext cx="8229600" cy="3825240"/>
          </a:xfrm>
        </p:spPr>
        <p:txBody>
          <a:bodyPr/>
          <a:lstStyle>
            <a:lvl1pPr marL="0" indent="-342900">
              <a:buClr>
                <a:srgbClr val="0F5494"/>
              </a:buClr>
              <a:buSzPct val="120000"/>
              <a:buFont typeface="Arial" pitchFamily="34" charset="0"/>
              <a:buChar char="•"/>
              <a:defRPr/>
            </a:lvl1pPr>
            <a:lvl2pPr>
              <a:buClr>
                <a:srgbClr val="004494"/>
              </a:buClr>
              <a:defRPr/>
            </a:lvl2pPr>
            <a:lvl3pPr>
              <a:buFontTx/>
              <a:buChar char="-"/>
              <a:defRPr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2"/>
            <a:endParaRPr lang="en-US" dirty="0" smtClean="0"/>
          </a:p>
        </p:txBody>
      </p:sp>
      <p:sp>
        <p:nvSpPr>
          <p:cNvPr id="1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093296"/>
            <a:ext cx="2133600" cy="476250"/>
          </a:xfrm>
        </p:spPr>
        <p:txBody>
          <a:bodyPr/>
          <a:lstStyle>
            <a:lvl1pPr>
              <a:defRPr dirty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093296"/>
            <a:ext cx="2895600" cy="476250"/>
          </a:xfrm>
        </p:spPr>
        <p:txBody>
          <a:bodyPr/>
          <a:lstStyle>
            <a:lvl1pPr>
              <a:defRPr dirty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093296"/>
            <a:ext cx="2133600" cy="476250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2BB59E6E-B967-488E-B209-8B7FA0D7AF99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pic>
        <p:nvPicPr>
          <p:cNvPr id="2050" name="Picture 2"/>
          <p:cNvPicPr>
            <a:picLocks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7200" y="5944014"/>
            <a:ext cx="2242800" cy="5895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988215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 txBox="1">
            <a:spLocks/>
          </p:cNvSpPr>
          <p:nvPr userDrawn="1"/>
        </p:nvSpPr>
        <p:spPr bwMode="auto">
          <a:xfrm>
            <a:off x="385763" y="6334125"/>
            <a:ext cx="68405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08" tIns="45704" rIns="91408" bIns="45704"/>
          <a:lstStyle>
            <a:defPPr>
              <a:defRPr lang="en-GB"/>
            </a:defPPr>
            <a:lvl1pPr algn="l" defTabSz="1042988" rtl="0" eaLnBrk="0" fontAlgn="base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rgbClr val="FFD624"/>
                </a:solidFill>
                <a:latin typeface="Verdana" pitchFamily="34" charset="0"/>
                <a:ea typeface="+mn-ea"/>
                <a:cs typeface="Arial" charset="0"/>
              </a:defRPr>
            </a:lvl1pPr>
            <a:lvl2pPr marL="742950" indent="-285750" algn="l" defTabSz="1042988" rtl="0" eaLnBrk="0" fontAlgn="base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rgbClr val="FFD624"/>
                </a:solidFill>
                <a:latin typeface="Verdana" pitchFamily="34" charset="0"/>
                <a:ea typeface="+mn-ea"/>
                <a:cs typeface="Arial" charset="0"/>
              </a:defRPr>
            </a:lvl2pPr>
            <a:lvl3pPr marL="1143000" indent="-228600" algn="l" defTabSz="1042988" rtl="0" eaLnBrk="0" fontAlgn="base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rgbClr val="FFD624"/>
                </a:solidFill>
                <a:latin typeface="Verdana" pitchFamily="34" charset="0"/>
                <a:ea typeface="+mn-ea"/>
                <a:cs typeface="Arial" charset="0"/>
              </a:defRPr>
            </a:lvl3pPr>
            <a:lvl4pPr marL="1600200" indent="-228600" algn="l" defTabSz="1042988" rtl="0" eaLnBrk="0" fontAlgn="base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rgbClr val="FFD624"/>
                </a:solidFill>
                <a:latin typeface="Verdana" pitchFamily="34" charset="0"/>
                <a:ea typeface="+mn-ea"/>
                <a:cs typeface="Arial" charset="0"/>
              </a:defRPr>
            </a:lvl4pPr>
            <a:lvl5pPr marL="2057400" indent="-228600" algn="l" defTabSz="1042988" rtl="0" eaLnBrk="0" fontAlgn="base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rgbClr val="FFD624"/>
                </a:solidFill>
                <a:latin typeface="Verdana" pitchFamily="34" charset="0"/>
                <a:ea typeface="+mn-ea"/>
                <a:cs typeface="Arial" charset="0"/>
              </a:defRPr>
            </a:lvl5pPr>
            <a:lvl6pPr marL="2514600" indent="-228600" algn="l" defTabSz="1042988" rtl="0" eaLnBrk="0" fontAlgn="base" latinLnBrk="0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rgbClr val="FFD624"/>
                </a:solidFill>
                <a:latin typeface="Verdana" pitchFamily="34" charset="0"/>
                <a:ea typeface="+mn-ea"/>
                <a:cs typeface="Arial" charset="0"/>
              </a:defRPr>
            </a:lvl6pPr>
            <a:lvl7pPr marL="2971800" indent="-228600" algn="l" defTabSz="1042988" rtl="0" eaLnBrk="0" fontAlgn="base" latinLnBrk="0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rgbClr val="FFD624"/>
                </a:solidFill>
                <a:latin typeface="Verdana" pitchFamily="34" charset="0"/>
                <a:ea typeface="+mn-ea"/>
                <a:cs typeface="Arial" charset="0"/>
              </a:defRPr>
            </a:lvl7pPr>
            <a:lvl8pPr marL="3429000" indent="-228600" algn="l" defTabSz="1042988" rtl="0" eaLnBrk="0" fontAlgn="base" latinLnBrk="0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rgbClr val="FFD624"/>
                </a:solidFill>
                <a:latin typeface="Verdana" pitchFamily="34" charset="0"/>
                <a:ea typeface="+mn-ea"/>
                <a:cs typeface="Arial" charset="0"/>
              </a:defRPr>
            </a:lvl8pPr>
            <a:lvl9pPr marL="3886200" indent="-228600" algn="l" defTabSz="1042988" rtl="0" eaLnBrk="0" fontAlgn="base" latinLnBrk="0" hangingPunct="0">
              <a:spcBef>
                <a:spcPct val="0"/>
              </a:spcBef>
              <a:spcAft>
                <a:spcPct val="0"/>
              </a:spcAft>
              <a:defRPr sz="1000" b="1" kern="1200">
                <a:solidFill>
                  <a:srgbClr val="FFD624"/>
                </a:solidFill>
                <a:latin typeface="Verdana" pitchFamily="34" charset="0"/>
                <a:ea typeface="+mn-ea"/>
                <a:cs typeface="Arial" charset="0"/>
              </a:defRPr>
            </a:lvl9pPr>
          </a:lstStyle>
          <a:p>
            <a:pPr eaLnBrk="1" hangingPunct="1">
              <a:defRPr/>
            </a:pPr>
            <a:endParaRPr lang="en-GB" b="0" dirty="0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b="0">
                <a:cs typeface="+mn-cs"/>
              </a:defRPr>
            </a:lvl1pPr>
          </a:lstStyle>
          <a:p>
            <a:pPr>
              <a:defRPr/>
            </a:pPr>
            <a:fld id="{7F7D6359-4E7C-44C2-B826-4922FDDFAA6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24631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650" y="777875"/>
            <a:ext cx="8229600" cy="9366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5812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1123950"/>
            <a:ext cx="82296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Lorem ipsum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387600"/>
            <a:ext cx="8229600" cy="363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BE" dirty="0" smtClean="0"/>
              <a:t>Et </a:t>
            </a:r>
            <a:r>
              <a:rPr lang="fr-BE" dirty="0" err="1" smtClean="0"/>
              <a:t>dolor</a:t>
            </a:r>
            <a:r>
              <a:rPr lang="fr-BE" dirty="0" smtClean="0"/>
              <a:t> </a:t>
            </a:r>
            <a:r>
              <a:rPr lang="fr-BE" dirty="0" err="1" smtClean="0"/>
              <a:t>fragum</a:t>
            </a:r>
            <a:endParaRPr lang="en-GB" dirty="0" smtClean="0"/>
          </a:p>
          <a:p>
            <a:pPr lvl="1"/>
            <a:r>
              <a:rPr lang="en-GB" dirty="0" smtClean="0"/>
              <a:t>Et </a:t>
            </a:r>
            <a:r>
              <a:rPr lang="en-GB" dirty="0" err="1" smtClean="0"/>
              <a:t>dolor</a:t>
            </a:r>
            <a:r>
              <a:rPr lang="en-GB" dirty="0" smtClean="0"/>
              <a:t> </a:t>
            </a:r>
            <a:r>
              <a:rPr lang="en-GB" dirty="0" err="1" smtClean="0"/>
              <a:t>fragum</a:t>
            </a:r>
            <a:endParaRPr lang="en-GB" dirty="0" smtClean="0"/>
          </a:p>
          <a:p>
            <a:pPr lvl="2"/>
            <a:r>
              <a:rPr lang="en-GB" dirty="0" smtClean="0"/>
              <a:t>- Et </a:t>
            </a:r>
            <a:r>
              <a:rPr lang="en-GB" dirty="0" err="1" smtClean="0"/>
              <a:t>dolor</a:t>
            </a:r>
            <a:r>
              <a:rPr lang="en-GB" dirty="0" smtClean="0"/>
              <a:t> </a:t>
            </a:r>
            <a:r>
              <a:rPr lang="en-GB" dirty="0" err="1" smtClean="0"/>
              <a:t>fragum</a:t>
            </a:r>
            <a:endParaRPr lang="en-GB" dirty="0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+mj-lt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lang="en-GB" sz="1400" b="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9C8D21B7-B314-438C-91E9-7FF9087DC078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  <p:sldLayoutId id="2147483782" r:id="rId12"/>
    <p:sldLayoutId id="2147483769" r:id="rId13"/>
    <p:sldLayoutId id="2147483752" r:id="rId14"/>
    <p:sldLayoutId id="2147483755" r:id="rId15"/>
    <p:sldLayoutId id="2147483756" r:id="rId16"/>
  </p:sldLayoutIdLst>
  <p:txStyles>
    <p:titleStyle>
      <a:lvl1pPr marL="358775" indent="-358775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+mj-lt"/>
          <a:ea typeface="+mj-ea"/>
          <a:cs typeface="+mj-cs"/>
        </a:defRPr>
      </a:lvl1pPr>
      <a:lvl2pPr marL="358775" indent="-358775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2pPr>
      <a:lvl3pPr marL="358775" indent="-358775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3pPr>
      <a:lvl4pPr marL="358775" indent="-358775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4pPr>
      <a:lvl5pPr marL="358775" indent="-358775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5pPr>
      <a:lvl6pPr marL="815975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6pPr>
      <a:lvl7pPr marL="1273175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7pPr>
      <a:lvl8pPr marL="1730375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8pPr>
      <a:lvl9pPr marL="2187575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0F5494"/>
        </a:buClr>
        <a:buChar char="•"/>
        <a:defRPr sz="2400" i="1">
          <a:solidFill>
            <a:srgbClr val="0F5494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004494"/>
        </a:buClr>
        <a:buChar char="•"/>
        <a:defRPr sz="2000" b="1">
          <a:solidFill>
            <a:srgbClr val="0F5494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0F5494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700808"/>
            <a:ext cx="8352928" cy="4536504"/>
          </a:xfrm>
        </p:spPr>
        <p:txBody>
          <a:bodyPr/>
          <a:lstStyle/>
          <a:p>
            <a:pPr algn="ctr"/>
            <a:r>
              <a:rPr lang="fr-BE" sz="3600" dirty="0" smtClean="0"/>
              <a:t>  </a:t>
            </a:r>
            <a:r>
              <a:rPr lang="en-GB" sz="4000" dirty="0"/>
              <a:t>"How to reduce unemployment in Slovakia – the EU Perspective"</a:t>
            </a:r>
            <a:br>
              <a:rPr lang="en-GB" sz="4000" dirty="0"/>
            </a:br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2000" dirty="0" err="1" smtClean="0"/>
              <a:t>Mr.</a:t>
            </a:r>
            <a:r>
              <a:rPr lang="en-GB" sz="2000" dirty="0" smtClean="0"/>
              <a:t> Zoltan KAZATSAY</a:t>
            </a:r>
            <a:br>
              <a:rPr lang="en-GB" sz="2000" dirty="0" smtClean="0"/>
            </a:br>
            <a:r>
              <a:rPr lang="en-GB" sz="2000" dirty="0" smtClean="0"/>
              <a:t>Deputy </a:t>
            </a:r>
            <a:r>
              <a:rPr lang="en-GB" sz="2000" dirty="0"/>
              <a:t>Director </a:t>
            </a:r>
            <a:r>
              <a:rPr lang="en-GB" sz="2000" dirty="0" smtClean="0"/>
              <a:t>General</a:t>
            </a:r>
            <a:br>
              <a:rPr lang="en-GB" sz="2000" dirty="0" smtClean="0"/>
            </a:br>
            <a:r>
              <a:rPr lang="en-GB" sz="2000" dirty="0" smtClean="0"/>
              <a:t>DG Employment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fr-BE" sz="3600" dirty="0" smtClean="0"/>
              <a:t/>
            </a:r>
            <a:br>
              <a:rPr lang="fr-BE" sz="3600" dirty="0" smtClean="0"/>
            </a:b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5000" y="1314671"/>
            <a:ext cx="8748464" cy="1008112"/>
          </a:xfrm>
        </p:spPr>
        <p:txBody>
          <a:bodyPr/>
          <a:lstStyle/>
          <a:p>
            <a:r>
              <a:rPr lang="en-GB" sz="2400" dirty="0" smtClean="0"/>
              <a:t>Progress with employment rate is stalling</a:t>
            </a:r>
            <a:endParaRPr lang="en-GB" sz="2400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4521609"/>
              </p:ext>
            </p:extLst>
          </p:nvPr>
        </p:nvGraphicFramePr>
        <p:xfrm>
          <a:off x="683568" y="1916832"/>
          <a:ext cx="8136904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29800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09059"/>
            <a:ext cx="8229600" cy="936625"/>
          </a:xfrm>
        </p:spPr>
        <p:txBody>
          <a:bodyPr/>
          <a:lstStyle/>
          <a:p>
            <a:pPr indent="0" eaLnBrk="1" hangingPunct="1"/>
            <a:r>
              <a:rPr lang="en-US" sz="2400" dirty="0" smtClean="0"/>
              <a:t>Signs of bottoming out after nearly two years of second dip recession in the EU </a:t>
            </a:r>
            <a:endParaRPr lang="en-US" sz="2000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76" y="2272798"/>
            <a:ext cx="4239526" cy="4030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624" y="2272798"/>
            <a:ext cx="4239527" cy="4030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4993" y="6473260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200" b="0" dirty="0" smtClean="0">
                <a:solidFill>
                  <a:schemeClr val="tx1"/>
                </a:solidFill>
              </a:rPr>
              <a:t>Source: National </a:t>
            </a:r>
            <a:r>
              <a:rPr lang="fr-BE" sz="1200" b="0" dirty="0" err="1">
                <a:solidFill>
                  <a:schemeClr val="tx1"/>
                </a:solidFill>
              </a:rPr>
              <a:t>A</a:t>
            </a:r>
            <a:r>
              <a:rPr lang="fr-BE" sz="1200" b="0" dirty="0" err="1" smtClean="0">
                <a:solidFill>
                  <a:schemeClr val="tx1"/>
                </a:solidFill>
              </a:rPr>
              <a:t>ccounts</a:t>
            </a:r>
            <a:endParaRPr lang="en-GB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37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8313" y="1340769"/>
            <a:ext cx="8229600" cy="648072"/>
          </a:xfrm>
        </p:spPr>
        <p:txBody>
          <a:bodyPr/>
          <a:lstStyle/>
          <a:p>
            <a:r>
              <a:rPr lang="fr-BE" sz="2400" dirty="0" err="1"/>
              <a:t>Employment</a:t>
            </a:r>
            <a:r>
              <a:rPr lang="fr-BE" sz="2400" dirty="0"/>
              <a:t> performances </a:t>
            </a:r>
            <a:r>
              <a:rPr lang="fr-BE" sz="2400" dirty="0" err="1"/>
              <a:t>vary</a:t>
            </a:r>
            <a:r>
              <a:rPr lang="fr-BE" sz="2400" dirty="0"/>
              <a:t> </a:t>
            </a:r>
            <a:r>
              <a:rPr lang="fr-BE" sz="2400" dirty="0" err="1"/>
              <a:t>markedly</a:t>
            </a:r>
            <a:endParaRPr lang="en-GB" sz="2400" dirty="0"/>
          </a:p>
        </p:txBody>
      </p:sp>
      <p:sp>
        <p:nvSpPr>
          <p:cNvPr id="5" name="Rectangle 4"/>
          <p:cNvSpPr/>
          <p:nvPr/>
        </p:nvSpPr>
        <p:spPr>
          <a:xfrm>
            <a:off x="395536" y="1931275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2813">
              <a:spcBef>
                <a:spcPct val="20000"/>
              </a:spcBef>
              <a:buClr>
                <a:srgbClr val="FFFFFF"/>
              </a:buClr>
              <a:buFontTx/>
              <a:buChar char="•"/>
            </a:pPr>
            <a:r>
              <a:rPr lang="fr-BE" sz="2000" dirty="0" err="1">
                <a:solidFill>
                  <a:srgbClr val="5F5F5F"/>
                </a:solidFill>
                <a:cs typeface="Arial" charset="0"/>
              </a:rPr>
              <a:t>Employment</a:t>
            </a:r>
            <a:r>
              <a:rPr lang="fr-BE" sz="2000" dirty="0">
                <a:solidFill>
                  <a:srgbClr val="5F5F5F"/>
                </a:solidFill>
                <a:cs typeface="Arial" charset="0"/>
              </a:rPr>
              <a:t> rates in the EU</a:t>
            </a:r>
            <a:r>
              <a:rPr lang="fr-BE" sz="2000" b="0" i="1" dirty="0">
                <a:solidFill>
                  <a:srgbClr val="0F5494"/>
                </a:solidFill>
                <a:cs typeface="Arial" charset="0"/>
              </a:rPr>
              <a:t/>
            </a:r>
            <a:br>
              <a:rPr lang="fr-BE" sz="2000" b="0" i="1" dirty="0">
                <a:solidFill>
                  <a:srgbClr val="0F5494"/>
                </a:solidFill>
                <a:cs typeface="Arial" charset="0"/>
              </a:rPr>
            </a:br>
            <a:r>
              <a:rPr lang="fr-BE" sz="2000" b="0" i="1" dirty="0">
                <a:solidFill>
                  <a:srgbClr val="0F5494"/>
                </a:solidFill>
                <a:cs typeface="Arial" charset="0"/>
              </a:rPr>
              <a:t> </a:t>
            </a:r>
            <a:r>
              <a:rPr lang="fr-BE" sz="1800" b="0" dirty="0">
                <a:solidFill>
                  <a:srgbClr val="808080"/>
                </a:solidFill>
                <a:cs typeface="Arial" charset="0"/>
              </a:rPr>
              <a:t>(</a:t>
            </a:r>
            <a:r>
              <a:rPr lang="fr-BE" sz="1800" b="0" dirty="0" err="1">
                <a:solidFill>
                  <a:srgbClr val="808080"/>
                </a:solidFill>
                <a:cs typeface="Arial" charset="0"/>
              </a:rPr>
              <a:t>share</a:t>
            </a:r>
            <a:r>
              <a:rPr lang="fr-BE" sz="1800" b="0" dirty="0">
                <a:solidFill>
                  <a:srgbClr val="808080"/>
                </a:solidFill>
                <a:cs typeface="Arial" charset="0"/>
              </a:rPr>
              <a:t> of people </a:t>
            </a:r>
            <a:r>
              <a:rPr lang="fr-BE" sz="1800" b="0" dirty="0" err="1">
                <a:solidFill>
                  <a:srgbClr val="808080"/>
                </a:solidFill>
                <a:cs typeface="Arial" charset="0"/>
              </a:rPr>
              <a:t>employed</a:t>
            </a:r>
            <a:r>
              <a:rPr lang="fr-BE" sz="1800" b="0" dirty="0">
                <a:solidFill>
                  <a:srgbClr val="808080"/>
                </a:solidFill>
                <a:cs typeface="Arial" charset="0"/>
              </a:rPr>
              <a:t> in the 20-64 </a:t>
            </a:r>
            <a:r>
              <a:rPr lang="fr-BE" sz="1800" b="0" dirty="0" err="1">
                <a:solidFill>
                  <a:srgbClr val="808080"/>
                </a:solidFill>
                <a:cs typeface="Arial" charset="0"/>
              </a:rPr>
              <a:t>age</a:t>
            </a:r>
            <a:r>
              <a:rPr lang="fr-BE" sz="1800" b="0" dirty="0">
                <a:solidFill>
                  <a:srgbClr val="808080"/>
                </a:solidFill>
                <a:cs typeface="Arial" charset="0"/>
              </a:rPr>
              <a:t> group) </a:t>
            </a:r>
            <a:endParaRPr lang="en-GB" sz="1800" b="0" dirty="0">
              <a:solidFill>
                <a:srgbClr val="808080"/>
              </a:solidFill>
              <a:cs typeface="Arial" charset="0"/>
            </a:endParaRPr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381868"/>
              </p:ext>
            </p:extLst>
          </p:nvPr>
        </p:nvGraphicFramePr>
        <p:xfrm>
          <a:off x="467544" y="2924944"/>
          <a:ext cx="8115300" cy="3638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0221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648593"/>
          </a:xfrm>
        </p:spPr>
        <p:txBody>
          <a:bodyPr/>
          <a:lstStyle/>
          <a:p>
            <a:r>
              <a:rPr lang="en-IE" dirty="0"/>
              <a:t>Progress since 2000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539552" y="1772816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2813"/>
            <a:r>
              <a:rPr lang="en-US" sz="1800" dirty="0">
                <a:solidFill>
                  <a:srgbClr val="0F5494"/>
                </a:solidFill>
                <a:cs typeface="Arial" charset="0"/>
              </a:rPr>
              <a:t>Progress over time per country</a:t>
            </a:r>
          </a:p>
          <a:p>
            <a:pPr lvl="0" algn="ctr" defTabSz="912813"/>
            <a:r>
              <a:rPr lang="en-US" sz="1800" dirty="0">
                <a:solidFill>
                  <a:srgbClr val="0F5494"/>
                </a:solidFill>
                <a:cs typeface="Arial" charset="0"/>
              </a:rPr>
              <a:t> </a:t>
            </a:r>
            <a:r>
              <a:rPr lang="fr-BE" sz="1800" b="0" dirty="0">
                <a:solidFill>
                  <a:srgbClr val="808080"/>
                </a:solidFill>
                <a:cs typeface="Arial" charset="0"/>
              </a:rPr>
              <a:t>(</a:t>
            </a:r>
            <a:r>
              <a:rPr lang="fr-BE" sz="1800" b="0" dirty="0" err="1">
                <a:solidFill>
                  <a:srgbClr val="808080"/>
                </a:solidFill>
                <a:cs typeface="Arial" charset="0"/>
              </a:rPr>
              <a:t>share</a:t>
            </a:r>
            <a:r>
              <a:rPr lang="fr-BE" sz="1800" b="0" dirty="0">
                <a:solidFill>
                  <a:srgbClr val="808080"/>
                </a:solidFill>
                <a:cs typeface="Arial" charset="0"/>
              </a:rPr>
              <a:t> of people </a:t>
            </a:r>
            <a:r>
              <a:rPr lang="fr-BE" sz="1800" b="0" dirty="0" err="1">
                <a:solidFill>
                  <a:srgbClr val="808080"/>
                </a:solidFill>
                <a:cs typeface="Arial" charset="0"/>
              </a:rPr>
              <a:t>employed</a:t>
            </a:r>
            <a:r>
              <a:rPr lang="fr-BE" sz="1800" b="0" dirty="0">
                <a:solidFill>
                  <a:srgbClr val="808080"/>
                </a:solidFill>
                <a:cs typeface="Arial" charset="0"/>
              </a:rPr>
              <a:t> in the 20-64 </a:t>
            </a:r>
            <a:r>
              <a:rPr lang="fr-BE" sz="1800" b="0" dirty="0" err="1">
                <a:solidFill>
                  <a:srgbClr val="808080"/>
                </a:solidFill>
                <a:cs typeface="Arial" charset="0"/>
              </a:rPr>
              <a:t>age</a:t>
            </a:r>
            <a:r>
              <a:rPr lang="fr-BE" sz="1800" b="0" dirty="0">
                <a:solidFill>
                  <a:srgbClr val="808080"/>
                </a:solidFill>
                <a:cs typeface="Arial" charset="0"/>
              </a:rPr>
              <a:t> group)</a:t>
            </a:r>
            <a:r>
              <a:rPr lang="fr-BE" sz="1800" b="0" i="1" dirty="0">
                <a:solidFill>
                  <a:srgbClr val="0F5494"/>
                </a:solidFill>
                <a:cs typeface="Arial" charset="0"/>
              </a:rPr>
              <a:t> </a:t>
            </a:r>
          </a:p>
        </p:txBody>
      </p:sp>
      <p:pic>
        <p:nvPicPr>
          <p:cNvPr id="6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36838"/>
            <a:ext cx="8208911" cy="338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93502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88794" y="1436526"/>
            <a:ext cx="8229600" cy="458211"/>
          </a:xfrm>
        </p:spPr>
        <p:txBody>
          <a:bodyPr>
            <a:noAutofit/>
          </a:bodyPr>
          <a:lstStyle/>
          <a:p>
            <a:pPr indent="0" algn="l" eaLnBrk="1" hangingPunct="1"/>
            <a:r>
              <a:rPr lang="en-US" sz="2400" dirty="0"/>
              <a:t>Unemployment </a:t>
            </a:r>
            <a:r>
              <a:rPr lang="en-US" sz="2400" dirty="0" err="1"/>
              <a:t>stabilised</a:t>
            </a:r>
            <a:r>
              <a:rPr lang="en-US" sz="2400" dirty="0"/>
              <a:t> in 2013, </a:t>
            </a:r>
            <a:br>
              <a:rPr lang="en-US" sz="2400" dirty="0"/>
            </a:b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buNone/>
            </a:pPr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32856"/>
            <a:ext cx="8496944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379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88794" y="1436526"/>
            <a:ext cx="8229600" cy="458211"/>
          </a:xfrm>
        </p:spPr>
        <p:txBody>
          <a:bodyPr>
            <a:noAutofit/>
          </a:bodyPr>
          <a:lstStyle/>
          <a:p>
            <a:pPr indent="0" algn="l" eaLnBrk="1" hangingPunct="1"/>
            <a:r>
              <a:rPr lang="en-US" sz="2400" dirty="0" smtClean="0"/>
              <a:t>but </a:t>
            </a:r>
            <a:r>
              <a:rPr lang="en-US" sz="2400" dirty="0"/>
              <a:t>remains at very high level in many MSs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92896"/>
            <a:ext cx="8568952" cy="367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651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88794" y="1436526"/>
            <a:ext cx="8229600" cy="458211"/>
          </a:xfrm>
        </p:spPr>
        <p:txBody>
          <a:bodyPr>
            <a:noAutofit/>
          </a:bodyPr>
          <a:lstStyle/>
          <a:p>
            <a:pPr indent="0" algn="l" eaLnBrk="1" hangingPunct="1"/>
            <a:r>
              <a:rPr lang="en-US" sz="2400" dirty="0" smtClean="0"/>
              <a:t>With a long duration in many MSs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buNone/>
            </a:pPr>
            <a:endParaRPr lang="en-GB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8839"/>
            <a:ext cx="8496944" cy="4382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613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412776"/>
            <a:ext cx="8229600" cy="458211"/>
          </a:xfrm>
        </p:spPr>
        <p:txBody>
          <a:bodyPr>
            <a:noAutofit/>
          </a:bodyPr>
          <a:lstStyle/>
          <a:p>
            <a:pPr indent="0" algn="l" eaLnBrk="1" hangingPunct="1"/>
            <a:r>
              <a:rPr lang="en-US" sz="2400" dirty="0" smtClean="0"/>
              <a:t>Slovakia unemployment rate compared with EU28 euro area, US and JP</a:t>
            </a:r>
            <a:endParaRPr lang="en-US" sz="2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060848"/>
            <a:ext cx="8568952" cy="4176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353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412776"/>
            <a:ext cx="8229600" cy="458211"/>
          </a:xfrm>
        </p:spPr>
        <p:txBody>
          <a:bodyPr>
            <a:noAutofit/>
          </a:bodyPr>
          <a:lstStyle/>
          <a:p>
            <a:pPr indent="0" algn="l" eaLnBrk="1" hangingPunct="1"/>
            <a:r>
              <a:rPr lang="en-US" sz="2400" dirty="0" smtClean="0"/>
              <a:t>Slovakia youth unemployment rate over 30%</a:t>
            </a:r>
            <a:endParaRPr lang="en-US" sz="24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4950293"/>
              </p:ext>
            </p:extLst>
          </p:nvPr>
        </p:nvGraphicFramePr>
        <p:xfrm>
          <a:off x="457200" y="2132856"/>
          <a:ext cx="8229600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803114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T_Employment and social affairs_template_E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33176"/>
        </a:solidFill>
        <a:ln>
          <a:solidFill>
            <a:srgbClr val="133176"/>
          </a:solidFill>
        </a:ln>
      </a:spPr>
      <a:bodyPr anchor="ctr"/>
      <a:lstStyle>
        <a:defPPr algn="ctr" defTabSz="457200" fontAlgn="auto">
          <a:spcBef>
            <a:spcPts val="0"/>
          </a:spcBef>
          <a:spcAft>
            <a:spcPts val="0"/>
          </a:spcAft>
          <a:defRPr sz="1800" b="0"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3175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7600" b="1" i="0" u="none" strike="noStrike" cap="none" normalizeH="0" baseline="0" smtClean="0">
            <a:ln>
              <a:noFill/>
            </a:ln>
            <a:solidFill>
              <a:srgbClr val="FFD624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C34BEBC28A9840B9D23A71B838C372" ma:contentTypeVersion="0" ma:contentTypeDescription="Create a new document." ma:contentTypeScope="" ma:versionID="84f83ac8781b75304bde790749700025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20F406CA-C8EF-47AC-B7ED-C3FDE7CA6B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EC11C628-D58F-41CA-8335-86598D6CD6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1AB3D0C-9A6A-48F2-9477-971700A10E0D}">
  <ds:schemaRefs>
    <ds:schemaRef ds:uri="http://purl.org/dc/elements/1.1/"/>
    <ds:schemaRef ds:uri="http://schemas.openxmlformats.org/package/2006/metadata/core-properties"/>
    <ds:schemaRef ds:uri="http://www.w3.org/XML/1998/namespace"/>
    <ds:schemaRef ds:uri="http://purl.org/dc/terms/"/>
    <ds:schemaRef ds:uri="http://schemas.microsoft.com/office/2006/documentManagement/types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PPT_Employment and social affairs_template_EN</Template>
  <TotalTime>4065</TotalTime>
  <Words>377</Words>
  <Application>Microsoft Office PowerPoint</Application>
  <PresentationFormat>On-screen Show (4:3)</PresentationFormat>
  <Paragraphs>50</Paragraphs>
  <Slides>10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PPT_Employment and social affairs_template_EN</vt:lpstr>
      <vt:lpstr>  "How to reduce unemployment in Slovakia – the EU Perspective"  Mr. Zoltan KAZATSAY Deputy Director General DG Employment  </vt:lpstr>
      <vt:lpstr>Progress with employment rate is stalling</vt:lpstr>
      <vt:lpstr>Signs of bottoming out after nearly two years of second dip recession in the EU </vt:lpstr>
      <vt:lpstr>Employment performances vary markedly</vt:lpstr>
      <vt:lpstr>Progress since 2000</vt:lpstr>
      <vt:lpstr>Unemployment stabilised in 2013,  </vt:lpstr>
      <vt:lpstr>but remains at very high level in many MSs</vt:lpstr>
      <vt:lpstr>With a long duration in many MSs</vt:lpstr>
      <vt:lpstr>Slovakia unemployment rate compared with EU28 euro area, US and JP</vt:lpstr>
      <vt:lpstr>Slovakia youth unemployment rate over 30%</vt:lpstr>
    </vt:vector>
  </TitlesOfParts>
  <Company>European Commission - Employment, Social Affairs and Inclusion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European Commission - Employment, Social Affairs and Inclusion</dc:creator>
  <cp:lastModifiedBy>GROCHOWSKA Joanna (EMPL)</cp:lastModifiedBy>
  <cp:revision>321</cp:revision>
  <cp:lastPrinted>2014-01-29T15:07:10Z</cp:lastPrinted>
  <dcterms:created xsi:type="dcterms:W3CDTF">2011-10-28T10:25:18Z</dcterms:created>
  <dcterms:modified xsi:type="dcterms:W3CDTF">2014-02-06T12:07:35Z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0x010100DEC34BEBC28A9840B9D23A71B838C372</vt:lpwstr>
  </property>
</Properties>
</file>