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drawings/drawing2.xml" ContentType="application/vnd.openxmlformats-officedocument.drawingml.chartshapes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rawings/drawing4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4940" r:id="rId2"/>
  </p:sldMasterIdLst>
  <p:notesMasterIdLst>
    <p:notesMasterId r:id="rId29"/>
  </p:notesMasterIdLst>
  <p:handoutMasterIdLst>
    <p:handoutMasterId r:id="rId30"/>
  </p:handoutMasterIdLst>
  <p:sldIdLst>
    <p:sldId id="256" r:id="rId3"/>
    <p:sldId id="338" r:id="rId4"/>
    <p:sldId id="363" r:id="rId5"/>
    <p:sldId id="364" r:id="rId6"/>
    <p:sldId id="365" r:id="rId7"/>
    <p:sldId id="366" r:id="rId8"/>
    <p:sldId id="370" r:id="rId9"/>
    <p:sldId id="367" r:id="rId10"/>
    <p:sldId id="368" r:id="rId11"/>
    <p:sldId id="378" r:id="rId12"/>
    <p:sldId id="369" r:id="rId13"/>
    <p:sldId id="371" r:id="rId14"/>
    <p:sldId id="376" r:id="rId15"/>
    <p:sldId id="372" r:id="rId16"/>
    <p:sldId id="373" r:id="rId17"/>
    <p:sldId id="374" r:id="rId18"/>
    <p:sldId id="375" r:id="rId19"/>
    <p:sldId id="377" r:id="rId20"/>
    <p:sldId id="345" r:id="rId21"/>
    <p:sldId id="348" r:id="rId22"/>
    <p:sldId id="349" r:id="rId23"/>
    <p:sldId id="355" r:id="rId24"/>
    <p:sldId id="356" r:id="rId25"/>
    <p:sldId id="353" r:id="rId26"/>
    <p:sldId id="358" r:id="rId27"/>
    <p:sldId id="379" r:id="rId28"/>
  </p:sldIdLst>
  <p:sldSz cx="9144000" cy="6858000" type="screen4x3"/>
  <p:notesSz cx="9926638" cy="6797675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AEAEA"/>
    <a:srgbClr val="DDDDDD"/>
    <a:srgbClr val="969696"/>
    <a:srgbClr val="C0C0C0"/>
    <a:srgbClr val="FFCCCC"/>
    <a:srgbClr val="B2B2B2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63" autoAdjust="0"/>
    <p:restoredTop sz="92686" autoAdjust="0"/>
  </p:normalViewPr>
  <p:slideViewPr>
    <p:cSldViewPr>
      <p:cViewPr>
        <p:scale>
          <a:sx n="80" d="100"/>
          <a:sy n="80" d="100"/>
        </p:scale>
        <p:origin x="-2118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C:\Users\SJ6\Desktop\ALV%20in%20&#214;sterreich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C:\Users\SJ6\Desktop\ALV%20in%20&#214;sterreich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Office_Excel_Worksheet2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Microsoft_Office_Excel_Worksheet3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\\ad.local\dfs\org\vi\vi-3\BESCH&#196;FTIGUNGSPOLITIK\Finanzkrise\Kurzarbeit\Daten\KUA-Grafik_geplante%20realisierte%20F&#228;lle_10090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/>
            </a:pPr>
            <a:r>
              <a:rPr lang="en-US" sz="1800" baseline="0" dirty="0" smtClean="0"/>
              <a:t>Employment Rates 2010 (15-64 years)</a:t>
            </a:r>
            <a:endParaRPr lang="en-US" sz="1800" dirty="0"/>
          </a:p>
        </c:rich>
      </c:tx>
    </c:title>
    <c:plotArea>
      <c:layout>
        <c:manualLayout>
          <c:layoutTarget val="inner"/>
          <c:xMode val="edge"/>
          <c:yMode val="edge"/>
          <c:x val="5.2856974225086117E-2"/>
          <c:y val="0.10432775296940473"/>
          <c:w val="0.9298210417096513"/>
          <c:h val="0.73278860391963085"/>
        </c:manualLayout>
      </c:layout>
      <c:barChart>
        <c:barDir val="col"/>
        <c:grouping val="clustered"/>
        <c:ser>
          <c:idx val="0"/>
          <c:order val="0"/>
          <c:tx>
            <c:strRef>
              <c:f>BQ!$B$52</c:f>
              <c:strCache>
                <c:ptCount val="1"/>
                <c:pt idx="0">
                  <c:v>2010</c:v>
                </c:pt>
              </c:strCache>
            </c:strRef>
          </c:tx>
          <c:dPt>
            <c:idx val="6"/>
            <c:spPr>
              <a:solidFill>
                <a:srgbClr val="0070C0"/>
              </a:solidFill>
            </c:spPr>
          </c:dPt>
          <c:dPt>
            <c:idx val="15"/>
            <c:spPr>
              <a:solidFill>
                <a:srgbClr val="C00000"/>
              </a:solidFill>
            </c:spPr>
          </c:dPt>
          <c:dPt>
            <c:idx val="16"/>
            <c:spPr>
              <a:solidFill>
                <a:srgbClr val="0070C0"/>
              </a:solidFill>
            </c:spPr>
          </c:dPt>
          <c:dPt>
            <c:idx val="24"/>
            <c:spPr>
              <a:solidFill>
                <a:srgbClr val="00B050"/>
              </a:solidFill>
            </c:spPr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delete val="1"/>
            </c:dLbl>
            <c:dLbl>
              <c:idx val="15"/>
              <c:layout>
                <c:manualLayout>
                  <c:x val="-1.5747258241147813E-3"/>
                  <c:y val="0"/>
                </c:manualLayout>
              </c:layout>
              <c:showVal val="1"/>
            </c:dLbl>
            <c:dLbl>
              <c:idx val="16"/>
              <c:delete val="1"/>
            </c:dLbl>
            <c:dLbl>
              <c:idx val="17"/>
              <c:delete val="1"/>
            </c:dLbl>
            <c:dLbl>
              <c:idx val="18"/>
              <c:delete val="1"/>
            </c:dLbl>
            <c:dLbl>
              <c:idx val="19"/>
              <c:delete val="1"/>
            </c:dLbl>
            <c:dLbl>
              <c:idx val="20"/>
              <c:delete val="1"/>
            </c:dLbl>
            <c:dLbl>
              <c:idx val="21"/>
              <c:delete val="1"/>
            </c:dLbl>
            <c:dLbl>
              <c:idx val="22"/>
              <c:delete val="1"/>
            </c:dLbl>
            <c:dLbl>
              <c:idx val="23"/>
              <c:delete val="1"/>
            </c:dLbl>
            <c:dLbl>
              <c:idx val="25"/>
              <c:delete val="1"/>
            </c:dLbl>
            <c:dLbl>
              <c:idx val="26"/>
              <c:delete val="1"/>
            </c:dLbl>
            <c:dLbl>
              <c:idx val="27"/>
              <c:delete val="1"/>
            </c:dLbl>
            <c:txPr>
              <a:bodyPr/>
              <a:lstStyle/>
              <a:p>
                <a:pPr>
                  <a:defRPr sz="1100" b="1"/>
                </a:pPr>
                <a:endParaRPr lang="sk-SK"/>
              </a:p>
            </c:txPr>
            <c:showVal val="1"/>
          </c:dLbls>
          <c:cat>
            <c:strRef>
              <c:f>BQ!$A$53:$A$80</c:f>
              <c:strCache>
                <c:ptCount val="28"/>
                <c:pt idx="0">
                  <c:v>Ungarn</c:v>
                </c:pt>
                <c:pt idx="1">
                  <c:v>Malta</c:v>
                </c:pt>
                <c:pt idx="2">
                  <c:v>Italien</c:v>
                </c:pt>
                <c:pt idx="3">
                  <c:v>Litauen</c:v>
                </c:pt>
                <c:pt idx="4">
                  <c:v>Spanien</c:v>
                </c:pt>
                <c:pt idx="5">
                  <c:v>Rumänien</c:v>
                </c:pt>
                <c:pt idx="6">
                  <c:v>Slowakei</c:v>
                </c:pt>
                <c:pt idx="7">
                  <c:v>Lettland</c:v>
                </c:pt>
                <c:pt idx="8">
                  <c:v>Polen</c:v>
                </c:pt>
                <c:pt idx="9">
                  <c:v>Griechenland</c:v>
                </c:pt>
                <c:pt idx="10">
                  <c:v>Bulgarien</c:v>
                </c:pt>
                <c:pt idx="11">
                  <c:v>Irland</c:v>
                </c:pt>
                <c:pt idx="12">
                  <c:v>Estland</c:v>
                </c:pt>
                <c:pt idx="13">
                  <c:v>Belgien</c:v>
                </c:pt>
                <c:pt idx="14">
                  <c:v>Frankreich</c:v>
                </c:pt>
                <c:pt idx="15">
                  <c:v>EU</c:v>
                </c:pt>
                <c:pt idx="16">
                  <c:v>Tschechien</c:v>
                </c:pt>
                <c:pt idx="17">
                  <c:v>Luxemburg</c:v>
                </c:pt>
                <c:pt idx="18">
                  <c:v>Portugal</c:v>
                </c:pt>
                <c:pt idx="19">
                  <c:v>Slowenien</c:v>
                </c:pt>
                <c:pt idx="20">
                  <c:v>Finnland</c:v>
                </c:pt>
                <c:pt idx="21">
                  <c:v>Großbritannien</c:v>
                </c:pt>
                <c:pt idx="22">
                  <c:v>Zypern</c:v>
                </c:pt>
                <c:pt idx="23">
                  <c:v>Deutschland </c:v>
                </c:pt>
                <c:pt idx="24">
                  <c:v>Österreich</c:v>
                </c:pt>
                <c:pt idx="25">
                  <c:v>Schweden</c:v>
                </c:pt>
                <c:pt idx="26">
                  <c:v>Dänemark</c:v>
                </c:pt>
                <c:pt idx="27">
                  <c:v>Niederlande</c:v>
                </c:pt>
              </c:strCache>
            </c:strRef>
          </c:cat>
          <c:val>
            <c:numRef>
              <c:f>BQ!$B$53:$B$80</c:f>
              <c:numCache>
                <c:formatCode>#,##0.0</c:formatCode>
                <c:ptCount val="28"/>
                <c:pt idx="0">
                  <c:v>55.4</c:v>
                </c:pt>
                <c:pt idx="1">
                  <c:v>56.1</c:v>
                </c:pt>
                <c:pt idx="2">
                  <c:v>56.9</c:v>
                </c:pt>
                <c:pt idx="3">
                  <c:v>57.8</c:v>
                </c:pt>
                <c:pt idx="4">
                  <c:v>58.6</c:v>
                </c:pt>
                <c:pt idx="5">
                  <c:v>58.8</c:v>
                </c:pt>
                <c:pt idx="6">
                  <c:v>58.8</c:v>
                </c:pt>
                <c:pt idx="7">
                  <c:v>59.3</c:v>
                </c:pt>
                <c:pt idx="8">
                  <c:v>59.3</c:v>
                </c:pt>
                <c:pt idx="9">
                  <c:v>59.6</c:v>
                </c:pt>
                <c:pt idx="10">
                  <c:v>59.7</c:v>
                </c:pt>
                <c:pt idx="11">
                  <c:v>60.1</c:v>
                </c:pt>
                <c:pt idx="12">
                  <c:v>61</c:v>
                </c:pt>
                <c:pt idx="13">
                  <c:v>62</c:v>
                </c:pt>
                <c:pt idx="14">
                  <c:v>63.8</c:v>
                </c:pt>
                <c:pt idx="15">
                  <c:v>64.099999999999994</c:v>
                </c:pt>
                <c:pt idx="16">
                  <c:v>65</c:v>
                </c:pt>
                <c:pt idx="17">
                  <c:v>65.2</c:v>
                </c:pt>
                <c:pt idx="18">
                  <c:v>65.599999999999994</c:v>
                </c:pt>
                <c:pt idx="19">
                  <c:v>66.2</c:v>
                </c:pt>
                <c:pt idx="20">
                  <c:v>68.099999999999994</c:v>
                </c:pt>
                <c:pt idx="21">
                  <c:v>69.5</c:v>
                </c:pt>
                <c:pt idx="22">
                  <c:v>69.7</c:v>
                </c:pt>
                <c:pt idx="23">
                  <c:v>71.099999999999994</c:v>
                </c:pt>
                <c:pt idx="24">
                  <c:v>71.7</c:v>
                </c:pt>
                <c:pt idx="25">
                  <c:v>72.7</c:v>
                </c:pt>
                <c:pt idx="26">
                  <c:v>73.3</c:v>
                </c:pt>
                <c:pt idx="27">
                  <c:v>74.7</c:v>
                </c:pt>
              </c:numCache>
            </c:numRef>
          </c:val>
        </c:ser>
        <c:dLbls/>
        <c:axId val="66679936"/>
        <c:axId val="66681472"/>
      </c:barChart>
      <c:catAx>
        <c:axId val="66679936"/>
        <c:scaling>
          <c:orientation val="minMax"/>
        </c:scaling>
        <c:axPos val="b"/>
        <c:tickLblPos val="nextTo"/>
        <c:txPr>
          <a:bodyPr/>
          <a:lstStyle/>
          <a:p>
            <a:pPr>
              <a:defRPr b="1"/>
            </a:pPr>
            <a:endParaRPr lang="sk-SK"/>
          </a:p>
        </c:txPr>
        <c:crossAx val="66681472"/>
        <c:crosses val="autoZero"/>
        <c:auto val="1"/>
        <c:lblAlgn val="ctr"/>
        <c:lblOffset val="100"/>
      </c:catAx>
      <c:valAx>
        <c:axId val="66681472"/>
        <c:scaling>
          <c:orientation val="minMax"/>
          <c:max val="75"/>
          <c:min val="4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b="1"/>
            </a:pPr>
            <a:endParaRPr lang="sk-SK"/>
          </a:p>
        </c:txPr>
        <c:crossAx val="66679936"/>
        <c:crosses val="autoZero"/>
        <c:crossBetween val="between"/>
      </c:valAx>
      <c:spPr>
        <a:noFill/>
      </c:spPr>
    </c:plotArea>
    <c:plotVisOnly val="1"/>
    <c:dispBlanksAs val="gap"/>
  </c:chart>
  <c:spPr>
    <a:ln>
      <a:solidFill>
        <a:srgbClr val="000000"/>
      </a:solidFill>
    </a:ln>
  </c:spPr>
  <c:externalData r:id="rId2"/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Unemployment</a:t>
            </a:r>
            <a:r>
              <a:rPr lang="en-US" baseline="0" dirty="0" smtClean="0"/>
              <a:t> Duration (completed spells)</a:t>
            </a:r>
            <a:r>
              <a:rPr lang="en-US" dirty="0" smtClean="0"/>
              <a:t>: </a:t>
            </a:r>
            <a:r>
              <a:rPr lang="en-US" baseline="0" dirty="0" smtClean="0"/>
              <a:t>62,3</a:t>
            </a:r>
            <a:r>
              <a:rPr lang="en-US" baseline="0" dirty="0"/>
              <a:t>% </a:t>
            </a:r>
            <a:r>
              <a:rPr lang="en-US" baseline="0" dirty="0" smtClean="0"/>
              <a:t>leave the register within </a:t>
            </a:r>
            <a:r>
              <a:rPr lang="en-US" baseline="0" dirty="0"/>
              <a:t>3 </a:t>
            </a:r>
            <a:r>
              <a:rPr lang="en-US" baseline="0" dirty="0" smtClean="0"/>
              <a:t>Months, </a:t>
            </a:r>
            <a:r>
              <a:rPr lang="en-US" baseline="0" dirty="0"/>
              <a:t>86,3% </a:t>
            </a:r>
            <a:r>
              <a:rPr lang="en-US" baseline="0" dirty="0" smtClean="0"/>
              <a:t>within </a:t>
            </a:r>
            <a:r>
              <a:rPr lang="en-US" baseline="0" dirty="0"/>
              <a:t>6 </a:t>
            </a:r>
            <a:r>
              <a:rPr lang="en-US" baseline="0" dirty="0" smtClean="0"/>
              <a:t>Months from Unemployment!</a:t>
            </a:r>
            <a:endParaRPr lang="en-US" dirty="0"/>
          </a:p>
        </c:rich>
      </c:tx>
    </c:title>
    <c:plotArea>
      <c:layout>
        <c:manualLayout>
          <c:layoutTarget val="inner"/>
          <c:xMode val="edge"/>
          <c:yMode val="edge"/>
          <c:x val="7.8203637466664991E-2"/>
          <c:y val="0.17535338794906388"/>
          <c:w val="0.90413986173076666"/>
          <c:h val="0.71082386342971204"/>
        </c:manualLayout>
      </c:layout>
      <c:barChart>
        <c:barDir val="col"/>
        <c:grouping val="clustered"/>
        <c:ser>
          <c:idx val="0"/>
          <c:order val="0"/>
          <c:tx>
            <c:strRef>
              <c:f>Vormerk_Verweildauern!$D$40</c:f>
              <c:strCache>
                <c:ptCount val="1"/>
                <c:pt idx="0">
                  <c:v>2010</c:v>
                </c:pt>
              </c:strCache>
            </c:strRef>
          </c:tx>
          <c:cat>
            <c:strRef>
              <c:f>Vormerk_Verweildauern!$A$41:$A$44</c:f>
              <c:strCache>
                <c:ptCount val="4"/>
                <c:pt idx="0">
                  <c:v>0 bis 90 Tage</c:v>
                </c:pt>
                <c:pt idx="1">
                  <c:v>91 bis 180 Tage</c:v>
                </c:pt>
                <c:pt idx="2">
                  <c:v>181 bis 365 Tage</c:v>
                </c:pt>
                <c:pt idx="3">
                  <c:v>mehr als 365 Tage</c:v>
                </c:pt>
              </c:strCache>
            </c:strRef>
          </c:cat>
          <c:val>
            <c:numRef>
              <c:f>Vormerk_Verweildauern!$D$41:$D$44</c:f>
              <c:numCache>
                <c:formatCode>#,##0</c:formatCode>
                <c:ptCount val="4"/>
                <c:pt idx="0">
                  <c:v>726955</c:v>
                </c:pt>
                <c:pt idx="1">
                  <c:v>280315</c:v>
                </c:pt>
                <c:pt idx="2">
                  <c:v>139266</c:v>
                </c:pt>
                <c:pt idx="3">
                  <c:v>19663</c:v>
                </c:pt>
              </c:numCache>
            </c:numRef>
          </c:val>
        </c:ser>
        <c:dLbls/>
        <c:axId val="56277248"/>
        <c:axId val="56375168"/>
      </c:barChart>
      <c:catAx>
        <c:axId val="56277248"/>
        <c:scaling>
          <c:orientation val="minMax"/>
        </c:scaling>
        <c:axPos val="b"/>
        <c:tickLblPos val="nextTo"/>
        <c:txPr>
          <a:bodyPr/>
          <a:lstStyle/>
          <a:p>
            <a:pPr>
              <a:defRPr b="1"/>
            </a:pPr>
            <a:endParaRPr lang="sk-SK"/>
          </a:p>
        </c:txPr>
        <c:crossAx val="56375168"/>
        <c:crosses val="autoZero"/>
        <c:auto val="1"/>
        <c:lblAlgn val="ctr"/>
        <c:lblOffset val="100"/>
      </c:catAx>
      <c:valAx>
        <c:axId val="56375168"/>
        <c:scaling>
          <c:orientation val="minMax"/>
        </c:scaling>
        <c:axPos val="l"/>
        <c:majorGridlines/>
        <c:numFmt formatCode="#,##0" sourceLinked="1"/>
        <c:tickLblPos val="nextTo"/>
        <c:crossAx val="56277248"/>
        <c:crosses val="autoZero"/>
        <c:crossBetween val="between"/>
      </c:valAx>
      <c:spPr>
        <a:ln>
          <a:solidFill>
            <a:srgbClr val="000000"/>
          </a:solidFill>
        </a:ln>
      </c:spPr>
    </c:plotArea>
    <c:plotVisOnly val="1"/>
    <c:dispBlanksAs val="gap"/>
  </c:chart>
  <c:spPr>
    <a:ln>
      <a:solidFill>
        <a:srgbClr val="000000"/>
      </a:solidFill>
    </a:ln>
  </c:spPr>
  <c:externalData r:id="rId2"/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de-AT" dirty="0" err="1" smtClean="0"/>
              <a:t>Unemployment</a:t>
            </a:r>
            <a:r>
              <a:rPr lang="de-AT" baseline="0" dirty="0" smtClean="0"/>
              <a:t> </a:t>
            </a:r>
            <a:r>
              <a:rPr lang="de-AT" baseline="0" dirty="0" err="1" smtClean="0"/>
              <a:t>by</a:t>
            </a:r>
            <a:r>
              <a:rPr lang="de-AT" baseline="0" dirty="0" smtClean="0"/>
              <a:t> Educational </a:t>
            </a:r>
            <a:r>
              <a:rPr lang="de-AT" baseline="0" dirty="0" err="1" smtClean="0"/>
              <a:t>Attainment</a:t>
            </a:r>
            <a:endParaRPr lang="de-AT" dirty="0"/>
          </a:p>
        </c:rich>
      </c:tx>
    </c:title>
    <c:plotArea>
      <c:layout>
        <c:manualLayout>
          <c:layoutTarget val="inner"/>
          <c:xMode val="edge"/>
          <c:yMode val="edge"/>
          <c:x val="4.1598437835719981E-2"/>
          <c:y val="9.9671563281562001E-2"/>
          <c:w val="0.94074506136171188"/>
          <c:h val="0.71998405657862929"/>
        </c:manualLayout>
      </c:layout>
      <c:lineChart>
        <c:grouping val="standard"/>
        <c:ser>
          <c:idx val="0"/>
          <c:order val="0"/>
          <c:tx>
            <c:strRef>
              <c:f>'AL-Ausbildung'!$A$2</c:f>
              <c:strCache>
                <c:ptCount val="1"/>
                <c:pt idx="0">
                  <c:v>PFLICHTSCHULE</c:v>
                </c:pt>
              </c:strCache>
            </c:strRef>
          </c:tx>
          <c:cat>
            <c:numRef>
              <c:f>'AL-Ausbildung'!$B$1:$N$1</c:f>
              <c:numCache>
                <c:formatCode>General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'AL-Ausbildung'!$B$2:$N$2</c:f>
              <c:numCache>
                <c:formatCode>General</c:formatCode>
                <c:ptCount val="13"/>
                <c:pt idx="0">
                  <c:v>14</c:v>
                </c:pt>
                <c:pt idx="1">
                  <c:v>13.3</c:v>
                </c:pt>
                <c:pt idx="2">
                  <c:v>12.2</c:v>
                </c:pt>
                <c:pt idx="3">
                  <c:v>13.3</c:v>
                </c:pt>
                <c:pt idx="4">
                  <c:v>14.8</c:v>
                </c:pt>
                <c:pt idx="5">
                  <c:v>15.3</c:v>
                </c:pt>
                <c:pt idx="6">
                  <c:v>16.899999999999999</c:v>
                </c:pt>
                <c:pt idx="7">
                  <c:v>17.600000000000001</c:v>
                </c:pt>
                <c:pt idx="8">
                  <c:v>16.899999999999999</c:v>
                </c:pt>
                <c:pt idx="9">
                  <c:v>14.9</c:v>
                </c:pt>
                <c:pt idx="10">
                  <c:v>15</c:v>
                </c:pt>
                <c:pt idx="11">
                  <c:v>18.600000000000001</c:v>
                </c:pt>
                <c:pt idx="12">
                  <c:v>17.899999999999999</c:v>
                </c:pt>
              </c:numCache>
            </c:numRef>
          </c:val>
        </c:ser>
        <c:ser>
          <c:idx val="1"/>
          <c:order val="1"/>
          <c:tx>
            <c:strRef>
              <c:f>'AL-Ausbildung'!$A$3</c:f>
              <c:strCache>
                <c:ptCount val="1"/>
                <c:pt idx="0">
                  <c:v>LEHRE</c:v>
                </c:pt>
              </c:strCache>
            </c:strRef>
          </c:tx>
          <c:cat>
            <c:numRef>
              <c:f>'AL-Ausbildung'!$B$1:$N$1</c:f>
              <c:numCache>
                <c:formatCode>General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'AL-Ausbildung'!$B$3:$N$3</c:f>
              <c:numCache>
                <c:formatCode>General</c:formatCode>
                <c:ptCount val="13"/>
                <c:pt idx="0">
                  <c:v>6.6</c:v>
                </c:pt>
                <c:pt idx="1">
                  <c:v>6.1</c:v>
                </c:pt>
                <c:pt idx="2">
                  <c:v>5.4</c:v>
                </c:pt>
                <c:pt idx="3">
                  <c:v>5.6</c:v>
                </c:pt>
                <c:pt idx="4">
                  <c:v>6.3</c:v>
                </c:pt>
                <c:pt idx="5">
                  <c:v>6.3</c:v>
                </c:pt>
                <c:pt idx="6">
                  <c:v>6.6</c:v>
                </c:pt>
                <c:pt idx="7">
                  <c:v>6.5</c:v>
                </c:pt>
                <c:pt idx="8">
                  <c:v>5.9</c:v>
                </c:pt>
                <c:pt idx="9">
                  <c:v>5.4</c:v>
                </c:pt>
                <c:pt idx="10">
                  <c:v>5</c:v>
                </c:pt>
                <c:pt idx="11">
                  <c:v>6.4</c:v>
                </c:pt>
                <c:pt idx="12">
                  <c:v>6.1</c:v>
                </c:pt>
              </c:numCache>
            </c:numRef>
          </c:val>
        </c:ser>
        <c:ser>
          <c:idx val="2"/>
          <c:order val="2"/>
          <c:tx>
            <c:strRef>
              <c:f>'AL-Ausbildung'!$A$4</c:f>
              <c:strCache>
                <c:ptCount val="1"/>
                <c:pt idx="0">
                  <c:v>BMS</c:v>
                </c:pt>
              </c:strCache>
            </c:strRef>
          </c:tx>
          <c:cat>
            <c:numRef>
              <c:f>'AL-Ausbildung'!$B$1:$N$1</c:f>
              <c:numCache>
                <c:formatCode>General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'AL-Ausbildung'!$B$4:$N$4</c:f>
              <c:numCache>
                <c:formatCode>General</c:formatCode>
                <c:ptCount val="13"/>
                <c:pt idx="0">
                  <c:v>4.4000000000000004</c:v>
                </c:pt>
                <c:pt idx="1">
                  <c:v>4.0999999999999996</c:v>
                </c:pt>
                <c:pt idx="2">
                  <c:v>3.3</c:v>
                </c:pt>
                <c:pt idx="3">
                  <c:v>3.3</c:v>
                </c:pt>
                <c:pt idx="4">
                  <c:v>3.7</c:v>
                </c:pt>
                <c:pt idx="5">
                  <c:v>3.8</c:v>
                </c:pt>
                <c:pt idx="6">
                  <c:v>3</c:v>
                </c:pt>
                <c:pt idx="7">
                  <c:v>3.2</c:v>
                </c:pt>
                <c:pt idx="8">
                  <c:v>3.2</c:v>
                </c:pt>
                <c:pt idx="9">
                  <c:v>3.1</c:v>
                </c:pt>
                <c:pt idx="10">
                  <c:v>2.8</c:v>
                </c:pt>
                <c:pt idx="11">
                  <c:v>3.3</c:v>
                </c:pt>
                <c:pt idx="12">
                  <c:v>3.1</c:v>
                </c:pt>
              </c:numCache>
            </c:numRef>
          </c:val>
        </c:ser>
        <c:ser>
          <c:idx val="3"/>
          <c:order val="3"/>
          <c:tx>
            <c:strRef>
              <c:f>'AL-Ausbildung'!$A$5</c:f>
              <c:strCache>
                <c:ptCount val="1"/>
                <c:pt idx="0">
                  <c:v>AHS</c:v>
                </c:pt>
              </c:strCache>
            </c:strRef>
          </c:tx>
          <c:cat>
            <c:numRef>
              <c:f>'AL-Ausbildung'!$B$1:$N$1</c:f>
              <c:numCache>
                <c:formatCode>General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'AL-Ausbildung'!$B$5:$N$5</c:f>
              <c:numCache>
                <c:formatCode>General</c:formatCode>
                <c:ptCount val="13"/>
                <c:pt idx="0">
                  <c:v>3.5</c:v>
                </c:pt>
                <c:pt idx="1">
                  <c:v>3</c:v>
                </c:pt>
                <c:pt idx="2">
                  <c:v>2.4</c:v>
                </c:pt>
                <c:pt idx="3">
                  <c:v>2.5</c:v>
                </c:pt>
                <c:pt idx="4">
                  <c:v>3</c:v>
                </c:pt>
                <c:pt idx="5">
                  <c:v>3.2</c:v>
                </c:pt>
                <c:pt idx="6">
                  <c:v>3.5</c:v>
                </c:pt>
                <c:pt idx="7">
                  <c:v>3.6</c:v>
                </c:pt>
                <c:pt idx="8">
                  <c:v>3.3</c:v>
                </c:pt>
                <c:pt idx="9">
                  <c:v>3</c:v>
                </c:pt>
                <c:pt idx="10">
                  <c:v>2.9</c:v>
                </c:pt>
                <c:pt idx="11">
                  <c:v>3.4</c:v>
                </c:pt>
                <c:pt idx="12">
                  <c:v>3.5</c:v>
                </c:pt>
              </c:numCache>
            </c:numRef>
          </c:val>
        </c:ser>
        <c:ser>
          <c:idx val="4"/>
          <c:order val="4"/>
          <c:tx>
            <c:strRef>
              <c:f>'AL-Ausbildung'!$A$6</c:f>
              <c:strCache>
                <c:ptCount val="1"/>
                <c:pt idx="0">
                  <c:v>BHS</c:v>
                </c:pt>
              </c:strCache>
            </c:strRef>
          </c:tx>
          <c:cat>
            <c:numRef>
              <c:f>'AL-Ausbildung'!$B$1:$N$1</c:f>
              <c:numCache>
                <c:formatCode>General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'AL-Ausbildung'!$B$6:$N$6</c:f>
              <c:numCache>
                <c:formatCode>General</c:formatCode>
                <c:ptCount val="13"/>
                <c:pt idx="0">
                  <c:v>3.2</c:v>
                </c:pt>
                <c:pt idx="1">
                  <c:v>3</c:v>
                </c:pt>
                <c:pt idx="2">
                  <c:v>2.6</c:v>
                </c:pt>
                <c:pt idx="3">
                  <c:v>2.7</c:v>
                </c:pt>
                <c:pt idx="4">
                  <c:v>3.3</c:v>
                </c:pt>
                <c:pt idx="5">
                  <c:v>3.5</c:v>
                </c:pt>
                <c:pt idx="6">
                  <c:v>3.8</c:v>
                </c:pt>
                <c:pt idx="7">
                  <c:v>3.9</c:v>
                </c:pt>
                <c:pt idx="8">
                  <c:v>3.5</c:v>
                </c:pt>
                <c:pt idx="9">
                  <c:v>3.3</c:v>
                </c:pt>
                <c:pt idx="10">
                  <c:v>3</c:v>
                </c:pt>
                <c:pt idx="11">
                  <c:v>4</c:v>
                </c:pt>
                <c:pt idx="12">
                  <c:v>3.8</c:v>
                </c:pt>
              </c:numCache>
            </c:numRef>
          </c:val>
        </c:ser>
        <c:ser>
          <c:idx val="5"/>
          <c:order val="5"/>
          <c:tx>
            <c:strRef>
              <c:f>'AL-Ausbildung'!$A$7</c:f>
              <c:strCache>
                <c:ptCount val="1"/>
                <c:pt idx="0">
                  <c:v>UNI, FH</c:v>
                </c:pt>
              </c:strCache>
            </c:strRef>
          </c:tx>
          <c:cat>
            <c:numRef>
              <c:f>'AL-Ausbildung'!$B$1:$N$1</c:f>
              <c:numCache>
                <c:formatCode>General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'AL-Ausbildung'!$B$7:$N$7</c:f>
              <c:numCache>
                <c:formatCode>General</c:formatCode>
                <c:ptCount val="13"/>
                <c:pt idx="0">
                  <c:v>2.4</c:v>
                </c:pt>
                <c:pt idx="1">
                  <c:v>2</c:v>
                </c:pt>
                <c:pt idx="2">
                  <c:v>1.7</c:v>
                </c:pt>
                <c:pt idx="3">
                  <c:v>1.8</c:v>
                </c:pt>
                <c:pt idx="4">
                  <c:v>2.2000000000000002</c:v>
                </c:pt>
                <c:pt idx="5">
                  <c:v>2.4</c:v>
                </c:pt>
                <c:pt idx="6">
                  <c:v>2.1</c:v>
                </c:pt>
                <c:pt idx="7">
                  <c:v>2.2000000000000002</c:v>
                </c:pt>
                <c:pt idx="8">
                  <c:v>2</c:v>
                </c:pt>
                <c:pt idx="9">
                  <c:v>2</c:v>
                </c:pt>
                <c:pt idx="10">
                  <c:v>1.9000000000000001</c:v>
                </c:pt>
                <c:pt idx="11">
                  <c:v>2.1</c:v>
                </c:pt>
                <c:pt idx="12">
                  <c:v>2.2000000000000002</c:v>
                </c:pt>
              </c:numCache>
            </c:numRef>
          </c:val>
        </c:ser>
        <c:ser>
          <c:idx val="6"/>
          <c:order val="6"/>
          <c:tx>
            <c:strRef>
              <c:f>'AL-Ausbildung'!$A$8</c:f>
              <c:strCache>
                <c:ptCount val="1"/>
                <c:pt idx="0">
                  <c:v>ALLE</c:v>
                </c:pt>
              </c:strCache>
            </c:strRef>
          </c:tx>
          <c:spPr>
            <a:ln w="50800">
              <a:solidFill>
                <a:schemeClr val="accent5">
                  <a:lumMod val="50000"/>
                </a:schemeClr>
              </a:solidFill>
            </a:ln>
          </c:spPr>
          <c:marker>
            <c:symbol val="circle"/>
            <c:size val="11"/>
            <c:spPr>
              <a:ln>
                <a:solidFill>
                  <a:schemeClr val="accent5">
                    <a:lumMod val="50000"/>
                  </a:schemeClr>
                </a:solidFill>
              </a:ln>
            </c:spPr>
          </c:marker>
          <c:cat>
            <c:numRef>
              <c:f>'AL-Ausbildung'!$B$1:$N$1</c:f>
              <c:numCache>
                <c:formatCode>General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'AL-Ausbildung'!$B$8:$N$8</c:f>
              <c:numCache>
                <c:formatCode>General</c:formatCode>
                <c:ptCount val="13"/>
                <c:pt idx="0">
                  <c:v>7.2</c:v>
                </c:pt>
                <c:pt idx="1">
                  <c:v>6.7</c:v>
                </c:pt>
                <c:pt idx="2">
                  <c:v>5.8</c:v>
                </c:pt>
                <c:pt idx="3">
                  <c:v>6.1</c:v>
                </c:pt>
                <c:pt idx="4">
                  <c:v>6.9</c:v>
                </c:pt>
                <c:pt idx="5">
                  <c:v>7</c:v>
                </c:pt>
                <c:pt idx="6">
                  <c:v>7.1</c:v>
                </c:pt>
                <c:pt idx="7">
                  <c:v>7.3</c:v>
                </c:pt>
                <c:pt idx="8">
                  <c:v>6.8</c:v>
                </c:pt>
                <c:pt idx="9">
                  <c:v>6.2</c:v>
                </c:pt>
                <c:pt idx="10">
                  <c:v>5.8</c:v>
                </c:pt>
                <c:pt idx="11">
                  <c:v>7.2</c:v>
                </c:pt>
                <c:pt idx="12">
                  <c:v>6.9</c:v>
                </c:pt>
              </c:numCache>
            </c:numRef>
          </c:val>
        </c:ser>
        <c:dLbls/>
        <c:marker val="1"/>
        <c:axId val="57640448"/>
        <c:axId val="57641984"/>
      </c:lineChart>
      <c:catAx>
        <c:axId val="57640448"/>
        <c:scaling>
          <c:orientation val="minMax"/>
        </c:scaling>
        <c:axPos val="b"/>
        <c:numFmt formatCode="General" sourceLinked="1"/>
        <c:majorTickMark val="none"/>
        <c:tickLblPos val="nextTo"/>
        <c:crossAx val="57641984"/>
        <c:crosses val="autoZero"/>
        <c:auto val="1"/>
        <c:lblAlgn val="ctr"/>
        <c:lblOffset val="100"/>
      </c:catAx>
      <c:valAx>
        <c:axId val="5764198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9525">
            <a:noFill/>
          </a:ln>
        </c:spPr>
        <c:crossAx val="57640448"/>
        <c:crosses val="autoZero"/>
        <c:crossBetween val="between"/>
      </c:valAx>
      <c:spPr>
        <a:ln>
          <a:solidFill>
            <a:srgbClr val="000000"/>
          </a:solidFill>
        </a:ln>
      </c:spPr>
    </c:plotArea>
    <c:legend>
      <c:legendPos val="b"/>
      <c:layout>
        <c:manualLayout>
          <c:xMode val="edge"/>
          <c:yMode val="edge"/>
          <c:x val="0.28999115279129428"/>
          <c:y val="0.90031575360363669"/>
          <c:w val="0.69289088863892023"/>
          <c:h val="4.2834049463028635E-2"/>
        </c:manualLayout>
      </c:layout>
    </c:legend>
    <c:plotVisOnly val="1"/>
    <c:dispBlanksAs val="gap"/>
  </c:chart>
  <c:spPr>
    <a:ln>
      <a:solidFill>
        <a:srgbClr val="000000"/>
      </a:solidFill>
    </a:ln>
  </c:spPr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/>
            </a:pPr>
            <a:r>
              <a:rPr lang="de-AT" sz="1800" dirty="0" smtClean="0"/>
              <a:t>Saisonal</a:t>
            </a:r>
            <a:r>
              <a:rPr lang="de-AT" sz="1800" baseline="0" dirty="0" smtClean="0"/>
              <a:t> </a:t>
            </a:r>
            <a:r>
              <a:rPr lang="de-AT" sz="1800" baseline="0" dirty="0" err="1" smtClean="0"/>
              <a:t>Unemployment</a:t>
            </a:r>
            <a:r>
              <a:rPr lang="de-AT" sz="1800" baseline="0" dirty="0" smtClean="0"/>
              <a:t> in Austria</a:t>
            </a:r>
            <a:endParaRPr lang="de-AT" sz="1800" dirty="0" smtClean="0"/>
          </a:p>
          <a:p>
            <a:pPr>
              <a:defRPr sz="1800"/>
            </a:pPr>
            <a:r>
              <a:rPr lang="de-AT" sz="1800" dirty="0" smtClean="0"/>
              <a:t>(</a:t>
            </a:r>
            <a:r>
              <a:rPr lang="de-AT" sz="1800" dirty="0" err="1" smtClean="0"/>
              <a:t>July</a:t>
            </a:r>
            <a:r>
              <a:rPr lang="de-AT" sz="1800" dirty="0" smtClean="0"/>
              <a:t> 2008-June</a:t>
            </a:r>
            <a:r>
              <a:rPr lang="de-AT" sz="1800" baseline="0" dirty="0" smtClean="0"/>
              <a:t> </a:t>
            </a:r>
            <a:r>
              <a:rPr lang="de-AT" sz="1800" baseline="0" dirty="0"/>
              <a:t>2011)</a:t>
            </a:r>
            <a:endParaRPr lang="de-AT" sz="1800" dirty="0"/>
          </a:p>
        </c:rich>
      </c:tx>
    </c:title>
    <c:plotArea>
      <c:layout>
        <c:manualLayout>
          <c:layoutTarget val="inner"/>
          <c:xMode val="edge"/>
          <c:yMode val="edge"/>
          <c:x val="7.4150604769909381E-2"/>
          <c:y val="0.14584840509599048"/>
          <c:w val="0.90819289442752249"/>
          <c:h val="0.64196681549724133"/>
        </c:manualLayout>
      </c:layout>
      <c:lineChart>
        <c:grouping val="standard"/>
        <c:ser>
          <c:idx val="0"/>
          <c:order val="0"/>
          <c:tx>
            <c:strRef>
              <c:f>Tabelle!$A$5</c:f>
              <c:strCache>
                <c:ptCount val="1"/>
                <c:pt idx="0">
                  <c:v>Männer</c:v>
                </c:pt>
              </c:strCache>
            </c:strRef>
          </c:tx>
          <c:marker>
            <c:symbol val="none"/>
          </c:marker>
          <c:cat>
            <c:strRef>
              <c:f>Tabelle!$B$4:$AK$4</c:f>
              <c:strCache>
                <c:ptCount val="36"/>
                <c:pt idx="0">
                  <c:v>200807</c:v>
                </c:pt>
                <c:pt idx="1">
                  <c:v>200808</c:v>
                </c:pt>
                <c:pt idx="2">
                  <c:v>200809</c:v>
                </c:pt>
                <c:pt idx="3">
                  <c:v>200810</c:v>
                </c:pt>
                <c:pt idx="4">
                  <c:v>200811</c:v>
                </c:pt>
                <c:pt idx="5">
                  <c:v>200812</c:v>
                </c:pt>
                <c:pt idx="6">
                  <c:v>200901</c:v>
                </c:pt>
                <c:pt idx="7">
                  <c:v>200902</c:v>
                </c:pt>
                <c:pt idx="8">
                  <c:v>200903</c:v>
                </c:pt>
                <c:pt idx="9">
                  <c:v>200904</c:v>
                </c:pt>
                <c:pt idx="10">
                  <c:v>200905</c:v>
                </c:pt>
                <c:pt idx="11">
                  <c:v>200906</c:v>
                </c:pt>
                <c:pt idx="12">
                  <c:v>200907</c:v>
                </c:pt>
                <c:pt idx="13">
                  <c:v>200908</c:v>
                </c:pt>
                <c:pt idx="14">
                  <c:v>200909</c:v>
                </c:pt>
                <c:pt idx="15">
                  <c:v>200910</c:v>
                </c:pt>
                <c:pt idx="16">
                  <c:v>200911</c:v>
                </c:pt>
                <c:pt idx="17">
                  <c:v>200912</c:v>
                </c:pt>
                <c:pt idx="18">
                  <c:v>201001</c:v>
                </c:pt>
                <c:pt idx="19">
                  <c:v>201002</c:v>
                </c:pt>
                <c:pt idx="20">
                  <c:v>201003</c:v>
                </c:pt>
                <c:pt idx="21">
                  <c:v>201004</c:v>
                </c:pt>
                <c:pt idx="22">
                  <c:v>201005</c:v>
                </c:pt>
                <c:pt idx="23">
                  <c:v>201006</c:v>
                </c:pt>
                <c:pt idx="24">
                  <c:v>201007</c:v>
                </c:pt>
                <c:pt idx="25">
                  <c:v>201008</c:v>
                </c:pt>
                <c:pt idx="26">
                  <c:v>201009</c:v>
                </c:pt>
                <c:pt idx="27">
                  <c:v>201010</c:v>
                </c:pt>
                <c:pt idx="28">
                  <c:v>201011</c:v>
                </c:pt>
                <c:pt idx="29">
                  <c:v>201012</c:v>
                </c:pt>
                <c:pt idx="30">
                  <c:v>201101</c:v>
                </c:pt>
                <c:pt idx="31">
                  <c:v>201102</c:v>
                </c:pt>
                <c:pt idx="32">
                  <c:v>201103</c:v>
                </c:pt>
                <c:pt idx="33">
                  <c:v>201104</c:v>
                </c:pt>
                <c:pt idx="34">
                  <c:v>201105</c:v>
                </c:pt>
                <c:pt idx="35">
                  <c:v>201106</c:v>
                </c:pt>
              </c:strCache>
            </c:strRef>
          </c:cat>
          <c:val>
            <c:numRef>
              <c:f>Tabelle!$B$5:$AK$5</c:f>
              <c:numCache>
                <c:formatCode>General</c:formatCode>
                <c:ptCount val="36"/>
                <c:pt idx="0">
                  <c:v>91108</c:v>
                </c:pt>
                <c:pt idx="1">
                  <c:v>92482</c:v>
                </c:pt>
                <c:pt idx="2">
                  <c:v>94442</c:v>
                </c:pt>
                <c:pt idx="3">
                  <c:v>103779</c:v>
                </c:pt>
                <c:pt idx="4">
                  <c:v>121381</c:v>
                </c:pt>
                <c:pt idx="5">
                  <c:v>184329</c:v>
                </c:pt>
                <c:pt idx="6">
                  <c:v>198959</c:v>
                </c:pt>
                <c:pt idx="7">
                  <c:v>198827</c:v>
                </c:pt>
                <c:pt idx="8">
                  <c:v>167506</c:v>
                </c:pt>
                <c:pt idx="9">
                  <c:v>147604</c:v>
                </c:pt>
                <c:pt idx="10">
                  <c:v>136314</c:v>
                </c:pt>
                <c:pt idx="11">
                  <c:v>129853</c:v>
                </c:pt>
                <c:pt idx="12">
                  <c:v>128607</c:v>
                </c:pt>
                <c:pt idx="13">
                  <c:v>129369</c:v>
                </c:pt>
                <c:pt idx="14">
                  <c:v>128528</c:v>
                </c:pt>
                <c:pt idx="15">
                  <c:v>132536</c:v>
                </c:pt>
                <c:pt idx="16">
                  <c:v>142519</c:v>
                </c:pt>
                <c:pt idx="17">
                  <c:v>202371</c:v>
                </c:pt>
                <c:pt idx="18">
                  <c:v>215113</c:v>
                </c:pt>
                <c:pt idx="19">
                  <c:v>207109</c:v>
                </c:pt>
                <c:pt idx="20">
                  <c:v>162750</c:v>
                </c:pt>
                <c:pt idx="21">
                  <c:v>138061</c:v>
                </c:pt>
                <c:pt idx="22">
                  <c:v>124328</c:v>
                </c:pt>
                <c:pt idx="23">
                  <c:v>114744</c:v>
                </c:pt>
                <c:pt idx="24">
                  <c:v>112020</c:v>
                </c:pt>
                <c:pt idx="25">
                  <c:v>113139</c:v>
                </c:pt>
                <c:pt idx="26">
                  <c:v>112360</c:v>
                </c:pt>
                <c:pt idx="27">
                  <c:v>117485</c:v>
                </c:pt>
                <c:pt idx="28">
                  <c:v>130580</c:v>
                </c:pt>
                <c:pt idx="29">
                  <c:v>193585</c:v>
                </c:pt>
                <c:pt idx="30">
                  <c:v>201315</c:v>
                </c:pt>
                <c:pt idx="31">
                  <c:v>185906</c:v>
                </c:pt>
                <c:pt idx="32">
                  <c:v>146275</c:v>
                </c:pt>
                <c:pt idx="33">
                  <c:v>126758</c:v>
                </c:pt>
                <c:pt idx="34">
                  <c:v>116785</c:v>
                </c:pt>
                <c:pt idx="35">
                  <c:v>109380</c:v>
                </c:pt>
              </c:numCache>
            </c:numRef>
          </c:val>
        </c:ser>
        <c:ser>
          <c:idx val="1"/>
          <c:order val="1"/>
          <c:tx>
            <c:strRef>
              <c:f>Tabelle!$A$6</c:f>
              <c:strCache>
                <c:ptCount val="1"/>
                <c:pt idx="0">
                  <c:v>Frauen</c:v>
                </c:pt>
              </c:strCache>
            </c:strRef>
          </c:tx>
          <c:marker>
            <c:symbol val="none"/>
          </c:marker>
          <c:cat>
            <c:strRef>
              <c:f>Tabelle!$B$4:$AK$4</c:f>
              <c:strCache>
                <c:ptCount val="36"/>
                <c:pt idx="0">
                  <c:v>200807</c:v>
                </c:pt>
                <c:pt idx="1">
                  <c:v>200808</c:v>
                </c:pt>
                <c:pt idx="2">
                  <c:v>200809</c:v>
                </c:pt>
                <c:pt idx="3">
                  <c:v>200810</c:v>
                </c:pt>
                <c:pt idx="4">
                  <c:v>200811</c:v>
                </c:pt>
                <c:pt idx="5">
                  <c:v>200812</c:v>
                </c:pt>
                <c:pt idx="6">
                  <c:v>200901</c:v>
                </c:pt>
                <c:pt idx="7">
                  <c:v>200902</c:v>
                </c:pt>
                <c:pt idx="8">
                  <c:v>200903</c:v>
                </c:pt>
                <c:pt idx="9">
                  <c:v>200904</c:v>
                </c:pt>
                <c:pt idx="10">
                  <c:v>200905</c:v>
                </c:pt>
                <c:pt idx="11">
                  <c:v>200906</c:v>
                </c:pt>
                <c:pt idx="12">
                  <c:v>200907</c:v>
                </c:pt>
                <c:pt idx="13">
                  <c:v>200908</c:v>
                </c:pt>
                <c:pt idx="14">
                  <c:v>200909</c:v>
                </c:pt>
                <c:pt idx="15">
                  <c:v>200910</c:v>
                </c:pt>
                <c:pt idx="16">
                  <c:v>200911</c:v>
                </c:pt>
                <c:pt idx="17">
                  <c:v>200912</c:v>
                </c:pt>
                <c:pt idx="18">
                  <c:v>201001</c:v>
                </c:pt>
                <c:pt idx="19">
                  <c:v>201002</c:v>
                </c:pt>
                <c:pt idx="20">
                  <c:v>201003</c:v>
                </c:pt>
                <c:pt idx="21">
                  <c:v>201004</c:v>
                </c:pt>
                <c:pt idx="22">
                  <c:v>201005</c:v>
                </c:pt>
                <c:pt idx="23">
                  <c:v>201006</c:v>
                </c:pt>
                <c:pt idx="24">
                  <c:v>201007</c:v>
                </c:pt>
                <c:pt idx="25">
                  <c:v>201008</c:v>
                </c:pt>
                <c:pt idx="26">
                  <c:v>201009</c:v>
                </c:pt>
                <c:pt idx="27">
                  <c:v>201010</c:v>
                </c:pt>
                <c:pt idx="28">
                  <c:v>201011</c:v>
                </c:pt>
                <c:pt idx="29">
                  <c:v>201012</c:v>
                </c:pt>
                <c:pt idx="30">
                  <c:v>201101</c:v>
                </c:pt>
                <c:pt idx="31">
                  <c:v>201102</c:v>
                </c:pt>
                <c:pt idx="32">
                  <c:v>201103</c:v>
                </c:pt>
                <c:pt idx="33">
                  <c:v>201104</c:v>
                </c:pt>
                <c:pt idx="34">
                  <c:v>201105</c:v>
                </c:pt>
                <c:pt idx="35">
                  <c:v>201106</c:v>
                </c:pt>
              </c:strCache>
            </c:strRef>
          </c:cat>
          <c:val>
            <c:numRef>
              <c:f>Tabelle!$B$6:$AK$6</c:f>
              <c:numCache>
                <c:formatCode>General</c:formatCode>
                <c:ptCount val="36"/>
                <c:pt idx="0">
                  <c:v>87556</c:v>
                </c:pt>
                <c:pt idx="1">
                  <c:v>91447</c:v>
                </c:pt>
                <c:pt idx="2">
                  <c:v>88885</c:v>
                </c:pt>
                <c:pt idx="3">
                  <c:v>98996</c:v>
                </c:pt>
                <c:pt idx="4">
                  <c:v>104209</c:v>
                </c:pt>
                <c:pt idx="5">
                  <c:v>102818</c:v>
                </c:pt>
                <c:pt idx="6">
                  <c:v>102570</c:v>
                </c:pt>
                <c:pt idx="7">
                  <c:v>102868</c:v>
                </c:pt>
                <c:pt idx="8">
                  <c:v>103621</c:v>
                </c:pt>
                <c:pt idx="9">
                  <c:v>110636</c:v>
                </c:pt>
                <c:pt idx="10">
                  <c:v>103463</c:v>
                </c:pt>
                <c:pt idx="11">
                  <c:v>99750</c:v>
                </c:pt>
                <c:pt idx="12">
                  <c:v>103780</c:v>
                </c:pt>
                <c:pt idx="13">
                  <c:v>109434</c:v>
                </c:pt>
                <c:pt idx="14">
                  <c:v>105977</c:v>
                </c:pt>
                <c:pt idx="15">
                  <c:v>112987</c:v>
                </c:pt>
                <c:pt idx="16">
                  <c:v>115226</c:v>
                </c:pt>
                <c:pt idx="17">
                  <c:v>110400</c:v>
                </c:pt>
                <c:pt idx="18">
                  <c:v>108538</c:v>
                </c:pt>
                <c:pt idx="19">
                  <c:v>105797</c:v>
                </c:pt>
                <c:pt idx="20">
                  <c:v>103570</c:v>
                </c:pt>
                <c:pt idx="21">
                  <c:v>111618</c:v>
                </c:pt>
                <c:pt idx="22">
                  <c:v>102761</c:v>
                </c:pt>
                <c:pt idx="23">
                  <c:v>98009</c:v>
                </c:pt>
                <c:pt idx="24">
                  <c:v>99639</c:v>
                </c:pt>
                <c:pt idx="25">
                  <c:v>105259</c:v>
                </c:pt>
                <c:pt idx="26">
                  <c:v>101807</c:v>
                </c:pt>
                <c:pt idx="27">
                  <c:v>108652</c:v>
                </c:pt>
                <c:pt idx="28">
                  <c:v>113766</c:v>
                </c:pt>
                <c:pt idx="29">
                  <c:v>108694</c:v>
                </c:pt>
                <c:pt idx="30">
                  <c:v>108269</c:v>
                </c:pt>
                <c:pt idx="31">
                  <c:v>106352</c:v>
                </c:pt>
                <c:pt idx="32">
                  <c:v>106312</c:v>
                </c:pt>
                <c:pt idx="33">
                  <c:v>109546</c:v>
                </c:pt>
                <c:pt idx="34">
                  <c:v>104584</c:v>
                </c:pt>
                <c:pt idx="35">
                  <c:v>98564</c:v>
                </c:pt>
              </c:numCache>
            </c:numRef>
          </c:val>
        </c:ser>
        <c:ser>
          <c:idx val="2"/>
          <c:order val="2"/>
          <c:tx>
            <c:strRef>
              <c:f>Tabelle!$A$7</c:f>
              <c:strCache>
                <c:ptCount val="1"/>
                <c:pt idx="0">
                  <c:v>Gesamt</c:v>
                </c:pt>
              </c:strCache>
            </c:strRef>
          </c:tx>
          <c:marker>
            <c:symbol val="none"/>
          </c:marker>
          <c:cat>
            <c:strRef>
              <c:f>Tabelle!$B$4:$AK$4</c:f>
              <c:strCache>
                <c:ptCount val="36"/>
                <c:pt idx="0">
                  <c:v>200807</c:v>
                </c:pt>
                <c:pt idx="1">
                  <c:v>200808</c:v>
                </c:pt>
                <c:pt idx="2">
                  <c:v>200809</c:v>
                </c:pt>
                <c:pt idx="3">
                  <c:v>200810</c:v>
                </c:pt>
                <c:pt idx="4">
                  <c:v>200811</c:v>
                </c:pt>
                <c:pt idx="5">
                  <c:v>200812</c:v>
                </c:pt>
                <c:pt idx="6">
                  <c:v>200901</c:v>
                </c:pt>
                <c:pt idx="7">
                  <c:v>200902</c:v>
                </c:pt>
                <c:pt idx="8">
                  <c:v>200903</c:v>
                </c:pt>
                <c:pt idx="9">
                  <c:v>200904</c:v>
                </c:pt>
                <c:pt idx="10">
                  <c:v>200905</c:v>
                </c:pt>
                <c:pt idx="11">
                  <c:v>200906</c:v>
                </c:pt>
                <c:pt idx="12">
                  <c:v>200907</c:v>
                </c:pt>
                <c:pt idx="13">
                  <c:v>200908</c:v>
                </c:pt>
                <c:pt idx="14">
                  <c:v>200909</c:v>
                </c:pt>
                <c:pt idx="15">
                  <c:v>200910</c:v>
                </c:pt>
                <c:pt idx="16">
                  <c:v>200911</c:v>
                </c:pt>
                <c:pt idx="17">
                  <c:v>200912</c:v>
                </c:pt>
                <c:pt idx="18">
                  <c:v>201001</c:v>
                </c:pt>
                <c:pt idx="19">
                  <c:v>201002</c:v>
                </c:pt>
                <c:pt idx="20">
                  <c:v>201003</c:v>
                </c:pt>
                <c:pt idx="21">
                  <c:v>201004</c:v>
                </c:pt>
                <c:pt idx="22">
                  <c:v>201005</c:v>
                </c:pt>
                <c:pt idx="23">
                  <c:v>201006</c:v>
                </c:pt>
                <c:pt idx="24">
                  <c:v>201007</c:v>
                </c:pt>
                <c:pt idx="25">
                  <c:v>201008</c:v>
                </c:pt>
                <c:pt idx="26">
                  <c:v>201009</c:v>
                </c:pt>
                <c:pt idx="27">
                  <c:v>201010</c:v>
                </c:pt>
                <c:pt idx="28">
                  <c:v>201011</c:v>
                </c:pt>
                <c:pt idx="29">
                  <c:v>201012</c:v>
                </c:pt>
                <c:pt idx="30">
                  <c:v>201101</c:v>
                </c:pt>
                <c:pt idx="31">
                  <c:v>201102</c:v>
                </c:pt>
                <c:pt idx="32">
                  <c:v>201103</c:v>
                </c:pt>
                <c:pt idx="33">
                  <c:v>201104</c:v>
                </c:pt>
                <c:pt idx="34">
                  <c:v>201105</c:v>
                </c:pt>
                <c:pt idx="35">
                  <c:v>201106</c:v>
                </c:pt>
              </c:strCache>
            </c:strRef>
          </c:cat>
          <c:val>
            <c:numRef>
              <c:f>Tabelle!$B$7:$AK$7</c:f>
              <c:numCache>
                <c:formatCode>General</c:formatCode>
                <c:ptCount val="36"/>
                <c:pt idx="0">
                  <c:v>178664</c:v>
                </c:pt>
                <c:pt idx="1">
                  <c:v>183929</c:v>
                </c:pt>
                <c:pt idx="2">
                  <c:v>183327</c:v>
                </c:pt>
                <c:pt idx="3">
                  <c:v>202775</c:v>
                </c:pt>
                <c:pt idx="4">
                  <c:v>225590</c:v>
                </c:pt>
                <c:pt idx="5">
                  <c:v>287147</c:v>
                </c:pt>
                <c:pt idx="6">
                  <c:v>301529</c:v>
                </c:pt>
                <c:pt idx="7">
                  <c:v>301695</c:v>
                </c:pt>
                <c:pt idx="8">
                  <c:v>271127</c:v>
                </c:pt>
                <c:pt idx="9">
                  <c:v>258240</c:v>
                </c:pt>
                <c:pt idx="10">
                  <c:v>239777</c:v>
                </c:pt>
                <c:pt idx="11">
                  <c:v>229603</c:v>
                </c:pt>
                <c:pt idx="12">
                  <c:v>232387</c:v>
                </c:pt>
                <c:pt idx="13">
                  <c:v>238803</c:v>
                </c:pt>
                <c:pt idx="14">
                  <c:v>234505</c:v>
                </c:pt>
                <c:pt idx="15">
                  <c:v>245523</c:v>
                </c:pt>
                <c:pt idx="16">
                  <c:v>257745</c:v>
                </c:pt>
                <c:pt idx="17">
                  <c:v>312771</c:v>
                </c:pt>
                <c:pt idx="18">
                  <c:v>323651</c:v>
                </c:pt>
                <c:pt idx="19">
                  <c:v>312906</c:v>
                </c:pt>
                <c:pt idx="20">
                  <c:v>266320</c:v>
                </c:pt>
                <c:pt idx="21">
                  <c:v>249679</c:v>
                </c:pt>
                <c:pt idx="22">
                  <c:v>227089</c:v>
                </c:pt>
                <c:pt idx="23">
                  <c:v>212753</c:v>
                </c:pt>
                <c:pt idx="24">
                  <c:v>211659</c:v>
                </c:pt>
                <c:pt idx="25">
                  <c:v>218398</c:v>
                </c:pt>
                <c:pt idx="26">
                  <c:v>214167</c:v>
                </c:pt>
                <c:pt idx="27">
                  <c:v>226137</c:v>
                </c:pt>
                <c:pt idx="28">
                  <c:v>244346</c:v>
                </c:pt>
                <c:pt idx="29">
                  <c:v>302279</c:v>
                </c:pt>
                <c:pt idx="30">
                  <c:v>309584</c:v>
                </c:pt>
                <c:pt idx="31">
                  <c:v>292258</c:v>
                </c:pt>
                <c:pt idx="32">
                  <c:v>252587</c:v>
                </c:pt>
                <c:pt idx="33">
                  <c:v>236304</c:v>
                </c:pt>
                <c:pt idx="34">
                  <c:v>221369</c:v>
                </c:pt>
                <c:pt idx="35">
                  <c:v>207944</c:v>
                </c:pt>
              </c:numCache>
            </c:numRef>
          </c:val>
        </c:ser>
        <c:dLbls/>
        <c:marker val="1"/>
        <c:axId val="66740992"/>
        <c:axId val="66742528"/>
      </c:lineChart>
      <c:catAx>
        <c:axId val="66740992"/>
        <c:scaling>
          <c:orientation val="minMax"/>
        </c:scaling>
        <c:axPos val="b"/>
        <c:majorTickMark val="none"/>
        <c:tickLblPos val="nextTo"/>
        <c:crossAx val="66742528"/>
        <c:crosses val="autoZero"/>
        <c:auto val="1"/>
        <c:lblAlgn val="ctr"/>
        <c:lblOffset val="100"/>
      </c:catAx>
      <c:valAx>
        <c:axId val="6674252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9525">
            <a:noFill/>
          </a:ln>
        </c:spPr>
        <c:crossAx val="6674099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54419698942126593"/>
          <c:y val="0.90454995559825102"/>
          <c:w val="0.38672640639021255"/>
          <c:h val="5.2186801824407179E-2"/>
        </c:manualLayout>
      </c:layout>
      <c:txPr>
        <a:bodyPr/>
        <a:lstStyle/>
        <a:p>
          <a:pPr>
            <a:defRPr sz="1400"/>
          </a:pPr>
          <a:endParaRPr lang="sk-SK"/>
        </a:p>
      </c:txPr>
    </c:legend>
    <c:plotVisOnly val="1"/>
    <c:dispBlanksAs val="gap"/>
  </c:chart>
  <c:spPr>
    <a:ln>
      <a:solidFill>
        <a:srgbClr val="000000"/>
      </a:solidFill>
    </a:ln>
  </c:spPr>
  <c:externalData r:id="rId2"/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/>
            </a:pPr>
            <a:r>
              <a:rPr lang="en-GB" sz="1600" b="1" baseline="0" dirty="0" smtClean="0"/>
              <a:t>Real Expenditures for active LMP and Unemployment Rate 1974-2012 </a:t>
            </a:r>
            <a:endParaRPr lang="en-GB" sz="1600" b="1" dirty="0"/>
          </a:p>
        </c:rich>
      </c:tx>
      <c:layout>
        <c:manualLayout>
          <c:xMode val="edge"/>
          <c:yMode val="edge"/>
          <c:x val="0.13118442473171868"/>
          <c:y val="2.4432809773123919E-2"/>
        </c:manualLayout>
      </c:layout>
    </c:title>
    <c:plotArea>
      <c:layout>
        <c:manualLayout>
          <c:layoutTarget val="inner"/>
          <c:xMode val="edge"/>
          <c:yMode val="edge"/>
          <c:x val="8.2643132244565404E-2"/>
          <c:y val="8.9048934328235144E-2"/>
          <c:w val="0.89660338666074135"/>
          <c:h val="0.72736890736710003"/>
        </c:manualLayout>
      </c:layout>
      <c:lineChart>
        <c:grouping val="standard"/>
        <c:ser>
          <c:idx val="0"/>
          <c:order val="0"/>
          <c:tx>
            <c:strRef>
              <c:f>Daten2!$B$1</c:f>
              <c:strCache>
                <c:ptCount val="1"/>
                <c:pt idx="0">
                  <c:v>IAMP1
real</c:v>
                </c:pt>
              </c:strCache>
            </c:strRef>
          </c:tx>
          <c:spPr>
            <a:ln w="25400">
              <a:solidFill>
                <a:srgbClr val="0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numRef>
              <c:f>Daten2!$A$2:$A$40</c:f>
              <c:numCache>
                <c:formatCode>General</c:formatCode>
                <c:ptCount val="39"/>
                <c:pt idx="0">
                  <c:v>1974</c:v>
                </c:pt>
                <c:pt idx="1">
                  <c:v>1975</c:v>
                </c:pt>
                <c:pt idx="2">
                  <c:v>1976</c:v>
                </c:pt>
                <c:pt idx="3">
                  <c:v>1977</c:v>
                </c:pt>
                <c:pt idx="4">
                  <c:v>1978</c:v>
                </c:pt>
                <c:pt idx="5">
                  <c:v>1979</c:v>
                </c:pt>
                <c:pt idx="6">
                  <c:v>1980</c:v>
                </c:pt>
                <c:pt idx="7">
                  <c:v>1981</c:v>
                </c:pt>
                <c:pt idx="8">
                  <c:v>1982</c:v>
                </c:pt>
                <c:pt idx="9">
                  <c:v>1983</c:v>
                </c:pt>
                <c:pt idx="10">
                  <c:v>1984</c:v>
                </c:pt>
                <c:pt idx="11">
                  <c:v>1985</c:v>
                </c:pt>
                <c:pt idx="12">
                  <c:v>1986</c:v>
                </c:pt>
                <c:pt idx="13">
                  <c:v>1987</c:v>
                </c:pt>
                <c:pt idx="14">
                  <c:v>1988</c:v>
                </c:pt>
                <c:pt idx="15">
                  <c:v>1989</c:v>
                </c:pt>
                <c:pt idx="16">
                  <c:v>1990</c:v>
                </c:pt>
                <c:pt idx="17">
                  <c:v>1991</c:v>
                </c:pt>
                <c:pt idx="18">
                  <c:v>1992</c:v>
                </c:pt>
                <c:pt idx="19">
                  <c:v>1993</c:v>
                </c:pt>
                <c:pt idx="20">
                  <c:v>1994</c:v>
                </c:pt>
                <c:pt idx="21">
                  <c:v>1995</c:v>
                </c:pt>
                <c:pt idx="22">
                  <c:v>1996</c:v>
                </c:pt>
                <c:pt idx="23">
                  <c:v>1997</c:v>
                </c:pt>
                <c:pt idx="24">
                  <c:v>1998</c:v>
                </c:pt>
                <c:pt idx="25">
                  <c:v>1999</c:v>
                </c:pt>
                <c:pt idx="26">
                  <c:v>2000</c:v>
                </c:pt>
                <c:pt idx="27">
                  <c:v>2001</c:v>
                </c:pt>
                <c:pt idx="28">
                  <c:v>2002</c:v>
                </c:pt>
                <c:pt idx="29">
                  <c:v>2003</c:v>
                </c:pt>
                <c:pt idx="30">
                  <c:v>2004</c:v>
                </c:pt>
                <c:pt idx="31">
                  <c:v>2005</c:v>
                </c:pt>
                <c:pt idx="32">
                  <c:v>2006</c:v>
                </c:pt>
                <c:pt idx="33">
                  <c:v>2007</c:v>
                </c:pt>
                <c:pt idx="34">
                  <c:v>2008</c:v>
                </c:pt>
                <c:pt idx="35">
                  <c:v>2009</c:v>
                </c:pt>
                <c:pt idx="36">
                  <c:v>2010</c:v>
                </c:pt>
                <c:pt idx="37">
                  <c:v>2011</c:v>
                </c:pt>
                <c:pt idx="38">
                  <c:v>2012</c:v>
                </c:pt>
              </c:numCache>
            </c:numRef>
          </c:cat>
          <c:val>
            <c:numRef>
              <c:f>Daten2!$B$2:$B$40</c:f>
              <c:numCache>
                <c:formatCode>#,#00</c:formatCode>
                <c:ptCount val="39"/>
                <c:pt idx="0">
                  <c:v>100</c:v>
                </c:pt>
                <c:pt idx="1">
                  <c:v>103.9919490103992</c:v>
                </c:pt>
                <c:pt idx="2">
                  <c:v>84.411587147304147</c:v>
                </c:pt>
                <c:pt idx="3">
                  <c:v>81.492667949828487</c:v>
                </c:pt>
                <c:pt idx="4">
                  <c:v>97.253447184772511</c:v>
                </c:pt>
                <c:pt idx="5">
                  <c:v>102.05847029997679</c:v>
                </c:pt>
                <c:pt idx="6">
                  <c:v>77.772660765070725</c:v>
                </c:pt>
                <c:pt idx="7">
                  <c:v>83.74396992493574</c:v>
                </c:pt>
                <c:pt idx="8">
                  <c:v>119.75597272218066</c:v>
                </c:pt>
                <c:pt idx="9">
                  <c:v>168.32183968509651</c:v>
                </c:pt>
                <c:pt idx="10">
                  <c:v>142.50607288209937</c:v>
                </c:pt>
                <c:pt idx="11">
                  <c:v>174.91055457105205</c:v>
                </c:pt>
                <c:pt idx="12">
                  <c:v>222.27531128823176</c:v>
                </c:pt>
                <c:pt idx="13">
                  <c:v>253.9223704775109</c:v>
                </c:pt>
                <c:pt idx="14">
                  <c:v>156.5621233412962</c:v>
                </c:pt>
                <c:pt idx="15">
                  <c:v>191.64095691526634</c:v>
                </c:pt>
                <c:pt idx="16">
                  <c:v>236.94979960385834</c:v>
                </c:pt>
                <c:pt idx="17">
                  <c:v>292.50427395810129</c:v>
                </c:pt>
                <c:pt idx="18">
                  <c:v>220.34606273833651</c:v>
                </c:pt>
                <c:pt idx="19">
                  <c:v>254.73247353471154</c:v>
                </c:pt>
                <c:pt idx="20">
                  <c:v>324.94857905266878</c:v>
                </c:pt>
                <c:pt idx="21">
                  <c:v>314.03791512855162</c:v>
                </c:pt>
                <c:pt idx="22">
                  <c:v>341.99797912531102</c:v>
                </c:pt>
                <c:pt idx="23">
                  <c:v>430.16705117528625</c:v>
                </c:pt>
                <c:pt idx="24">
                  <c:v>435.50332027751239</c:v>
                </c:pt>
                <c:pt idx="25">
                  <c:v>545.16842626975983</c:v>
                </c:pt>
                <c:pt idx="26">
                  <c:v>542.3364117215782</c:v>
                </c:pt>
                <c:pt idx="27">
                  <c:v>633.86469518596198</c:v>
                </c:pt>
                <c:pt idx="28">
                  <c:v>760.04670420010257</c:v>
                </c:pt>
                <c:pt idx="29">
                  <c:v>1047.3470720252346</c:v>
                </c:pt>
                <c:pt idx="30">
                  <c:v>1148.5747579939284</c:v>
                </c:pt>
                <c:pt idx="31">
                  <c:v>1137.7443904154338</c:v>
                </c:pt>
                <c:pt idx="32">
                  <c:v>1283.7772364519931</c:v>
                </c:pt>
                <c:pt idx="33">
                  <c:v>1208.817331326459</c:v>
                </c:pt>
                <c:pt idx="34">
                  <c:v>1172.9371649594839</c:v>
                </c:pt>
                <c:pt idx="35">
                  <c:v>1460.8702817669355</c:v>
                </c:pt>
                <c:pt idx="36">
                  <c:v>1475.1596495348906</c:v>
                </c:pt>
                <c:pt idx="37">
                  <c:v>1238.67864941278</c:v>
                </c:pt>
                <c:pt idx="38">
                  <c:v>1209.0781406186413</c:v>
                </c:pt>
              </c:numCache>
            </c:numRef>
          </c:val>
        </c:ser>
        <c:ser>
          <c:idx val="1"/>
          <c:order val="1"/>
          <c:tx>
            <c:strRef>
              <c:f>Daten2!$C$1</c:f>
              <c:strCache>
                <c:ptCount val="1"/>
                <c:pt idx="0">
                  <c:v>IAMP2
real</c:v>
                </c:pt>
              </c:strCache>
            </c:strRef>
          </c:tx>
          <c:spPr>
            <a:ln w="12700">
              <a:solidFill>
                <a:srgbClr val="3366FF"/>
              </a:solidFill>
              <a:prstDash val="solid"/>
            </a:ln>
          </c:spPr>
          <c:marker>
            <c:symbol val="square"/>
            <c:size val="4"/>
            <c:spPr>
              <a:solidFill>
                <a:srgbClr val="3366FF"/>
              </a:solidFill>
              <a:ln>
                <a:solidFill>
                  <a:srgbClr val="3366FF"/>
                </a:solidFill>
                <a:prstDash val="solid"/>
              </a:ln>
            </c:spPr>
          </c:marker>
          <c:cat>
            <c:numRef>
              <c:f>Daten2!$A$2:$A$40</c:f>
              <c:numCache>
                <c:formatCode>General</c:formatCode>
                <c:ptCount val="39"/>
                <c:pt idx="0">
                  <c:v>1974</c:v>
                </c:pt>
                <c:pt idx="1">
                  <c:v>1975</c:v>
                </c:pt>
                <c:pt idx="2">
                  <c:v>1976</c:v>
                </c:pt>
                <c:pt idx="3">
                  <c:v>1977</c:v>
                </c:pt>
                <c:pt idx="4">
                  <c:v>1978</c:v>
                </c:pt>
                <c:pt idx="5">
                  <c:v>1979</c:v>
                </c:pt>
                <c:pt idx="6">
                  <c:v>1980</c:v>
                </c:pt>
                <c:pt idx="7">
                  <c:v>1981</c:v>
                </c:pt>
                <c:pt idx="8">
                  <c:v>1982</c:v>
                </c:pt>
                <c:pt idx="9">
                  <c:v>1983</c:v>
                </c:pt>
                <c:pt idx="10">
                  <c:v>1984</c:v>
                </c:pt>
                <c:pt idx="11">
                  <c:v>1985</c:v>
                </c:pt>
                <c:pt idx="12">
                  <c:v>1986</c:v>
                </c:pt>
                <c:pt idx="13">
                  <c:v>1987</c:v>
                </c:pt>
                <c:pt idx="14">
                  <c:v>1988</c:v>
                </c:pt>
                <c:pt idx="15">
                  <c:v>1989</c:v>
                </c:pt>
                <c:pt idx="16">
                  <c:v>1990</c:v>
                </c:pt>
                <c:pt idx="17">
                  <c:v>1991</c:v>
                </c:pt>
                <c:pt idx="18">
                  <c:v>1992</c:v>
                </c:pt>
                <c:pt idx="19">
                  <c:v>1993</c:v>
                </c:pt>
                <c:pt idx="20">
                  <c:v>1994</c:v>
                </c:pt>
                <c:pt idx="21">
                  <c:v>1995</c:v>
                </c:pt>
                <c:pt idx="22">
                  <c:v>1996</c:v>
                </c:pt>
                <c:pt idx="23">
                  <c:v>1997</c:v>
                </c:pt>
                <c:pt idx="24">
                  <c:v>1998</c:v>
                </c:pt>
                <c:pt idx="25">
                  <c:v>1999</c:v>
                </c:pt>
                <c:pt idx="26">
                  <c:v>2000</c:v>
                </c:pt>
                <c:pt idx="27">
                  <c:v>2001</c:v>
                </c:pt>
                <c:pt idx="28">
                  <c:v>2002</c:v>
                </c:pt>
                <c:pt idx="29">
                  <c:v>2003</c:v>
                </c:pt>
                <c:pt idx="30">
                  <c:v>2004</c:v>
                </c:pt>
                <c:pt idx="31">
                  <c:v>2005</c:v>
                </c:pt>
                <c:pt idx="32">
                  <c:v>2006</c:v>
                </c:pt>
                <c:pt idx="33">
                  <c:v>2007</c:v>
                </c:pt>
                <c:pt idx="34">
                  <c:v>2008</c:v>
                </c:pt>
                <c:pt idx="35">
                  <c:v>2009</c:v>
                </c:pt>
                <c:pt idx="36">
                  <c:v>2010</c:v>
                </c:pt>
                <c:pt idx="37">
                  <c:v>2011</c:v>
                </c:pt>
                <c:pt idx="38">
                  <c:v>2012</c:v>
                </c:pt>
              </c:numCache>
            </c:numRef>
          </c:cat>
          <c:val>
            <c:numRef>
              <c:f>Daten2!$C$2:$C$40</c:f>
              <c:numCache>
                <c:formatCode>#,#00</c:formatCode>
                <c:ptCount val="39"/>
                <c:pt idx="0">
                  <c:v>100</c:v>
                </c:pt>
                <c:pt idx="1">
                  <c:v>103.9919490103992</c:v>
                </c:pt>
                <c:pt idx="2">
                  <c:v>84.411587147304147</c:v>
                </c:pt>
                <c:pt idx="3">
                  <c:v>81.492667949828487</c:v>
                </c:pt>
                <c:pt idx="4">
                  <c:v>97.253447184772511</c:v>
                </c:pt>
                <c:pt idx="5">
                  <c:v>102.05847029997679</c:v>
                </c:pt>
                <c:pt idx="6">
                  <c:v>77.772660765070725</c:v>
                </c:pt>
                <c:pt idx="7">
                  <c:v>83.74396992493574</c:v>
                </c:pt>
                <c:pt idx="8">
                  <c:v>119.75597272218066</c:v>
                </c:pt>
                <c:pt idx="9">
                  <c:v>168.32183968509651</c:v>
                </c:pt>
                <c:pt idx="10">
                  <c:v>142.50607288209937</c:v>
                </c:pt>
                <c:pt idx="11">
                  <c:v>174.91055457105205</c:v>
                </c:pt>
                <c:pt idx="12">
                  <c:v>222.27531128823176</c:v>
                </c:pt>
                <c:pt idx="13">
                  <c:v>253.9223704775109</c:v>
                </c:pt>
                <c:pt idx="14">
                  <c:v>156.5621233412962</c:v>
                </c:pt>
                <c:pt idx="15">
                  <c:v>191.64095691526634</c:v>
                </c:pt>
                <c:pt idx="16">
                  <c:v>236.94979960385834</c:v>
                </c:pt>
                <c:pt idx="17">
                  <c:v>292.50427395810129</c:v>
                </c:pt>
                <c:pt idx="18">
                  <c:v>220.34606273833651</c:v>
                </c:pt>
                <c:pt idx="19">
                  <c:v>254.73247353471154</c:v>
                </c:pt>
                <c:pt idx="20">
                  <c:v>324.94857905266878</c:v>
                </c:pt>
                <c:pt idx="21">
                  <c:v>314.03791512855162</c:v>
                </c:pt>
                <c:pt idx="22">
                  <c:v>341.99797912531102</c:v>
                </c:pt>
                <c:pt idx="23">
                  <c:v>430.16705117528625</c:v>
                </c:pt>
                <c:pt idx="24">
                  <c:v>433.09722458537169</c:v>
                </c:pt>
                <c:pt idx="25">
                  <c:v>543.37461735414797</c:v>
                </c:pt>
                <c:pt idx="26">
                  <c:v>536.27229718932836</c:v>
                </c:pt>
                <c:pt idx="27">
                  <c:v>583.35471386362383</c:v>
                </c:pt>
                <c:pt idx="28">
                  <c:v>594.70370106131611</c:v>
                </c:pt>
                <c:pt idx="29">
                  <c:v>757.46745164254207</c:v>
                </c:pt>
                <c:pt idx="30">
                  <c:v>766.88767005300838</c:v>
                </c:pt>
                <c:pt idx="31">
                  <c:v>804.46573059677155</c:v>
                </c:pt>
                <c:pt idx="32">
                  <c:v>986.82086537073394</c:v>
                </c:pt>
                <c:pt idx="33">
                  <c:v>947.13165983219199</c:v>
                </c:pt>
                <c:pt idx="34">
                  <c:v>951.66315433391662</c:v>
                </c:pt>
                <c:pt idx="35">
                  <c:v>1213.0988317947099</c:v>
                </c:pt>
                <c:pt idx="36">
                  <c:v>1288.582949675317</c:v>
                </c:pt>
                <c:pt idx="37">
                  <c:v>1070.94314906624</c:v>
                </c:pt>
                <c:pt idx="38">
                  <c:v>1068.540587332616</c:v>
                </c:pt>
              </c:numCache>
            </c:numRef>
          </c:val>
        </c:ser>
        <c:ser>
          <c:idx val="2"/>
          <c:order val="2"/>
          <c:tx>
            <c:strRef>
              <c:f>Daten2!$D$1</c:f>
              <c:strCache>
                <c:ptCount val="1"/>
                <c:pt idx="0">
                  <c:v>IAMP3
real</c:v>
                </c:pt>
              </c:strCache>
            </c:strRef>
          </c:tx>
          <c:spPr>
            <a:ln w="22225">
              <a:solidFill>
                <a:srgbClr val="00B05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  <a:prstDash val="solid"/>
              </a:ln>
            </c:spPr>
          </c:marker>
          <c:cat>
            <c:numRef>
              <c:f>Daten2!$A$2:$A$40</c:f>
              <c:numCache>
                <c:formatCode>General</c:formatCode>
                <c:ptCount val="39"/>
                <c:pt idx="0">
                  <c:v>1974</c:v>
                </c:pt>
                <c:pt idx="1">
                  <c:v>1975</c:v>
                </c:pt>
                <c:pt idx="2">
                  <c:v>1976</c:v>
                </c:pt>
                <c:pt idx="3">
                  <c:v>1977</c:v>
                </c:pt>
                <c:pt idx="4">
                  <c:v>1978</c:v>
                </c:pt>
                <c:pt idx="5">
                  <c:v>1979</c:v>
                </c:pt>
                <c:pt idx="6">
                  <c:v>1980</c:v>
                </c:pt>
                <c:pt idx="7">
                  <c:v>1981</c:v>
                </c:pt>
                <c:pt idx="8">
                  <c:v>1982</c:v>
                </c:pt>
                <c:pt idx="9">
                  <c:v>1983</c:v>
                </c:pt>
                <c:pt idx="10">
                  <c:v>1984</c:v>
                </c:pt>
                <c:pt idx="11">
                  <c:v>1985</c:v>
                </c:pt>
                <c:pt idx="12">
                  <c:v>1986</c:v>
                </c:pt>
                <c:pt idx="13">
                  <c:v>1987</c:v>
                </c:pt>
                <c:pt idx="14">
                  <c:v>1988</c:v>
                </c:pt>
                <c:pt idx="15">
                  <c:v>1989</c:v>
                </c:pt>
                <c:pt idx="16">
                  <c:v>1990</c:v>
                </c:pt>
                <c:pt idx="17">
                  <c:v>1991</c:v>
                </c:pt>
                <c:pt idx="18">
                  <c:v>1992</c:v>
                </c:pt>
                <c:pt idx="19">
                  <c:v>1993</c:v>
                </c:pt>
                <c:pt idx="20">
                  <c:v>1994</c:v>
                </c:pt>
                <c:pt idx="21">
                  <c:v>1995</c:v>
                </c:pt>
                <c:pt idx="22">
                  <c:v>1996</c:v>
                </c:pt>
                <c:pt idx="23">
                  <c:v>1997</c:v>
                </c:pt>
                <c:pt idx="24">
                  <c:v>1998</c:v>
                </c:pt>
                <c:pt idx="25">
                  <c:v>1999</c:v>
                </c:pt>
                <c:pt idx="26">
                  <c:v>2000</c:v>
                </c:pt>
                <c:pt idx="27">
                  <c:v>2001</c:v>
                </c:pt>
                <c:pt idx="28">
                  <c:v>2002</c:v>
                </c:pt>
                <c:pt idx="29">
                  <c:v>2003</c:v>
                </c:pt>
                <c:pt idx="30">
                  <c:v>2004</c:v>
                </c:pt>
                <c:pt idx="31">
                  <c:v>2005</c:v>
                </c:pt>
                <c:pt idx="32">
                  <c:v>2006</c:v>
                </c:pt>
                <c:pt idx="33">
                  <c:v>2007</c:v>
                </c:pt>
                <c:pt idx="34">
                  <c:v>2008</c:v>
                </c:pt>
                <c:pt idx="35">
                  <c:v>2009</c:v>
                </c:pt>
                <c:pt idx="36">
                  <c:v>2010</c:v>
                </c:pt>
                <c:pt idx="37">
                  <c:v>2011</c:v>
                </c:pt>
                <c:pt idx="38">
                  <c:v>2012</c:v>
                </c:pt>
              </c:numCache>
            </c:numRef>
          </c:cat>
          <c:val>
            <c:numRef>
              <c:f>Daten2!$D$2:$D$40</c:f>
              <c:numCache>
                <c:formatCode>#,#00</c:formatCode>
                <c:ptCount val="39"/>
                <c:pt idx="0">
                  <c:v>100</c:v>
                </c:pt>
                <c:pt idx="1">
                  <c:v>103.9919490103992</c:v>
                </c:pt>
                <c:pt idx="2">
                  <c:v>84.411587147304147</c:v>
                </c:pt>
                <c:pt idx="3">
                  <c:v>81.492667949828487</c:v>
                </c:pt>
                <c:pt idx="4">
                  <c:v>97.253447184772511</c:v>
                </c:pt>
                <c:pt idx="5">
                  <c:v>102.05847029997679</c:v>
                </c:pt>
                <c:pt idx="6">
                  <c:v>77.772660765070725</c:v>
                </c:pt>
                <c:pt idx="7">
                  <c:v>83.74396992493574</c:v>
                </c:pt>
                <c:pt idx="8">
                  <c:v>119.75597272218066</c:v>
                </c:pt>
                <c:pt idx="9">
                  <c:v>168.32183968509651</c:v>
                </c:pt>
                <c:pt idx="10">
                  <c:v>142.50607288209937</c:v>
                </c:pt>
                <c:pt idx="11">
                  <c:v>174.91055457105205</c:v>
                </c:pt>
                <c:pt idx="12">
                  <c:v>222.27531128823176</c:v>
                </c:pt>
                <c:pt idx="13">
                  <c:v>253.9223704775109</c:v>
                </c:pt>
                <c:pt idx="14">
                  <c:v>156.5621233412962</c:v>
                </c:pt>
                <c:pt idx="15">
                  <c:v>191.64095691526634</c:v>
                </c:pt>
                <c:pt idx="16">
                  <c:v>236.94979960385834</c:v>
                </c:pt>
                <c:pt idx="17">
                  <c:v>292.50427395810129</c:v>
                </c:pt>
                <c:pt idx="18">
                  <c:v>220.34606273833651</c:v>
                </c:pt>
                <c:pt idx="19">
                  <c:v>254.73247353471154</c:v>
                </c:pt>
                <c:pt idx="20">
                  <c:v>324.94857905266878</c:v>
                </c:pt>
                <c:pt idx="21">
                  <c:v>314.03791512855162</c:v>
                </c:pt>
                <c:pt idx="22">
                  <c:v>318.17340080422201</c:v>
                </c:pt>
                <c:pt idx="23">
                  <c:v>392.23344877887638</c:v>
                </c:pt>
                <c:pt idx="24">
                  <c:v>391.59207389594025</c:v>
                </c:pt>
                <c:pt idx="25">
                  <c:v>477.30265562910438</c:v>
                </c:pt>
                <c:pt idx="26">
                  <c:v>458.60779420400752</c:v>
                </c:pt>
                <c:pt idx="27">
                  <c:v>474.50926115492365</c:v>
                </c:pt>
                <c:pt idx="28">
                  <c:v>471.2904535790264</c:v>
                </c:pt>
                <c:pt idx="29">
                  <c:v>601.42087827137379</c:v>
                </c:pt>
                <c:pt idx="30">
                  <c:v>642.63159734574128</c:v>
                </c:pt>
                <c:pt idx="31">
                  <c:v>625.73960030162664</c:v>
                </c:pt>
                <c:pt idx="32">
                  <c:v>723.66863460520483</c:v>
                </c:pt>
                <c:pt idx="33">
                  <c:v>705.80073186689071</c:v>
                </c:pt>
                <c:pt idx="34">
                  <c:v>704.50193355159763</c:v>
                </c:pt>
                <c:pt idx="35">
                  <c:v>785.63175102579544</c:v>
                </c:pt>
                <c:pt idx="36">
                  <c:v>799.8723681076583</c:v>
                </c:pt>
                <c:pt idx="37">
                  <c:v>650.80152934810701</c:v>
                </c:pt>
                <c:pt idx="38">
                  <c:v>645.78997157748654</c:v>
                </c:pt>
              </c:numCache>
            </c:numRef>
          </c:val>
        </c:ser>
        <c:ser>
          <c:idx val="3"/>
          <c:order val="3"/>
          <c:tx>
            <c:strRef>
              <c:f>Daten2!$E$1</c:f>
              <c:strCache>
                <c:ptCount val="1"/>
                <c:pt idx="0">
                  <c:v>IALQ</c:v>
                </c:pt>
              </c:strCache>
            </c:strRef>
          </c:tx>
          <c:spPr>
            <a:ln w="25400">
              <a:solidFill>
                <a:srgbClr val="FF0000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Daten2!$A$2:$A$40</c:f>
              <c:numCache>
                <c:formatCode>General</c:formatCode>
                <c:ptCount val="39"/>
                <c:pt idx="0">
                  <c:v>1974</c:v>
                </c:pt>
                <c:pt idx="1">
                  <c:v>1975</c:v>
                </c:pt>
                <c:pt idx="2">
                  <c:v>1976</c:v>
                </c:pt>
                <c:pt idx="3">
                  <c:v>1977</c:v>
                </c:pt>
                <c:pt idx="4">
                  <c:v>1978</c:v>
                </c:pt>
                <c:pt idx="5">
                  <c:v>1979</c:v>
                </c:pt>
                <c:pt idx="6">
                  <c:v>1980</c:v>
                </c:pt>
                <c:pt idx="7">
                  <c:v>1981</c:v>
                </c:pt>
                <c:pt idx="8">
                  <c:v>1982</c:v>
                </c:pt>
                <c:pt idx="9">
                  <c:v>1983</c:v>
                </c:pt>
                <c:pt idx="10">
                  <c:v>1984</c:v>
                </c:pt>
                <c:pt idx="11">
                  <c:v>1985</c:v>
                </c:pt>
                <c:pt idx="12">
                  <c:v>1986</c:v>
                </c:pt>
                <c:pt idx="13">
                  <c:v>1987</c:v>
                </c:pt>
                <c:pt idx="14">
                  <c:v>1988</c:v>
                </c:pt>
                <c:pt idx="15">
                  <c:v>1989</c:v>
                </c:pt>
                <c:pt idx="16">
                  <c:v>1990</c:v>
                </c:pt>
                <c:pt idx="17">
                  <c:v>1991</c:v>
                </c:pt>
                <c:pt idx="18">
                  <c:v>1992</c:v>
                </c:pt>
                <c:pt idx="19">
                  <c:v>1993</c:v>
                </c:pt>
                <c:pt idx="20">
                  <c:v>1994</c:v>
                </c:pt>
                <c:pt idx="21">
                  <c:v>1995</c:v>
                </c:pt>
                <c:pt idx="22">
                  <c:v>1996</c:v>
                </c:pt>
                <c:pt idx="23">
                  <c:v>1997</c:v>
                </c:pt>
                <c:pt idx="24">
                  <c:v>1998</c:v>
                </c:pt>
                <c:pt idx="25">
                  <c:v>1999</c:v>
                </c:pt>
                <c:pt idx="26">
                  <c:v>2000</c:v>
                </c:pt>
                <c:pt idx="27">
                  <c:v>2001</c:v>
                </c:pt>
                <c:pt idx="28">
                  <c:v>2002</c:v>
                </c:pt>
                <c:pt idx="29">
                  <c:v>2003</c:v>
                </c:pt>
                <c:pt idx="30">
                  <c:v>2004</c:v>
                </c:pt>
                <c:pt idx="31">
                  <c:v>2005</c:v>
                </c:pt>
                <c:pt idx="32">
                  <c:v>2006</c:v>
                </c:pt>
                <c:pt idx="33">
                  <c:v>2007</c:v>
                </c:pt>
                <c:pt idx="34">
                  <c:v>2008</c:v>
                </c:pt>
                <c:pt idx="35">
                  <c:v>2009</c:v>
                </c:pt>
                <c:pt idx="36">
                  <c:v>2010</c:v>
                </c:pt>
                <c:pt idx="37">
                  <c:v>2011</c:v>
                </c:pt>
                <c:pt idx="38">
                  <c:v>2012</c:v>
                </c:pt>
              </c:numCache>
            </c:numRef>
          </c:cat>
          <c:val>
            <c:numRef>
              <c:f>Daten2!$E$2:$E$40</c:f>
              <c:numCache>
                <c:formatCode>#,#00</c:formatCode>
                <c:ptCount val="39"/>
                <c:pt idx="0">
                  <c:v>100</c:v>
                </c:pt>
                <c:pt idx="1">
                  <c:v>150.00000000000003</c:v>
                </c:pt>
                <c:pt idx="2">
                  <c:v>142.85714285714289</c:v>
                </c:pt>
                <c:pt idx="3">
                  <c:v>135.71428571428569</c:v>
                </c:pt>
                <c:pt idx="4">
                  <c:v>150.00000000000003</c:v>
                </c:pt>
                <c:pt idx="5">
                  <c:v>142.85714285714289</c:v>
                </c:pt>
                <c:pt idx="6">
                  <c:v>135.71428571428569</c:v>
                </c:pt>
                <c:pt idx="7">
                  <c:v>171.42857142857142</c:v>
                </c:pt>
                <c:pt idx="8">
                  <c:v>264.28571428571428</c:v>
                </c:pt>
                <c:pt idx="9">
                  <c:v>321.42857142857133</c:v>
                </c:pt>
                <c:pt idx="10">
                  <c:v>321.42857142857133</c:v>
                </c:pt>
                <c:pt idx="11">
                  <c:v>342.85714285714289</c:v>
                </c:pt>
                <c:pt idx="12">
                  <c:v>371.42857142857139</c:v>
                </c:pt>
                <c:pt idx="13">
                  <c:v>400</c:v>
                </c:pt>
                <c:pt idx="14">
                  <c:v>378.57142857142861</c:v>
                </c:pt>
                <c:pt idx="15">
                  <c:v>357.14285714285722</c:v>
                </c:pt>
                <c:pt idx="16">
                  <c:v>385.71428571428572</c:v>
                </c:pt>
                <c:pt idx="17">
                  <c:v>414.28571428571428</c:v>
                </c:pt>
                <c:pt idx="18">
                  <c:v>421.42857142857133</c:v>
                </c:pt>
                <c:pt idx="19">
                  <c:v>485.71428571428572</c:v>
                </c:pt>
                <c:pt idx="20">
                  <c:v>464.28571428571428</c:v>
                </c:pt>
                <c:pt idx="21">
                  <c:v>471.42857142857133</c:v>
                </c:pt>
                <c:pt idx="22">
                  <c:v>500</c:v>
                </c:pt>
                <c:pt idx="23">
                  <c:v>507.14285714285717</c:v>
                </c:pt>
                <c:pt idx="24">
                  <c:v>514.28571428571433</c:v>
                </c:pt>
                <c:pt idx="25">
                  <c:v>478.57142857142867</c:v>
                </c:pt>
                <c:pt idx="26">
                  <c:v>414.28571428571428</c:v>
                </c:pt>
                <c:pt idx="27">
                  <c:v>435.71428571428567</c:v>
                </c:pt>
                <c:pt idx="28">
                  <c:v>492.85714285714289</c:v>
                </c:pt>
                <c:pt idx="29">
                  <c:v>500</c:v>
                </c:pt>
                <c:pt idx="30">
                  <c:v>507.14285714285717</c:v>
                </c:pt>
                <c:pt idx="31">
                  <c:v>514.28571428571433</c:v>
                </c:pt>
                <c:pt idx="32">
                  <c:v>485.71428571428572</c:v>
                </c:pt>
                <c:pt idx="33">
                  <c:v>442.85714285714289</c:v>
                </c:pt>
                <c:pt idx="34">
                  <c:v>414.28571428571428</c:v>
                </c:pt>
                <c:pt idx="35">
                  <c:v>514.28571428571433</c:v>
                </c:pt>
                <c:pt idx="36">
                  <c:v>492.85714285714289</c:v>
                </c:pt>
                <c:pt idx="37">
                  <c:v>478.57142857142867</c:v>
                </c:pt>
                <c:pt idx="38">
                  <c:v>500</c:v>
                </c:pt>
              </c:numCache>
            </c:numRef>
          </c:val>
        </c:ser>
        <c:dLbls/>
        <c:marker val="1"/>
        <c:axId val="67422848"/>
        <c:axId val="67510656"/>
      </c:lineChart>
      <c:catAx>
        <c:axId val="67422848"/>
        <c:scaling>
          <c:orientation val="minMax"/>
        </c:scaling>
        <c:axPos val="b"/>
        <c:numFmt formatCode="General" sourceLinked="1"/>
        <c:maj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480000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k-SK"/>
          </a:p>
        </c:txPr>
        <c:crossAx val="67510656"/>
        <c:crosses val="autoZero"/>
        <c:auto val="1"/>
        <c:lblAlgn val="ctr"/>
        <c:lblOffset val="100"/>
        <c:tickLblSkip val="1"/>
        <c:tickMarkSkip val="1"/>
      </c:catAx>
      <c:valAx>
        <c:axId val="67510656"/>
        <c:scaling>
          <c:orientation val="minMax"/>
          <c:max val="1500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/>
                  <a:t>Index 1974=100</a:t>
                </a:r>
              </a:p>
            </c:rich>
          </c:tx>
          <c:spPr>
            <a:noFill/>
            <a:ln w="25400">
              <a:noFill/>
            </a:ln>
          </c:spPr>
        </c:title>
        <c:numFmt formatCode="#,#00" sourceLinked="1"/>
        <c:maj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2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k-SK"/>
          </a:p>
        </c:txPr>
        <c:crossAx val="67422848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4010688627189574"/>
          <c:y val="0.18250847714886143"/>
          <c:w val="0.18379254156945526"/>
          <c:h val="0.2392488471546980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25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sk-SK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23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sk-SK"/>
    </a:p>
  </c:txPr>
  <c:externalData r:id="rId2"/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plotArea>
      <c:layout>
        <c:manualLayout>
          <c:layoutTarget val="inner"/>
          <c:xMode val="edge"/>
          <c:yMode val="edge"/>
          <c:x val="7.3958333333333334E-2"/>
          <c:y val="0.14309764309764358"/>
          <c:w val="0.90937500000000004"/>
          <c:h val="0.65286691235696048"/>
        </c:manualLayout>
      </c:layout>
      <c:barChart>
        <c:barDir val="col"/>
        <c:grouping val="clustered"/>
        <c:ser>
          <c:idx val="0"/>
          <c:order val="0"/>
          <c:tx>
            <c:strRef>
              <c:f>Daten!$B$7</c:f>
              <c:strCache>
                <c:ptCount val="1"/>
                <c:pt idx="0">
                  <c:v>Plan TeilnehmerInnen*</c:v>
                </c:pt>
              </c:strCache>
            </c:strRef>
          </c:tx>
          <c:spPr>
            <a:solidFill>
              <a:srgbClr val="8080FF"/>
            </a:soli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11"/>
              <c:layout>
                <c:manualLayout>
                  <c:x val="4.3583770778652768E-3"/>
                  <c:y val="-1.2447130977314706E-2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k-SK"/>
              </a:p>
            </c:txPr>
            <c:showVal val="1"/>
          </c:dLbls>
          <c:cat>
            <c:numRef>
              <c:f>Daten!$A$8:$A$30</c:f>
              <c:numCache>
                <c:formatCode>mmm\ yy;@</c:formatCode>
                <c:ptCount val="23"/>
                <c:pt idx="0">
                  <c:v>39722</c:v>
                </c:pt>
                <c:pt idx="1">
                  <c:v>39753</c:v>
                </c:pt>
                <c:pt idx="2">
                  <c:v>39783</c:v>
                </c:pt>
                <c:pt idx="3">
                  <c:v>39814</c:v>
                </c:pt>
                <c:pt idx="4">
                  <c:v>39845</c:v>
                </c:pt>
                <c:pt idx="5">
                  <c:v>39873</c:v>
                </c:pt>
                <c:pt idx="6">
                  <c:v>39904</c:v>
                </c:pt>
                <c:pt idx="7">
                  <c:v>39934</c:v>
                </c:pt>
                <c:pt idx="8">
                  <c:v>39965</c:v>
                </c:pt>
                <c:pt idx="9">
                  <c:v>39995</c:v>
                </c:pt>
                <c:pt idx="10">
                  <c:v>40026</c:v>
                </c:pt>
                <c:pt idx="11" formatCode="mmm\ yy">
                  <c:v>40057</c:v>
                </c:pt>
                <c:pt idx="12" formatCode="mmm\ yy">
                  <c:v>40087</c:v>
                </c:pt>
                <c:pt idx="13" formatCode="mmm\ yy">
                  <c:v>40118</c:v>
                </c:pt>
                <c:pt idx="14" formatCode="mmm\ yy">
                  <c:v>40148</c:v>
                </c:pt>
                <c:pt idx="15" formatCode="mmm\ yy">
                  <c:v>40179</c:v>
                </c:pt>
                <c:pt idx="16" formatCode="mmm\ yy">
                  <c:v>40210</c:v>
                </c:pt>
                <c:pt idx="17" formatCode="mmm\ yy">
                  <c:v>40238</c:v>
                </c:pt>
                <c:pt idx="18" formatCode="mmm\ yy">
                  <c:v>40269</c:v>
                </c:pt>
                <c:pt idx="19" formatCode="mmm\ yy">
                  <c:v>40299</c:v>
                </c:pt>
                <c:pt idx="20" formatCode="mmm\ yy">
                  <c:v>40330</c:v>
                </c:pt>
                <c:pt idx="21" formatCode="mmm\ yy">
                  <c:v>40360</c:v>
                </c:pt>
                <c:pt idx="22" formatCode="mmm\ yy">
                  <c:v>40391</c:v>
                </c:pt>
              </c:numCache>
            </c:numRef>
          </c:cat>
          <c:val>
            <c:numRef>
              <c:f>Daten!$B$8:$B$30</c:f>
              <c:numCache>
                <c:formatCode>#,##0</c:formatCode>
                <c:ptCount val="23"/>
                <c:pt idx="0">
                  <c:v>739</c:v>
                </c:pt>
                <c:pt idx="1">
                  <c:v>5705</c:v>
                </c:pt>
                <c:pt idx="2">
                  <c:v>8957</c:v>
                </c:pt>
                <c:pt idx="3">
                  <c:v>22411</c:v>
                </c:pt>
                <c:pt idx="4">
                  <c:v>29292</c:v>
                </c:pt>
                <c:pt idx="5">
                  <c:v>47158</c:v>
                </c:pt>
                <c:pt idx="6">
                  <c:v>56728</c:v>
                </c:pt>
                <c:pt idx="7">
                  <c:v>56626</c:v>
                </c:pt>
                <c:pt idx="8">
                  <c:v>51671</c:v>
                </c:pt>
                <c:pt idx="9">
                  <c:v>53911</c:v>
                </c:pt>
                <c:pt idx="10">
                  <c:v>53181</c:v>
                </c:pt>
                <c:pt idx="11">
                  <c:v>38937</c:v>
                </c:pt>
                <c:pt idx="12">
                  <c:v>35904</c:v>
                </c:pt>
                <c:pt idx="13">
                  <c:v>33481</c:v>
                </c:pt>
                <c:pt idx="14">
                  <c:v>35135</c:v>
                </c:pt>
                <c:pt idx="15">
                  <c:v>29384</c:v>
                </c:pt>
                <c:pt idx="16">
                  <c:v>26425</c:v>
                </c:pt>
                <c:pt idx="17">
                  <c:v>17956</c:v>
                </c:pt>
                <c:pt idx="18">
                  <c:v>14399</c:v>
                </c:pt>
                <c:pt idx="19">
                  <c:v>12303</c:v>
                </c:pt>
                <c:pt idx="20">
                  <c:v>8312</c:v>
                </c:pt>
                <c:pt idx="21">
                  <c:v>6781</c:v>
                </c:pt>
                <c:pt idx="22">
                  <c:v>5302</c:v>
                </c:pt>
              </c:numCache>
            </c:numRef>
          </c:val>
        </c:ser>
        <c:ser>
          <c:idx val="1"/>
          <c:order val="1"/>
          <c:tx>
            <c:strRef>
              <c:f>Daten!$C$7</c:f>
              <c:strCache>
                <c:ptCount val="1"/>
                <c:pt idx="0">
                  <c:v>Bestand TeilnehmerInnen (Ende August 2010 abgerechnet)**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1.0828630796150505E-2"/>
                  <c:y val="-2.5338246860556412E-3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9.7751531058617568E-3"/>
                  <c:y val="-2.9216044964077001E-3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1.1263232720909878E-2"/>
                  <c:y val="-5.3877356239561414E-3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1.1404090113735827E-2"/>
                  <c:y val="-3.4226782258278839E-3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2892169728783921E-2"/>
                  <c:y val="-6.9418595402847344E-3"/>
                </c:manualLayout>
              </c:layout>
              <c:dLblPos val="outEnd"/>
              <c:showVal val="1"/>
            </c:dLbl>
            <c:dLbl>
              <c:idx val="5"/>
              <c:layout>
                <c:manualLayout>
                  <c:x val="1.2296916010498659E-2"/>
                  <c:y val="-5.0213420292160504E-3"/>
                </c:manualLayout>
              </c:layout>
              <c:dLblPos val="outEnd"/>
              <c:showVal val="1"/>
            </c:dLbl>
            <c:dLbl>
              <c:idx val="6"/>
              <c:layout>
                <c:manualLayout>
                  <c:x val="9.6183289588801183E-3"/>
                  <c:y val="-2.7614729976934952E-3"/>
                </c:manualLayout>
              </c:layout>
              <c:dLblPos val="outEnd"/>
              <c:showVal val="1"/>
            </c:dLbl>
            <c:dLbl>
              <c:idx val="7"/>
              <c:layout>
                <c:manualLayout>
                  <c:x val="7.9814085739282978E-3"/>
                  <c:y val="-2.3222602225226952E-3"/>
                </c:manualLayout>
              </c:layout>
              <c:dLblPos val="outEnd"/>
              <c:showVal val="1"/>
            </c:dLbl>
            <c:dLbl>
              <c:idx val="8"/>
              <c:layout>
                <c:manualLayout>
                  <c:x val="1.3636264216972881E-2"/>
                  <c:y val="-5.429447581678625E-3"/>
                </c:manualLayout>
              </c:layout>
              <c:dLblPos val="outEnd"/>
              <c:showVal val="1"/>
            </c:dLbl>
            <c:dLbl>
              <c:idx val="9"/>
              <c:layout>
                <c:manualLayout>
                  <c:x val="1.5124343832021058E-2"/>
                  <c:y val="-3.4993858090971081E-3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k-SK"/>
              </a:p>
            </c:txPr>
            <c:showVal val="1"/>
          </c:dLbls>
          <c:cat>
            <c:numRef>
              <c:f>Daten!$A$8:$A$30</c:f>
              <c:numCache>
                <c:formatCode>mmm\ yy;@</c:formatCode>
                <c:ptCount val="23"/>
                <c:pt idx="0">
                  <c:v>39722</c:v>
                </c:pt>
                <c:pt idx="1">
                  <c:v>39753</c:v>
                </c:pt>
                <c:pt idx="2">
                  <c:v>39783</c:v>
                </c:pt>
                <c:pt idx="3">
                  <c:v>39814</c:v>
                </c:pt>
                <c:pt idx="4">
                  <c:v>39845</c:v>
                </c:pt>
                <c:pt idx="5">
                  <c:v>39873</c:v>
                </c:pt>
                <c:pt idx="6">
                  <c:v>39904</c:v>
                </c:pt>
                <c:pt idx="7">
                  <c:v>39934</c:v>
                </c:pt>
                <c:pt idx="8">
                  <c:v>39965</c:v>
                </c:pt>
                <c:pt idx="9">
                  <c:v>39995</c:v>
                </c:pt>
                <c:pt idx="10">
                  <c:v>40026</c:v>
                </c:pt>
                <c:pt idx="11" formatCode="mmm\ yy">
                  <c:v>40057</c:v>
                </c:pt>
                <c:pt idx="12" formatCode="mmm\ yy">
                  <c:v>40087</c:v>
                </c:pt>
                <c:pt idx="13" formatCode="mmm\ yy">
                  <c:v>40118</c:v>
                </c:pt>
                <c:pt idx="14" formatCode="mmm\ yy">
                  <c:v>40148</c:v>
                </c:pt>
                <c:pt idx="15" formatCode="mmm\ yy">
                  <c:v>40179</c:v>
                </c:pt>
                <c:pt idx="16" formatCode="mmm\ yy">
                  <c:v>40210</c:v>
                </c:pt>
                <c:pt idx="17" formatCode="mmm\ yy">
                  <c:v>40238</c:v>
                </c:pt>
                <c:pt idx="18" formatCode="mmm\ yy">
                  <c:v>40269</c:v>
                </c:pt>
                <c:pt idx="19" formatCode="mmm\ yy">
                  <c:v>40299</c:v>
                </c:pt>
                <c:pt idx="20" formatCode="mmm\ yy">
                  <c:v>40330</c:v>
                </c:pt>
                <c:pt idx="21" formatCode="mmm\ yy">
                  <c:v>40360</c:v>
                </c:pt>
                <c:pt idx="22" formatCode="mmm\ yy">
                  <c:v>40391</c:v>
                </c:pt>
              </c:numCache>
            </c:numRef>
          </c:cat>
          <c:val>
            <c:numRef>
              <c:f>Daten!$C$8:$C$30</c:f>
              <c:numCache>
                <c:formatCode>#,##0</c:formatCode>
                <c:ptCount val="23"/>
                <c:pt idx="0">
                  <c:v>578</c:v>
                </c:pt>
                <c:pt idx="1">
                  <c:v>4296</c:v>
                </c:pt>
                <c:pt idx="2">
                  <c:v>7287</c:v>
                </c:pt>
                <c:pt idx="3">
                  <c:v>11338</c:v>
                </c:pt>
                <c:pt idx="4">
                  <c:v>15631</c:v>
                </c:pt>
                <c:pt idx="5">
                  <c:v>21345</c:v>
                </c:pt>
                <c:pt idx="6">
                  <c:v>37087</c:v>
                </c:pt>
                <c:pt idx="7">
                  <c:v>32401</c:v>
                </c:pt>
                <c:pt idx="8">
                  <c:v>35478</c:v>
                </c:pt>
                <c:pt idx="9">
                  <c:v>32165</c:v>
                </c:pt>
                <c:pt idx="10">
                  <c:v>34314</c:v>
                </c:pt>
                <c:pt idx="11">
                  <c:v>26019</c:v>
                </c:pt>
                <c:pt idx="12">
                  <c:v>22197</c:v>
                </c:pt>
                <c:pt idx="13">
                  <c:v>20934</c:v>
                </c:pt>
                <c:pt idx="14">
                  <c:v>20832</c:v>
                </c:pt>
                <c:pt idx="15">
                  <c:v>17083</c:v>
                </c:pt>
                <c:pt idx="16">
                  <c:v>11782</c:v>
                </c:pt>
                <c:pt idx="17">
                  <c:v>11007</c:v>
                </c:pt>
                <c:pt idx="18">
                  <c:v>7879</c:v>
                </c:pt>
                <c:pt idx="19">
                  <c:v>6590</c:v>
                </c:pt>
                <c:pt idx="20">
                  <c:v>3565</c:v>
                </c:pt>
                <c:pt idx="21">
                  <c:v>1730</c:v>
                </c:pt>
                <c:pt idx="22">
                  <c:v>9</c:v>
                </c:pt>
              </c:numCache>
            </c:numRef>
          </c:val>
        </c:ser>
        <c:dLbls/>
        <c:axId val="57766656"/>
        <c:axId val="57768192"/>
      </c:barChart>
      <c:dateAx>
        <c:axId val="57766656"/>
        <c:scaling>
          <c:orientation val="minMax"/>
        </c:scaling>
        <c:axPos val="b"/>
        <c:numFmt formatCode="mmm/yy" sourceLinked="0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k-SK"/>
          </a:p>
        </c:txPr>
        <c:crossAx val="57768192"/>
        <c:crosses val="autoZero"/>
        <c:auto val="1"/>
        <c:lblOffset val="100"/>
        <c:baseTimeUnit val="months"/>
        <c:majorUnit val="1"/>
        <c:majorTimeUnit val="months"/>
        <c:minorUnit val="1"/>
        <c:minorTimeUnit val="months"/>
      </c:dateAx>
      <c:valAx>
        <c:axId val="57768192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#,##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k-SK"/>
          </a:p>
        </c:txPr>
        <c:crossAx val="57766656"/>
        <c:crosses val="autoZero"/>
        <c:crossBetween val="between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5393163385886444"/>
          <c:y val="0.1565446721197645"/>
          <c:w val="0.32664464049449055"/>
          <c:h val="0.14025221155982673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sk-SK"/>
        </a:p>
      </c:txPr>
    </c:legend>
    <c:plotVisOnly val="1"/>
    <c:dispBlanksAs val="gap"/>
  </c:chart>
  <c:spPr>
    <a:noFill/>
    <a:ln w="3175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sk-SK"/>
    </a:p>
  </c:txPr>
  <c:externalData r:id="rId1"/>
  <c:userShapes r:id="rId2"/>
</c:chartSpace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0.01786</cdr:x>
      <cdr:y>0.9403</cdr:y>
    </cdr:from>
    <cdr:to>
      <cdr:x>0.26786</cdr:x>
      <cdr:y>1</cdr:y>
    </cdr:to>
    <cdr:sp macro="" textlink="">
      <cdr:nvSpPr>
        <cdr:cNvPr id="2" name="Textfeld 1"/>
        <cdr:cNvSpPr txBox="1"/>
      </cdr:nvSpPr>
      <cdr:spPr>
        <a:xfrm xmlns:a="http://schemas.openxmlformats.org/drawingml/2006/main">
          <a:off x="144016" y="4536504"/>
          <a:ext cx="201622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de-AT" sz="1200" b="1" dirty="0" smtClean="0"/>
            <a:t>Quelle: </a:t>
          </a:r>
          <a:r>
            <a:rPr lang="de-AT" sz="1200" b="1" dirty="0" err="1" smtClean="0"/>
            <a:t>Eurostat</a:t>
          </a:r>
          <a:endParaRPr lang="de-AT" sz="12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0.0182</cdr:x>
      <cdr:y>0.94015</cdr:y>
    </cdr:from>
    <cdr:to>
      <cdr:x>0.30033</cdr:x>
      <cdr:y>0.98044</cdr:y>
    </cdr:to>
    <cdr:sp macro="" textlink="">
      <cdr:nvSpPr>
        <cdr:cNvPr id="2" name="Textfeld 1"/>
        <cdr:cNvSpPr txBox="1"/>
      </cdr:nvSpPr>
      <cdr:spPr>
        <a:xfrm xmlns:a="http://schemas.openxmlformats.org/drawingml/2006/main">
          <a:off x="144016" y="5040560"/>
          <a:ext cx="2232248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de-AT" sz="1200" b="1" dirty="0" smtClean="0"/>
            <a:t>Quelle: AMS</a:t>
          </a:r>
          <a:endParaRPr lang="de-AT" sz="12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0.00855</cdr:x>
      <cdr:y>0.94087</cdr:y>
    </cdr:from>
    <cdr:to>
      <cdr:x>0.13183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7618" y="5044440"/>
          <a:ext cx="975445" cy="317019"/>
        </a:xfrm>
        <a:prstGeom xmlns:a="http://schemas.openxmlformats.org/drawingml/2006/main" prst="rect">
          <a:avLst/>
        </a:prstGeom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0.00855</cdr:x>
      <cdr:y>0.94247</cdr:y>
    </cdr:from>
    <cdr:to>
      <cdr:x>0.13183</cdr:x>
      <cdr:y>0.9993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7618" y="5256584"/>
          <a:ext cx="975445" cy="317019"/>
        </a:xfrm>
        <a:prstGeom xmlns:a="http://schemas.openxmlformats.org/drawingml/2006/main" prst="rect">
          <a:avLst/>
        </a:prstGeom>
      </cdr:spPr>
    </cdr:pic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0.01209</cdr:x>
      <cdr:y>0.90141</cdr:y>
    </cdr:from>
    <cdr:to>
      <cdr:x>0.91163</cdr:x>
      <cdr:y>1</cdr:y>
    </cdr:to>
    <cdr:sp macro="" textlink="">
      <cdr:nvSpPr>
        <cdr:cNvPr id="10241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04469" y="4608512"/>
          <a:ext cx="7772889" cy="50405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de-AT" sz="10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IAMP1real: Aktive + Aktivierte (Qualifizierung, ATZG) + JASG + KUA</a:t>
          </a:r>
        </a:p>
        <a:p xmlns:a="http://schemas.openxmlformats.org/drawingml/2006/main">
          <a:pPr algn="l" rtl="0">
            <a:defRPr sz="1000"/>
          </a:pPr>
          <a:r>
            <a:rPr lang="de-AT" sz="10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IAMP2real: Aktive + Aktivierte Qualifizierung + JASG (ohne ATZG, ohne KUA)</a:t>
          </a:r>
        </a:p>
        <a:p xmlns:a="http://schemas.openxmlformats.org/drawingml/2006/main">
          <a:pPr algn="l" rtl="0">
            <a:defRPr sz="1000"/>
          </a:pPr>
          <a:r>
            <a:rPr lang="de-AT" sz="10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IAMP3real: Aktive (ohne KUA) + JASG</a:t>
          </a:r>
        </a:p>
      </cdr:txBody>
    </cdr:sp>
  </cdr:relSizeAnchor>
  <cdr:relSizeAnchor xmlns:cdr="http://schemas.openxmlformats.org/drawingml/2006/chartDrawing">
    <cdr:from>
      <cdr:x>0.80833</cdr:x>
      <cdr:y>0.65256</cdr:y>
    </cdr:from>
    <cdr:to>
      <cdr:x>0.95833</cdr:x>
      <cdr:y>0.70423</cdr:y>
    </cdr:to>
    <cdr:sp macro="" textlink="">
      <cdr:nvSpPr>
        <cdr:cNvPr id="10243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984776" y="3336257"/>
          <a:ext cx="1296144" cy="26414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solidFill>
            <a:schemeClr val="tx1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de-AT" sz="1200" b="1" i="0" u="none" strike="noStrike" baseline="0" dirty="0">
              <a:solidFill>
                <a:srgbClr val="FF0000"/>
              </a:solidFill>
              <a:latin typeface="Arial"/>
              <a:cs typeface="Arial"/>
            </a:rPr>
            <a:t>ALQ 2012: 7,0%</a:t>
          </a:r>
        </a:p>
      </cdr:txBody>
    </cdr:sp>
  </cdr:relSizeAnchor>
  <cdr:relSizeAnchor xmlns:cdr="http://schemas.openxmlformats.org/drawingml/2006/chartDrawing">
    <cdr:from>
      <cdr:x>0.38333</cdr:x>
      <cdr:y>0.15591</cdr:y>
    </cdr:from>
    <cdr:to>
      <cdr:x>0.81667</cdr:x>
      <cdr:y>0.21127</cdr:y>
    </cdr:to>
    <cdr:sp macro="" textlink="">
      <cdr:nvSpPr>
        <cdr:cNvPr id="10244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312369" y="797100"/>
          <a:ext cx="3744416" cy="2830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solidFill>
            <a:schemeClr val="tx1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de-AT" sz="1200" b="1" dirty="0" smtClean="0">
              <a:solidFill>
                <a:srgbClr val="000080"/>
              </a:solidFill>
              <a:latin typeface="Arial"/>
              <a:cs typeface="Arial"/>
            </a:rPr>
            <a:t>Total </a:t>
          </a:r>
          <a:r>
            <a:rPr lang="de-AT" sz="1200" b="1" dirty="0" err="1" smtClean="0">
              <a:solidFill>
                <a:srgbClr val="000080"/>
              </a:solidFill>
              <a:latin typeface="Arial"/>
              <a:cs typeface="Arial"/>
            </a:rPr>
            <a:t>Expenditures</a:t>
          </a:r>
          <a:r>
            <a:rPr lang="de-AT" sz="1200" b="1" dirty="0" smtClean="0">
              <a:solidFill>
                <a:srgbClr val="000080"/>
              </a:solidFill>
              <a:latin typeface="Arial"/>
              <a:cs typeface="Arial"/>
            </a:rPr>
            <a:t> </a:t>
          </a:r>
          <a:r>
            <a:rPr lang="de-AT" sz="1200" b="1" dirty="0" err="1" smtClean="0">
              <a:solidFill>
                <a:srgbClr val="000080"/>
              </a:solidFill>
              <a:latin typeface="Arial"/>
              <a:cs typeface="Arial"/>
            </a:rPr>
            <a:t>active</a:t>
          </a:r>
          <a:r>
            <a:rPr lang="de-AT" sz="1200" b="1" dirty="0" smtClean="0">
              <a:solidFill>
                <a:srgbClr val="000080"/>
              </a:solidFill>
              <a:latin typeface="Arial"/>
              <a:cs typeface="Arial"/>
            </a:rPr>
            <a:t> LMP</a:t>
          </a:r>
          <a:r>
            <a:rPr lang="de-AT" sz="1200" b="1" i="0" u="none" strike="noStrike" baseline="0" dirty="0" smtClean="0">
              <a:solidFill>
                <a:srgbClr val="000080"/>
              </a:solidFill>
              <a:latin typeface="Arial"/>
              <a:cs typeface="Arial"/>
            </a:rPr>
            <a:t> </a:t>
          </a:r>
          <a:r>
            <a:rPr lang="de-AT" sz="1200" b="1" i="0" u="none" strike="noStrike" baseline="0" dirty="0">
              <a:solidFill>
                <a:srgbClr val="000080"/>
              </a:solidFill>
              <a:latin typeface="Arial"/>
              <a:cs typeface="Arial"/>
            </a:rPr>
            <a:t>2012: € 2,125 </a:t>
          </a:r>
          <a:r>
            <a:rPr lang="de-AT" sz="1200" b="1" dirty="0" smtClean="0">
              <a:solidFill>
                <a:srgbClr val="000080"/>
              </a:solidFill>
              <a:latin typeface="Arial"/>
              <a:cs typeface="Arial"/>
            </a:rPr>
            <a:t>Billion</a:t>
          </a:r>
          <a:r>
            <a:rPr lang="de-AT" sz="1200" b="1" i="0" u="none" strike="noStrike" baseline="0" dirty="0" smtClean="0">
              <a:solidFill>
                <a:srgbClr val="000080"/>
              </a:solidFill>
              <a:latin typeface="Arial"/>
              <a:cs typeface="Arial"/>
            </a:rPr>
            <a:t> </a:t>
          </a:r>
          <a:endParaRPr lang="de-AT" sz="1200" b="1" i="0" u="none" strike="noStrike" baseline="0" dirty="0">
            <a:solidFill>
              <a:srgbClr val="000080"/>
            </a:solidFill>
            <a:latin typeface="Arial"/>
            <a:cs typeface="Arial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0.07775</cdr:x>
      <cdr:y>0.78825</cdr:y>
    </cdr:from>
    <cdr:to>
      <cdr:x>0.12125</cdr:x>
      <cdr:y>0.82325</cdr:y>
    </cdr:to>
    <cdr:sp macro="" textlink="">
      <cdr:nvSpPr>
        <cdr:cNvPr id="32769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10946" y="4459800"/>
          <a:ext cx="397764" cy="19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7432" rIns="27432" bIns="27432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de-AT" sz="1100" b="1" i="0" u="none" strike="noStrike" baseline="0">
              <a:solidFill>
                <a:srgbClr val="000000"/>
              </a:solidFill>
              <a:latin typeface="Arial"/>
              <a:cs typeface="Arial"/>
            </a:rPr>
            <a:t>78%</a:t>
          </a:r>
        </a:p>
      </cdr:txBody>
    </cdr:sp>
  </cdr:relSizeAnchor>
  <cdr:relSizeAnchor xmlns:cdr="http://schemas.openxmlformats.org/drawingml/2006/chartDrawing">
    <cdr:from>
      <cdr:x>0.1205</cdr:x>
      <cdr:y>0.73125</cdr:y>
    </cdr:from>
    <cdr:to>
      <cdr:x>0.165</cdr:x>
      <cdr:y>0.76625</cdr:y>
    </cdr:to>
    <cdr:sp macro="" textlink="">
      <cdr:nvSpPr>
        <cdr:cNvPr id="3277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01852" y="4137303"/>
          <a:ext cx="406908" cy="19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7432" rIns="27432" bIns="27432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de-AT" sz="1100" b="1" i="0" u="none" strike="noStrike" baseline="0">
              <a:solidFill>
                <a:srgbClr val="000000"/>
              </a:solidFill>
              <a:latin typeface="Arial"/>
              <a:cs typeface="Arial"/>
            </a:rPr>
            <a:t>75%</a:t>
          </a:r>
        </a:p>
      </cdr:txBody>
    </cdr:sp>
  </cdr:relSizeAnchor>
  <cdr:relSizeAnchor xmlns:cdr="http://schemas.openxmlformats.org/drawingml/2006/chartDrawing">
    <cdr:from>
      <cdr:x>0.15544</cdr:x>
      <cdr:y>0.68475</cdr:y>
    </cdr:from>
    <cdr:to>
      <cdr:x>0.19994</cdr:x>
      <cdr:y>0.719</cdr:y>
    </cdr:to>
    <cdr:sp macro="" textlink="">
      <cdr:nvSpPr>
        <cdr:cNvPr id="32771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421301" y="3874200"/>
          <a:ext cx="406908" cy="19378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7432" rIns="27432" bIns="27432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de-AT" sz="1100" b="1" i="0" u="none" strike="noStrike" baseline="0">
              <a:solidFill>
                <a:srgbClr val="000000"/>
              </a:solidFill>
              <a:latin typeface="Arial"/>
              <a:cs typeface="Arial"/>
            </a:rPr>
            <a:t>81%</a:t>
          </a:r>
        </a:p>
      </cdr:txBody>
    </cdr:sp>
  </cdr:relSizeAnchor>
  <cdr:relSizeAnchor xmlns:cdr="http://schemas.openxmlformats.org/drawingml/2006/chartDrawing">
    <cdr:from>
      <cdr:x>0.19143</cdr:x>
      <cdr:y>0.528</cdr:y>
    </cdr:from>
    <cdr:to>
      <cdr:x>0.23418</cdr:x>
      <cdr:y>0.563</cdr:y>
    </cdr:to>
    <cdr:sp macro="" textlink="">
      <cdr:nvSpPr>
        <cdr:cNvPr id="32772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750438" y="2987345"/>
          <a:ext cx="390906" cy="19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7432" rIns="27432" bIns="27432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de-AT" sz="11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51%</a:t>
          </a:r>
        </a:p>
      </cdr:txBody>
    </cdr:sp>
  </cdr:relSizeAnchor>
  <cdr:relSizeAnchor xmlns:cdr="http://schemas.openxmlformats.org/drawingml/2006/chartDrawing">
    <cdr:from>
      <cdr:x>0.05175</cdr:x>
      <cdr:y>0.0055</cdr:y>
    </cdr:from>
    <cdr:to>
      <cdr:x>0.9905</cdr:x>
      <cdr:y>0.10937</cdr:y>
    </cdr:to>
    <cdr:sp macro="" textlink="">
      <cdr:nvSpPr>
        <cdr:cNvPr id="32779" name="Text Box 1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09906" y="25346"/>
          <a:ext cx="7435726" cy="4787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36576" tIns="32004" rIns="36576" bIns="32004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de-AT" sz="16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Realisierte bzw. bis Ende August 2010 abgerechnete </a:t>
          </a:r>
          <a:r>
            <a:rPr lang="de-AT" sz="1600" b="1" dirty="0" smtClean="0">
              <a:solidFill>
                <a:srgbClr val="000000"/>
              </a:solidFill>
              <a:latin typeface="Arial"/>
              <a:cs typeface="Arial"/>
            </a:rPr>
            <a:t>KURZARBEIT</a:t>
          </a:r>
          <a:endParaRPr lang="de-AT" sz="1600" b="1" i="0" u="none" strike="noStrike" baseline="0" dirty="0">
            <a:solidFill>
              <a:srgbClr val="000000"/>
            </a:solidFill>
            <a:latin typeface="Arial"/>
            <a:cs typeface="Arial"/>
          </a:endParaRPr>
        </a:p>
      </cdr:txBody>
    </cdr:sp>
  </cdr:relSizeAnchor>
  <cdr:relSizeAnchor xmlns:cdr="http://schemas.openxmlformats.org/drawingml/2006/chartDrawing">
    <cdr:from>
      <cdr:x>0.83333</cdr:x>
      <cdr:y>0.64935</cdr:y>
    </cdr:from>
    <cdr:to>
      <cdr:x>0.89392</cdr:x>
      <cdr:y>0.68886</cdr:y>
    </cdr:to>
    <cdr:sp macro="" textlink="">
      <cdr:nvSpPr>
        <cdr:cNvPr id="32791" name="Text Box 2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620000" y="3673928"/>
          <a:ext cx="554005" cy="22354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7432" rIns="27432" bIns="27432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de-AT" sz="1100" b="1" i="0" u="none" strike="noStrike" baseline="0">
              <a:solidFill>
                <a:srgbClr val="000000"/>
              </a:solidFill>
              <a:latin typeface="Arial"/>
              <a:cs typeface="Arial"/>
            </a:rPr>
            <a:t>54%</a:t>
          </a:r>
        </a:p>
      </cdr:txBody>
    </cdr:sp>
  </cdr:relSizeAnchor>
  <cdr:relSizeAnchor xmlns:cdr="http://schemas.openxmlformats.org/drawingml/2006/chartDrawing">
    <cdr:from>
      <cdr:x>0.8716</cdr:x>
      <cdr:y>0.70089</cdr:y>
    </cdr:from>
    <cdr:to>
      <cdr:x>0.91535</cdr:x>
      <cdr:y>0.73589</cdr:y>
    </cdr:to>
    <cdr:sp macro="" textlink="">
      <cdr:nvSpPr>
        <cdr:cNvPr id="23" name="Text Box 2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969931" y="3965518"/>
          <a:ext cx="400050" cy="19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wrap="square" lIns="27432" tIns="27432" rIns="27432" bIns="27432" anchor="ctr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rtl="0">
            <a:defRPr sz="1000"/>
          </a:pPr>
          <a:r>
            <a:rPr lang="de-AT" sz="1100" b="1" i="0" u="none" strike="noStrike" baseline="0">
              <a:solidFill>
                <a:srgbClr val="000000"/>
              </a:solidFill>
              <a:latin typeface="Arial"/>
              <a:cs typeface="Arial"/>
            </a:rPr>
            <a:t>43%</a:t>
          </a:r>
        </a:p>
      </cdr:txBody>
    </cdr:sp>
  </cdr:relSizeAnchor>
  <cdr:relSizeAnchor xmlns:cdr="http://schemas.openxmlformats.org/drawingml/2006/chartDrawing">
    <cdr:from>
      <cdr:x>0.90774</cdr:x>
      <cdr:y>0.72322</cdr:y>
    </cdr:from>
    <cdr:to>
      <cdr:x>0.95149</cdr:x>
      <cdr:y>0.75822</cdr:y>
    </cdr:to>
    <cdr:sp macro="" textlink="">
      <cdr:nvSpPr>
        <cdr:cNvPr id="24" name="Text Box 2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300356" y="4091862"/>
          <a:ext cx="400050" cy="19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wrap="square" lIns="27432" tIns="27432" rIns="27432" bIns="27432" anchor="ctr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rtl="0">
            <a:defRPr sz="1000"/>
          </a:pPr>
          <a:r>
            <a:rPr lang="de-AT" sz="1100" b="1" i="0" u="none" strike="noStrike" baseline="0">
              <a:solidFill>
                <a:srgbClr val="000000"/>
              </a:solidFill>
              <a:latin typeface="Arial"/>
              <a:cs typeface="Arial"/>
            </a:rPr>
            <a:t>26%</a:t>
          </a:r>
        </a:p>
      </cdr:txBody>
    </cdr:sp>
  </cdr:relSizeAnchor>
  <cdr:relSizeAnchor xmlns:cdr="http://schemas.openxmlformats.org/drawingml/2006/chartDrawing">
    <cdr:from>
      <cdr:x>0.02727</cdr:x>
      <cdr:y>0.9375</cdr:y>
    </cdr:from>
    <cdr:to>
      <cdr:x>0.38182</cdr:x>
      <cdr:y>1</cdr:y>
    </cdr:to>
    <cdr:sp macro="" textlink="">
      <cdr:nvSpPr>
        <cdr:cNvPr id="2" name="Textfeld 1"/>
        <cdr:cNvSpPr txBox="1"/>
      </cdr:nvSpPr>
      <cdr:spPr>
        <a:xfrm xmlns:a="http://schemas.openxmlformats.org/drawingml/2006/main">
          <a:off x="216024" y="4320480"/>
          <a:ext cx="280831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de-AT" sz="1200" b="1" dirty="0" smtClean="0"/>
            <a:t>Quelle: AMS</a:t>
          </a:r>
          <a:endParaRPr lang="de-AT" sz="12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14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027" y="1"/>
            <a:ext cx="4303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812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6364"/>
            <a:ext cx="43014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812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027" y="6456364"/>
            <a:ext cx="4303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4D9067F-7A59-48F0-876B-563F9C17DCF0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266032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14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027" y="1"/>
            <a:ext cx="4303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53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029" y="3228976"/>
            <a:ext cx="7942580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456364"/>
            <a:ext cx="43014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027" y="6456364"/>
            <a:ext cx="4303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D4605CBA-F5A1-45AE-AC21-FC0AB837F15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4055380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06D18E7-6559-4578-8901-3D8C480BC85B}" type="slidenum">
              <a:rPr lang="de-DE" smtClean="0"/>
              <a:pPr eaLnBrk="1" hangingPunct="1"/>
              <a:t>1</a:t>
            </a:fld>
            <a:endParaRPr lang="de-DE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1CF283-4919-43F9-B8F9-50E417968C70}" type="slidenum">
              <a:rPr lang="de-DE" smtClean="0">
                <a:solidFill>
                  <a:prstClr val="black"/>
                </a:solidFill>
              </a:rPr>
              <a:pPr/>
              <a:t>19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8DDEEE-DD73-40A7-8818-312ECECE9673}" type="slidenum">
              <a:rPr lang="de-DE" smtClean="0">
                <a:solidFill>
                  <a:prstClr val="black"/>
                </a:solidFill>
              </a:rPr>
              <a:pPr/>
              <a:t>20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A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8DDEEE-DD73-40A7-8818-312ECECE9673}" type="slidenum">
              <a:rPr lang="de-DE" smtClean="0">
                <a:solidFill>
                  <a:prstClr val="black"/>
                </a:solidFill>
              </a:rPr>
              <a:pPr/>
              <a:t>21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A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8DDEEE-DD73-40A7-8818-312ECECE9673}" type="slidenum">
              <a:rPr lang="de-DE" smtClean="0">
                <a:solidFill>
                  <a:prstClr val="black"/>
                </a:solidFill>
              </a:rPr>
              <a:pPr/>
              <a:t>22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A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D23313-A7EF-45B6-819C-66921570D5AF}" type="slidenum">
              <a:rPr lang="de-DE" smtClean="0">
                <a:solidFill>
                  <a:prstClr val="black"/>
                </a:solidFill>
              </a:rPr>
              <a:pPr/>
              <a:t>23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AT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8DDEEE-DD73-40A7-8818-312ECECE9673}" type="slidenum">
              <a:rPr lang="de-DE" smtClean="0">
                <a:solidFill>
                  <a:prstClr val="black"/>
                </a:solidFill>
              </a:rPr>
              <a:pPr/>
              <a:t>24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A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D23313-A7EF-45B6-819C-66921570D5AF}" type="slidenum">
              <a:rPr lang="de-DE" smtClean="0">
                <a:solidFill>
                  <a:prstClr val="black"/>
                </a:solidFill>
              </a:rPr>
              <a:pPr/>
              <a:t>25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 smtClean="0"/>
              <a:t>Arbeitszeitreduktion um 10-90%</a:t>
            </a:r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 smtClean="0"/>
              <a:t>Einkommensentfall – Ausgleich mit ALQ (Einkommensschutz 90% in der Metallindustrie)</a:t>
            </a:r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 smtClean="0"/>
              <a:t>Gesicherte Arbeitsplätze: 3700 (</a:t>
            </a:r>
            <a:r>
              <a:rPr lang="de-AT" dirty="0" err="1" smtClean="0"/>
              <a:t>Hijzen</a:t>
            </a:r>
            <a:r>
              <a:rPr lang="de-AT" dirty="0" smtClean="0"/>
              <a:t>, </a:t>
            </a:r>
            <a:r>
              <a:rPr lang="de-AT" dirty="0" err="1" smtClean="0"/>
              <a:t>Venn</a:t>
            </a:r>
            <a:r>
              <a:rPr lang="de-AT" dirty="0" smtClean="0"/>
              <a:t> 2011) bis 6000 (</a:t>
            </a:r>
            <a:r>
              <a:rPr lang="de-AT" dirty="0" err="1" smtClean="0"/>
              <a:t>Mahringer</a:t>
            </a:r>
            <a:r>
              <a:rPr lang="de-AT" dirty="0" smtClean="0"/>
              <a:t> et. al. 2011) </a:t>
            </a:r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/>
              <a:t> </a:t>
            </a:r>
            <a:endParaRPr lang="de-AT" dirty="0" smtClean="0"/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/>
              <a:t> </a:t>
            </a:r>
            <a:endParaRPr lang="de-AT" dirty="0" smtClean="0"/>
          </a:p>
          <a:p>
            <a:pPr marL="171450" indent="-171450" eaLnBrk="1" hangingPunct="1">
              <a:buFont typeface="Arial" pitchFamily="34" charset="0"/>
              <a:buChar char="•"/>
            </a:pPr>
            <a:endParaRPr lang="de-AT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D23313-A7EF-45B6-819C-66921570D5AF}" type="slidenum">
              <a:rPr lang="de-DE" smtClean="0">
                <a:solidFill>
                  <a:prstClr val="black"/>
                </a:solidFill>
              </a:rPr>
              <a:pPr/>
              <a:t>26</a:t>
            </a:fld>
            <a:endParaRPr lang="de-DE" smtClean="0">
              <a:solidFill>
                <a:prstClr val="black"/>
              </a:solidFill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 smtClean="0"/>
              <a:t>Arbeitszeitreduktion um 10-90%</a:t>
            </a:r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 smtClean="0"/>
              <a:t>Einkommensentfall – Ausgleich mit ALQ (Einkommensschutz 90% in der Metallindustrie)</a:t>
            </a:r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 smtClean="0"/>
              <a:t>Gesicherte Arbeitsplätze: 3700 (</a:t>
            </a:r>
            <a:r>
              <a:rPr lang="de-AT" dirty="0" err="1" smtClean="0"/>
              <a:t>Hijzen</a:t>
            </a:r>
            <a:r>
              <a:rPr lang="de-AT" dirty="0" smtClean="0"/>
              <a:t>, </a:t>
            </a:r>
            <a:r>
              <a:rPr lang="de-AT" dirty="0" err="1" smtClean="0"/>
              <a:t>Venn</a:t>
            </a:r>
            <a:r>
              <a:rPr lang="de-AT" dirty="0" smtClean="0"/>
              <a:t> 2011) bis 6000 (</a:t>
            </a:r>
            <a:r>
              <a:rPr lang="de-AT" dirty="0" err="1" smtClean="0"/>
              <a:t>Mahringer</a:t>
            </a:r>
            <a:r>
              <a:rPr lang="de-AT" dirty="0" smtClean="0"/>
              <a:t> et. al. 2011) </a:t>
            </a:r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/>
              <a:t> </a:t>
            </a:r>
            <a:endParaRPr lang="de-AT" dirty="0" smtClean="0"/>
          </a:p>
          <a:p>
            <a:pPr marL="171450" indent="-171450" eaLnBrk="1" hangingPunct="1">
              <a:buFont typeface="Arial" pitchFamily="34" charset="0"/>
              <a:buChar char="•"/>
            </a:pPr>
            <a:r>
              <a:rPr lang="de-AT" dirty="0"/>
              <a:t> </a:t>
            </a:r>
            <a:endParaRPr lang="de-AT" dirty="0" smtClean="0"/>
          </a:p>
          <a:p>
            <a:pPr marL="171450" indent="-171450" eaLnBrk="1" hangingPunct="1">
              <a:buFont typeface="Arial" pitchFamily="34" charset="0"/>
              <a:buChar char="•"/>
            </a:pPr>
            <a:endParaRPr lang="de-AT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10" descr="bmask_hg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797425"/>
            <a:ext cx="9144000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umsplatzhalter 3"/>
          <p:cNvSpPr>
            <a:spLocks/>
          </p:cNvSpPr>
          <p:nvPr userDrawn="1"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Fußzeilenplatzhalter 4"/>
          <p:cNvSpPr>
            <a:spLocks/>
          </p:cNvSpPr>
          <p:nvPr userDrawn="1"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6"/>
          <p:cNvSpPr txBox="1">
            <a:spLocks noChangeArrowheads="1"/>
          </p:cNvSpPr>
          <p:nvPr userDrawn="1"/>
        </p:nvSpPr>
        <p:spPr bwMode="auto">
          <a:xfrm>
            <a:off x="735013" y="6021388"/>
            <a:ext cx="822960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de-AT" sz="1600" b="1" dirty="0" smtClean="0">
                <a:solidFill>
                  <a:srgbClr val="506671"/>
                </a:solidFill>
              </a:rPr>
              <a:t>Johannes Schweighofer</a:t>
            </a:r>
          </a:p>
          <a:p>
            <a:pPr eaLnBrk="1" hangingPunct="1">
              <a:defRPr/>
            </a:pPr>
            <a:r>
              <a:rPr lang="de-AT" sz="1600" b="1" dirty="0" err="1" smtClean="0">
                <a:solidFill>
                  <a:srgbClr val="506671"/>
                </a:solidFill>
              </a:rPr>
              <a:t>February</a:t>
            </a:r>
            <a:r>
              <a:rPr lang="de-AT" sz="1600" b="1" dirty="0" smtClean="0">
                <a:solidFill>
                  <a:srgbClr val="506671"/>
                </a:solidFill>
              </a:rPr>
              <a:t> 2014</a:t>
            </a:r>
            <a:endParaRPr lang="de-DE" sz="1600" b="1" dirty="0" smtClean="0">
              <a:solidFill>
                <a:srgbClr val="506671"/>
              </a:solidFill>
            </a:endParaRPr>
          </a:p>
        </p:txBody>
      </p:sp>
      <p:cxnSp>
        <p:nvCxnSpPr>
          <p:cNvPr id="7" name="Gerade Verbindung 6"/>
          <p:cNvCxnSpPr/>
          <p:nvPr userDrawn="1"/>
        </p:nvCxnSpPr>
        <p:spPr>
          <a:xfrm>
            <a:off x="612775" y="4192588"/>
            <a:ext cx="7918450" cy="15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8" name="Bild 17" descr="logo_cover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0" y="0"/>
            <a:ext cx="2884488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28"/>
          <p:cNvSpPr txBox="1">
            <a:spLocks noChangeArrowheads="1"/>
          </p:cNvSpPr>
          <p:nvPr userDrawn="1"/>
        </p:nvSpPr>
        <p:spPr bwMode="auto">
          <a:xfrm>
            <a:off x="643714" y="2075364"/>
            <a:ext cx="79216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de-AT" sz="4000" b="1" dirty="0" err="1" smtClean="0"/>
              <a:t>How</a:t>
            </a:r>
            <a:r>
              <a:rPr lang="de-AT" sz="4000" b="1" baseline="0" dirty="0" smtClean="0"/>
              <a:t> </a:t>
            </a:r>
            <a:r>
              <a:rPr lang="de-AT" sz="4000" b="1" baseline="0" dirty="0" err="1" smtClean="0"/>
              <a:t>to</a:t>
            </a:r>
            <a:r>
              <a:rPr lang="de-AT" sz="4000" b="1" baseline="0" dirty="0" smtClean="0"/>
              <a:t> </a:t>
            </a:r>
            <a:r>
              <a:rPr lang="de-AT" sz="4000" b="1" baseline="0" dirty="0" err="1" smtClean="0"/>
              <a:t>reduce</a:t>
            </a:r>
            <a:r>
              <a:rPr lang="de-AT" sz="4000" b="1" baseline="0" dirty="0" smtClean="0"/>
              <a:t> </a:t>
            </a:r>
            <a:r>
              <a:rPr lang="de-AT" sz="4000" b="1" baseline="0" dirty="0" err="1" smtClean="0"/>
              <a:t>unemployment</a:t>
            </a:r>
            <a:r>
              <a:rPr lang="de-AT" sz="4000" b="1" baseline="0" dirty="0" smtClean="0"/>
              <a:t> in </a:t>
            </a:r>
            <a:r>
              <a:rPr lang="de-AT" sz="4000" b="1" baseline="0" dirty="0" err="1" smtClean="0"/>
              <a:t>Slovakia</a:t>
            </a:r>
            <a:r>
              <a:rPr lang="de-AT" sz="4000" b="1" baseline="0" dirty="0" smtClean="0"/>
              <a:t>?</a:t>
            </a:r>
            <a:r>
              <a:rPr lang="de-AT" sz="4000" b="1" dirty="0" smtClean="0"/>
              <a:t>  </a:t>
            </a:r>
          </a:p>
          <a:p>
            <a:pPr algn="ctr" eaLnBrk="1" hangingPunct="1">
              <a:defRPr/>
            </a:pPr>
            <a:r>
              <a:rPr lang="de-AT" sz="3200" b="1" dirty="0" err="1" smtClean="0"/>
              <a:t>Lessons</a:t>
            </a:r>
            <a:r>
              <a:rPr lang="de-AT" sz="3200" b="1" baseline="0" dirty="0" smtClean="0"/>
              <a:t> </a:t>
            </a:r>
            <a:r>
              <a:rPr lang="de-AT" sz="3200" b="1" baseline="0" dirty="0" err="1" smtClean="0"/>
              <a:t>from</a:t>
            </a:r>
            <a:r>
              <a:rPr lang="de-AT" sz="3200" b="1" baseline="0" dirty="0" smtClean="0"/>
              <a:t> Austrian </a:t>
            </a:r>
            <a:r>
              <a:rPr lang="de-AT" sz="3200" b="1" baseline="0" dirty="0" err="1" smtClean="0"/>
              <a:t>experiences</a:t>
            </a:r>
            <a:endParaRPr lang="de-DE" sz="3200" b="1" dirty="0" smtClean="0"/>
          </a:p>
        </p:txBody>
      </p:sp>
      <p:sp>
        <p:nvSpPr>
          <p:cNvPr id="11" name="Text Box 29"/>
          <p:cNvSpPr txBox="1">
            <a:spLocks noChangeArrowheads="1"/>
          </p:cNvSpPr>
          <p:nvPr userDrawn="1"/>
        </p:nvSpPr>
        <p:spPr bwMode="auto">
          <a:xfrm>
            <a:off x="611188" y="4221163"/>
            <a:ext cx="792162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de-AT" sz="2000" dirty="0" smtClean="0"/>
              <a:t>Joint</a:t>
            </a:r>
            <a:r>
              <a:rPr lang="de-AT" sz="2000" baseline="0" dirty="0" smtClean="0"/>
              <a:t> Seminar </a:t>
            </a:r>
            <a:r>
              <a:rPr lang="de-AT" sz="2000" baseline="0" dirty="0" err="1" smtClean="0"/>
              <a:t>of</a:t>
            </a:r>
            <a:r>
              <a:rPr lang="de-AT" sz="2000" baseline="0" dirty="0" smtClean="0"/>
              <a:t> EU-COM in </a:t>
            </a:r>
            <a:r>
              <a:rPr lang="de-AT" sz="2000" baseline="0" dirty="0" err="1" smtClean="0"/>
              <a:t>Slovakia</a:t>
            </a:r>
            <a:r>
              <a:rPr lang="de-AT" sz="2000" baseline="0" dirty="0" smtClean="0"/>
              <a:t> </a:t>
            </a:r>
            <a:r>
              <a:rPr lang="de-AT" sz="2000" baseline="0" dirty="0" err="1" smtClean="0"/>
              <a:t>and</a:t>
            </a:r>
            <a:r>
              <a:rPr lang="de-AT" sz="2000" baseline="0" dirty="0" smtClean="0"/>
              <a:t> INEKO</a:t>
            </a:r>
          </a:p>
          <a:p>
            <a:pPr eaLnBrk="1" hangingPunct="1">
              <a:defRPr/>
            </a:pPr>
            <a:r>
              <a:rPr lang="de-AT" sz="2000" baseline="0" dirty="0" smtClean="0"/>
              <a:t>13/02/2014</a:t>
            </a:r>
          </a:p>
          <a:p>
            <a:pPr eaLnBrk="1" hangingPunct="1">
              <a:defRPr/>
            </a:pPr>
            <a:r>
              <a:rPr lang="de-AT" sz="2000" baseline="0" dirty="0" err="1" smtClean="0"/>
              <a:t>Representation</a:t>
            </a:r>
            <a:r>
              <a:rPr lang="de-AT" sz="2000" baseline="0" dirty="0" smtClean="0"/>
              <a:t> </a:t>
            </a:r>
            <a:r>
              <a:rPr lang="de-AT" sz="2000" baseline="0" dirty="0" err="1" smtClean="0"/>
              <a:t>of</a:t>
            </a:r>
            <a:r>
              <a:rPr lang="de-AT" sz="2000" baseline="0" dirty="0" smtClean="0"/>
              <a:t> EU-COM in </a:t>
            </a:r>
            <a:r>
              <a:rPr lang="de-AT" sz="2000" baseline="0" dirty="0" err="1" smtClean="0"/>
              <a:t>Slovak</a:t>
            </a:r>
            <a:r>
              <a:rPr lang="de-AT" sz="2000" baseline="0" dirty="0" smtClean="0"/>
              <a:t> </a:t>
            </a:r>
            <a:r>
              <a:rPr lang="de-AT" sz="2000" baseline="0" dirty="0" err="1" smtClean="0"/>
              <a:t>Republic</a:t>
            </a:r>
            <a:r>
              <a:rPr lang="de-AT" sz="2000" baseline="0" dirty="0" smtClean="0"/>
              <a:t>, </a:t>
            </a:r>
            <a:r>
              <a:rPr lang="de-AT" sz="2000" baseline="0" dirty="0" err="1" smtClean="0"/>
              <a:t>Palisady</a:t>
            </a:r>
            <a:r>
              <a:rPr lang="de-AT" sz="2000" baseline="0" dirty="0" smtClean="0"/>
              <a:t> 29</a:t>
            </a:r>
          </a:p>
          <a:p>
            <a:pPr eaLnBrk="1" hangingPunct="1">
              <a:defRPr/>
            </a:pPr>
            <a:r>
              <a:rPr lang="de-AT" sz="2000" baseline="0" dirty="0" smtClean="0"/>
              <a:t>Bratislava</a:t>
            </a:r>
          </a:p>
        </p:txBody>
      </p:sp>
      <p:pic>
        <p:nvPicPr>
          <p:cNvPr id="12" name="Picture 30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41300"/>
            <a:ext cx="2447925" cy="890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80396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861321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236908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15950" y="1600200"/>
            <a:ext cx="38798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798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114648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380093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2101489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4078077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3617580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242132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2582586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0025" y="611188"/>
            <a:ext cx="1978025" cy="551497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11188" y="611188"/>
            <a:ext cx="5786437" cy="551497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2028945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188" y="611188"/>
            <a:ext cx="7900987" cy="8731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15950" y="1600200"/>
            <a:ext cx="3879850" cy="4525963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79850" cy="4525963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4225096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el und Diagramm oder Organi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188" y="611188"/>
            <a:ext cx="7900987" cy="8731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SmartArt-Platzhalter 2"/>
          <p:cNvSpPr>
            <a:spLocks noGrp="1"/>
          </p:cNvSpPr>
          <p:nvPr>
            <p:ph type="dgm" idx="1"/>
          </p:nvPr>
        </p:nvSpPr>
        <p:spPr>
          <a:xfrm>
            <a:off x="615950" y="1600200"/>
            <a:ext cx="7912100" cy="4525963"/>
          </a:xfrm>
        </p:spPr>
        <p:txBody>
          <a:bodyPr/>
          <a:lstStyle/>
          <a:p>
            <a:pPr lvl="0"/>
            <a:endParaRPr lang="de-AT" noProof="0" smtClean="0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23957695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188" y="611188"/>
            <a:ext cx="7900987" cy="8731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615950" y="1600200"/>
            <a:ext cx="7912100" cy="4525963"/>
          </a:xfrm>
        </p:spPr>
        <p:txBody>
          <a:bodyPr/>
          <a:lstStyle/>
          <a:p>
            <a:pPr lvl="0"/>
            <a:endParaRPr lang="de-AT" noProof="0" smtClean="0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</p:spTree>
    <p:extLst>
      <p:ext uri="{BB962C8B-B14F-4D97-AF65-F5344CB8AC3E}">
        <p14:creationId xmlns:p14="http://schemas.microsoft.com/office/powerpoint/2010/main" xmlns="" val="887201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0" descr="bmask_hg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425"/>
            <a:ext cx="91440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umsplatzhalter 3"/>
          <p:cNvSpPr>
            <a:spLocks/>
          </p:cNvSpPr>
          <p:nvPr userDrawn="1"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Fußzeilenplatzhalter 4"/>
          <p:cNvSpPr>
            <a:spLocks/>
          </p:cNvSpPr>
          <p:nvPr userDrawn="1"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 txBox="1">
            <a:spLocks noChangeArrowheads="1"/>
          </p:cNvSpPr>
          <p:nvPr userDrawn="1"/>
        </p:nvSpPr>
        <p:spPr bwMode="auto">
          <a:xfrm>
            <a:off x="612775" y="6021388"/>
            <a:ext cx="82296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de-AT" sz="1600" b="1" dirty="0">
                <a:solidFill>
                  <a:srgbClr val="506671"/>
                </a:solidFill>
              </a:rPr>
              <a:t>Johannes Schweighofer</a:t>
            </a:r>
          </a:p>
          <a:p>
            <a:pPr>
              <a:defRPr/>
            </a:pPr>
            <a:r>
              <a:rPr lang="de-AT" sz="1600" b="1" dirty="0">
                <a:solidFill>
                  <a:srgbClr val="506671"/>
                </a:solidFill>
              </a:rPr>
              <a:t>Bratislava, 14. April 2012</a:t>
            </a:r>
            <a:endParaRPr lang="de-DE" sz="1600" b="1" dirty="0">
              <a:solidFill>
                <a:srgbClr val="506671"/>
              </a:solidFill>
            </a:endParaRPr>
          </a:p>
        </p:txBody>
      </p:sp>
      <p:cxnSp>
        <p:nvCxnSpPr>
          <p:cNvPr id="6" name="Gerade Verbindung 5"/>
          <p:cNvCxnSpPr/>
          <p:nvPr userDrawn="1"/>
        </p:nvCxnSpPr>
        <p:spPr>
          <a:xfrm>
            <a:off x="611560" y="3645024"/>
            <a:ext cx="7918450" cy="15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7" name="Bild 17" descr="logo_cover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0"/>
            <a:ext cx="2884488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28"/>
          <p:cNvSpPr txBox="1">
            <a:spLocks noChangeArrowheads="1"/>
          </p:cNvSpPr>
          <p:nvPr userDrawn="1"/>
        </p:nvSpPr>
        <p:spPr bwMode="auto">
          <a:xfrm>
            <a:off x="577288" y="1471613"/>
            <a:ext cx="792162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endParaRPr lang="de-AT" sz="4000" b="1" dirty="0">
              <a:solidFill>
                <a:srgbClr val="000000"/>
              </a:solidFill>
            </a:endParaRPr>
          </a:p>
          <a:p>
            <a:pPr algn="ctr">
              <a:defRPr/>
            </a:pPr>
            <a:r>
              <a:rPr lang="de-AT" sz="3600" b="1" dirty="0">
                <a:solidFill>
                  <a:srgbClr val="000000"/>
                </a:solidFill>
              </a:rPr>
              <a:t>Beschäftigungspolitik in Zeiten der Krise – am Beispiel Österreich</a:t>
            </a:r>
            <a:endParaRPr lang="de-DE" sz="3600" b="1" dirty="0">
              <a:solidFill>
                <a:srgbClr val="000000"/>
              </a:solidFill>
            </a:endParaRPr>
          </a:p>
        </p:txBody>
      </p:sp>
      <p:sp>
        <p:nvSpPr>
          <p:cNvPr id="9" name="Text Box 29"/>
          <p:cNvSpPr txBox="1">
            <a:spLocks noChangeArrowheads="1"/>
          </p:cNvSpPr>
          <p:nvPr userDrawn="1"/>
        </p:nvSpPr>
        <p:spPr bwMode="auto">
          <a:xfrm>
            <a:off x="683568" y="3645024"/>
            <a:ext cx="792162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endParaRPr lang="de-AT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AT" sz="2000" dirty="0">
                <a:solidFill>
                  <a:srgbClr val="000000"/>
                </a:solidFill>
              </a:rPr>
              <a:t>5. Schule der Akademie der Sozialdemokratie 2012</a:t>
            </a:r>
          </a:p>
          <a:p>
            <a:pPr>
              <a:defRPr/>
            </a:pPr>
            <a:endParaRPr lang="de-AT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AT" sz="2000" dirty="0">
                <a:solidFill>
                  <a:srgbClr val="000000"/>
                </a:solidFill>
              </a:rPr>
              <a:t>13.-15. April 2012, Hotel </a:t>
            </a:r>
            <a:r>
              <a:rPr lang="de-AT" sz="2000" dirty="0" err="1">
                <a:solidFill>
                  <a:srgbClr val="000000"/>
                </a:solidFill>
              </a:rPr>
              <a:t>Sorea</a:t>
            </a:r>
            <a:r>
              <a:rPr lang="de-AT" sz="2000" dirty="0">
                <a:solidFill>
                  <a:srgbClr val="000000"/>
                </a:solidFill>
              </a:rPr>
              <a:t> </a:t>
            </a:r>
            <a:r>
              <a:rPr lang="de-AT" sz="2000" dirty="0" err="1">
                <a:solidFill>
                  <a:srgbClr val="000000"/>
                </a:solidFill>
              </a:rPr>
              <a:t>Regia</a:t>
            </a:r>
            <a:r>
              <a:rPr lang="de-AT" sz="2000" dirty="0">
                <a:solidFill>
                  <a:srgbClr val="000000"/>
                </a:solidFill>
              </a:rPr>
              <a:t>, Bratislava</a:t>
            </a:r>
            <a:endParaRPr lang="de-DE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8805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1212489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7375602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15950" y="1600200"/>
            <a:ext cx="38798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798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5617961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0707144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194391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9806263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8454272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7865592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754998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0025" y="611188"/>
            <a:ext cx="1978025" cy="551497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11188" y="611188"/>
            <a:ext cx="5786437" cy="551497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8052855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188" y="611188"/>
            <a:ext cx="7900987" cy="8731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15950" y="1600200"/>
            <a:ext cx="3879850" cy="4525963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79850" cy="4525963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5521098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el und Diagramm oder Organi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188" y="611188"/>
            <a:ext cx="7900987" cy="8731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SmartArt-Platzhalter 2"/>
          <p:cNvSpPr>
            <a:spLocks noGrp="1"/>
          </p:cNvSpPr>
          <p:nvPr>
            <p:ph type="dgm" idx="1"/>
          </p:nvPr>
        </p:nvSpPr>
        <p:spPr>
          <a:xfrm>
            <a:off x="615950" y="1600200"/>
            <a:ext cx="7912100" cy="4525963"/>
          </a:xfrm>
        </p:spPr>
        <p:txBody>
          <a:bodyPr/>
          <a:lstStyle/>
          <a:p>
            <a:pPr lvl="0"/>
            <a:endParaRPr lang="de-AT" noProof="0" smtClean="0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3787993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188" y="611188"/>
            <a:ext cx="7900987" cy="8731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615950" y="1600200"/>
            <a:ext cx="7912100" cy="4525963"/>
          </a:xfrm>
        </p:spPr>
        <p:txBody>
          <a:bodyPr/>
          <a:lstStyle/>
          <a:p>
            <a:pPr lvl="0"/>
            <a:endParaRPr lang="de-AT" noProof="0" smtClean="0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867849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Bild 3" descr="bmask_hg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797425"/>
            <a:ext cx="9144000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6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1188" y="6237288"/>
            <a:ext cx="60483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50667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r>
              <a:rPr lang="de-DE"/>
              <a:t>Labour Market Policy in Austria</a:t>
            </a:r>
          </a:p>
          <a:p>
            <a:pPr>
              <a:defRPr/>
            </a:pPr>
            <a:r>
              <a:rPr lang="de-DE"/>
              <a:t>July 2012</a:t>
            </a:r>
          </a:p>
        </p:txBody>
      </p:sp>
      <p:sp>
        <p:nvSpPr>
          <p:cNvPr id="1028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5950" y="1600200"/>
            <a:ext cx="79121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BLINDTEXT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</p:txBody>
      </p:sp>
      <p:sp>
        <p:nvSpPr>
          <p:cNvPr id="102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611188"/>
            <a:ext cx="7900987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</a:t>
            </a:r>
            <a:br>
              <a:rPr lang="de-DE" smtClean="0"/>
            </a:br>
            <a:r>
              <a:rPr lang="de-DE" smtClean="0"/>
              <a:t>DURCH KLICKEN BEARBEITEN</a:t>
            </a:r>
          </a:p>
        </p:txBody>
      </p:sp>
      <p:cxnSp>
        <p:nvCxnSpPr>
          <p:cNvPr id="9" name="Gerade Verbindung 8"/>
          <p:cNvCxnSpPr/>
          <p:nvPr userDrawn="1"/>
        </p:nvCxnSpPr>
        <p:spPr>
          <a:xfrm>
            <a:off x="612775" y="6108700"/>
            <a:ext cx="7918450" cy="1588"/>
          </a:xfrm>
          <a:prstGeom prst="line">
            <a:avLst/>
          </a:prstGeom>
          <a:ln w="25400">
            <a:solidFill>
              <a:srgbClr val="50667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31" name="Bild 16" descr="bmask_kurzvarurl_cmyk.eps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1800" y="6269038"/>
            <a:ext cx="1749425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25" r:id="rId1"/>
    <p:sldLayoutId id="2147484912" r:id="rId2"/>
    <p:sldLayoutId id="2147484913" r:id="rId3"/>
    <p:sldLayoutId id="2147484914" r:id="rId4"/>
    <p:sldLayoutId id="2147484915" r:id="rId5"/>
    <p:sldLayoutId id="2147484916" r:id="rId6"/>
    <p:sldLayoutId id="2147484917" r:id="rId7"/>
    <p:sldLayoutId id="2147484918" r:id="rId8"/>
    <p:sldLayoutId id="2147484919" r:id="rId9"/>
    <p:sldLayoutId id="2147484920" r:id="rId10"/>
    <p:sldLayoutId id="2147484921" r:id="rId11"/>
    <p:sldLayoutId id="2147484922" r:id="rId12"/>
    <p:sldLayoutId id="2147484923" r:id="rId13"/>
    <p:sldLayoutId id="2147484924" r:id="rId14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-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›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×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Bild 3" descr="bmask_hg.jpg"/>
          <p:cNvPicPr>
            <a:picLocks noChangeAspect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797425"/>
            <a:ext cx="91440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6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1188" y="6237288"/>
            <a:ext cx="60483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506671"/>
                </a:solidFill>
              </a:defRPr>
            </a:lvl1pPr>
          </a:lstStyle>
          <a:p>
            <a:pPr>
              <a:defRPr/>
            </a:pPr>
            <a:r>
              <a:rPr lang="de-AT" smtClean="0"/>
              <a:t>Arbeitsmarktpolitik in Österreich März 2011</a:t>
            </a:r>
            <a:endParaRPr lang="de-DE"/>
          </a:p>
        </p:txBody>
      </p:sp>
      <p:sp>
        <p:nvSpPr>
          <p:cNvPr id="3076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5950" y="1600200"/>
            <a:ext cx="79121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BLINDTEXT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</p:txBody>
      </p:sp>
      <p:sp>
        <p:nvSpPr>
          <p:cNvPr id="307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611188"/>
            <a:ext cx="7900987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</a:t>
            </a:r>
            <a:br>
              <a:rPr lang="de-DE" smtClean="0"/>
            </a:br>
            <a:r>
              <a:rPr lang="de-DE" smtClean="0"/>
              <a:t>DURCH KLICKEN BEARBEITEN</a:t>
            </a:r>
          </a:p>
        </p:txBody>
      </p:sp>
      <p:cxnSp>
        <p:nvCxnSpPr>
          <p:cNvPr id="9" name="Gerade Verbindung 8"/>
          <p:cNvCxnSpPr/>
          <p:nvPr userDrawn="1"/>
        </p:nvCxnSpPr>
        <p:spPr>
          <a:xfrm>
            <a:off x="612775" y="6108700"/>
            <a:ext cx="7918450" cy="1588"/>
          </a:xfrm>
          <a:prstGeom prst="line">
            <a:avLst/>
          </a:prstGeom>
          <a:ln w="25400">
            <a:solidFill>
              <a:srgbClr val="50667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079" name="Bild 16" descr="bmask_kurzvarurl_cmyk.eps"/>
          <p:cNvPicPr>
            <a:picLocks noChangeAspect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781800" y="6269038"/>
            <a:ext cx="17494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80610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41" r:id="rId1"/>
    <p:sldLayoutId id="2147484942" r:id="rId2"/>
    <p:sldLayoutId id="2147484943" r:id="rId3"/>
    <p:sldLayoutId id="2147484944" r:id="rId4"/>
    <p:sldLayoutId id="2147484945" r:id="rId5"/>
    <p:sldLayoutId id="2147484946" r:id="rId6"/>
    <p:sldLayoutId id="2147484947" r:id="rId7"/>
    <p:sldLayoutId id="2147484948" r:id="rId8"/>
    <p:sldLayoutId id="2147484949" r:id="rId9"/>
    <p:sldLayoutId id="2147484950" r:id="rId10"/>
    <p:sldLayoutId id="2147484951" r:id="rId11"/>
    <p:sldLayoutId id="2147484952" r:id="rId12"/>
    <p:sldLayoutId id="2147484953" r:id="rId13"/>
    <p:sldLayoutId id="2147484954" r:id="rId14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0667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-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›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×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johannes-schweighofer.at/publikationen.htm" TargetMode="External"/><Relationship Id="rId2" Type="http://schemas.openxmlformats.org/officeDocument/2006/relationships/hyperlink" Target="http://www.social-europe.eu/author/johannes-schweighofe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johannes-schweighofer.at/vortraege.htm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00987" cy="873125"/>
          </a:xfrm>
        </p:spPr>
        <p:txBody>
          <a:bodyPr/>
          <a:lstStyle/>
          <a:p>
            <a:r>
              <a:rPr lang="de-AT" sz="3600" dirty="0" smtClean="0"/>
              <a:t>  Content</a:t>
            </a:r>
            <a:endParaRPr lang="en-GB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916832"/>
            <a:ext cx="7912100" cy="2952328"/>
          </a:xfrm>
        </p:spPr>
        <p:txBody>
          <a:bodyPr/>
          <a:lstStyle/>
          <a:p>
            <a:r>
              <a:rPr lang="de-AT" sz="3200" dirty="0" err="1" smtClean="0"/>
              <a:t>Empirical</a:t>
            </a:r>
            <a:r>
              <a:rPr lang="de-AT" sz="3200" dirty="0" smtClean="0"/>
              <a:t> Facts </a:t>
            </a:r>
            <a:r>
              <a:rPr lang="de-AT" sz="3200" dirty="0" err="1" smtClean="0"/>
              <a:t>and</a:t>
            </a:r>
            <a:r>
              <a:rPr lang="de-AT" sz="3200" dirty="0" smtClean="0"/>
              <a:t> </a:t>
            </a:r>
            <a:r>
              <a:rPr lang="de-AT" sz="3200" dirty="0" err="1" smtClean="0"/>
              <a:t>Figures</a:t>
            </a:r>
            <a:endParaRPr lang="de-AT" sz="3200" dirty="0"/>
          </a:p>
          <a:p>
            <a:pPr marL="0" indent="0">
              <a:buNone/>
              <a:tabLst>
                <a:tab pos="355600" algn="l"/>
              </a:tabLst>
            </a:pPr>
            <a:r>
              <a:rPr lang="de-AT" sz="3200" dirty="0" smtClean="0"/>
              <a:t>	(</a:t>
            </a:r>
            <a:r>
              <a:rPr lang="de-AT" sz="3200" dirty="0" err="1" smtClean="0"/>
              <a:t>Slovakia</a:t>
            </a:r>
            <a:r>
              <a:rPr lang="de-AT" sz="3200" dirty="0" smtClean="0"/>
              <a:t> – Austria) </a:t>
            </a:r>
          </a:p>
          <a:p>
            <a:pPr marL="0" indent="0">
              <a:buNone/>
              <a:tabLst>
                <a:tab pos="355600" algn="l"/>
              </a:tabLst>
            </a:pPr>
            <a:endParaRPr lang="de-AT" sz="3200" dirty="0" smtClean="0"/>
          </a:p>
          <a:p>
            <a:pPr>
              <a:tabLst>
                <a:tab pos="355600" algn="l"/>
              </a:tabLst>
            </a:pPr>
            <a:r>
              <a:rPr lang="de-AT" sz="3200" dirty="0" err="1" smtClean="0"/>
              <a:t>Policy</a:t>
            </a:r>
            <a:r>
              <a:rPr lang="de-AT" sz="3200" dirty="0" smtClean="0"/>
              <a:t> </a:t>
            </a:r>
            <a:r>
              <a:rPr lang="de-AT" sz="3200" dirty="0" err="1" smtClean="0"/>
              <a:t>Conclusions</a:t>
            </a:r>
            <a:r>
              <a:rPr lang="de-AT" sz="3200" dirty="0" smtClean="0"/>
              <a:t> - </a:t>
            </a:r>
            <a:r>
              <a:rPr lang="de-AT" sz="3200" dirty="0" err="1" smtClean="0"/>
              <a:t>Lessons</a:t>
            </a:r>
            <a:r>
              <a:rPr lang="de-AT" sz="3200" dirty="0" smtClean="0"/>
              <a:t> </a:t>
            </a:r>
            <a:r>
              <a:rPr lang="de-AT" sz="3200" dirty="0" err="1" smtClean="0"/>
              <a:t>to</a:t>
            </a:r>
            <a:r>
              <a:rPr lang="de-AT" sz="3200" dirty="0" smtClean="0"/>
              <a:t> </a:t>
            </a:r>
            <a:r>
              <a:rPr lang="de-AT" sz="3200" dirty="0" err="1" smtClean="0"/>
              <a:t>be</a:t>
            </a:r>
            <a:r>
              <a:rPr lang="de-AT" sz="3200" dirty="0" smtClean="0"/>
              <a:t> </a:t>
            </a:r>
            <a:r>
              <a:rPr lang="de-AT" sz="3200" dirty="0" err="1" smtClean="0"/>
              <a:t>learnd</a:t>
            </a:r>
            <a:r>
              <a:rPr lang="de-AT" sz="3200" dirty="0" smtClean="0"/>
              <a:t> </a:t>
            </a:r>
          </a:p>
          <a:p>
            <a:endParaRPr lang="en-GB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1711675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11560" y="764704"/>
            <a:ext cx="7912100" cy="4857403"/>
          </a:xfrm>
        </p:spPr>
        <p:txBody>
          <a:bodyPr/>
          <a:lstStyle/>
          <a:p>
            <a:pPr marL="0" indent="0">
              <a:buNone/>
            </a:pPr>
            <a:r>
              <a:rPr lang="de-AT" sz="2800" dirty="0" smtClean="0"/>
              <a:t> </a:t>
            </a:r>
          </a:p>
          <a:p>
            <a:endParaRPr lang="en-GB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3</a:t>
            </a:fld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4248472" cy="4405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40768"/>
            <a:ext cx="4320480" cy="442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el 1"/>
          <p:cNvSpPr>
            <a:spLocks noGrp="1"/>
          </p:cNvSpPr>
          <p:nvPr>
            <p:ph type="title"/>
          </p:nvPr>
        </p:nvSpPr>
        <p:spPr>
          <a:xfrm>
            <a:off x="477490" y="404664"/>
            <a:ext cx="7900987" cy="873125"/>
          </a:xfrm>
        </p:spPr>
        <p:txBody>
          <a:bodyPr/>
          <a:lstStyle/>
          <a:p>
            <a:r>
              <a:rPr lang="de-AT" sz="3200" dirty="0" err="1" smtClean="0"/>
              <a:t>Unemployment</a:t>
            </a:r>
            <a:r>
              <a:rPr lang="de-AT" sz="3200" dirty="0" smtClean="0"/>
              <a:t> </a:t>
            </a:r>
            <a:r>
              <a:rPr lang="de-AT" sz="3200" dirty="0" err="1" smtClean="0"/>
              <a:t>and</a:t>
            </a:r>
            <a:r>
              <a:rPr lang="de-AT" sz="3200" dirty="0" smtClean="0"/>
              <a:t> Growth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xmlns="" val="397687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900987" cy="873125"/>
          </a:xfrm>
        </p:spPr>
        <p:txBody>
          <a:bodyPr/>
          <a:lstStyle/>
          <a:p>
            <a:r>
              <a:rPr lang="de-AT" sz="3200" dirty="0" smtClean="0"/>
              <a:t>LTU  </a:t>
            </a:r>
            <a:r>
              <a:rPr lang="de-AT" sz="3200" dirty="0" err="1" smtClean="0"/>
              <a:t>and</a:t>
            </a:r>
            <a:r>
              <a:rPr lang="de-AT" sz="3200" dirty="0" smtClean="0"/>
              <a:t> Youth</a:t>
            </a:r>
            <a:endParaRPr lang="en-GB" sz="32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0906"/>
            <a:ext cx="3096344" cy="447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390906"/>
            <a:ext cx="5544616" cy="44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9569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00987" cy="873125"/>
          </a:xfrm>
        </p:spPr>
        <p:txBody>
          <a:bodyPr/>
          <a:lstStyle/>
          <a:p>
            <a:r>
              <a:rPr lang="de-AT" sz="3200" dirty="0" smtClean="0"/>
              <a:t>Youth alternative </a:t>
            </a:r>
            <a:r>
              <a:rPr lang="de-AT" sz="3200" dirty="0" err="1" smtClean="0"/>
              <a:t>measures</a:t>
            </a:r>
            <a:endParaRPr lang="en-GB" sz="32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11560" y="1772816"/>
            <a:ext cx="7912100" cy="3849291"/>
          </a:xfrm>
        </p:spPr>
        <p:txBody>
          <a:bodyPr/>
          <a:lstStyle/>
          <a:p>
            <a:pPr marL="0" indent="0">
              <a:buNone/>
            </a:pPr>
            <a:r>
              <a:rPr lang="de-AT" sz="2800" dirty="0" smtClean="0"/>
              <a:t> </a:t>
            </a:r>
          </a:p>
          <a:p>
            <a:endParaRPr lang="en-GB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5</a:t>
            </a:fld>
            <a:endParaRPr lang="de-DE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07" y="1024190"/>
            <a:ext cx="4630972" cy="4939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24190"/>
            <a:ext cx="4243362" cy="4939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8759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900987" cy="504056"/>
          </a:xfrm>
        </p:spPr>
        <p:txBody>
          <a:bodyPr/>
          <a:lstStyle/>
          <a:p>
            <a:r>
              <a:rPr lang="de-AT" sz="3200" dirty="0" smtClean="0"/>
              <a:t>PIAAC-</a:t>
            </a:r>
            <a:r>
              <a:rPr lang="de-AT" sz="3200" dirty="0" err="1" smtClean="0"/>
              <a:t>Results</a:t>
            </a:r>
            <a:r>
              <a:rPr lang="de-AT" sz="3200" dirty="0" smtClean="0"/>
              <a:t> </a:t>
            </a:r>
            <a:r>
              <a:rPr lang="de-AT" sz="3200" dirty="0" err="1" smtClean="0"/>
              <a:t>and</a:t>
            </a:r>
            <a:r>
              <a:rPr lang="de-AT" sz="3200" dirty="0" smtClean="0"/>
              <a:t> </a:t>
            </a:r>
            <a:r>
              <a:rPr lang="de-AT" sz="3200" dirty="0" err="1" smtClean="0"/>
              <a:t>Unemployment</a:t>
            </a:r>
            <a:r>
              <a:rPr lang="de-AT" sz="3200" dirty="0" smtClean="0"/>
              <a:t> </a:t>
            </a:r>
            <a:endParaRPr lang="en-GB" sz="32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6</a:t>
            </a:fld>
            <a:endParaRPr lang="de-DE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253926"/>
            <a:ext cx="3888432" cy="47525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7556" y="1218890"/>
            <a:ext cx="4672691" cy="285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3948" y="4149080"/>
            <a:ext cx="468630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681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2478" y="188641"/>
            <a:ext cx="7900987" cy="576064"/>
          </a:xfrm>
        </p:spPr>
        <p:txBody>
          <a:bodyPr/>
          <a:lstStyle/>
          <a:p>
            <a:r>
              <a:rPr lang="de-AT" sz="3600" dirty="0" smtClean="0"/>
              <a:t>    </a:t>
            </a:r>
            <a:r>
              <a:rPr lang="de-AT" sz="3200" dirty="0" err="1" smtClean="0"/>
              <a:t>Macroeconomic</a:t>
            </a:r>
            <a:r>
              <a:rPr lang="de-AT" sz="3200" dirty="0" smtClean="0"/>
              <a:t> </a:t>
            </a:r>
            <a:r>
              <a:rPr lang="de-AT" sz="3200" dirty="0" err="1" smtClean="0"/>
              <a:t>Policies</a:t>
            </a:r>
            <a:r>
              <a:rPr lang="de-AT" sz="3200" dirty="0" smtClean="0"/>
              <a:t> (1)</a:t>
            </a:r>
            <a:endParaRPr lang="en-GB" sz="32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7</a:t>
            </a:fld>
            <a:endParaRPr lang="de-DE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7" y="3575014"/>
            <a:ext cx="4104689" cy="24400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82" y="905611"/>
            <a:ext cx="4211032" cy="257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5611"/>
            <a:ext cx="4326480" cy="260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7120" y="3575014"/>
            <a:ext cx="4311359" cy="2509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414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1215" y="260648"/>
            <a:ext cx="8557741" cy="864096"/>
          </a:xfrm>
        </p:spPr>
        <p:txBody>
          <a:bodyPr/>
          <a:lstStyle/>
          <a:p>
            <a:r>
              <a:rPr lang="de-AT" sz="3200" dirty="0" err="1" smtClean="0"/>
              <a:t>Macroeconomic</a:t>
            </a:r>
            <a:r>
              <a:rPr lang="de-AT" sz="3200" dirty="0" smtClean="0"/>
              <a:t> </a:t>
            </a:r>
            <a:r>
              <a:rPr lang="de-AT" sz="3200" dirty="0" err="1" smtClean="0"/>
              <a:t>Policies</a:t>
            </a:r>
            <a:r>
              <a:rPr lang="de-AT" sz="3200" dirty="0" smtClean="0"/>
              <a:t> (2)</a:t>
            </a:r>
            <a:endParaRPr lang="en-GB" sz="32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8</a:t>
            </a:fld>
            <a:endParaRPr lang="de-D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204" y="1484784"/>
            <a:ext cx="3573707" cy="433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7" y="1484783"/>
            <a:ext cx="5065029" cy="433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9540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900987" cy="873125"/>
          </a:xfrm>
        </p:spPr>
        <p:txBody>
          <a:bodyPr/>
          <a:lstStyle/>
          <a:p>
            <a:r>
              <a:rPr lang="de-AT" sz="3200" dirty="0" smtClean="0"/>
              <a:t>Incentive </a:t>
            </a:r>
            <a:r>
              <a:rPr lang="de-AT" sz="3200" dirty="0"/>
              <a:t>P</a:t>
            </a:r>
            <a:r>
              <a:rPr lang="de-AT" sz="3200" dirty="0" smtClean="0"/>
              <a:t>roblems (1) ?</a:t>
            </a:r>
            <a:endParaRPr lang="en-GB" sz="32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11560" y="1772816"/>
            <a:ext cx="7912100" cy="3849291"/>
          </a:xfrm>
        </p:spPr>
        <p:txBody>
          <a:bodyPr/>
          <a:lstStyle/>
          <a:p>
            <a:r>
              <a:rPr lang="de-AT" sz="2800" dirty="0" smtClean="0"/>
              <a:t> </a:t>
            </a:r>
          </a:p>
          <a:p>
            <a:r>
              <a:rPr lang="de-AT" sz="2800" dirty="0"/>
              <a:t> </a:t>
            </a:r>
            <a:endParaRPr lang="de-AT" sz="2800" dirty="0" smtClean="0"/>
          </a:p>
          <a:p>
            <a:r>
              <a:rPr lang="de-AT" sz="2800" dirty="0"/>
              <a:t> </a:t>
            </a:r>
            <a:endParaRPr lang="de-AT" sz="2800" dirty="0" smtClean="0"/>
          </a:p>
          <a:p>
            <a:endParaRPr lang="en-GB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628799"/>
            <a:ext cx="4248472" cy="40833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28800"/>
            <a:ext cx="4497958" cy="408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3174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552" y="39553"/>
            <a:ext cx="3456384" cy="1512168"/>
          </a:xfrm>
        </p:spPr>
        <p:txBody>
          <a:bodyPr/>
          <a:lstStyle/>
          <a:p>
            <a:r>
              <a:rPr lang="de-AT" sz="3200" dirty="0" smtClean="0"/>
              <a:t>Incentive Problems (2)?</a:t>
            </a:r>
            <a:endParaRPr lang="en-GB" sz="32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664" y="1636911"/>
            <a:ext cx="425132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4012"/>
            <a:ext cx="4499992" cy="5511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4729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00987" cy="873125"/>
          </a:xfrm>
        </p:spPr>
        <p:txBody>
          <a:bodyPr/>
          <a:lstStyle/>
          <a:p>
            <a:r>
              <a:rPr lang="de-AT" sz="3200" dirty="0" err="1" smtClean="0"/>
              <a:t>Active</a:t>
            </a:r>
            <a:r>
              <a:rPr lang="de-AT" sz="3200" dirty="0" smtClean="0"/>
              <a:t> </a:t>
            </a:r>
            <a:r>
              <a:rPr lang="de-AT" sz="3200" dirty="0" err="1" smtClean="0"/>
              <a:t>and</a:t>
            </a:r>
            <a:r>
              <a:rPr lang="de-AT" sz="3200" dirty="0" smtClean="0"/>
              <a:t> Passive LMP-</a:t>
            </a:r>
            <a:r>
              <a:rPr lang="de-AT" sz="3200" dirty="0" err="1" smtClean="0"/>
              <a:t>Measures</a:t>
            </a:r>
            <a:endParaRPr lang="en-GB" sz="32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11</a:t>
            </a:fld>
            <a:endParaRPr lang="de-DE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11918"/>
            <a:ext cx="4680519" cy="3993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11918"/>
            <a:ext cx="3932171" cy="39933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3571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189019" cy="873125"/>
          </a:xfrm>
        </p:spPr>
        <p:txBody>
          <a:bodyPr/>
          <a:lstStyle/>
          <a:p>
            <a:r>
              <a:rPr lang="de-AT" sz="3200" dirty="0" err="1" smtClean="0"/>
              <a:t>Apprenticeship</a:t>
            </a:r>
            <a:r>
              <a:rPr lang="de-AT" sz="3200" dirty="0" smtClean="0"/>
              <a:t> System: Pros </a:t>
            </a:r>
            <a:r>
              <a:rPr lang="de-AT" sz="3200" dirty="0" err="1" smtClean="0"/>
              <a:t>and</a:t>
            </a:r>
            <a:r>
              <a:rPr lang="de-AT" sz="3200" dirty="0" smtClean="0"/>
              <a:t> Cons</a:t>
            </a:r>
            <a:endParaRPr lang="en-GB" sz="32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5041657"/>
          </a:xfrm>
        </p:spPr>
        <p:txBody>
          <a:bodyPr/>
          <a:lstStyle/>
          <a:p>
            <a:pPr marL="0" lvl="0" indent="0" eaLnBrk="1" hangingPunct="1">
              <a:lnSpc>
                <a:spcPct val="90000"/>
              </a:lnSpc>
              <a:buNone/>
              <a:defRPr/>
            </a:pPr>
            <a:r>
              <a:rPr lang="de-AT" sz="2800" dirty="0" smtClean="0"/>
              <a:t>    Pro				Con </a:t>
            </a:r>
          </a:p>
          <a:p>
            <a:r>
              <a:rPr lang="de-AT" b="0" dirty="0" smtClean="0"/>
              <a:t>3- 4 </a:t>
            </a:r>
            <a:r>
              <a:rPr lang="de-AT" b="0" dirty="0" err="1" smtClean="0"/>
              <a:t>years</a:t>
            </a:r>
            <a:r>
              <a:rPr lang="de-AT" b="0" dirty="0" smtClean="0"/>
              <a:t> </a:t>
            </a:r>
            <a:r>
              <a:rPr lang="de-AT" b="0" dirty="0" err="1" smtClean="0"/>
              <a:t>training</a:t>
            </a:r>
            <a:r>
              <a:rPr lang="de-AT" b="0" dirty="0" smtClean="0"/>
              <a:t> on </a:t>
            </a:r>
            <a:r>
              <a:rPr lang="de-AT" b="0" dirty="0" err="1" smtClean="0"/>
              <a:t>the</a:t>
            </a:r>
            <a:r>
              <a:rPr lang="de-AT" b="0" dirty="0" smtClean="0"/>
              <a:t> </a:t>
            </a:r>
            <a:r>
              <a:rPr lang="de-AT" b="0" dirty="0" err="1" smtClean="0"/>
              <a:t>job</a:t>
            </a:r>
            <a:r>
              <a:rPr lang="de-AT" b="0" dirty="0" smtClean="0"/>
              <a:t>		* </a:t>
            </a:r>
            <a:r>
              <a:rPr lang="de-AT" b="0" dirty="0" err="1" smtClean="0"/>
              <a:t>Employer</a:t>
            </a:r>
            <a:r>
              <a:rPr lang="de-AT" b="0" dirty="0" smtClean="0"/>
              <a:t> </a:t>
            </a:r>
            <a:r>
              <a:rPr lang="de-AT" b="0" dirty="0" err="1" smtClean="0"/>
              <a:t>are</a:t>
            </a:r>
            <a:r>
              <a:rPr lang="de-AT" b="0" dirty="0" smtClean="0"/>
              <a:t> </a:t>
            </a:r>
            <a:r>
              <a:rPr lang="de-AT" b="0" dirty="0" err="1" smtClean="0"/>
              <a:t>reluctant</a:t>
            </a:r>
            <a:endParaRPr lang="de-AT" b="0" dirty="0" smtClean="0"/>
          </a:p>
          <a:p>
            <a:pPr marL="0" indent="0">
              <a:buNone/>
            </a:pPr>
            <a:r>
              <a:rPr lang="de-AT" b="0" dirty="0" smtClean="0"/>
              <a:t>     (relevant </a:t>
            </a:r>
            <a:r>
              <a:rPr lang="de-AT" b="0" dirty="0" err="1" smtClean="0"/>
              <a:t>skills</a:t>
            </a:r>
            <a:r>
              <a:rPr lang="de-AT" b="0" dirty="0" smtClean="0"/>
              <a:t>!), 4:1 </a:t>
            </a:r>
            <a:r>
              <a:rPr lang="de-AT" b="0" dirty="0" err="1" smtClean="0"/>
              <a:t>job:school</a:t>
            </a:r>
            <a:r>
              <a:rPr lang="de-AT" b="0" dirty="0" smtClean="0"/>
              <a:t> 	* 0,2% </a:t>
            </a:r>
            <a:r>
              <a:rPr lang="de-AT" b="0" dirty="0" err="1" smtClean="0"/>
              <a:t>of</a:t>
            </a:r>
            <a:r>
              <a:rPr lang="de-AT" b="0" dirty="0" smtClean="0"/>
              <a:t> GDP </a:t>
            </a:r>
            <a:r>
              <a:rPr lang="de-AT" b="0" dirty="0" err="1" smtClean="0"/>
              <a:t>public</a:t>
            </a:r>
            <a:r>
              <a:rPr lang="de-AT" b="0" dirty="0" smtClean="0"/>
              <a:t> </a:t>
            </a:r>
            <a:r>
              <a:rPr lang="de-AT" b="0" dirty="0" err="1" smtClean="0"/>
              <a:t>money</a:t>
            </a:r>
            <a:endParaRPr lang="de-AT" b="0" dirty="0" smtClean="0"/>
          </a:p>
          <a:p>
            <a:r>
              <a:rPr lang="de-AT" b="0" dirty="0" smtClean="0"/>
              <a:t>Strong legal </a:t>
            </a:r>
            <a:r>
              <a:rPr lang="de-AT" b="0" dirty="0" err="1" smtClean="0"/>
              <a:t>basis</a:t>
            </a:r>
            <a:r>
              <a:rPr lang="de-AT" b="0" dirty="0" smtClean="0"/>
              <a:t> – </a:t>
            </a:r>
            <a:r>
              <a:rPr lang="de-AT" b="0" dirty="0" err="1" smtClean="0"/>
              <a:t>standarized</a:t>
            </a:r>
            <a:r>
              <a:rPr lang="de-AT" b="0" dirty="0" smtClean="0"/>
              <a:t>	* </a:t>
            </a:r>
            <a:r>
              <a:rPr lang="de-AT" b="0" dirty="0" err="1" smtClean="0"/>
              <a:t>hight</a:t>
            </a:r>
            <a:r>
              <a:rPr lang="de-AT" b="0" dirty="0" smtClean="0"/>
              <a:t> </a:t>
            </a:r>
            <a:r>
              <a:rPr lang="de-AT" b="0" dirty="0" err="1" smtClean="0"/>
              <a:t>drop-out</a:t>
            </a:r>
            <a:r>
              <a:rPr lang="de-AT" b="0" dirty="0" smtClean="0"/>
              <a:t> </a:t>
            </a:r>
            <a:r>
              <a:rPr lang="de-AT" b="0" dirty="0" err="1" smtClean="0"/>
              <a:t>rates</a:t>
            </a:r>
            <a:r>
              <a:rPr lang="de-AT" b="0" dirty="0" smtClean="0"/>
              <a:t> (lack </a:t>
            </a:r>
            <a:r>
              <a:rPr lang="de-AT" b="0" dirty="0" err="1" smtClean="0"/>
              <a:t>of</a:t>
            </a:r>
            <a:r>
              <a:rPr lang="de-AT" b="0" dirty="0" smtClean="0"/>
              <a:t> </a:t>
            </a:r>
          </a:p>
          <a:p>
            <a:pPr marL="0" indent="0">
              <a:buNone/>
            </a:pPr>
            <a:r>
              <a:rPr lang="de-AT" b="0" dirty="0" smtClean="0"/>
              <a:t>     </a:t>
            </a:r>
            <a:r>
              <a:rPr lang="de-AT" b="0" dirty="0" err="1" smtClean="0"/>
              <a:t>Currucula</a:t>
            </a:r>
            <a:r>
              <a:rPr lang="de-AT" b="0" dirty="0" smtClean="0"/>
              <a:t> (ISCED 3B) 	</a:t>
            </a:r>
            <a:r>
              <a:rPr lang="de-AT" b="0" dirty="0"/>
              <a:t>	</a:t>
            </a:r>
            <a:r>
              <a:rPr lang="de-AT" b="0" dirty="0" smtClean="0"/>
              <a:t>   </a:t>
            </a:r>
            <a:r>
              <a:rPr lang="de-AT" b="0" dirty="0" err="1" smtClean="0"/>
              <a:t>quality</a:t>
            </a:r>
            <a:r>
              <a:rPr lang="de-AT" b="0" dirty="0" smtClean="0"/>
              <a:t> </a:t>
            </a:r>
            <a:r>
              <a:rPr lang="de-AT" b="0" dirty="0" err="1" smtClean="0"/>
              <a:t>assurance</a:t>
            </a:r>
            <a:r>
              <a:rPr lang="de-AT" b="0" dirty="0" smtClean="0"/>
              <a:t>)	</a:t>
            </a:r>
          </a:p>
          <a:p>
            <a:r>
              <a:rPr lang="de-AT" b="0" dirty="0" smtClean="0"/>
              <a:t>Fair </a:t>
            </a:r>
            <a:r>
              <a:rPr lang="de-AT" b="0" dirty="0" err="1" smtClean="0"/>
              <a:t>balance</a:t>
            </a:r>
            <a:r>
              <a:rPr lang="de-AT" b="0" dirty="0" smtClean="0"/>
              <a:t> </a:t>
            </a:r>
            <a:r>
              <a:rPr lang="de-AT" b="0" dirty="0" err="1" smtClean="0"/>
              <a:t>Employer</a:t>
            </a:r>
            <a:r>
              <a:rPr lang="de-AT" b="0" dirty="0" smtClean="0"/>
              <a:t> -</a:t>
            </a:r>
            <a:r>
              <a:rPr lang="de-AT" b="0" dirty="0"/>
              <a:t>	</a:t>
            </a:r>
            <a:r>
              <a:rPr lang="de-AT" b="0" dirty="0" smtClean="0"/>
              <a:t>	* </a:t>
            </a:r>
            <a:r>
              <a:rPr lang="de-AT" b="0" dirty="0" err="1" smtClean="0"/>
              <a:t>migrants</a:t>
            </a:r>
            <a:r>
              <a:rPr lang="de-AT" b="0" dirty="0" smtClean="0"/>
              <a:t> </a:t>
            </a:r>
            <a:r>
              <a:rPr lang="de-AT" b="0" dirty="0" err="1" smtClean="0"/>
              <a:t>discrimination</a:t>
            </a:r>
            <a:r>
              <a:rPr lang="de-AT" b="0" dirty="0" smtClean="0"/>
              <a:t> </a:t>
            </a:r>
            <a:r>
              <a:rPr lang="de-AT" b="0" dirty="0" err="1" smtClean="0"/>
              <a:t>access</a:t>
            </a:r>
            <a:endParaRPr lang="de-AT" b="0" dirty="0"/>
          </a:p>
          <a:p>
            <a:pPr marL="0" indent="0">
              <a:buNone/>
            </a:pPr>
            <a:r>
              <a:rPr lang="de-AT" b="0" dirty="0" smtClean="0"/>
              <a:t>     </a:t>
            </a:r>
            <a:r>
              <a:rPr lang="de-AT" b="0" dirty="0" err="1" smtClean="0"/>
              <a:t>Employee</a:t>
            </a:r>
            <a:r>
              <a:rPr lang="de-AT" b="0" dirty="0" smtClean="0"/>
              <a:t> (Social Partner-</a:t>
            </a:r>
          </a:p>
          <a:p>
            <a:pPr marL="0" indent="0">
              <a:buNone/>
            </a:pPr>
            <a:r>
              <a:rPr lang="de-AT" b="0" dirty="0" smtClean="0"/>
              <a:t>     </a:t>
            </a:r>
            <a:r>
              <a:rPr lang="de-AT" b="0" dirty="0" err="1" smtClean="0"/>
              <a:t>Ship</a:t>
            </a:r>
            <a:r>
              <a:rPr lang="de-AT" b="0" dirty="0" smtClean="0"/>
              <a:t>!) </a:t>
            </a:r>
          </a:p>
          <a:p>
            <a:r>
              <a:rPr lang="de-AT" b="0" dirty="0" smtClean="0"/>
              <a:t>Low </a:t>
            </a:r>
            <a:r>
              <a:rPr lang="de-AT" b="0" dirty="0" err="1" smtClean="0"/>
              <a:t>entry</a:t>
            </a:r>
            <a:r>
              <a:rPr lang="de-AT" b="0" dirty="0" smtClean="0"/>
              <a:t> </a:t>
            </a:r>
            <a:r>
              <a:rPr lang="de-AT" b="0" dirty="0" err="1" smtClean="0"/>
              <a:t>wages</a:t>
            </a:r>
            <a:endParaRPr lang="de-AT" b="0" dirty="0" smtClean="0"/>
          </a:p>
          <a:p>
            <a:pPr marL="0" indent="0">
              <a:buNone/>
            </a:pPr>
            <a:r>
              <a:rPr lang="de-AT" b="0" dirty="0" smtClean="0"/>
              <a:t>     (12-46% </a:t>
            </a:r>
            <a:r>
              <a:rPr lang="de-AT" b="0" dirty="0" err="1" smtClean="0"/>
              <a:t>of</a:t>
            </a:r>
            <a:r>
              <a:rPr lang="de-AT" b="0" dirty="0" smtClean="0"/>
              <a:t> </a:t>
            </a:r>
            <a:r>
              <a:rPr lang="de-AT" b="0" dirty="0" err="1" smtClean="0"/>
              <a:t>average</a:t>
            </a:r>
            <a:r>
              <a:rPr lang="de-AT" b="0" dirty="0" smtClean="0"/>
              <a:t>) </a:t>
            </a:r>
          </a:p>
          <a:p>
            <a:r>
              <a:rPr lang="de-AT" b="0" dirty="0" err="1" smtClean="0"/>
              <a:t>Careers</a:t>
            </a:r>
            <a:r>
              <a:rPr lang="de-AT" b="0" dirty="0" smtClean="0"/>
              <a:t> </a:t>
            </a:r>
            <a:r>
              <a:rPr lang="de-AT" b="0" dirty="0" err="1" smtClean="0"/>
              <a:t>opportunities</a:t>
            </a:r>
            <a:endParaRPr lang="de-AT" b="0" dirty="0" smtClean="0"/>
          </a:p>
          <a:p>
            <a:pPr marL="0" indent="0">
              <a:buNone/>
            </a:pPr>
            <a:r>
              <a:rPr lang="de-AT" b="0" dirty="0" smtClean="0"/>
              <a:t>     </a:t>
            </a:r>
            <a:r>
              <a:rPr lang="de-AT" b="0" dirty="0" err="1" smtClean="0"/>
              <a:t>for</a:t>
            </a:r>
            <a:r>
              <a:rPr lang="de-AT" b="0" dirty="0" smtClean="0"/>
              <a:t> </a:t>
            </a:r>
            <a:r>
              <a:rPr lang="de-AT" b="0" dirty="0" err="1" smtClean="0"/>
              <a:t>low</a:t>
            </a:r>
            <a:r>
              <a:rPr lang="de-AT" b="0" dirty="0" smtClean="0"/>
              <a:t> </a:t>
            </a:r>
            <a:r>
              <a:rPr lang="de-AT" b="0" dirty="0" err="1" smtClean="0"/>
              <a:t>achievers</a:t>
            </a:r>
            <a:r>
              <a:rPr lang="de-AT" b="0" dirty="0" smtClean="0"/>
              <a:t> in </a:t>
            </a:r>
          </a:p>
          <a:p>
            <a:pPr marL="0" indent="0">
              <a:buNone/>
            </a:pPr>
            <a:r>
              <a:rPr lang="de-AT" b="0" dirty="0"/>
              <a:t> </a:t>
            </a:r>
            <a:r>
              <a:rPr lang="de-AT" b="0" dirty="0" smtClean="0"/>
              <a:t>    </a:t>
            </a:r>
            <a:r>
              <a:rPr lang="de-AT" b="0" dirty="0" err="1" smtClean="0"/>
              <a:t>schools</a:t>
            </a:r>
            <a:endParaRPr lang="de-AT" b="0" dirty="0" smtClean="0"/>
          </a:p>
          <a:p>
            <a:pPr marL="0" indent="0">
              <a:buNone/>
            </a:pPr>
            <a:endParaRPr lang="de-AT" b="0" dirty="0" smtClean="0"/>
          </a:p>
          <a:p>
            <a:pPr marL="0" indent="0">
              <a:buNone/>
            </a:pPr>
            <a:endParaRPr lang="de-AT" b="0" dirty="0" smtClean="0"/>
          </a:p>
          <a:p>
            <a:pPr marL="0" indent="0">
              <a:buNone/>
            </a:pPr>
            <a:endParaRPr lang="de-AT" b="0" dirty="0" smtClean="0"/>
          </a:p>
          <a:p>
            <a:endParaRPr lang="de-AT" b="0" dirty="0" smtClean="0"/>
          </a:p>
          <a:p>
            <a:endParaRPr lang="de-AT" sz="2400" b="0" dirty="0" smtClean="0"/>
          </a:p>
          <a:p>
            <a:endParaRPr lang="en-GB" sz="2400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12</a:t>
            </a:fld>
            <a:endParaRPr lang="de-DE" dirty="0"/>
          </a:p>
        </p:txBody>
      </p:sp>
      <p:pic>
        <p:nvPicPr>
          <p:cNvPr id="5" name="Grafik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18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84984"/>
            <a:ext cx="5249763" cy="2737401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18142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552" y="188641"/>
            <a:ext cx="7900987" cy="720080"/>
          </a:xfrm>
        </p:spPr>
        <p:txBody>
          <a:bodyPr/>
          <a:lstStyle/>
          <a:p>
            <a:r>
              <a:rPr lang="de-AT" sz="3200" dirty="0" err="1" smtClean="0"/>
              <a:t>Successful</a:t>
            </a:r>
            <a:r>
              <a:rPr lang="de-AT" sz="3200" dirty="0" smtClean="0"/>
              <a:t> Programme </a:t>
            </a:r>
            <a:r>
              <a:rPr lang="de-AT" sz="3200" dirty="0" err="1" smtClean="0"/>
              <a:t>for</a:t>
            </a:r>
            <a:r>
              <a:rPr lang="de-AT" sz="3200" dirty="0" smtClean="0"/>
              <a:t> LTU (SÖB)</a:t>
            </a:r>
            <a:endParaRPr lang="en-GB" sz="32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9552" y="908720"/>
            <a:ext cx="8208912" cy="5184576"/>
          </a:xfrm>
        </p:spPr>
        <p:txBody>
          <a:bodyPr/>
          <a:lstStyle/>
          <a:p>
            <a:pPr lvl="0" eaLnBrk="1" hangingPunct="1">
              <a:lnSpc>
                <a:spcPct val="90000"/>
              </a:lnSpc>
              <a:defRPr/>
            </a:pPr>
            <a:r>
              <a:rPr lang="en-GB" b="0" dirty="0">
                <a:solidFill>
                  <a:srgbClr val="000000"/>
                </a:solidFill>
              </a:rPr>
              <a:t>S</a:t>
            </a:r>
            <a:r>
              <a:rPr lang="en-GB" b="0" dirty="0" smtClean="0">
                <a:solidFill>
                  <a:srgbClr val="000000"/>
                </a:solidFill>
              </a:rPr>
              <a:t>ubsidised </a:t>
            </a:r>
            <a:r>
              <a:rPr lang="en-GB" b="0" dirty="0">
                <a:solidFill>
                  <a:srgbClr val="000000"/>
                </a:solidFill>
              </a:rPr>
              <a:t>intermediate labour </a:t>
            </a:r>
            <a:r>
              <a:rPr lang="en-GB" b="0" dirty="0" smtClean="0">
                <a:solidFill>
                  <a:srgbClr val="000000"/>
                </a:solidFill>
              </a:rPr>
              <a:t>market for LTU, </a:t>
            </a:r>
            <a:r>
              <a:rPr lang="en-GB" b="0" dirty="0" err="1" smtClean="0">
                <a:solidFill>
                  <a:srgbClr val="000000"/>
                </a:solidFill>
              </a:rPr>
              <a:t>handi</a:t>
            </a:r>
            <a:r>
              <a:rPr lang="en-GB" b="0" dirty="0" smtClean="0">
                <a:solidFill>
                  <a:srgbClr val="000000"/>
                </a:solidFill>
              </a:rPr>
              <a:t>-capped, older and other disadvantaged groups</a:t>
            </a:r>
          </a:p>
          <a:p>
            <a:pPr lvl="0" eaLnBrk="1" hangingPunct="1">
              <a:lnSpc>
                <a:spcPct val="90000"/>
              </a:lnSpc>
              <a:defRPr/>
            </a:pPr>
            <a:r>
              <a:rPr lang="de-AT" b="0" dirty="0" smtClean="0">
                <a:solidFill>
                  <a:srgbClr val="000000"/>
                </a:solidFill>
              </a:rPr>
              <a:t>Work in </a:t>
            </a:r>
            <a:r>
              <a:rPr lang="de-AT" b="0" dirty="0" err="1" smtClean="0">
                <a:solidFill>
                  <a:srgbClr val="000000"/>
                </a:solidFill>
              </a:rPr>
              <a:t>enterprises</a:t>
            </a:r>
            <a:r>
              <a:rPr lang="de-AT" b="0" dirty="0" smtClean="0">
                <a:solidFill>
                  <a:srgbClr val="000000"/>
                </a:solidFill>
              </a:rPr>
              <a:t> (environmental </a:t>
            </a:r>
            <a:r>
              <a:rPr lang="de-AT" b="0" dirty="0" err="1" smtClean="0">
                <a:solidFill>
                  <a:srgbClr val="000000"/>
                </a:solidFill>
              </a:rPr>
              <a:t>protection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social</a:t>
            </a:r>
            <a:r>
              <a:rPr lang="de-AT" b="0" dirty="0" smtClean="0">
                <a:solidFill>
                  <a:srgbClr val="000000"/>
                </a:solidFill>
              </a:rPr>
              <a:t> care, </a:t>
            </a:r>
            <a:r>
              <a:rPr lang="de-AT" b="0" dirty="0" err="1" smtClean="0">
                <a:solidFill>
                  <a:srgbClr val="000000"/>
                </a:solidFill>
              </a:rPr>
              <a:t>repair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crafts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recycling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services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transport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art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catering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  <a:r>
              <a:rPr lang="de-AT" b="0" dirty="0" err="1" smtClean="0">
                <a:solidFill>
                  <a:srgbClr val="000000"/>
                </a:solidFill>
              </a:rPr>
              <a:t>homeservices</a:t>
            </a:r>
            <a:r>
              <a:rPr lang="de-AT" b="0" dirty="0" smtClean="0">
                <a:solidFill>
                  <a:srgbClr val="000000"/>
                </a:solidFill>
              </a:rPr>
              <a:t>) </a:t>
            </a:r>
            <a:r>
              <a:rPr lang="de-AT" b="0" dirty="0" err="1" smtClean="0">
                <a:solidFill>
                  <a:srgbClr val="000000"/>
                </a:solidFill>
              </a:rPr>
              <a:t>produce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goods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and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services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close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to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markets</a:t>
            </a:r>
            <a:r>
              <a:rPr lang="de-AT" b="0" dirty="0" smtClean="0">
                <a:solidFill>
                  <a:srgbClr val="000000"/>
                </a:solidFill>
              </a:rPr>
              <a:t> (20% </a:t>
            </a:r>
            <a:r>
              <a:rPr lang="de-AT" b="0" dirty="0" err="1" smtClean="0">
                <a:solidFill>
                  <a:srgbClr val="000000"/>
                </a:solidFill>
              </a:rPr>
              <a:t>of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cost</a:t>
            </a:r>
            <a:r>
              <a:rPr lang="de-AT" b="0" dirty="0" smtClean="0">
                <a:solidFill>
                  <a:srgbClr val="000000"/>
                </a:solidFill>
              </a:rPr>
              <a:t>)</a:t>
            </a:r>
          </a:p>
          <a:p>
            <a:pPr lvl="0" eaLnBrk="1" hangingPunct="1">
              <a:lnSpc>
                <a:spcPct val="90000"/>
              </a:lnSpc>
              <a:defRPr/>
            </a:pPr>
            <a:r>
              <a:rPr lang="de-AT" b="0" dirty="0" smtClean="0">
                <a:solidFill>
                  <a:srgbClr val="000000"/>
                </a:solidFill>
              </a:rPr>
              <a:t>66% </a:t>
            </a:r>
            <a:r>
              <a:rPr lang="de-AT" b="0" dirty="0" err="1" smtClean="0">
                <a:solidFill>
                  <a:srgbClr val="000000"/>
                </a:solidFill>
              </a:rPr>
              <a:t>of</a:t>
            </a:r>
            <a:r>
              <a:rPr lang="de-AT" b="0" dirty="0" smtClean="0">
                <a:solidFill>
                  <a:srgbClr val="000000"/>
                </a:solidFill>
              </a:rPr>
              <a:t> wage </a:t>
            </a:r>
            <a:r>
              <a:rPr lang="de-AT" b="0" dirty="0" err="1" smtClean="0">
                <a:solidFill>
                  <a:srgbClr val="000000"/>
                </a:solidFill>
              </a:rPr>
              <a:t>cost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for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participants</a:t>
            </a:r>
            <a:r>
              <a:rPr lang="de-AT" b="0" dirty="0" smtClean="0">
                <a:solidFill>
                  <a:srgbClr val="000000"/>
                </a:solidFill>
              </a:rPr>
              <a:t>, 100% </a:t>
            </a:r>
            <a:r>
              <a:rPr lang="de-AT" b="0" dirty="0" err="1" smtClean="0">
                <a:solidFill>
                  <a:srgbClr val="000000"/>
                </a:solidFill>
              </a:rPr>
              <a:t>for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key</a:t>
            </a:r>
            <a:r>
              <a:rPr lang="de-AT" b="0" dirty="0" smtClean="0">
                <a:solidFill>
                  <a:srgbClr val="000000"/>
                </a:solidFill>
              </a:rPr>
              <a:t> personal (</a:t>
            </a:r>
            <a:r>
              <a:rPr lang="de-AT" b="0" dirty="0" err="1" smtClean="0">
                <a:solidFill>
                  <a:srgbClr val="000000"/>
                </a:solidFill>
              </a:rPr>
              <a:t>supervisors</a:t>
            </a:r>
            <a:r>
              <a:rPr lang="de-AT" b="0" dirty="0" smtClean="0">
                <a:solidFill>
                  <a:srgbClr val="000000"/>
                </a:solidFill>
              </a:rPr>
              <a:t>)</a:t>
            </a:r>
          </a:p>
          <a:p>
            <a:pPr lvl="0" eaLnBrk="1" hangingPunct="1">
              <a:lnSpc>
                <a:spcPct val="90000"/>
              </a:lnSpc>
              <a:defRPr/>
            </a:pPr>
            <a:r>
              <a:rPr lang="de-AT" b="0" dirty="0" smtClean="0">
                <a:solidFill>
                  <a:srgbClr val="000000"/>
                </a:solidFill>
              </a:rPr>
              <a:t>Max </a:t>
            </a:r>
            <a:r>
              <a:rPr lang="de-AT" b="0" dirty="0" err="1" smtClean="0">
                <a:solidFill>
                  <a:srgbClr val="000000"/>
                </a:solidFill>
              </a:rPr>
              <a:t>duration</a:t>
            </a:r>
            <a:r>
              <a:rPr lang="de-AT" b="0" dirty="0" smtClean="0">
                <a:solidFill>
                  <a:srgbClr val="000000"/>
                </a:solidFill>
              </a:rPr>
              <a:t>: 1 </a:t>
            </a:r>
            <a:r>
              <a:rPr lang="de-AT" b="0" dirty="0" err="1" smtClean="0">
                <a:solidFill>
                  <a:srgbClr val="000000"/>
                </a:solidFill>
              </a:rPr>
              <a:t>year</a:t>
            </a:r>
            <a:r>
              <a:rPr lang="de-AT" b="0" dirty="0" smtClean="0">
                <a:solidFill>
                  <a:srgbClr val="000000"/>
                </a:solidFill>
              </a:rPr>
              <a:t> (</a:t>
            </a:r>
            <a:r>
              <a:rPr lang="de-AT" b="0" dirty="0" err="1" smtClean="0">
                <a:solidFill>
                  <a:srgbClr val="000000"/>
                </a:solidFill>
              </a:rPr>
              <a:t>average</a:t>
            </a:r>
            <a:r>
              <a:rPr lang="de-AT" b="0" dirty="0" smtClean="0">
                <a:solidFill>
                  <a:srgbClr val="000000"/>
                </a:solidFill>
              </a:rPr>
              <a:t> 78 </a:t>
            </a:r>
            <a:r>
              <a:rPr lang="de-AT" b="0" dirty="0" err="1" smtClean="0">
                <a:solidFill>
                  <a:srgbClr val="000000"/>
                </a:solidFill>
              </a:rPr>
              <a:t>days</a:t>
            </a:r>
            <a:r>
              <a:rPr lang="de-AT" b="0" dirty="0" smtClean="0">
                <a:solidFill>
                  <a:srgbClr val="000000"/>
                </a:solidFill>
              </a:rPr>
              <a:t>)</a:t>
            </a:r>
          </a:p>
          <a:p>
            <a:pPr lvl="0" eaLnBrk="1" hangingPunct="1">
              <a:lnSpc>
                <a:spcPct val="90000"/>
              </a:lnSpc>
              <a:defRPr/>
            </a:pPr>
            <a:r>
              <a:rPr lang="de-AT" b="0" dirty="0" smtClean="0">
                <a:solidFill>
                  <a:srgbClr val="000000"/>
                </a:solidFill>
              </a:rPr>
              <a:t>Programme </a:t>
            </a:r>
            <a:r>
              <a:rPr lang="de-AT" b="0" dirty="0" err="1" smtClean="0">
                <a:solidFill>
                  <a:srgbClr val="000000"/>
                </a:solidFill>
              </a:rPr>
              <a:t>selection</a:t>
            </a:r>
            <a:r>
              <a:rPr lang="de-AT" b="0" dirty="0" smtClean="0">
                <a:solidFill>
                  <a:srgbClr val="000000"/>
                </a:solidFill>
              </a:rPr>
              <a:t>: PES-</a:t>
            </a:r>
          </a:p>
          <a:p>
            <a:pPr marL="0" lvl="0" indent="0" eaLnBrk="1" hangingPunct="1">
              <a:lnSpc>
                <a:spcPct val="90000"/>
              </a:lnSpc>
              <a:buNone/>
              <a:defRPr/>
            </a:pPr>
            <a:r>
              <a:rPr lang="de-AT" b="0" dirty="0" smtClean="0">
                <a:solidFill>
                  <a:srgbClr val="000000"/>
                </a:solidFill>
              </a:rPr>
              <a:t>     </a:t>
            </a:r>
            <a:r>
              <a:rPr lang="de-AT" b="0" dirty="0" err="1" smtClean="0">
                <a:solidFill>
                  <a:srgbClr val="000000"/>
                </a:solidFill>
              </a:rPr>
              <a:t>counselor</a:t>
            </a:r>
            <a:endParaRPr lang="de-AT" b="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de-AT" b="0" dirty="0" smtClean="0">
                <a:solidFill>
                  <a:srgbClr val="000000"/>
                </a:solidFill>
              </a:rPr>
              <a:t>Wage rate: € 1300 (</a:t>
            </a:r>
            <a:r>
              <a:rPr lang="de-AT" b="0" dirty="0" err="1" smtClean="0">
                <a:solidFill>
                  <a:srgbClr val="000000"/>
                </a:solidFill>
              </a:rPr>
              <a:t>minimum</a:t>
            </a:r>
            <a:endParaRPr lang="de-AT" b="0" dirty="0">
              <a:solidFill>
                <a:srgbClr val="000000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de-AT" b="0" dirty="0" smtClean="0">
                <a:solidFill>
                  <a:srgbClr val="000000"/>
                </a:solidFill>
              </a:rPr>
              <a:t>     Wage = € 1000)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de-AT" b="0" dirty="0" err="1" smtClean="0">
                <a:solidFill>
                  <a:srgbClr val="000000"/>
                </a:solidFill>
              </a:rPr>
              <a:t>Job+intensive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  <a:r>
              <a:rPr lang="de-AT" b="0" dirty="0" err="1" smtClean="0">
                <a:solidFill>
                  <a:srgbClr val="000000"/>
                </a:solidFill>
              </a:rPr>
              <a:t>counselling</a:t>
            </a:r>
            <a:r>
              <a:rPr lang="de-AT" b="0" dirty="0" smtClean="0">
                <a:solidFill>
                  <a:srgbClr val="000000"/>
                </a:solidFill>
              </a:rPr>
              <a:t>,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de-AT" b="0" dirty="0" smtClean="0">
                <a:solidFill>
                  <a:srgbClr val="000000"/>
                </a:solidFill>
              </a:rPr>
              <a:t>     Training, </a:t>
            </a:r>
            <a:r>
              <a:rPr lang="de-AT" b="0" dirty="0" err="1" smtClean="0">
                <a:solidFill>
                  <a:srgbClr val="000000"/>
                </a:solidFill>
              </a:rPr>
              <a:t>socio-pedagogical</a:t>
            </a:r>
            <a:r>
              <a:rPr lang="de-AT" b="0" dirty="0" smtClean="0">
                <a:solidFill>
                  <a:srgbClr val="000000"/>
                </a:solidFill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de-AT" b="0" dirty="0">
                <a:solidFill>
                  <a:srgbClr val="000000"/>
                </a:solidFill>
              </a:rPr>
              <a:t> </a:t>
            </a:r>
            <a:r>
              <a:rPr lang="de-AT" b="0" dirty="0" smtClean="0">
                <a:solidFill>
                  <a:srgbClr val="000000"/>
                </a:solidFill>
              </a:rPr>
              <a:t>     </a:t>
            </a:r>
            <a:r>
              <a:rPr lang="de-AT" b="0" dirty="0" err="1" smtClean="0">
                <a:solidFill>
                  <a:srgbClr val="000000"/>
                </a:solidFill>
              </a:rPr>
              <a:t>support</a:t>
            </a:r>
            <a:endParaRPr lang="de-AT" b="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de-AT" b="0" dirty="0" smtClean="0">
                <a:solidFill>
                  <a:srgbClr val="000000"/>
                </a:solidFill>
              </a:rPr>
              <a:t>26.000 part., € 115 </a:t>
            </a:r>
            <a:r>
              <a:rPr lang="de-AT" b="0" dirty="0" err="1" smtClean="0">
                <a:solidFill>
                  <a:srgbClr val="000000"/>
                </a:solidFill>
              </a:rPr>
              <a:t>mio</a:t>
            </a:r>
            <a:r>
              <a:rPr lang="de-AT" b="0" dirty="0" smtClean="0">
                <a:solidFill>
                  <a:srgbClr val="000000"/>
                </a:solidFill>
              </a:rPr>
              <a:t> (0,05%)</a:t>
            </a:r>
          </a:p>
          <a:p>
            <a:pPr eaLnBrk="1" hangingPunct="1">
              <a:lnSpc>
                <a:spcPct val="90000"/>
              </a:lnSpc>
              <a:defRPr/>
            </a:pPr>
            <a:endParaRPr lang="de-AT" b="0" dirty="0" smtClean="0">
              <a:solidFill>
                <a:srgbClr val="000000"/>
              </a:solidFill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810260" algn="l"/>
              </a:tabLst>
            </a:pPr>
            <a:r>
              <a:rPr lang="de-AT" sz="2800" dirty="0" smtClean="0"/>
              <a:t> 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810260" algn="l"/>
              </a:tabLst>
            </a:pPr>
            <a:endParaRPr lang="de-AT" sz="28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810260" algn="l"/>
              </a:tabLst>
            </a:pPr>
            <a:r>
              <a:rPr lang="en-GB" sz="1600" dirty="0" smtClean="0">
                <a:latin typeface="Calibri"/>
                <a:ea typeface="Calibri"/>
                <a:cs typeface="Times New Roman"/>
              </a:rPr>
              <a:t>Source</a:t>
            </a:r>
            <a:r>
              <a:rPr lang="en-GB" sz="1600" dirty="0">
                <a:latin typeface="Calibri"/>
                <a:ea typeface="Calibri"/>
                <a:cs typeface="Times New Roman"/>
              </a:rPr>
              <a:t>: </a:t>
            </a:r>
            <a:r>
              <a:rPr lang="en-GB" sz="1600" dirty="0" err="1">
                <a:latin typeface="Calibri"/>
                <a:ea typeface="Calibri"/>
                <a:cs typeface="Times New Roman"/>
              </a:rPr>
              <a:t>Lechner</a:t>
            </a:r>
            <a:r>
              <a:rPr lang="en-GB" sz="1600" dirty="0">
                <a:latin typeface="Calibri"/>
                <a:ea typeface="Calibri"/>
                <a:cs typeface="Times New Roman"/>
              </a:rPr>
              <a:t> et. al. 2007</a:t>
            </a:r>
          </a:p>
          <a:p>
            <a:endParaRPr lang="de-AT" sz="2800" dirty="0" smtClean="0"/>
          </a:p>
          <a:p>
            <a:endParaRPr lang="en-GB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13</a:t>
            </a:fld>
            <a:endParaRPr lang="de-DE" dirty="0"/>
          </a:p>
        </p:txBody>
      </p:sp>
      <p:pic>
        <p:nvPicPr>
          <p:cNvPr id="5" name="Grafi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7165" y="3284984"/>
            <a:ext cx="4133850" cy="28060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3473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39552" y="188639"/>
            <a:ext cx="8208912" cy="1368107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de-AT" sz="2800" dirty="0" smtClean="0"/>
              <a:t>The </a:t>
            </a:r>
            <a:r>
              <a:rPr lang="de-AT" sz="2800" dirty="0" err="1" smtClean="0"/>
              <a:t>Role</a:t>
            </a:r>
            <a:r>
              <a:rPr lang="de-AT" sz="2800" dirty="0" smtClean="0"/>
              <a:t> </a:t>
            </a:r>
            <a:r>
              <a:rPr lang="de-AT" sz="2800" dirty="0" err="1" smtClean="0"/>
              <a:t>of</a:t>
            </a:r>
            <a:r>
              <a:rPr lang="de-AT" sz="2800" dirty="0" smtClean="0"/>
              <a:t> Migration in </a:t>
            </a:r>
            <a:r>
              <a:rPr lang="de-AT" sz="2800" dirty="0" err="1" smtClean="0"/>
              <a:t>the</a:t>
            </a:r>
            <a:r>
              <a:rPr lang="de-AT" sz="2800" dirty="0" smtClean="0"/>
              <a:t> </a:t>
            </a:r>
            <a:r>
              <a:rPr lang="de-AT" sz="2800" dirty="0" err="1" smtClean="0"/>
              <a:t>receiving</a:t>
            </a:r>
            <a:r>
              <a:rPr lang="de-AT" sz="2800" dirty="0" smtClean="0"/>
              <a:t> </a:t>
            </a:r>
            <a:r>
              <a:rPr lang="de-AT" sz="2800" dirty="0" err="1" smtClean="0"/>
              <a:t>country</a:t>
            </a:r>
            <a:r>
              <a:rPr lang="de-AT" sz="2800" dirty="0" smtClean="0"/>
              <a:t>:</a:t>
            </a:r>
            <a:br>
              <a:rPr lang="de-AT" sz="2800" dirty="0" smtClean="0"/>
            </a:br>
            <a:r>
              <a:rPr lang="de-AT" b="0" dirty="0" smtClean="0"/>
              <a:t>+ </a:t>
            </a:r>
            <a:r>
              <a:rPr lang="de-AT" sz="2000" b="0" dirty="0" err="1" smtClean="0"/>
              <a:t>Qualified</a:t>
            </a:r>
            <a:r>
              <a:rPr lang="de-AT" sz="2000" b="0" dirty="0" smtClean="0"/>
              <a:t> </a:t>
            </a:r>
            <a:r>
              <a:rPr lang="de-AT" sz="2000" b="0" dirty="0" err="1" smtClean="0"/>
              <a:t>Workers</a:t>
            </a:r>
            <a:r>
              <a:rPr lang="de-AT" sz="2000" b="0" dirty="0" smtClean="0"/>
              <a:t> </a:t>
            </a:r>
            <a:r>
              <a:rPr lang="de-AT" sz="2000" b="0" dirty="0" err="1" smtClean="0"/>
              <a:t>with</a:t>
            </a:r>
            <a:r>
              <a:rPr lang="de-AT" sz="2000" b="0" dirty="0" smtClean="0"/>
              <a:t> </a:t>
            </a:r>
            <a:r>
              <a:rPr lang="de-AT" sz="2000" b="0" dirty="0" err="1" smtClean="0"/>
              <a:t>low</a:t>
            </a:r>
            <a:r>
              <a:rPr lang="de-AT" sz="2000" b="0" dirty="0" smtClean="0"/>
              <a:t> </a:t>
            </a:r>
            <a:r>
              <a:rPr lang="de-AT" sz="2000" b="0" dirty="0" err="1" smtClean="0"/>
              <a:t>reservation</a:t>
            </a:r>
            <a:r>
              <a:rPr lang="de-AT" sz="2000" b="0" dirty="0" smtClean="0"/>
              <a:t> </a:t>
            </a:r>
            <a:r>
              <a:rPr lang="de-AT" sz="2000" b="0" dirty="0" err="1" smtClean="0"/>
              <a:t>wages</a:t>
            </a:r>
            <a:r>
              <a:rPr lang="de-AT" sz="2000" b="0" dirty="0" smtClean="0"/>
              <a:t/>
            </a:r>
            <a:br>
              <a:rPr lang="de-AT" sz="2000" b="0" dirty="0" smtClean="0"/>
            </a:br>
            <a:r>
              <a:rPr lang="de-AT" sz="2000" b="0" dirty="0" smtClean="0"/>
              <a:t>+ Substitution </a:t>
            </a:r>
            <a:r>
              <a:rPr lang="de-AT" sz="2000" b="0" dirty="0" err="1" smtClean="0"/>
              <a:t>effects</a:t>
            </a:r>
            <a:endParaRPr lang="en-GB" sz="2000" b="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280920" cy="446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5322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900987" cy="873125"/>
          </a:xfrm>
        </p:spPr>
        <p:txBody>
          <a:bodyPr/>
          <a:lstStyle/>
          <a:p>
            <a:r>
              <a:rPr lang="de-AT" sz="3200" dirty="0" err="1" smtClean="0"/>
              <a:t>Policy</a:t>
            </a:r>
            <a:r>
              <a:rPr lang="de-AT" sz="3200" dirty="0" smtClean="0"/>
              <a:t> </a:t>
            </a:r>
            <a:r>
              <a:rPr lang="de-AT" sz="3200" dirty="0" err="1" smtClean="0"/>
              <a:t>Conclusions</a:t>
            </a:r>
            <a:r>
              <a:rPr lang="de-AT" sz="3200" dirty="0" smtClean="0"/>
              <a:t> (1)</a:t>
            </a:r>
            <a:endParaRPr lang="en-GB" sz="32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11560" y="1772816"/>
            <a:ext cx="7912100" cy="3849291"/>
          </a:xfrm>
        </p:spPr>
        <p:txBody>
          <a:bodyPr/>
          <a:lstStyle/>
          <a:p>
            <a:r>
              <a:rPr lang="de-AT" sz="2800" dirty="0" err="1" smtClean="0"/>
              <a:t>Right</a:t>
            </a:r>
            <a:r>
              <a:rPr lang="de-AT" sz="2800" dirty="0" smtClean="0"/>
              <a:t> </a:t>
            </a:r>
            <a:r>
              <a:rPr lang="de-AT" sz="2800" dirty="0" smtClean="0">
                <a:solidFill>
                  <a:srgbClr val="FF0000"/>
                </a:solidFill>
              </a:rPr>
              <a:t>Balance </a:t>
            </a:r>
            <a:r>
              <a:rPr lang="de-AT" sz="2800" dirty="0" err="1" smtClean="0">
                <a:solidFill>
                  <a:srgbClr val="FF0000"/>
                </a:solidFill>
              </a:rPr>
              <a:t>of</a:t>
            </a:r>
            <a:r>
              <a:rPr lang="de-AT" sz="2800" dirty="0" smtClean="0">
                <a:solidFill>
                  <a:srgbClr val="FF0000"/>
                </a:solidFill>
              </a:rPr>
              <a:t> </a:t>
            </a:r>
            <a:r>
              <a:rPr lang="de-AT" sz="2800" dirty="0" err="1" smtClean="0">
                <a:solidFill>
                  <a:srgbClr val="FF0000"/>
                </a:solidFill>
              </a:rPr>
              <a:t>Flexibility</a:t>
            </a:r>
            <a:r>
              <a:rPr lang="de-AT" sz="2800" dirty="0" smtClean="0">
                <a:solidFill>
                  <a:srgbClr val="FF0000"/>
                </a:solidFill>
              </a:rPr>
              <a:t> </a:t>
            </a:r>
            <a:r>
              <a:rPr lang="de-AT" sz="2800" dirty="0" err="1" smtClean="0">
                <a:solidFill>
                  <a:srgbClr val="FF0000"/>
                </a:solidFill>
              </a:rPr>
              <a:t>and</a:t>
            </a:r>
            <a:r>
              <a:rPr lang="de-AT" sz="2800" dirty="0" smtClean="0">
                <a:solidFill>
                  <a:srgbClr val="FF0000"/>
                </a:solidFill>
              </a:rPr>
              <a:t> Security </a:t>
            </a:r>
            <a:r>
              <a:rPr lang="de-AT" sz="2800" dirty="0" smtClean="0"/>
              <a:t>(AUT: Export-lead </a:t>
            </a:r>
            <a:r>
              <a:rPr lang="de-AT" sz="2800" dirty="0" err="1" smtClean="0"/>
              <a:t>growth</a:t>
            </a:r>
            <a:r>
              <a:rPr lang="de-AT" sz="2800" dirty="0" smtClean="0"/>
              <a:t>, </a:t>
            </a:r>
            <a:r>
              <a:rPr lang="de-AT" sz="2800" dirty="0" err="1" smtClean="0"/>
              <a:t>hard</a:t>
            </a:r>
            <a:r>
              <a:rPr lang="de-AT" sz="2800" dirty="0" smtClean="0"/>
              <a:t> </a:t>
            </a:r>
            <a:r>
              <a:rPr lang="de-AT" sz="2800" dirty="0" err="1" smtClean="0"/>
              <a:t>currency</a:t>
            </a:r>
            <a:r>
              <a:rPr lang="de-AT" sz="2800" dirty="0" smtClean="0"/>
              <a:t> </a:t>
            </a:r>
            <a:r>
              <a:rPr lang="de-AT" sz="2800" dirty="0" err="1" smtClean="0"/>
              <a:t>strategy</a:t>
            </a:r>
            <a:r>
              <a:rPr lang="de-AT" sz="2800" dirty="0" smtClean="0"/>
              <a:t>; Social </a:t>
            </a:r>
            <a:r>
              <a:rPr lang="de-AT" sz="2800" dirty="0" err="1" smtClean="0"/>
              <a:t>Partnership</a:t>
            </a:r>
            <a:r>
              <a:rPr lang="de-AT" sz="2800" dirty="0" smtClean="0"/>
              <a:t>) </a:t>
            </a:r>
          </a:p>
          <a:p>
            <a:r>
              <a:rPr lang="de-AT" sz="2800" dirty="0" smtClean="0"/>
              <a:t>Social </a:t>
            </a:r>
            <a:r>
              <a:rPr lang="de-AT" sz="2800" dirty="0" err="1" smtClean="0"/>
              <a:t>Partnership</a:t>
            </a:r>
            <a:r>
              <a:rPr lang="de-AT" sz="2800" dirty="0" smtClean="0"/>
              <a:t>: </a:t>
            </a:r>
            <a:r>
              <a:rPr lang="de-AT" sz="2800" dirty="0" err="1" smtClean="0"/>
              <a:t>Difficult</a:t>
            </a:r>
            <a:r>
              <a:rPr lang="de-AT" sz="2800" dirty="0" smtClean="0"/>
              <a:t> </a:t>
            </a:r>
            <a:r>
              <a:rPr lang="de-AT" sz="2800" dirty="0" err="1" smtClean="0"/>
              <a:t>compromises</a:t>
            </a:r>
            <a:endParaRPr lang="de-AT" sz="2800" dirty="0" smtClean="0"/>
          </a:p>
          <a:p>
            <a:r>
              <a:rPr lang="de-AT" sz="2800" dirty="0" smtClean="0"/>
              <a:t>Dual System – Youth </a:t>
            </a:r>
            <a:r>
              <a:rPr lang="de-AT" b="0" dirty="0" smtClean="0"/>
              <a:t>(</a:t>
            </a:r>
            <a:r>
              <a:rPr lang="de-AT" b="0" dirty="0" err="1" smtClean="0"/>
              <a:t>see</a:t>
            </a:r>
            <a:r>
              <a:rPr lang="de-AT" b="0" dirty="0" smtClean="0"/>
              <a:t>: „</a:t>
            </a:r>
            <a:r>
              <a:rPr lang="de-AT" b="0" i="1" dirty="0" err="1" smtClean="0"/>
              <a:t>Why</a:t>
            </a:r>
            <a:r>
              <a:rPr lang="de-AT" b="0" i="1" dirty="0" smtClean="0"/>
              <a:t> </a:t>
            </a:r>
            <a:r>
              <a:rPr lang="de-AT" b="0" i="1" dirty="0" err="1" smtClean="0"/>
              <a:t>is</a:t>
            </a:r>
            <a:r>
              <a:rPr lang="de-AT" b="0" i="1" dirty="0" smtClean="0"/>
              <a:t> </a:t>
            </a:r>
            <a:r>
              <a:rPr lang="de-AT" b="0" i="1" dirty="0" err="1" smtClean="0"/>
              <a:t>youth</a:t>
            </a:r>
            <a:r>
              <a:rPr lang="de-AT" b="0" i="1" dirty="0" smtClean="0"/>
              <a:t> </a:t>
            </a:r>
            <a:r>
              <a:rPr lang="de-AT" b="0" i="1" dirty="0" err="1" smtClean="0"/>
              <a:t>unemploy-ment</a:t>
            </a:r>
            <a:r>
              <a:rPr lang="de-AT" b="0" i="1" dirty="0" smtClean="0"/>
              <a:t> so </a:t>
            </a:r>
            <a:r>
              <a:rPr lang="de-AT" b="0" i="1" dirty="0" err="1" smtClean="0"/>
              <a:t>low</a:t>
            </a:r>
            <a:r>
              <a:rPr lang="de-AT" b="0" i="1" dirty="0" smtClean="0"/>
              <a:t> in Austria? A </a:t>
            </a:r>
            <a:r>
              <a:rPr lang="de-AT" b="0" i="1" dirty="0" err="1" smtClean="0"/>
              <a:t>critical</a:t>
            </a:r>
            <a:r>
              <a:rPr lang="de-AT" b="0" i="1" dirty="0" smtClean="0"/>
              <a:t> </a:t>
            </a:r>
            <a:r>
              <a:rPr lang="de-AT" b="0" i="1" dirty="0" err="1" smtClean="0"/>
              <a:t>assessment</a:t>
            </a:r>
            <a:r>
              <a:rPr lang="de-AT" b="0" dirty="0" smtClean="0"/>
              <a:t>“, Social-</a:t>
            </a:r>
            <a:r>
              <a:rPr lang="de-AT" b="0" dirty="0" err="1" smtClean="0"/>
              <a:t>europe</a:t>
            </a:r>
            <a:r>
              <a:rPr lang="de-AT" b="0" dirty="0"/>
              <a:t> </a:t>
            </a:r>
            <a:r>
              <a:rPr lang="de-AT" b="0" dirty="0" smtClean="0"/>
              <a:t>04/3013)</a:t>
            </a:r>
          </a:p>
          <a:p>
            <a:r>
              <a:rPr lang="de-AT" sz="2800" dirty="0" err="1" smtClean="0"/>
              <a:t>Policy</a:t>
            </a:r>
            <a:r>
              <a:rPr lang="de-AT" sz="2800" dirty="0" smtClean="0"/>
              <a:t> </a:t>
            </a:r>
            <a:r>
              <a:rPr lang="de-AT" sz="2800" dirty="0" err="1" smtClean="0"/>
              <a:t>committment</a:t>
            </a:r>
            <a:endParaRPr lang="de-AT" sz="2800" dirty="0" smtClean="0"/>
          </a:p>
          <a:p>
            <a:endParaRPr lang="en-GB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781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900987" cy="1017141"/>
          </a:xfrm>
        </p:spPr>
        <p:txBody>
          <a:bodyPr/>
          <a:lstStyle/>
          <a:p>
            <a:r>
              <a:rPr lang="de-AT" sz="2800" dirty="0" err="1" smtClean="0"/>
              <a:t>Policy</a:t>
            </a:r>
            <a:r>
              <a:rPr lang="de-AT" sz="2800" dirty="0" smtClean="0"/>
              <a:t> </a:t>
            </a:r>
            <a:r>
              <a:rPr lang="de-AT" sz="2800" dirty="0" err="1"/>
              <a:t>Conclusions</a:t>
            </a:r>
            <a:r>
              <a:rPr lang="de-AT" sz="2800" dirty="0"/>
              <a:t> </a:t>
            </a:r>
            <a:r>
              <a:rPr lang="de-AT" sz="2800" dirty="0" smtClean="0"/>
              <a:t>(2) „</a:t>
            </a:r>
            <a:r>
              <a:rPr lang="de-AT" sz="2800" i="1" dirty="0" smtClean="0"/>
              <a:t>Modern Approach </a:t>
            </a:r>
            <a:r>
              <a:rPr lang="de-AT" sz="2800" i="1" dirty="0" err="1" smtClean="0"/>
              <a:t>for</a:t>
            </a:r>
            <a:r>
              <a:rPr lang="de-AT" sz="2800" i="1" dirty="0" smtClean="0"/>
              <a:t> Fair, </a:t>
            </a:r>
            <a:r>
              <a:rPr lang="de-AT" sz="2800" i="1" dirty="0" err="1"/>
              <a:t>I</a:t>
            </a:r>
            <a:r>
              <a:rPr lang="de-AT" sz="2800" i="1" dirty="0" err="1" smtClean="0"/>
              <a:t>nclusive</a:t>
            </a:r>
            <a:r>
              <a:rPr lang="de-AT" sz="2800" i="1" dirty="0" smtClean="0"/>
              <a:t>, Pro-</a:t>
            </a:r>
            <a:r>
              <a:rPr lang="de-AT" sz="2800" i="1" dirty="0" err="1" smtClean="0"/>
              <a:t>active</a:t>
            </a:r>
            <a:r>
              <a:rPr lang="de-AT" sz="2800" i="1" dirty="0" smtClean="0"/>
              <a:t> LMP – </a:t>
            </a:r>
            <a:r>
              <a:rPr lang="de-AT" sz="2800" i="1" dirty="0" err="1" smtClean="0"/>
              <a:t>Lessons</a:t>
            </a:r>
            <a:r>
              <a:rPr lang="de-AT" sz="2800" i="1" dirty="0" smtClean="0"/>
              <a:t> </a:t>
            </a:r>
            <a:r>
              <a:rPr lang="de-AT" sz="2800" i="1" dirty="0" err="1" smtClean="0"/>
              <a:t>learned</a:t>
            </a:r>
            <a:r>
              <a:rPr lang="de-AT" sz="2800" i="1" dirty="0" smtClean="0"/>
              <a:t> </a:t>
            </a:r>
            <a:r>
              <a:rPr lang="de-AT" sz="2800" i="1" dirty="0" err="1" smtClean="0"/>
              <a:t>from</a:t>
            </a:r>
            <a:r>
              <a:rPr lang="de-AT" sz="2800" i="1" dirty="0" smtClean="0"/>
              <a:t> Austrian </a:t>
            </a:r>
            <a:r>
              <a:rPr lang="de-AT" sz="2800" i="1" dirty="0" err="1" smtClean="0"/>
              <a:t>Experiences</a:t>
            </a:r>
            <a:r>
              <a:rPr lang="de-AT" sz="2800" dirty="0" smtClean="0"/>
              <a:t>“</a:t>
            </a:r>
            <a:br>
              <a:rPr lang="de-AT" sz="2800" dirty="0" smtClean="0"/>
            </a:br>
            <a:r>
              <a:rPr lang="de-AT" sz="2000" dirty="0" smtClean="0"/>
              <a:t>(Social Europe 11/2012)</a:t>
            </a:r>
            <a:endParaRPr lang="en-GB" sz="20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11560" y="2060848"/>
            <a:ext cx="7912100" cy="4176464"/>
          </a:xfrm>
        </p:spPr>
        <p:txBody>
          <a:bodyPr/>
          <a:lstStyle/>
          <a:p>
            <a:r>
              <a:rPr lang="de-AT" sz="2200" dirty="0" err="1" smtClean="0"/>
              <a:t>Policies</a:t>
            </a:r>
            <a:r>
              <a:rPr lang="de-AT" sz="2200" b="0" dirty="0" smtClean="0"/>
              <a:t> matter (not </a:t>
            </a:r>
            <a:r>
              <a:rPr lang="de-AT" sz="2200" b="0" dirty="0" err="1" smtClean="0"/>
              <a:t>only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markets</a:t>
            </a:r>
            <a:r>
              <a:rPr lang="de-AT" sz="2200" b="0" dirty="0" smtClean="0"/>
              <a:t>)</a:t>
            </a:r>
          </a:p>
          <a:p>
            <a:r>
              <a:rPr lang="de-AT" sz="2200" b="0" dirty="0" err="1" smtClean="0"/>
              <a:t>Macroeconomic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Policies</a:t>
            </a:r>
            <a:r>
              <a:rPr lang="de-AT" sz="2200" b="0" dirty="0" smtClean="0"/>
              <a:t> </a:t>
            </a:r>
            <a:r>
              <a:rPr lang="de-AT" sz="2200" dirty="0" err="1" smtClean="0"/>
              <a:t>are</a:t>
            </a:r>
            <a:r>
              <a:rPr lang="de-AT" sz="2200" dirty="0" smtClean="0"/>
              <a:t> </a:t>
            </a:r>
            <a:r>
              <a:rPr lang="de-AT" sz="2200" dirty="0" err="1" smtClean="0"/>
              <a:t>key</a:t>
            </a:r>
            <a:r>
              <a:rPr lang="de-AT" sz="2200" dirty="0" smtClean="0"/>
              <a:t> </a:t>
            </a:r>
            <a:r>
              <a:rPr lang="de-AT" sz="2200" dirty="0" err="1" smtClean="0"/>
              <a:t>for</a:t>
            </a:r>
            <a:r>
              <a:rPr lang="de-AT" sz="2200" dirty="0" smtClean="0"/>
              <a:t> </a:t>
            </a:r>
            <a:r>
              <a:rPr lang="de-AT" sz="2200" dirty="0" err="1" smtClean="0"/>
              <a:t>employment</a:t>
            </a:r>
            <a:endParaRPr lang="de-AT" sz="2200" dirty="0" smtClean="0"/>
          </a:p>
          <a:p>
            <a:r>
              <a:rPr lang="de-AT" sz="2200" b="0" dirty="0" err="1" smtClean="0"/>
              <a:t>Muddling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through</a:t>
            </a:r>
            <a:r>
              <a:rPr lang="de-AT" sz="2200" b="0" dirty="0" smtClean="0"/>
              <a:t> – </a:t>
            </a:r>
            <a:r>
              <a:rPr lang="de-AT" sz="2200" dirty="0" err="1" smtClean="0"/>
              <a:t>trial</a:t>
            </a:r>
            <a:r>
              <a:rPr lang="de-AT" sz="2200" dirty="0" smtClean="0"/>
              <a:t> an </a:t>
            </a:r>
            <a:r>
              <a:rPr lang="de-AT" sz="2200" dirty="0" err="1" smtClean="0"/>
              <a:t>error</a:t>
            </a:r>
            <a:endParaRPr lang="de-AT" sz="2200" dirty="0" smtClean="0"/>
          </a:p>
          <a:p>
            <a:r>
              <a:rPr lang="de-AT" sz="2200" dirty="0" smtClean="0"/>
              <a:t>Innovation, </a:t>
            </a:r>
            <a:r>
              <a:rPr lang="de-AT" sz="2200" dirty="0" err="1" smtClean="0"/>
              <a:t>Protection</a:t>
            </a:r>
            <a:r>
              <a:rPr lang="de-AT" sz="2200" dirty="0" smtClean="0"/>
              <a:t>, </a:t>
            </a:r>
            <a:r>
              <a:rPr lang="de-AT" sz="2200" dirty="0" err="1" smtClean="0"/>
              <a:t>Coordination</a:t>
            </a:r>
            <a:endParaRPr lang="de-AT" sz="2200" dirty="0" smtClean="0"/>
          </a:p>
          <a:p>
            <a:r>
              <a:rPr lang="de-AT" sz="2200" dirty="0" err="1" smtClean="0"/>
              <a:t>Rights</a:t>
            </a:r>
            <a:r>
              <a:rPr lang="de-AT" sz="2200" dirty="0" smtClean="0"/>
              <a:t> </a:t>
            </a:r>
            <a:r>
              <a:rPr lang="de-AT" sz="2200" dirty="0" err="1" smtClean="0"/>
              <a:t>and</a:t>
            </a:r>
            <a:r>
              <a:rPr lang="de-AT" sz="2200" dirty="0" smtClean="0"/>
              <a:t> </a:t>
            </a:r>
            <a:r>
              <a:rPr lang="de-AT" sz="2200" dirty="0" err="1" smtClean="0"/>
              <a:t>Duties</a:t>
            </a:r>
            <a:r>
              <a:rPr lang="de-AT" sz="2200" dirty="0" smtClean="0"/>
              <a:t> </a:t>
            </a:r>
            <a:r>
              <a:rPr lang="de-AT" sz="2200" b="0" dirty="0" err="1" smtClean="0"/>
              <a:t>of</a:t>
            </a:r>
            <a:r>
              <a:rPr lang="de-AT" sz="2200" b="0" dirty="0" smtClean="0"/>
              <a:t> PES </a:t>
            </a:r>
            <a:r>
              <a:rPr lang="de-AT" sz="2200" b="0" dirty="0" err="1" smtClean="0"/>
              <a:t>clients</a:t>
            </a:r>
            <a:endParaRPr lang="de-AT" sz="2200" b="0" dirty="0" smtClean="0"/>
          </a:p>
          <a:p>
            <a:r>
              <a:rPr lang="de-AT" sz="2200" b="0" dirty="0" err="1" smtClean="0"/>
              <a:t>Active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and</a:t>
            </a:r>
            <a:r>
              <a:rPr lang="de-AT" sz="2200" b="0" dirty="0" smtClean="0"/>
              <a:t> passive LMP (</a:t>
            </a:r>
            <a:r>
              <a:rPr lang="de-AT" sz="2200" b="0" dirty="0" err="1" smtClean="0"/>
              <a:t>Replacemet</a:t>
            </a:r>
            <a:r>
              <a:rPr lang="de-AT" sz="2200" b="0" dirty="0" smtClean="0"/>
              <a:t> Rates, Evaluations)</a:t>
            </a:r>
          </a:p>
          <a:p>
            <a:r>
              <a:rPr lang="de-AT" sz="2200" b="0" dirty="0" err="1" smtClean="0"/>
              <a:t>Only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natural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ressources</a:t>
            </a:r>
            <a:r>
              <a:rPr lang="de-AT" sz="2200" b="0" dirty="0" smtClean="0"/>
              <a:t> – </a:t>
            </a:r>
            <a:r>
              <a:rPr lang="de-AT" sz="2200" dirty="0" err="1" smtClean="0"/>
              <a:t>skills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and</a:t>
            </a:r>
            <a:r>
              <a:rPr lang="de-AT" sz="2200" b="0" dirty="0" smtClean="0"/>
              <a:t> </a:t>
            </a:r>
            <a:r>
              <a:rPr lang="de-AT" sz="2200" dirty="0" err="1" smtClean="0"/>
              <a:t>comptences</a:t>
            </a:r>
            <a:r>
              <a:rPr lang="de-AT" sz="2200" b="0" dirty="0" smtClean="0"/>
              <a:t> (</a:t>
            </a:r>
            <a:r>
              <a:rPr lang="de-AT" sz="2200" b="0" dirty="0" err="1" smtClean="0"/>
              <a:t>invest</a:t>
            </a:r>
            <a:r>
              <a:rPr lang="de-AT" sz="2200" b="0" dirty="0" smtClean="0"/>
              <a:t>!)</a:t>
            </a:r>
          </a:p>
          <a:p>
            <a:r>
              <a:rPr lang="de-AT" sz="2200" b="0" dirty="0" smtClean="0"/>
              <a:t>Do not </a:t>
            </a:r>
            <a:r>
              <a:rPr lang="de-AT" sz="2200" b="0" dirty="0" err="1" smtClean="0"/>
              <a:t>aim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for</a:t>
            </a:r>
            <a:r>
              <a:rPr lang="de-AT" sz="2200" b="0" dirty="0" smtClean="0"/>
              <a:t> a large </a:t>
            </a:r>
            <a:r>
              <a:rPr lang="de-AT" sz="2200" b="0" dirty="0" err="1" smtClean="0"/>
              <a:t>deregulated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low</a:t>
            </a:r>
            <a:r>
              <a:rPr lang="de-AT" sz="2200" b="0" dirty="0" smtClean="0"/>
              <a:t>-wage </a:t>
            </a:r>
            <a:r>
              <a:rPr lang="de-AT" sz="2200" b="0" dirty="0" err="1" smtClean="0"/>
              <a:t>sector</a:t>
            </a:r>
            <a:r>
              <a:rPr lang="de-AT" sz="2200" b="0" dirty="0" smtClean="0"/>
              <a:t> (</a:t>
            </a:r>
            <a:r>
              <a:rPr lang="de-AT" sz="2200" dirty="0" err="1" smtClean="0"/>
              <a:t>India</a:t>
            </a:r>
            <a:r>
              <a:rPr lang="de-AT" sz="2200" b="0" dirty="0" smtClean="0"/>
              <a:t>)</a:t>
            </a:r>
          </a:p>
          <a:p>
            <a:r>
              <a:rPr lang="de-AT" sz="2200" b="0" dirty="0" smtClean="0"/>
              <a:t>Labour </a:t>
            </a:r>
            <a:r>
              <a:rPr lang="de-AT" sz="2200" b="0" dirty="0" err="1" smtClean="0"/>
              <a:t>market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policies</a:t>
            </a:r>
            <a:r>
              <a:rPr lang="de-AT" sz="2200" b="0" dirty="0" smtClean="0"/>
              <a:t> in </a:t>
            </a:r>
            <a:r>
              <a:rPr lang="de-AT" sz="2200" b="0" dirty="0" err="1" smtClean="0"/>
              <a:t>times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of</a:t>
            </a:r>
            <a:r>
              <a:rPr lang="de-AT" sz="2200" b="0" dirty="0" smtClean="0"/>
              <a:t> </a:t>
            </a:r>
            <a:r>
              <a:rPr lang="de-AT" sz="2200" b="0" dirty="0" err="1" smtClean="0"/>
              <a:t>crisis</a:t>
            </a:r>
            <a:r>
              <a:rPr lang="de-AT" sz="2200" b="0" dirty="0" smtClean="0"/>
              <a:t> (</a:t>
            </a:r>
            <a:r>
              <a:rPr lang="de-AT" sz="2200" b="0" dirty="0" err="1" smtClean="0"/>
              <a:t>inject</a:t>
            </a:r>
            <a:r>
              <a:rPr lang="de-AT" sz="2200" b="0" dirty="0" smtClean="0"/>
              <a:t> </a:t>
            </a:r>
            <a:r>
              <a:rPr lang="de-AT" sz="2200" dirty="0" err="1" smtClean="0"/>
              <a:t>confidence</a:t>
            </a:r>
            <a:r>
              <a:rPr lang="de-AT" sz="2200" dirty="0" smtClean="0"/>
              <a:t>, </a:t>
            </a:r>
            <a:r>
              <a:rPr lang="de-AT" sz="2200" dirty="0" err="1" smtClean="0"/>
              <a:t>domestic</a:t>
            </a:r>
            <a:r>
              <a:rPr lang="de-AT" sz="2200" dirty="0" smtClean="0"/>
              <a:t> </a:t>
            </a:r>
            <a:r>
              <a:rPr lang="de-AT" sz="2200" dirty="0" err="1" smtClean="0"/>
              <a:t>demand</a:t>
            </a:r>
            <a:r>
              <a:rPr lang="de-AT" sz="2200" b="0" dirty="0" smtClean="0"/>
              <a:t> – </a:t>
            </a:r>
            <a:r>
              <a:rPr lang="de-AT" sz="2200" b="0" dirty="0" err="1" smtClean="0"/>
              <a:t>short</a:t>
            </a:r>
            <a:r>
              <a:rPr lang="de-AT" sz="2200" b="0" dirty="0" smtClean="0"/>
              <a:t> time </a:t>
            </a:r>
            <a:r>
              <a:rPr lang="de-AT" sz="2200" b="0" dirty="0" err="1" smtClean="0"/>
              <a:t>working</a:t>
            </a:r>
            <a:r>
              <a:rPr lang="de-AT" sz="2200" b="0" dirty="0" smtClean="0"/>
              <a:t>)</a:t>
            </a:r>
          </a:p>
          <a:p>
            <a:endParaRPr lang="en-GB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23985938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1124744"/>
            <a:ext cx="7900987" cy="873125"/>
          </a:xfrm>
        </p:spPr>
        <p:txBody>
          <a:bodyPr/>
          <a:lstStyle/>
          <a:p>
            <a:r>
              <a:rPr lang="de-AT" sz="3600" dirty="0" err="1" smtClean="0"/>
              <a:t>Thanks</a:t>
            </a:r>
            <a:r>
              <a:rPr lang="de-AT" sz="3600" dirty="0" smtClean="0"/>
              <a:t> </a:t>
            </a:r>
            <a:r>
              <a:rPr lang="de-AT" sz="3600" dirty="0" err="1" smtClean="0"/>
              <a:t>for</a:t>
            </a:r>
            <a:r>
              <a:rPr lang="de-AT" sz="3600" dirty="0" smtClean="0"/>
              <a:t> Attention!!!</a:t>
            </a:r>
            <a:endParaRPr lang="en-GB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2492896"/>
            <a:ext cx="8352928" cy="3129211"/>
          </a:xfrm>
        </p:spPr>
        <p:txBody>
          <a:bodyPr/>
          <a:lstStyle/>
          <a:p>
            <a:pPr marL="0" indent="0" algn="ctr">
              <a:buNone/>
            </a:pPr>
            <a:r>
              <a:rPr lang="de-AT" sz="2800" dirty="0" err="1" smtClean="0"/>
              <a:t>For</a:t>
            </a:r>
            <a:r>
              <a:rPr lang="de-AT" sz="2800" dirty="0" smtClean="0"/>
              <a:t> </a:t>
            </a:r>
            <a:r>
              <a:rPr lang="de-AT" sz="2800" dirty="0" err="1" smtClean="0"/>
              <a:t>further</a:t>
            </a:r>
            <a:r>
              <a:rPr lang="de-AT" sz="2800" dirty="0" smtClean="0"/>
              <a:t> </a:t>
            </a:r>
            <a:r>
              <a:rPr lang="de-AT" sz="2800" dirty="0" err="1" smtClean="0"/>
              <a:t>work</a:t>
            </a:r>
            <a:r>
              <a:rPr lang="de-AT" sz="2800" dirty="0" smtClean="0"/>
              <a:t> </a:t>
            </a:r>
            <a:r>
              <a:rPr lang="de-AT" sz="2800" dirty="0" err="1" smtClean="0"/>
              <a:t>see</a:t>
            </a:r>
            <a:r>
              <a:rPr lang="de-AT" sz="2800" dirty="0" smtClean="0"/>
              <a:t>:</a:t>
            </a:r>
          </a:p>
          <a:p>
            <a:pPr marL="0" indent="0" algn="ctr">
              <a:buNone/>
            </a:pPr>
            <a:r>
              <a:rPr lang="de-AT" dirty="0" smtClean="0"/>
              <a:t>In English</a:t>
            </a:r>
            <a:endParaRPr lang="de-AT" dirty="0"/>
          </a:p>
          <a:p>
            <a:pPr marL="0" indent="0" algn="ctr">
              <a:buNone/>
            </a:pPr>
            <a:r>
              <a:rPr lang="de-AT" dirty="0">
                <a:hlinkClick r:id="rId2"/>
              </a:rPr>
              <a:t>http://www.social-europe.eu/author/johannes-schweighofer</a:t>
            </a:r>
            <a:r>
              <a:rPr lang="de-AT" dirty="0" smtClean="0">
                <a:hlinkClick r:id="rId2"/>
              </a:rPr>
              <a:t>/</a:t>
            </a:r>
            <a:endParaRPr lang="de-AT" dirty="0" smtClean="0"/>
          </a:p>
          <a:p>
            <a:pPr marL="0" indent="0" algn="ctr">
              <a:buNone/>
            </a:pPr>
            <a:r>
              <a:rPr lang="de-AT" dirty="0" smtClean="0"/>
              <a:t>In German</a:t>
            </a:r>
          </a:p>
          <a:p>
            <a:pPr marL="0" indent="0" algn="ctr">
              <a:buNone/>
            </a:pPr>
            <a:r>
              <a:rPr lang="de-AT" dirty="0" smtClean="0">
                <a:hlinkClick r:id="rId3"/>
              </a:rPr>
              <a:t>http</a:t>
            </a:r>
            <a:r>
              <a:rPr lang="de-AT" dirty="0">
                <a:hlinkClick r:id="rId3"/>
              </a:rPr>
              <a:t>://</a:t>
            </a:r>
            <a:r>
              <a:rPr lang="de-AT" dirty="0" smtClean="0">
                <a:hlinkClick r:id="rId3"/>
              </a:rPr>
              <a:t>johannes-schweighofer.at/publikationen.htm</a:t>
            </a:r>
            <a:endParaRPr lang="de-AT" dirty="0" smtClean="0"/>
          </a:p>
          <a:p>
            <a:pPr marL="0" indent="0" algn="ctr">
              <a:buNone/>
            </a:pPr>
            <a:r>
              <a:rPr lang="de-AT" dirty="0">
                <a:hlinkClick r:id="rId4"/>
              </a:rPr>
              <a:t>http://</a:t>
            </a:r>
            <a:r>
              <a:rPr lang="de-AT" dirty="0" smtClean="0">
                <a:hlinkClick r:id="rId4"/>
              </a:rPr>
              <a:t>johannes-schweighofer.at/vortraege.htm</a:t>
            </a:r>
            <a:endParaRPr lang="de-AT" dirty="0" smtClean="0"/>
          </a:p>
          <a:p>
            <a:pPr marL="0" indent="0" algn="ctr">
              <a:buNone/>
            </a:pPr>
            <a:endParaRPr lang="de-AT" dirty="0" smtClean="0"/>
          </a:p>
          <a:p>
            <a:pPr marL="0" indent="0">
              <a:buNone/>
            </a:pPr>
            <a:endParaRPr lang="de-AT" sz="2800" dirty="0" smtClean="0"/>
          </a:p>
          <a:p>
            <a:endParaRPr lang="en-GB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852279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2636912"/>
            <a:ext cx="7900987" cy="873125"/>
          </a:xfrm>
        </p:spPr>
        <p:txBody>
          <a:bodyPr/>
          <a:lstStyle/>
          <a:p>
            <a:pPr algn="ctr"/>
            <a:r>
              <a:rPr lang="de-AT" sz="3600" dirty="0" smtClean="0"/>
              <a:t>Further Material</a:t>
            </a:r>
            <a:endParaRPr lang="en-GB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Unemployment</a:t>
            </a:r>
            <a:r>
              <a:rPr lang="de-DE" dirty="0" smtClean="0"/>
              <a:t> in </a:t>
            </a:r>
            <a:r>
              <a:rPr lang="de-DE" dirty="0" err="1" smtClean="0"/>
              <a:t>Slovakia</a:t>
            </a:r>
            <a:r>
              <a:rPr lang="de-DE" dirty="0" smtClean="0"/>
              <a:t> – Austrian </a:t>
            </a:r>
            <a:r>
              <a:rPr lang="de-DE" dirty="0" err="1" smtClean="0"/>
              <a:t>Experiences</a:t>
            </a:r>
            <a:endParaRPr lang="de-DE" dirty="0" smtClean="0"/>
          </a:p>
          <a:p>
            <a:pPr>
              <a:defRPr/>
            </a:pPr>
            <a:r>
              <a:rPr lang="de-DE" dirty="0" err="1" smtClean="0"/>
              <a:t>February</a:t>
            </a:r>
            <a:r>
              <a:rPr lang="de-DE" dirty="0" smtClean="0"/>
              <a:t> 2014                                                                                                             </a:t>
            </a:r>
            <a:fld id="{5CDD2C28-2908-435F-901F-A20EE9D1D876}" type="slidenum">
              <a:rPr lang="de-DE" smtClean="0"/>
              <a:pPr>
                <a:defRPr/>
              </a:pPr>
              <a:t>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247354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332656"/>
            <a:ext cx="7900987" cy="873125"/>
          </a:xfrm>
        </p:spPr>
        <p:txBody>
          <a:bodyPr/>
          <a:lstStyle/>
          <a:p>
            <a:r>
              <a:rPr lang="de-DE" sz="3200" dirty="0" smtClean="0"/>
              <a:t>Integration in </a:t>
            </a:r>
            <a:r>
              <a:rPr lang="de-DE" sz="3200" dirty="0" err="1" smtClean="0"/>
              <a:t>the</a:t>
            </a:r>
            <a:r>
              <a:rPr lang="de-DE" sz="3200" dirty="0" smtClean="0"/>
              <a:t> Labour Market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5950" y="1124744"/>
            <a:ext cx="7912100" cy="5001419"/>
          </a:xfrm>
        </p:spPr>
        <p:txBody>
          <a:bodyPr/>
          <a:lstStyle/>
          <a:p>
            <a:pPr marL="0" indent="0" eaLnBrk="1" hangingPunct="1">
              <a:lnSpc>
                <a:spcPts val="2700"/>
              </a:lnSpc>
              <a:spcBef>
                <a:spcPts val="600"/>
              </a:spcBef>
              <a:buNone/>
            </a:pPr>
            <a:endParaRPr lang="de-AT" b="0" dirty="0" smtClean="0"/>
          </a:p>
          <a:p>
            <a:pPr eaLnBrk="1" hangingPunct="1">
              <a:lnSpc>
                <a:spcPct val="150000"/>
              </a:lnSpc>
            </a:pPr>
            <a:endParaRPr lang="de-AT" b="0" dirty="0" smtClean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611560" y="6237312"/>
            <a:ext cx="6048375" cy="476250"/>
          </a:xfrm>
        </p:spPr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2014 </a:t>
            </a:r>
            <a:r>
              <a:rPr lang="de-AT" dirty="0" smtClean="0"/>
              <a:t>	                                                                                         </a:t>
            </a:r>
            <a:fld id="{EAED1E18-BB1C-461D-92F3-C42A42DFE55B}" type="slidenum">
              <a:rPr lang="de-AT" smtClean="0"/>
              <a:pPr lvl="0">
                <a:defRPr/>
              </a:pPr>
              <a:t>19</a:t>
            </a:fld>
            <a:r>
              <a:rPr lang="de-AT" dirty="0" smtClean="0"/>
              <a:t>                                                                                                                     </a:t>
            </a:r>
            <a:endParaRPr lang="de-DE" dirty="0"/>
          </a:p>
        </p:txBody>
      </p:sp>
      <p:graphicFrame>
        <p:nvGraphicFramePr>
          <p:cNvPr id="6" name="Diagram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31324550"/>
              </p:ext>
            </p:extLst>
          </p:nvPr>
        </p:nvGraphicFramePr>
        <p:xfrm>
          <a:off x="683568" y="1124744"/>
          <a:ext cx="806489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4517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2014 </a:t>
            </a:r>
            <a:r>
              <a:rPr lang="de-DE" dirty="0" smtClean="0"/>
              <a:t>                                                                                                          </a:t>
            </a:r>
            <a:fld id="{EAD90D0D-B6FF-4749-A64E-3B99E35A0483}" type="slidenum">
              <a:rPr lang="de-DE" smtClean="0"/>
              <a:pPr lvl="0">
                <a:defRPr/>
              </a:pPr>
              <a:t>20</a:t>
            </a:fld>
            <a:r>
              <a:rPr lang="de-DE" dirty="0" smtClean="0"/>
              <a:t> </a:t>
            </a:r>
            <a:r>
              <a:rPr lang="de-AT" dirty="0" smtClean="0"/>
              <a:t>					   </a:t>
            </a:r>
            <a:endParaRPr lang="de-DE" dirty="0"/>
          </a:p>
        </p:txBody>
      </p:sp>
      <p:graphicFrame>
        <p:nvGraphicFramePr>
          <p:cNvPr id="9" name="Inhaltsplatzhalt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21332691"/>
              </p:ext>
            </p:extLst>
          </p:nvPr>
        </p:nvGraphicFramePr>
        <p:xfrm>
          <a:off x="611560" y="620688"/>
          <a:ext cx="7912100" cy="5361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407338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</a:t>
            </a:r>
            <a:r>
              <a:rPr lang="de-DE" dirty="0" smtClean="0"/>
              <a:t>2014                                                                                                             </a:t>
            </a:r>
            <a:fld id="{2DE45C16-63B5-47B7-AC7D-C15A9B111B79}" type="slidenum">
              <a:rPr lang="de-DE" smtClean="0"/>
              <a:pPr lvl="0">
                <a:defRPr/>
              </a:pPr>
              <a:t>21</a:t>
            </a:fld>
            <a:endParaRPr lang="de-DE" dirty="0"/>
          </a:p>
        </p:txBody>
      </p:sp>
      <p:graphicFrame>
        <p:nvGraphicFramePr>
          <p:cNvPr id="9" name="Inhaltsplatzhalt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80982055"/>
              </p:ext>
            </p:extLst>
          </p:nvPr>
        </p:nvGraphicFramePr>
        <p:xfrm>
          <a:off x="615950" y="764704"/>
          <a:ext cx="7912100" cy="5361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99747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2014 </a:t>
            </a:r>
            <a:r>
              <a:rPr lang="de-DE" dirty="0" smtClean="0"/>
              <a:t>                                                                                                            </a:t>
            </a:r>
            <a:fld id="{E12DAE72-1E5B-4A8A-B899-FE23C7A026C0}" type="slidenum">
              <a:rPr lang="de-DE" smtClean="0"/>
              <a:pPr lvl="0">
                <a:defRPr/>
              </a:pPr>
              <a:t>22</a:t>
            </a:fld>
            <a:r>
              <a:rPr lang="de-AT" dirty="0" smtClean="0"/>
              <a:t>				                       </a:t>
            </a:r>
            <a:endParaRPr lang="de-DE" dirty="0"/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08235469"/>
              </p:ext>
            </p:extLst>
          </p:nvPr>
        </p:nvGraphicFramePr>
        <p:xfrm>
          <a:off x="615950" y="548680"/>
          <a:ext cx="7912100" cy="5577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10802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2014 </a:t>
            </a:r>
            <a:r>
              <a:rPr lang="de-DE" dirty="0" smtClean="0"/>
              <a:t>                                                                                                            </a:t>
            </a:r>
            <a:fld id="{300EADB0-B21D-48F9-AD97-41555766E682}" type="slidenum">
              <a:rPr lang="de-DE" smtClean="0"/>
              <a:pPr lvl="0">
                <a:defRPr/>
              </a:pPr>
              <a:t>23</a:t>
            </a:fld>
            <a:r>
              <a:rPr lang="de-AT" dirty="0" smtClean="0"/>
              <a:t>					  </a:t>
            </a:r>
            <a:endParaRPr lang="de-DE" dirty="0"/>
          </a:p>
        </p:txBody>
      </p:sp>
      <p:sp>
        <p:nvSpPr>
          <p:cNvPr id="2" name="Rechteck 1"/>
          <p:cNvSpPr/>
          <p:nvPr/>
        </p:nvSpPr>
        <p:spPr>
          <a:xfrm>
            <a:off x="490539" y="26064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3200" b="1" kern="0" dirty="0" err="1" smtClean="0">
                <a:solidFill>
                  <a:srgbClr val="506671"/>
                </a:solidFill>
                <a:latin typeface="Arial"/>
              </a:rPr>
              <a:t>Active</a:t>
            </a:r>
            <a:r>
              <a:rPr lang="de-DE" sz="3200" b="1" kern="0" dirty="0" smtClean="0">
                <a:solidFill>
                  <a:srgbClr val="506671"/>
                </a:solidFill>
                <a:latin typeface="Arial"/>
              </a:rPr>
              <a:t> Labour Market </a:t>
            </a:r>
            <a:r>
              <a:rPr lang="de-DE" sz="3200" b="1" kern="0" dirty="0" err="1" smtClean="0">
                <a:solidFill>
                  <a:srgbClr val="506671"/>
                </a:solidFill>
                <a:latin typeface="Arial"/>
              </a:rPr>
              <a:t>Policies</a:t>
            </a:r>
            <a:endParaRPr lang="de-AT" sz="3200" dirty="0">
              <a:solidFill>
                <a:srgbClr val="000000"/>
              </a:solidFill>
            </a:endParaRPr>
          </a:p>
        </p:txBody>
      </p:sp>
      <p:graphicFrame>
        <p:nvGraphicFramePr>
          <p:cNvPr id="6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93159462"/>
              </p:ext>
            </p:extLst>
          </p:nvPr>
        </p:nvGraphicFramePr>
        <p:xfrm>
          <a:off x="323528" y="908720"/>
          <a:ext cx="8496944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67240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</a:t>
            </a:r>
            <a:r>
              <a:rPr lang="de-DE" dirty="0" smtClean="0"/>
              <a:t>2014                                                                                                             </a:t>
            </a:r>
            <a:fld id="{5926A16E-068E-4B70-A109-DA1B87BD94E2}" type="slidenum">
              <a:rPr lang="de-DE" smtClean="0"/>
              <a:pPr lvl="0">
                <a:defRPr/>
              </a:pPr>
              <a:t>24</a:t>
            </a:fld>
            <a:endParaRPr lang="de-DE" dirty="0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07504" y="2060848"/>
            <a:ext cx="2232248" cy="1368152"/>
          </a:xfrm>
        </p:spPr>
        <p:txBody>
          <a:bodyPr/>
          <a:lstStyle/>
          <a:p>
            <a:r>
              <a:rPr lang="de-AT" sz="3200" dirty="0" smtClean="0"/>
              <a:t>Incentives </a:t>
            </a:r>
            <a:r>
              <a:rPr lang="de-AT" sz="3200" dirty="0" err="1" smtClean="0"/>
              <a:t>to</a:t>
            </a:r>
            <a:r>
              <a:rPr lang="de-AT" sz="3200" dirty="0" smtClean="0"/>
              <a:t> </a:t>
            </a:r>
            <a:r>
              <a:rPr lang="de-AT" sz="3200" dirty="0" err="1" smtClean="0"/>
              <a:t>take</a:t>
            </a:r>
            <a:r>
              <a:rPr lang="de-AT" sz="3200" dirty="0" smtClean="0"/>
              <a:t> </a:t>
            </a:r>
            <a:r>
              <a:rPr lang="de-AT" sz="3200" dirty="0" err="1" smtClean="0"/>
              <a:t>up</a:t>
            </a:r>
            <a:r>
              <a:rPr lang="de-AT" sz="3200" dirty="0" smtClean="0"/>
              <a:t> a Job</a:t>
            </a:r>
            <a:endParaRPr lang="de-AT" sz="3200" dirty="0"/>
          </a:p>
        </p:txBody>
      </p:sp>
      <p:pic>
        <p:nvPicPr>
          <p:cNvPr id="9" name="Bild 6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16632"/>
            <a:ext cx="5935390" cy="593539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1788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404664"/>
            <a:ext cx="8208912" cy="954107"/>
          </a:xfrm>
        </p:spPr>
        <p:txBody>
          <a:bodyPr/>
          <a:lstStyle/>
          <a:p>
            <a:r>
              <a:rPr lang="de-DE" sz="2800" dirty="0" smtClean="0"/>
              <a:t>Social </a:t>
            </a:r>
            <a:r>
              <a:rPr lang="de-DE" sz="2800" dirty="0" err="1" smtClean="0"/>
              <a:t>Partnership</a:t>
            </a:r>
            <a:r>
              <a:rPr lang="de-DE" sz="2800" dirty="0" smtClean="0"/>
              <a:t> – </a:t>
            </a:r>
            <a:br>
              <a:rPr lang="de-DE" sz="2800" dirty="0" smtClean="0"/>
            </a:br>
            <a:r>
              <a:rPr lang="de-DE" sz="2800" dirty="0" smtClean="0"/>
              <a:t>Short Term Work 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611560" y="6237312"/>
            <a:ext cx="6048375" cy="476250"/>
          </a:xfrm>
        </p:spPr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2014 </a:t>
            </a:r>
            <a:r>
              <a:rPr lang="de-DE" dirty="0" smtClean="0"/>
              <a:t>                                                                                                           </a:t>
            </a:r>
            <a:fld id="{C9E53C83-BADC-4157-8DE0-4FA90A9195B5}" type="slidenum">
              <a:rPr lang="de-DE" smtClean="0"/>
              <a:pPr lvl="0">
                <a:defRPr/>
              </a:pPr>
              <a:t>25</a:t>
            </a:fld>
            <a:r>
              <a:rPr lang="de-AT" dirty="0" smtClean="0"/>
              <a:t>			 	</a:t>
            </a:r>
            <a:endParaRPr lang="de-DE" dirty="0"/>
          </a:p>
        </p:txBody>
      </p:sp>
      <p:graphicFrame>
        <p:nvGraphicFramePr>
          <p:cNvPr id="7" name="Diagramm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145582"/>
              </p:ext>
            </p:extLst>
          </p:nvPr>
        </p:nvGraphicFramePr>
        <p:xfrm>
          <a:off x="611560" y="1484784"/>
          <a:ext cx="7920880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hteck 7"/>
          <p:cNvSpPr/>
          <p:nvPr/>
        </p:nvSpPr>
        <p:spPr>
          <a:xfrm>
            <a:off x="3923928" y="417442"/>
            <a:ext cx="48245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1400" dirty="0" smtClean="0">
                <a:solidFill>
                  <a:srgbClr val="000000"/>
                </a:solidFill>
              </a:rPr>
              <a:t>2009: Ca. 66.000 effektiv Kurzarbeitende (</a:t>
            </a:r>
            <a:r>
              <a:rPr lang="de-AT" sz="1400" dirty="0" err="1" smtClean="0">
                <a:solidFill>
                  <a:srgbClr val="000000"/>
                </a:solidFill>
              </a:rPr>
              <a:t>durchschnittl</a:t>
            </a:r>
            <a:r>
              <a:rPr lang="de-AT" sz="1400" dirty="0" smtClean="0">
                <a:solidFill>
                  <a:srgbClr val="000000"/>
                </a:solidFill>
              </a:rPr>
              <a:t>. </a:t>
            </a:r>
          </a:p>
          <a:p>
            <a:r>
              <a:rPr lang="de-AT" sz="1400" dirty="0">
                <a:solidFill>
                  <a:srgbClr val="000000"/>
                </a:solidFill>
              </a:rPr>
              <a:t>c</a:t>
            </a:r>
            <a:r>
              <a:rPr lang="de-AT" sz="1400" dirty="0" smtClean="0">
                <a:solidFill>
                  <a:srgbClr val="000000"/>
                </a:solidFill>
              </a:rPr>
              <a:t>a. 26.000; ca. 20% Frauen) in 300 Betrieben; 113 Mio. € (=0,05% BIP) , </a:t>
            </a:r>
            <a:r>
              <a:rPr lang="de-AT" sz="1400" dirty="0" err="1" smtClean="0">
                <a:solidFill>
                  <a:srgbClr val="000000"/>
                </a:solidFill>
              </a:rPr>
              <a:t>durchschnittl</a:t>
            </a:r>
            <a:r>
              <a:rPr lang="de-AT" sz="1400" dirty="0" smtClean="0">
                <a:solidFill>
                  <a:srgbClr val="000000"/>
                </a:solidFill>
              </a:rPr>
              <a:t>. 24% AZ-Reduktion (13 Mio. Stunden von 5,6 Mrd., 0,25% AZ-Reduktion) </a:t>
            </a:r>
            <a:endParaRPr lang="de-AT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71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611560" y="6237312"/>
            <a:ext cx="6048375" cy="476250"/>
          </a:xfrm>
        </p:spPr>
        <p:txBody>
          <a:bodyPr/>
          <a:lstStyle/>
          <a:p>
            <a:pPr lvl="0">
              <a:defRPr/>
            </a:pPr>
            <a:r>
              <a:rPr lang="de-DE" dirty="0" err="1"/>
              <a:t>Unemployment</a:t>
            </a:r>
            <a:r>
              <a:rPr lang="de-DE" dirty="0"/>
              <a:t> in </a:t>
            </a:r>
            <a:r>
              <a:rPr lang="de-DE" dirty="0" err="1"/>
              <a:t>Slovakia</a:t>
            </a:r>
            <a:r>
              <a:rPr lang="de-DE" dirty="0"/>
              <a:t> – Austrian </a:t>
            </a:r>
            <a:r>
              <a:rPr lang="de-DE" dirty="0" err="1"/>
              <a:t>Experiences</a:t>
            </a:r>
            <a:endParaRPr lang="de-DE" dirty="0"/>
          </a:p>
          <a:p>
            <a:pPr lvl="0">
              <a:defRPr/>
            </a:pPr>
            <a:r>
              <a:rPr lang="de-DE" dirty="0" err="1"/>
              <a:t>February</a:t>
            </a:r>
            <a:r>
              <a:rPr lang="de-DE" dirty="0"/>
              <a:t> 2014 </a:t>
            </a:r>
            <a:r>
              <a:rPr lang="de-DE" dirty="0" smtClean="0"/>
              <a:t>                                                                                                           </a:t>
            </a:r>
            <a:fld id="{C9E53C83-BADC-4157-8DE0-4FA90A9195B5}" type="slidenum">
              <a:rPr lang="de-DE" smtClean="0"/>
              <a:pPr lvl="0">
                <a:defRPr/>
              </a:pPr>
              <a:t>26</a:t>
            </a:fld>
            <a:r>
              <a:rPr lang="de-AT" dirty="0" smtClean="0"/>
              <a:t>			 	</a:t>
            </a:r>
            <a:endParaRPr lang="de-D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493" y="404664"/>
            <a:ext cx="8323963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78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nutzerdefiniertes Design">
  <a:themeElements>
    <a:clrScheme name="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nutzerdefiniertes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enutzerdefiniertes Design">
  <a:themeElements>
    <a:clrScheme name="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nutzerdefiniertes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899</Words>
  <Application>Microsoft Office PowerPoint</Application>
  <PresentationFormat>Předvádění na obrazovce (4:3)</PresentationFormat>
  <Paragraphs>177</Paragraphs>
  <Slides>26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Benutzerdefiniertes Design</vt:lpstr>
      <vt:lpstr>1_Benutzerdefiniertes Design</vt:lpstr>
      <vt:lpstr>Snímek 1</vt:lpstr>
      <vt:lpstr>  Content</vt:lpstr>
      <vt:lpstr>Unemployment and Growth</vt:lpstr>
      <vt:lpstr>LTU  and Youth</vt:lpstr>
      <vt:lpstr>Youth alternative measures</vt:lpstr>
      <vt:lpstr>PIAAC-Results and Unemployment </vt:lpstr>
      <vt:lpstr>    Macroeconomic Policies (1)</vt:lpstr>
      <vt:lpstr>Macroeconomic Policies (2)</vt:lpstr>
      <vt:lpstr>Incentive Problems (1) ?</vt:lpstr>
      <vt:lpstr>Incentive Problems (2)?</vt:lpstr>
      <vt:lpstr>Active and Passive LMP-Measures</vt:lpstr>
      <vt:lpstr>Apprenticeship System: Pros and Cons</vt:lpstr>
      <vt:lpstr>Successful Programme for LTU (SÖB)</vt:lpstr>
      <vt:lpstr>The Role of Migration in the receiving country: + Qualified Workers with low reservation wages + Substitution effects</vt:lpstr>
      <vt:lpstr>Policy Conclusions (1)</vt:lpstr>
      <vt:lpstr>Policy Conclusions (2) „Modern Approach for Fair, Inclusive, Pro-active LMP – Lessons learned from Austrian Experiences“ (Social Europe 11/2012)</vt:lpstr>
      <vt:lpstr>Thanks for Attention!!!</vt:lpstr>
      <vt:lpstr>Further Material</vt:lpstr>
      <vt:lpstr>Integration in the Labour Market</vt:lpstr>
      <vt:lpstr>Snímek 20</vt:lpstr>
      <vt:lpstr>Snímek 21</vt:lpstr>
      <vt:lpstr>Snímek 22</vt:lpstr>
      <vt:lpstr>Snímek 23</vt:lpstr>
      <vt:lpstr>Incentives to take up a Job</vt:lpstr>
      <vt:lpstr>Social Partnership –  Short Term Work </vt:lpstr>
      <vt:lpstr>Snímek 26</vt:lpstr>
    </vt:vector>
  </TitlesOfParts>
  <Company>BMSK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wrd</dc:creator>
  <cp:lastModifiedBy>Lenovo User</cp:lastModifiedBy>
  <cp:revision>361</cp:revision>
  <cp:lastPrinted>2014-02-10T11:29:19Z</cp:lastPrinted>
  <dcterms:created xsi:type="dcterms:W3CDTF">2009-02-24T08:30:41Z</dcterms:created>
  <dcterms:modified xsi:type="dcterms:W3CDTF">2014-02-12T09:15:55Z</dcterms:modified>
</cp:coreProperties>
</file>