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redný štýl 4 - zvýrazneni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3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607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5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21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560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482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5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98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957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188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02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963A5-C4B0-460B-A48C-11E2D9B9E724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BA43E-6847-48F1-AA06-A1059FD69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1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skoly.ineko.sk/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projekty/ako-znizit-nezamestnanost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u="sng" dirty="0" smtClean="0"/>
              <a:t>Ako znížiť nezamestnanosť na Slovensku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/>
              <a:t>Peter </a:t>
            </a:r>
            <a:r>
              <a:rPr lang="sk-SK" dirty="0" err="1" smtClean="0"/>
              <a:t>Goliaš</a:t>
            </a:r>
            <a:endParaRPr lang="sk-SK" dirty="0" smtClean="0"/>
          </a:p>
          <a:p>
            <a:pPr algn="r"/>
            <a:r>
              <a:rPr lang="sk-SK" dirty="0" smtClean="0"/>
              <a:t>riaditeľ INEKO</a:t>
            </a:r>
          </a:p>
          <a:p>
            <a:pPr algn="r"/>
            <a:r>
              <a:rPr lang="sk-SK" dirty="0" smtClean="0"/>
              <a:t>Bratislava, 13.2.2014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59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Obsah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Kto sú nezamestnaní?</a:t>
            </a:r>
          </a:p>
          <a:p>
            <a:r>
              <a:rPr lang="sk-SK" dirty="0" smtClean="0"/>
              <a:t>Hypotézy o príčinách vysokej nezamestnanosti</a:t>
            </a:r>
          </a:p>
          <a:p>
            <a:pPr lvl="1"/>
            <a:r>
              <a:rPr lang="sk-SK" dirty="0" smtClean="0"/>
              <a:t>Pasca </a:t>
            </a:r>
            <a:r>
              <a:rPr lang="sk-SK" dirty="0" err="1" smtClean="0"/>
              <a:t>neaktivity</a:t>
            </a:r>
            <a:endParaRPr lang="sk-SK" dirty="0" smtClean="0"/>
          </a:p>
          <a:p>
            <a:pPr lvl="1"/>
            <a:r>
              <a:rPr lang="sk-SK" dirty="0" smtClean="0"/>
              <a:t>Horšie podnikateľské prostredie</a:t>
            </a:r>
          </a:p>
          <a:p>
            <a:pPr lvl="1"/>
            <a:r>
              <a:rPr lang="sk-SK" dirty="0" smtClean="0"/>
              <a:t>Nedostatočne pružný trh práce</a:t>
            </a:r>
          </a:p>
          <a:p>
            <a:pPr lvl="1"/>
            <a:r>
              <a:rPr lang="sk-SK" dirty="0" smtClean="0"/>
              <a:t>Nedostatočne pružný vzdelávací systém</a:t>
            </a:r>
          </a:p>
          <a:p>
            <a:pPr lvl="1"/>
            <a:r>
              <a:rPr lang="sk-SK" dirty="0" smtClean="0"/>
              <a:t>Nízka efektívnosť aktívnych politík trhu práce</a:t>
            </a:r>
          </a:p>
          <a:p>
            <a:pPr lvl="1"/>
            <a:r>
              <a:rPr lang="sk-SK" dirty="0" smtClean="0"/>
              <a:t>Nevhodné podmienky pre ženy s deťmi</a:t>
            </a:r>
          </a:p>
          <a:p>
            <a:r>
              <a:rPr lang="sk-SK" dirty="0" smtClean="0"/>
              <a:t>Odporúčania, možné riešenia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28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Kto sú nezamestnaní?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390191"/>
              </p:ext>
            </p:extLst>
          </p:nvPr>
        </p:nvGraphicFramePr>
        <p:xfrm>
          <a:off x="611562" y="1628799"/>
          <a:ext cx="8064895" cy="314708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237528"/>
                <a:gridCol w="629918"/>
                <a:gridCol w="632593"/>
                <a:gridCol w="1237528"/>
                <a:gridCol w="659359"/>
                <a:gridCol w="632593"/>
                <a:gridCol w="1770190"/>
                <a:gridCol w="632593"/>
                <a:gridCol w="632593"/>
              </a:tblGrid>
              <a:tr h="231536"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Podiel nezamestnaných podľa: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153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Trvania </a:t>
                      </a:r>
                      <a:r>
                        <a:rPr lang="en-GB" sz="1600" dirty="0" smtClean="0">
                          <a:effectLst/>
                        </a:rPr>
                        <a:t>(m</a:t>
                      </a:r>
                      <a:r>
                        <a:rPr lang="sk-SK" sz="1600" dirty="0" err="1" smtClean="0">
                          <a:effectLst/>
                        </a:rPr>
                        <a:t>esiace</a:t>
                      </a:r>
                      <a:r>
                        <a:rPr lang="en-GB" sz="1600" dirty="0" smtClean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Veku </a:t>
                      </a:r>
                      <a:r>
                        <a:rPr lang="en-GB" sz="1600" b="1" dirty="0" smtClean="0">
                          <a:effectLst/>
                        </a:rPr>
                        <a:t>(</a:t>
                      </a:r>
                      <a:r>
                        <a:rPr lang="sk-SK" sz="1600" b="1" dirty="0" smtClean="0">
                          <a:effectLst/>
                        </a:rPr>
                        <a:t>roky</a:t>
                      </a:r>
                      <a:r>
                        <a:rPr lang="en-GB" sz="1600" b="1" dirty="0" smtClean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Vzdelania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9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1994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2012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1994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2012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1994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2012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6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Menej ako 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15 to 19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17%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4%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Základné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9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 </a:t>
                      </a:r>
                      <a:r>
                        <a:rPr lang="sk-SK" sz="1600" dirty="0" smtClean="0">
                          <a:effectLst/>
                        </a:rPr>
                        <a:t>až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20 to 29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31%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33%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Stredné bez maturity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43%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39%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6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sk-SK" sz="1600" dirty="0" smtClean="0">
                          <a:effectLst/>
                        </a:rPr>
                        <a:t>až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16%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30 to 39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Stredné odborné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6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6 </a:t>
                      </a:r>
                      <a:r>
                        <a:rPr lang="sk-SK" sz="1600" dirty="0" smtClean="0">
                          <a:effectLst/>
                        </a:rPr>
                        <a:t>až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12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21%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40 to 49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Stredné všeobecné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4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12 </a:t>
                      </a:r>
                      <a:r>
                        <a:rPr lang="sk-SK" sz="1600" dirty="0" smtClean="0">
                          <a:effectLst/>
                        </a:rPr>
                        <a:t>až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24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23%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50 to 59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Vysoké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24 </a:t>
                      </a:r>
                      <a:r>
                        <a:rPr lang="en-GB" sz="1600" dirty="0" smtClean="0">
                          <a:effectLst/>
                        </a:rPr>
                        <a:t>a</a:t>
                      </a:r>
                      <a:r>
                        <a:rPr lang="sk-SK" sz="1600" dirty="0" smtClean="0">
                          <a:effectLst/>
                        </a:rPr>
                        <a:t> viac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19%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</a:rPr>
                        <a:t>45%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60 and over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175356" y="4831772"/>
            <a:ext cx="2487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Štatistický úrad SR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580631" y="5157192"/>
            <a:ext cx="8082521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k-SK" dirty="0" smtClean="0"/>
              <a:t>SR má najvyššiu dlhodobú mieru nezamestnanosti v EÚ: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70</a:t>
            </a:r>
            <a:r>
              <a:rPr lang="en-GB" dirty="0"/>
              <a:t>% </a:t>
            </a:r>
            <a:r>
              <a:rPr lang="sk-SK" dirty="0" smtClean="0"/>
              <a:t>nezamestnaných nemá prácu viac než 1 rok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smtClean="0"/>
              <a:t>51% nezamestnaných nemá prácu viac než 2 roky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29</a:t>
            </a:r>
            <a:r>
              <a:rPr lang="en-GB" dirty="0"/>
              <a:t>% </a:t>
            </a:r>
            <a:r>
              <a:rPr lang="sk-SK" dirty="0" smtClean="0"/>
              <a:t>nezamestnaných nemá prácu viac než 4 roky</a:t>
            </a:r>
          </a:p>
          <a:p>
            <a:pPr algn="r"/>
            <a:r>
              <a:rPr lang="sk-SK" dirty="0" smtClean="0"/>
              <a:t>Zdroj: </a:t>
            </a:r>
            <a:r>
              <a:rPr lang="sk-SK" dirty="0" err="1" smtClean="0"/>
              <a:t>Eurostat</a:t>
            </a:r>
            <a:r>
              <a:rPr lang="sk-SK" dirty="0" smtClean="0"/>
              <a:t>, 3. štvrťrok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66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Nezamestnanosť mladých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766128"/>
              </p:ext>
            </p:extLst>
          </p:nvPr>
        </p:nvGraphicFramePr>
        <p:xfrm>
          <a:off x="683568" y="2420889"/>
          <a:ext cx="7776863" cy="10081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7993"/>
                <a:gridCol w="2392129"/>
                <a:gridCol w="2265995"/>
                <a:gridCol w="2140746"/>
              </a:tblGrid>
              <a:tr h="336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Unemployment rate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Unemployment ratio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NEET rate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34.0%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10.4%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13.8%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EU 28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22.9%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9.7%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13.1%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932040" y="350998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/>
              <a:t>Zdroj: </a:t>
            </a:r>
            <a:r>
              <a:rPr lang="sk-SK" dirty="0" err="1" smtClean="0"/>
              <a:t>Eurostat</a:t>
            </a:r>
            <a:r>
              <a:rPr lang="sk-SK" dirty="0" smtClean="0"/>
              <a:t>, 2012 (15-24 roční)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683568" y="162880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sz="3200" dirty="0" smtClean="0"/>
              <a:t>Menší problém, než sa zdá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674050" y="4077072"/>
            <a:ext cx="777686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sz="3200" dirty="0" smtClean="0"/>
              <a:t>Vysvetlenie: Na </a:t>
            </a:r>
            <a:r>
              <a:rPr lang="en-GB" sz="3200" dirty="0" err="1" smtClean="0"/>
              <a:t>Slov</a:t>
            </a:r>
            <a:r>
              <a:rPr lang="sk-SK" sz="3200" dirty="0" err="1" smtClean="0"/>
              <a:t>ensku</a:t>
            </a:r>
            <a:r>
              <a:rPr lang="sk-SK" sz="3200" dirty="0" smtClean="0"/>
              <a:t> je viac mladých ľudí na školách. </a:t>
            </a:r>
            <a:r>
              <a:rPr lang="sk-SK" sz="3200" dirty="0" err="1" smtClean="0"/>
              <a:t>Eurostat</a:t>
            </a:r>
            <a:r>
              <a:rPr lang="sk-SK" sz="3200" dirty="0" smtClean="0"/>
              <a:t>: Až </a:t>
            </a:r>
            <a:r>
              <a:rPr lang="en-GB" sz="3200" dirty="0" smtClean="0"/>
              <a:t>9</a:t>
            </a:r>
            <a:r>
              <a:rPr lang="sk-SK" sz="3200" dirty="0" smtClean="0"/>
              <a:t>3</a:t>
            </a:r>
            <a:r>
              <a:rPr lang="en-GB" sz="3200" dirty="0" smtClean="0"/>
              <a:t>% </a:t>
            </a:r>
            <a:r>
              <a:rPr lang="sk-SK" sz="3200" dirty="0" smtClean="0"/>
              <a:t>ľudí </a:t>
            </a:r>
            <a:r>
              <a:rPr lang="sk-SK" sz="3200" dirty="0" smtClean="0"/>
              <a:t>vo </a:t>
            </a:r>
            <a:r>
              <a:rPr lang="sk-SK" sz="3200" dirty="0" smtClean="0"/>
              <a:t>veku </a:t>
            </a:r>
            <a:r>
              <a:rPr lang="en-GB" sz="3200" dirty="0" smtClean="0"/>
              <a:t>20-24 </a:t>
            </a:r>
            <a:r>
              <a:rPr lang="sk-SK" sz="3200" dirty="0" smtClean="0"/>
              <a:t>rokov ukončilo aspoň strednú školu v porovnaní s priemerom EÚ 80%.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3111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Pasca </a:t>
            </a:r>
            <a:r>
              <a:rPr lang="sk-SK" b="1" u="sng" dirty="0" err="1" smtClean="0"/>
              <a:t>neaktivity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Pre nezamestnaných nie je atraktívne zobrať prácu s nízkym príjmom</a:t>
            </a:r>
          </a:p>
          <a:p>
            <a:r>
              <a:rPr lang="sk-SK" dirty="0" smtClean="0"/>
              <a:t>Príčiny: Vysoké odvody a prudké krátenie dávok v hmotnej núdzi pri rastúcom príjme (za 1 zarobené euro v hrubom sa dávky krátia o 75 centov)</a:t>
            </a:r>
          </a:p>
          <a:p>
            <a:r>
              <a:rPr lang="sk-SK" dirty="0" smtClean="0"/>
              <a:t>EK (2013): </a:t>
            </a:r>
            <a:r>
              <a:rPr lang="en-GB" i="1" dirty="0"/>
              <a:t>For people moving from inactivity with an activation allowance to minimum wage work, the marginal effective tax rate, which measures the part of a person’s income that goes on taxes, exceeds 60%. It reaches 80% for a single parent with 2 children.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53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Pasca </a:t>
            </a:r>
            <a:r>
              <a:rPr lang="sk-SK" b="1" u="sng" dirty="0" err="1" smtClean="0"/>
              <a:t>neaktivity</a:t>
            </a:r>
            <a:endParaRPr lang="en-US" b="1" u="sng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700808"/>
            <a:ext cx="8064896" cy="4680520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1043608" y="630932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Svetová banka, 2012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742855" y="1344605"/>
            <a:ext cx="27273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 smtClean="0"/>
              <a:t>Jednotlivec bez detí: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8857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Pasca </a:t>
            </a:r>
            <a:r>
              <a:rPr lang="sk-SK" b="1" u="sng" dirty="0" err="1" smtClean="0"/>
              <a:t>neaktivity</a:t>
            </a:r>
            <a:endParaRPr lang="en-US" b="1" u="sng" dirty="0"/>
          </a:p>
        </p:txBody>
      </p:sp>
      <p:pic>
        <p:nvPicPr>
          <p:cNvPr id="4" name="Obrázok 3"/>
          <p:cNvPicPr/>
          <p:nvPr/>
        </p:nvPicPr>
        <p:blipFill>
          <a:blip r:embed="rId2"/>
          <a:stretch>
            <a:fillRect/>
          </a:stretch>
        </p:blipFill>
        <p:spPr>
          <a:xfrm>
            <a:off x="539552" y="1412776"/>
            <a:ext cx="8208912" cy="4896544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1043608" y="630932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Svetová banka, 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5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Názory zamestnávateľov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762735"/>
              </p:ext>
            </p:extLst>
          </p:nvPr>
        </p:nvGraphicFramePr>
        <p:xfrm>
          <a:off x="539552" y="1412780"/>
          <a:ext cx="8136904" cy="483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088"/>
                <a:gridCol w="5185312"/>
                <a:gridCol w="1297455"/>
                <a:gridCol w="862049"/>
              </a:tblGrid>
              <a:tr h="2899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Poradie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Bariéra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Počet hlasov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Podiel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Vysoké odvodové zaťaženie zamestnancov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122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71,8%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Vysoké daňové zaťaženie firmy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76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44,7%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Slabá vymožiteľnosť práva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75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44,1%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Nedostatočne pružný zákonník práce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65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38,2%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 dirty="0">
                          <a:effectLst/>
                        </a:rPr>
                        <a:t>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Vysoké daňové zaťaženie zamestnancov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57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33,5%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Korupcia (napríklad vo verejnom obstarávaní)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57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33,5%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Slabá platobná disciplína obchodných partnerov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53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31,2%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Veľká byrokracia pri styku s orgánmi verejnej správy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52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30,6%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Nedostatočne kvalifikovaná pracovná sila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22,4%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597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Príliš vysoké mzdové požiadavky potenciálnych zamestnancov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33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19,4%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Nedostatočný prístup k úverom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25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14,7%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980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Veľká vzdialenosť od trhov schopných a ochotných kupovať našu produkciu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10,0%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Slabá regionálna infraštruktúra (cesty, železnice)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8,2%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0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14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Vysoká minimálna mzda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>
                          <a:effectLst/>
                        </a:rPr>
                        <a:t>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600" dirty="0">
                          <a:effectLst/>
                        </a:rPr>
                        <a:t>2,4%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1089540" y="6309320"/>
            <a:ext cx="756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Prieskum PAS medzi 170 podnikateľmi,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11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Horšie podnikateľské prostredie</a:t>
            </a:r>
            <a:endParaRPr lang="en-US" b="1" u="sng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080085"/>
              </p:ext>
            </p:extLst>
          </p:nvPr>
        </p:nvGraphicFramePr>
        <p:xfrm>
          <a:off x="611560" y="1600201"/>
          <a:ext cx="7848871" cy="45259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6424"/>
                <a:gridCol w="1008112"/>
                <a:gridCol w="936104"/>
                <a:gridCol w="1008112"/>
                <a:gridCol w="1080119"/>
              </a:tblGrid>
              <a:tr h="44155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2008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2014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Overall ranking (out of 189 in 2014)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32.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43.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49.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44155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Protecting investors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98.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113.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115.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44155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Starting business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72.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80.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108.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44155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Trading across borders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90.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111.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108.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44155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Paying taxes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122.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100.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102.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Enforcing contracts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50.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65.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65.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Getting electricity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66.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65.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Dealing with construction permits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…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50.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53.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Getting credit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…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40.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42.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Resolving insolvency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36.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38.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38.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  <a:tr h="33116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Registering property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…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11.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69" marR="39269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34673" y="6167880"/>
            <a:ext cx="7425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Svetová banka, Správa o stave podnikateľského prostredia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64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Nepružný trh práce</a:t>
            </a:r>
            <a:endParaRPr lang="en-US" b="1" u="sng" dirty="0"/>
          </a:p>
        </p:txBody>
      </p:sp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611560" y="1412776"/>
            <a:ext cx="4426565" cy="2784971"/>
          </a:xfrm>
          <a:prstGeom prst="rect">
            <a:avLst/>
          </a:prstGeom>
        </p:spPr>
      </p:pic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950423"/>
              </p:ext>
            </p:extLst>
          </p:nvPr>
        </p:nvGraphicFramePr>
        <p:xfrm>
          <a:off x="683568" y="4437112"/>
          <a:ext cx="7848873" cy="19319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3918"/>
                <a:gridCol w="2092121"/>
                <a:gridCol w="1938061"/>
                <a:gridCol w="2064773"/>
              </a:tblGrid>
              <a:tr h="1090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Scale from 0 (least restrictions) to 6 (most restrictions)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Protection of permanent workers against </a:t>
                      </a:r>
                      <a:r>
                        <a:rPr lang="en-GB" sz="1600" dirty="0" err="1">
                          <a:effectLst/>
                        </a:rPr>
                        <a:t>indiv</a:t>
                      </a:r>
                      <a:r>
                        <a:rPr lang="en-GB" sz="1600" dirty="0">
                          <a:effectLst/>
                        </a:rPr>
                        <a:t>. dismissal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Specific requirements for collective dismissal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Regulation on temporary forms of employment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0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1.81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3.38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2.42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0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Czech Republic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2.87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2.13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2.13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0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OECD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2.04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2.91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2.08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83568" y="636995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OECD, 2013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827583" y="3933056"/>
            <a:ext cx="4032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EK,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95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Nepružný vzdelávací systém</a:t>
            </a:r>
            <a:endParaRPr lang="en-US" b="1" u="sng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195533"/>
              </p:ext>
            </p:extLst>
          </p:nvPr>
        </p:nvGraphicFramePr>
        <p:xfrm>
          <a:off x="683568" y="2461674"/>
          <a:ext cx="7776866" cy="2191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09257"/>
                <a:gridCol w="1857506"/>
                <a:gridCol w="2210103"/>
              </a:tblGrid>
              <a:tr h="5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Regionálne uplatnenie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Verejné zdroje na študenta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3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Obchodná akadémia,</a:t>
                      </a:r>
                      <a:r>
                        <a:rPr lang="sk-SK" sz="1600" baseline="0" dirty="0" smtClean="0">
                          <a:effectLst/>
                        </a:rPr>
                        <a:t> Trnava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0.1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1654 EUR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3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Stredná odborná škola, </a:t>
                      </a:r>
                      <a:r>
                        <a:rPr lang="en-GB" sz="1600" dirty="0" err="1" smtClean="0">
                          <a:effectLst/>
                        </a:rPr>
                        <a:t>Banská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r>
                        <a:rPr lang="en-GB" sz="1600" dirty="0" err="1">
                          <a:effectLst/>
                        </a:rPr>
                        <a:t>Bystrica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4.1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1813 EUR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3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Drevárska škola, </a:t>
                      </a:r>
                      <a:r>
                        <a:rPr lang="en-GB" sz="1600" dirty="0" smtClean="0">
                          <a:effectLst/>
                        </a:rPr>
                        <a:t>Bratislava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4.5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4374 EUR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3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Všetky SOŠ v SR </a:t>
                      </a:r>
                      <a:r>
                        <a:rPr lang="en-GB" sz="1600" dirty="0" smtClean="0">
                          <a:effectLst/>
                        </a:rPr>
                        <a:t>(</a:t>
                      </a:r>
                      <a:r>
                        <a:rPr lang="sk-SK" sz="1600" dirty="0" smtClean="0">
                          <a:effectLst/>
                        </a:rPr>
                        <a:t>priemer</a:t>
                      </a:r>
                      <a:r>
                        <a:rPr lang="en-GB" sz="1600" dirty="0" smtClean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1.3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2904 EUR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177574" y="4725144"/>
            <a:ext cx="7282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</a:t>
            </a:r>
            <a:r>
              <a:rPr lang="sk-SK" dirty="0"/>
              <a:t>INEKO, </a:t>
            </a:r>
            <a:r>
              <a:rPr lang="sk-SK" dirty="0">
                <a:hlinkClick r:id="rId2"/>
              </a:rPr>
              <a:t>http://skoly.ineko.sk</a:t>
            </a:r>
            <a:r>
              <a:rPr lang="sk-SK" dirty="0" smtClean="0">
                <a:hlinkClick r:id="rId2"/>
              </a:rPr>
              <a:t>/</a:t>
            </a:r>
            <a:r>
              <a:rPr lang="sk-SK" dirty="0" smtClean="0"/>
              <a:t> 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683569" y="145079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/>
              <a:t>Nezamestnanosť absolventov a finančné zdroje vybraných stredných odborných škôl, 2012:</a:t>
            </a:r>
            <a:endParaRPr lang="en-US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683569" y="5229200"/>
            <a:ext cx="7776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/>
              <a:t>Poznámka: Regionálne uplatnenie sa počíta ako pomer miery nezamestnanosti absolventov danej školy a nezamestnanosti v okrese, kde škola sídli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55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Neefektívne aktívne politiky</a:t>
            </a:r>
            <a:endParaRPr lang="en-US" b="1" u="sng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987329"/>
              </p:ext>
            </p:extLst>
          </p:nvPr>
        </p:nvGraphicFramePr>
        <p:xfrm>
          <a:off x="678080" y="1885475"/>
          <a:ext cx="7848870" cy="1974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9448"/>
                <a:gridCol w="1569448"/>
                <a:gridCol w="1569448"/>
                <a:gridCol w="1570263"/>
                <a:gridCol w="1570263"/>
              </a:tblGrid>
              <a:tr h="852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Labour market services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Other policies (e.g. direct subsidies)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Total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Unemployment rate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28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0.07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0.22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0.30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13.7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28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Czech Republic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0.10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0.18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0.28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6.8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28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UK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0.21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0.03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0.25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8.2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28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EU 27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0.21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0.50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0.71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47905" y="3829690"/>
            <a:ext cx="7784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</a:t>
            </a:r>
            <a:r>
              <a:rPr lang="sk-SK" dirty="0" err="1" smtClean="0"/>
              <a:t>Eurostat</a:t>
            </a:r>
            <a:r>
              <a:rPr lang="sk-SK" dirty="0" smtClean="0"/>
              <a:t>, 2011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747904" y="4014356"/>
            <a:ext cx="7784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/>
              <a:t>EK, 2013: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 smtClean="0"/>
              <a:t>Many </a:t>
            </a:r>
            <a:r>
              <a:rPr lang="en-GB" i="1" dirty="0"/>
              <a:t>of the labour offices remain understaffed and there is no regular comprehensive analysis of ALMPs based on harmonized data collection. </a:t>
            </a:r>
            <a:endParaRPr lang="sk-SK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i="1" dirty="0" smtClean="0"/>
              <a:t>T</a:t>
            </a:r>
            <a:r>
              <a:rPr lang="en-GB" i="1" dirty="0" smtClean="0"/>
              <a:t>he </a:t>
            </a:r>
            <a:r>
              <a:rPr lang="en-GB" i="1" dirty="0"/>
              <a:t>share of ALMP participants among job seekers is significantly lower in regions with higher unemployment rates. </a:t>
            </a:r>
            <a:endParaRPr lang="sk-SK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 smtClean="0"/>
              <a:t>Existing </a:t>
            </a:r>
            <a:r>
              <a:rPr lang="en-GB" i="1" dirty="0"/>
              <a:t>activation measures for long-term unemployed are not sufficiently effective. </a:t>
            </a:r>
            <a:r>
              <a:rPr lang="sk-SK" i="1" dirty="0" smtClean="0"/>
              <a:t>(...) </a:t>
            </a:r>
            <a:r>
              <a:rPr lang="en-GB" i="1" dirty="0" smtClean="0"/>
              <a:t>the </a:t>
            </a:r>
            <a:r>
              <a:rPr lang="en-GB" i="1" dirty="0"/>
              <a:t>probability that jobseekers participating in activation works will not find employment in labour market is 80%.</a:t>
            </a:r>
            <a:endParaRPr lang="en-US" dirty="0"/>
          </a:p>
        </p:txBody>
      </p:sp>
      <p:sp>
        <p:nvSpPr>
          <p:cNvPr id="7" name="BlokTextu 6"/>
          <p:cNvSpPr txBox="1"/>
          <p:nvPr/>
        </p:nvSpPr>
        <p:spPr>
          <a:xfrm>
            <a:off x="683567" y="1450725"/>
            <a:ext cx="1850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Výdavky v % HDP: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37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Nízka zamestnanosť žien</a:t>
            </a:r>
            <a:endParaRPr lang="en-US" b="1" u="sng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884084"/>
              </p:ext>
            </p:extLst>
          </p:nvPr>
        </p:nvGraphicFramePr>
        <p:xfrm>
          <a:off x="611560" y="1988840"/>
          <a:ext cx="7920876" cy="158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1084"/>
                <a:gridCol w="847902"/>
                <a:gridCol w="990315"/>
                <a:gridCol w="990315"/>
                <a:gridCol w="990315"/>
                <a:gridCol w="990315"/>
                <a:gridCol w="990315"/>
                <a:gridCol w="990315"/>
              </a:tblGrid>
              <a:tr h="309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Men (years of age)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Women (years of age)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Low-skilled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8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20 - 29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30 - 54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55 - 64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20 - 29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30 - 54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55 - 64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1.8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3.2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3.5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3.9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2.7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75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Best country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Austria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Luxemb.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Sweden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effectLst/>
                        </a:rPr>
                        <a:t>Netherl</a:t>
                      </a:r>
                      <a:r>
                        <a:rPr lang="sk-SK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Sweden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Sweden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Sweden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11560" y="1588150"/>
            <a:ext cx="3511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Potenciál zvyšovania zamestnanosti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611560" y="36450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Európska komisia, 2013</a:t>
            </a:r>
            <a:endParaRPr lang="en-US" dirty="0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976054"/>
              </p:ext>
            </p:extLst>
          </p:nvPr>
        </p:nvGraphicFramePr>
        <p:xfrm>
          <a:off x="611560" y="4365103"/>
          <a:ext cx="7920878" cy="15841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2128"/>
                <a:gridCol w="1543070"/>
                <a:gridCol w="1769298"/>
                <a:gridCol w="1714187"/>
                <a:gridCol w="1742195"/>
              </a:tblGrid>
              <a:tr h="645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Employment rate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Employment rate in full-time equivalent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2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Women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Women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Men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57.3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72.8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56.0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71.9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EU 27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62.4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74.6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53.6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72.4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611560" y="4030913"/>
            <a:ext cx="4759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Miera zamestnanosti prepočítaná na plné úväzky</a:t>
            </a:r>
            <a:endParaRPr lang="en-US" dirty="0"/>
          </a:p>
        </p:txBody>
      </p:sp>
      <p:sp>
        <p:nvSpPr>
          <p:cNvPr id="8" name="BlokTextu 7"/>
          <p:cNvSpPr txBox="1"/>
          <p:nvPr/>
        </p:nvSpPr>
        <p:spPr>
          <a:xfrm>
            <a:off x="611560" y="602128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Európska komisia,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9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Bariéry pre ženy s deťmi</a:t>
            </a:r>
            <a:endParaRPr lang="en-US" b="1" u="sng" dirty="0"/>
          </a:p>
        </p:txBody>
      </p:sp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755576" y="1648036"/>
            <a:ext cx="7776864" cy="4464495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3522955" y="595685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Európska komisia,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57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Bariéry pre ženy s deťmi</a:t>
            </a:r>
            <a:endParaRPr lang="en-US" b="1" u="sng" dirty="0"/>
          </a:p>
        </p:txBody>
      </p:sp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3275856" y="1556792"/>
            <a:ext cx="5362669" cy="5027969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642344" y="6400095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Európska komisia, 2013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395295" y="2547282"/>
            <a:ext cx="2880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dirty="0" smtClean="0"/>
              <a:t>Na Slovensku navštevujú jasle len 3% detí, priemer EÚ je 29%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dirty="0" smtClean="0"/>
              <a:t>Podpriemerná je aj návštevnosť v materských školách (hoci najvyššia vo V4)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6630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Odporúčania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Pravidelne počítať a zverejňovať daňové bremeno, METR (pascu </a:t>
            </a:r>
            <a:r>
              <a:rPr lang="sk-SK" dirty="0" err="1" smtClean="0"/>
              <a:t>neaktivity</a:t>
            </a:r>
            <a:r>
              <a:rPr lang="sk-SK" dirty="0" smtClean="0"/>
              <a:t>) a daň z formalizácie pre rôzny typy domácností a pre rôzne skupiny poberateľov sociálnych dávok</a:t>
            </a:r>
          </a:p>
          <a:p>
            <a:r>
              <a:rPr lang="sk-SK" dirty="0" smtClean="0"/>
              <a:t>Spomaliť krátenie dávok v hmotnej núdzi pri rastúcom príjme, prioritne pre ľudí s najnižším príjmom (napr. do výšky minimálnej mzdy)</a:t>
            </a:r>
          </a:p>
        </p:txBody>
      </p:sp>
    </p:spTree>
    <p:extLst>
      <p:ext uri="{BB962C8B-B14F-4D97-AF65-F5344CB8AC3E}">
        <p14:creationId xmlns:p14="http://schemas.microsoft.com/office/powerpoint/2010/main" val="310872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Odporúčania</a:t>
            </a:r>
            <a:endParaRPr lang="en-US" b="1" u="sng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401584"/>
              </p:ext>
            </p:extLst>
          </p:nvPr>
        </p:nvGraphicFramePr>
        <p:xfrm>
          <a:off x="647563" y="2742521"/>
          <a:ext cx="7920881" cy="2520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77309"/>
                <a:gridCol w="1919448"/>
                <a:gridCol w="1924124"/>
              </a:tblGrid>
              <a:tr h="575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Alternatives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Impact on public finances in 2014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Impact on public finances in 2015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91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Lower threshold at 1/3 and upper threshold at 2/3 of minimum wage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-76 million EUR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-79 million EUR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91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2"/>
                      </a:pPr>
                      <a:r>
                        <a:rPr lang="en-GB" sz="1600" dirty="0">
                          <a:effectLst/>
                        </a:rPr>
                        <a:t>Lower threshold at 2/3 and upper threshold at 4/3 of minimum wage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-208 million EUR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-216 million EUR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9253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3"/>
                      </a:pPr>
                      <a:r>
                        <a:rPr lang="en-GB" sz="1600" dirty="0">
                          <a:effectLst/>
                        </a:rPr>
                        <a:t>Lower threshold at minimum wage and upper threshold at two minimum wages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-722 million EUR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-749 million EUR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539552" y="1412776"/>
            <a:ext cx="81369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sz="3200" dirty="0" smtClean="0"/>
              <a:t>Znížiť odvody pre ľudí s nízkym príjmom podobne ako pri mini- a </a:t>
            </a:r>
            <a:r>
              <a:rPr lang="sk-SK" sz="3200" dirty="0" err="1" smtClean="0"/>
              <a:t>midijobs</a:t>
            </a:r>
            <a:r>
              <a:rPr lang="sk-SK" sz="3200" dirty="0" smtClean="0"/>
              <a:t> v Nemecku</a:t>
            </a:r>
            <a:endParaRPr lang="en-US" sz="3200" dirty="0" smtClean="0"/>
          </a:p>
          <a:p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1187624" y="544522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dirty="0" smtClean="0"/>
              <a:t>Zdroj: INEKO, prepočty IFP (bez dynamických efektov),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24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Odporúčania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Systematicky zlepšovať podnikateľské prostredie</a:t>
            </a:r>
          </a:p>
          <a:p>
            <a:r>
              <a:rPr lang="sk-SK" dirty="0" smtClean="0"/>
              <a:t>Zvýšiť pružnosť na trhu práce</a:t>
            </a:r>
          </a:p>
          <a:p>
            <a:pPr lvl="1"/>
            <a:r>
              <a:rPr lang="sk-SK" dirty="0" smtClean="0"/>
              <a:t>Zvážiť zjednodušenie hromadného prepúšťania </a:t>
            </a:r>
            <a:r>
              <a:rPr lang="sk-SK" dirty="0" smtClean="0"/>
              <a:t>a </a:t>
            </a:r>
            <a:r>
              <a:rPr lang="sk-SK" dirty="0" smtClean="0"/>
              <a:t>pravidiel </a:t>
            </a:r>
            <a:r>
              <a:rPr lang="sk-SK" dirty="0" smtClean="0"/>
              <a:t>pre dočasnú prácu</a:t>
            </a:r>
          </a:p>
          <a:p>
            <a:pPr lvl="1"/>
            <a:r>
              <a:rPr lang="sk-SK" dirty="0" smtClean="0"/>
              <a:t>Zvážiť obmedzenie súbehu </a:t>
            </a:r>
            <a:r>
              <a:rPr lang="sk-SK" dirty="0" smtClean="0"/>
              <a:t>výpovednej lehoty a odstupného</a:t>
            </a:r>
          </a:p>
          <a:p>
            <a:pPr lvl="1"/>
            <a:r>
              <a:rPr lang="sk-SK" dirty="0" smtClean="0"/>
              <a:t>Zvážiť obmedzenie automatického rozširovania </a:t>
            </a:r>
            <a:r>
              <a:rPr lang="sk-SK" dirty="0" smtClean="0"/>
              <a:t>platnosti vyšších kolektívnych zmlúv</a:t>
            </a:r>
          </a:p>
          <a:p>
            <a:pPr lvl="1"/>
            <a:r>
              <a:rPr lang="sk-SK" dirty="0" smtClean="0"/>
              <a:t>Zvážiť zjednodušenie </a:t>
            </a:r>
            <a:r>
              <a:rPr lang="sk-SK" dirty="0" smtClean="0"/>
              <a:t>prepúšťania </a:t>
            </a:r>
            <a:r>
              <a:rPr lang="sk-SK" dirty="0" smtClean="0"/>
              <a:t>z </a:t>
            </a:r>
            <a:r>
              <a:rPr lang="sk-SK" dirty="0" smtClean="0"/>
              <a:t>ekonomických dôvodov</a:t>
            </a:r>
          </a:p>
          <a:p>
            <a:pPr lvl="1"/>
            <a:r>
              <a:rPr lang="sk-SK" dirty="0" smtClean="0"/>
              <a:t>Preskúmať možnosti zavedenia regionálnych minimálnych miezd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6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Odporúčania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Pravidelne merať a zverejňovať nezamestnanosť ako aj platy absolventov stredných a vysokých škôl, výsledky zohľadniť vo financovaní škôl</a:t>
            </a:r>
          </a:p>
          <a:p>
            <a:r>
              <a:rPr lang="sk-SK" dirty="0" smtClean="0"/>
              <a:t>Pravidelne merať a zverejňovať efektívnosť aktívnych politík trhu práce, vrátane názvov podporených ľudí a firiem, výšky podpory, počtu podporených pracovných miest a dĺžky ich trvania</a:t>
            </a:r>
          </a:p>
          <a:p>
            <a:r>
              <a:rPr lang="sk-SK" dirty="0" smtClean="0"/>
              <a:t>Preskúmať </a:t>
            </a:r>
            <a:r>
              <a:rPr lang="sk-SK" dirty="0" smtClean="0"/>
              <a:t>a zmierniť bariéry pri </a:t>
            </a:r>
            <a:r>
              <a:rPr lang="sk-SK" dirty="0" smtClean="0"/>
              <a:t>využívaní/zriaďovaní </a:t>
            </a:r>
            <a:r>
              <a:rPr lang="sk-SK" dirty="0" smtClean="0"/>
              <a:t>predškolských zariadení (vrátane individuálnej starostlivosti</a:t>
            </a:r>
            <a:r>
              <a:rPr lang="sk-SK" dirty="0" smtClean="0"/>
              <a:t>), osobitne detských jaslí pre deti do 3 rokov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7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3024336"/>
          </a:xfrm>
        </p:spPr>
        <p:txBody>
          <a:bodyPr>
            <a:normAutofit/>
          </a:bodyPr>
          <a:lstStyle/>
          <a:p>
            <a:r>
              <a:rPr lang="sk-SK" b="1" u="sng" dirty="0" smtClean="0"/>
              <a:t>Ďakujem za pozornosť!</a:t>
            </a:r>
            <a:br>
              <a:rPr lang="sk-SK" b="1" u="sng" dirty="0" smtClean="0"/>
            </a:br>
            <a:r>
              <a:rPr lang="sk-SK" b="1" u="sng" dirty="0" smtClean="0"/>
              <a:t/>
            </a:r>
            <a:br>
              <a:rPr lang="sk-SK" b="1" u="sng" dirty="0" smtClean="0"/>
            </a:br>
            <a:r>
              <a:rPr lang="sk-SK" sz="2700" dirty="0" smtClean="0"/>
              <a:t>Viac informácií si prečítajte v analýze „</a:t>
            </a:r>
            <a:r>
              <a:rPr lang="sk-SK" sz="2700" dirty="0" err="1" smtClean="0"/>
              <a:t>How</a:t>
            </a:r>
            <a:r>
              <a:rPr lang="sk-SK" sz="2700" dirty="0" smtClean="0"/>
              <a:t> to </a:t>
            </a:r>
            <a:r>
              <a:rPr lang="sk-SK" sz="2700" dirty="0" err="1" smtClean="0"/>
              <a:t>decrease</a:t>
            </a:r>
            <a:r>
              <a:rPr lang="sk-SK" sz="2700" dirty="0" smtClean="0"/>
              <a:t> </a:t>
            </a:r>
            <a:r>
              <a:rPr lang="sk-SK" sz="2700" dirty="0" err="1" smtClean="0"/>
              <a:t>unemployment</a:t>
            </a:r>
            <a:r>
              <a:rPr lang="sk-SK" sz="2700" dirty="0" smtClean="0"/>
              <a:t> in Slovakia“ dostupnej </a:t>
            </a:r>
            <a:r>
              <a:rPr lang="sk-SK" sz="2700" dirty="0"/>
              <a:t>na stránke: </a:t>
            </a:r>
            <a:r>
              <a:rPr lang="sk-SK" sz="2700" dirty="0">
                <a:hlinkClick r:id="rId2"/>
              </a:rPr>
              <a:t>http://</a:t>
            </a:r>
            <a:r>
              <a:rPr lang="sk-SK" sz="2700" dirty="0" smtClean="0">
                <a:hlinkClick r:id="rId2"/>
              </a:rPr>
              <a:t>www.ineko.sk/projekty/ako-znizit-nezamestnanost</a:t>
            </a:r>
            <a:r>
              <a:rPr lang="sk-SK" sz="2700" dirty="0" smtClean="0"/>
              <a:t> 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292352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1375</Words>
  <Application>Microsoft Office PowerPoint</Application>
  <PresentationFormat>Prezentácia na obrazovke (4:3)</PresentationFormat>
  <Paragraphs>394</Paragraphs>
  <Slides>20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1" baseType="lpstr">
      <vt:lpstr>Motív Office</vt:lpstr>
      <vt:lpstr>Ako znížiť nezamestnanosť na Slovensku</vt:lpstr>
      <vt:lpstr>Obsah</vt:lpstr>
      <vt:lpstr>Kto sú nezamestnaní?</vt:lpstr>
      <vt:lpstr>Nezamestnanosť mladých</vt:lpstr>
      <vt:lpstr>Pasca neaktivity</vt:lpstr>
      <vt:lpstr>Pasca neaktivity</vt:lpstr>
      <vt:lpstr>Pasca neaktivity</vt:lpstr>
      <vt:lpstr>Názory zamestnávateľov</vt:lpstr>
      <vt:lpstr>Horšie podnikateľské prostredie</vt:lpstr>
      <vt:lpstr>Nepružný trh práce</vt:lpstr>
      <vt:lpstr>Nepružný vzdelávací systém</vt:lpstr>
      <vt:lpstr>Neefektívne aktívne politiky</vt:lpstr>
      <vt:lpstr>Nízka zamestnanosť žien</vt:lpstr>
      <vt:lpstr>Bariéry pre ženy s deťmi</vt:lpstr>
      <vt:lpstr>Bariéry pre ženy s deťmi</vt:lpstr>
      <vt:lpstr>Odporúčania</vt:lpstr>
      <vt:lpstr>Odporúčania</vt:lpstr>
      <vt:lpstr>Odporúčania</vt:lpstr>
      <vt:lpstr>Odporúčania</vt:lpstr>
      <vt:lpstr>Ďakujem za pozornosť!  Viac informácií si prečítajte v analýze „How to decrease unemployment in Slovakia“ dostupnej na stránke: http://www.ineko.sk/projekty/ako-znizit-nezamestnanost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Ako znížiť nezamestnanosť na Slovensku</dc:title>
  <dc:creator>Peter Golias</dc:creator>
  <cp:lastModifiedBy>Peter Golias</cp:lastModifiedBy>
  <cp:revision>35</cp:revision>
  <dcterms:created xsi:type="dcterms:W3CDTF">2014-02-10T12:45:27Z</dcterms:created>
  <dcterms:modified xsi:type="dcterms:W3CDTF">2014-02-11T12:47:56Z</dcterms:modified>
</cp:coreProperties>
</file>