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58" r:id="rId5"/>
    <p:sldId id="259" r:id="rId6"/>
    <p:sldId id="260" r:id="rId7"/>
    <p:sldId id="261" r:id="rId8"/>
    <p:sldId id="262" r:id="rId9"/>
    <p:sldId id="265" r:id="rId10"/>
    <p:sldId id="266" r:id="rId11"/>
    <p:sldId id="263"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Moje%20dokumenty\Projekty\KAS\Survey%20Evaluation.xlsx" TargetMode="External"/></Relationships>
</file>

<file path=ppt/charts/_rels/chart10.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Moje%20dokumenty\Projekty\KAS\Survey%20Evaluat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2000" dirty="0"/>
              <a:t>After almost 5 years with euro in Slovakia, how do you evaluate this experience?</a:t>
            </a:r>
          </a:p>
        </c:rich>
      </c:tx>
      <c:layout/>
      <c:overlay val="0"/>
    </c:title>
    <c:autoTitleDeleted val="0"/>
    <c:plotArea>
      <c:layout/>
      <c:pieChart>
        <c:varyColors val="1"/>
        <c:dLbls>
          <c:showLegendKey val="0"/>
          <c:showVal val="1"/>
          <c:showCatName val="0"/>
          <c:showSerName val="0"/>
          <c:showPercent val="0"/>
          <c:showBubbleSize val="0"/>
          <c:showLeaderLines val="1"/>
        </c:dLbls>
        <c:firstSliceAng val="0"/>
      </c:pieChart>
    </c:plotArea>
    <c:legend>
      <c:legendPos val="r"/>
      <c:layout/>
      <c:overlay val="0"/>
      <c:txPr>
        <a:bodyPr/>
        <a:lstStyle/>
        <a:p>
          <a:pPr rtl="0">
            <a:defRPr/>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After almost 5 years with euro in Slovakia, how do you evaluate this experience?</a:t>
            </a:r>
          </a:p>
        </c:rich>
      </c:tx>
      <c:layout/>
      <c:overlay val="0"/>
    </c:title>
    <c:autoTitleDeleted val="0"/>
    <c:plotArea>
      <c:layout/>
      <c:pieChart>
        <c:varyColors val="1"/>
        <c:dLbls>
          <c:showLegendKey val="0"/>
          <c:showVal val="1"/>
          <c:showCatName val="0"/>
          <c:showSerName val="0"/>
          <c:showPercent val="0"/>
          <c:showBubbleSize val="0"/>
          <c:showLeaderLines val="1"/>
        </c:dLbls>
        <c:firstSliceAng val="0"/>
      </c:pieChart>
    </c:plotArea>
    <c:legend>
      <c:legendPos val="r"/>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en-US" sz="2400"/>
              <a:t>After almost 5 years with euro in Slovakia, how do you evaluate this experience?</a:t>
            </a:r>
          </a:p>
        </c:rich>
      </c:tx>
      <c:layout/>
      <c:overlay val="0"/>
    </c:title>
    <c:autoTitleDeleted val="0"/>
    <c:plotArea>
      <c:layout/>
      <c:pieChart>
        <c:varyColors val="1"/>
        <c:ser>
          <c:idx val="0"/>
          <c:order val="0"/>
          <c:dLbls>
            <c:txPr>
              <a:bodyPr/>
              <a:lstStyle/>
              <a:p>
                <a:pPr>
                  <a:defRPr sz="1400"/>
                </a:pPr>
                <a:endParaRPr lang="en-US"/>
              </a:p>
            </c:txPr>
            <c:dLblPos val="outEnd"/>
            <c:showLegendKey val="0"/>
            <c:showVal val="1"/>
            <c:showCatName val="0"/>
            <c:showSerName val="0"/>
            <c:showPercent val="1"/>
            <c:showBubbleSize val="0"/>
            <c:separator>; </c:separator>
            <c:showLeaderLines val="1"/>
          </c:dLbls>
          <c:cat>
            <c:strRef>
              <c:f>Hárok1!$A$4:$A$7</c:f>
              <c:strCache>
                <c:ptCount val="4"/>
                <c:pt idx="0">
                  <c:v>Positives prevail</c:v>
                </c:pt>
                <c:pt idx="1">
                  <c:v>Negatives prevail</c:v>
                </c:pt>
                <c:pt idx="2">
                  <c:v>Neutral</c:v>
                </c:pt>
                <c:pt idx="3">
                  <c:v>I do not know</c:v>
                </c:pt>
              </c:strCache>
            </c:strRef>
          </c:cat>
          <c:val>
            <c:numRef>
              <c:f>Hárok1!$W$4:$W$7</c:f>
              <c:numCache>
                <c:formatCode>General</c:formatCode>
                <c:ptCount val="4"/>
                <c:pt idx="0">
                  <c:v>16</c:v>
                </c:pt>
                <c:pt idx="1">
                  <c:v>0</c:v>
                </c:pt>
                <c:pt idx="2">
                  <c:v>4</c:v>
                </c:pt>
                <c:pt idx="3">
                  <c:v>1</c:v>
                </c:pt>
              </c:numCache>
            </c:numRef>
          </c:val>
        </c:ser>
        <c:dLbls>
          <c:showLegendKey val="0"/>
          <c:showVal val="1"/>
          <c:showCatName val="0"/>
          <c:showSerName val="0"/>
          <c:showPercent val="0"/>
          <c:showBubbleSize val="0"/>
          <c:showLeaderLines val="1"/>
        </c:dLbls>
        <c:firstSliceAng val="0"/>
      </c:pieChart>
    </c:plotArea>
    <c:legend>
      <c:legendPos val="r"/>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What would be your recommendation for the EU post-communist countries that do not yet use euro?</a:t>
            </a:r>
            <a:r>
              <a:rPr lang="sk-SK"/>
              <a:t> - Poland</a:t>
            </a:r>
            <a:endParaRPr lang="en-US"/>
          </a:p>
        </c:rich>
      </c:tx>
      <c:layout/>
      <c:overlay val="0"/>
    </c:title>
    <c:autoTitleDeleted val="0"/>
    <c:plotArea>
      <c:layout/>
      <c:pieChart>
        <c:varyColors val="1"/>
        <c:dLbls>
          <c:showLegendKey val="0"/>
          <c:showVal val="1"/>
          <c:showCatName val="0"/>
          <c:showSerName val="0"/>
          <c:showPercent val="0"/>
          <c:showBubbleSize val="0"/>
          <c:showLeaderLines val="1"/>
        </c:dLbls>
        <c:firstSliceAng val="0"/>
      </c:pieChart>
    </c:plotArea>
    <c:legend>
      <c:legendPos val="r"/>
      <c:layout/>
      <c:overlay val="0"/>
      <c:txPr>
        <a:bodyPr/>
        <a:lstStyle/>
        <a:p>
          <a:pPr rtl="0">
            <a:defRPr/>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would be your recommendation for the EU post-communist countries that do not yet use euro?</a:t>
            </a:r>
            <a:r>
              <a:rPr lang="sk-SK" sz="2000"/>
              <a:t> - Poland</a:t>
            </a:r>
            <a:endParaRPr lang="en-US" sz="2000"/>
          </a:p>
        </c:rich>
      </c:tx>
      <c:layout/>
      <c:overlay val="0"/>
    </c:title>
    <c:autoTitleDeleted val="0"/>
    <c:plotArea>
      <c:layout/>
      <c:pieChart>
        <c:varyColors val="1"/>
        <c:ser>
          <c:idx val="0"/>
          <c:order val="0"/>
          <c:dLbls>
            <c:txPr>
              <a:bodyPr/>
              <a:lstStyle/>
              <a:p>
                <a:pPr>
                  <a:defRPr sz="1400"/>
                </a:pPr>
                <a:endParaRPr lang="en-US"/>
              </a:p>
            </c:txPr>
            <c:dLblPos val="outEnd"/>
            <c:showLegendKey val="0"/>
            <c:showVal val="1"/>
            <c:showCatName val="0"/>
            <c:showSerName val="0"/>
            <c:showPercent val="1"/>
            <c:showBubbleSize val="0"/>
            <c:showLeaderLines val="1"/>
          </c:dLbls>
          <c:cat>
            <c:strRef>
              <c:f>(Hárok1!$A$10,Hárok1!$A$16,Hárok1!$A$22,Hárok1!$A$28)</c:f>
              <c:strCache>
                <c:ptCount val="4"/>
                <c:pt idx="0">
                  <c:v>Enter the Eurozone as soon as possible</c:v>
                </c:pt>
                <c:pt idx="1">
                  <c:v>Enter the Eurozone later, in several years</c:v>
                </c:pt>
                <c:pt idx="2">
                  <c:v>Do not enter the Eurozone</c:v>
                </c:pt>
                <c:pt idx="3">
                  <c:v>I do not know</c:v>
                </c:pt>
              </c:strCache>
            </c:strRef>
          </c:cat>
          <c:val>
            <c:numRef>
              <c:f>(Hárok1!$W$11,Hárok1!$W$17,Hárok1!$W$23,Hárok1!$W$29)</c:f>
              <c:numCache>
                <c:formatCode>General</c:formatCode>
                <c:ptCount val="4"/>
                <c:pt idx="0">
                  <c:v>8</c:v>
                </c:pt>
                <c:pt idx="1">
                  <c:v>9</c:v>
                </c:pt>
                <c:pt idx="2">
                  <c:v>2</c:v>
                </c:pt>
                <c:pt idx="3">
                  <c:v>2</c:v>
                </c:pt>
              </c:numCache>
            </c:numRef>
          </c:val>
        </c:ser>
        <c:dLbls>
          <c:showLegendKey val="0"/>
          <c:showVal val="1"/>
          <c:showCatName val="0"/>
          <c:showSerName val="0"/>
          <c:showPercent val="0"/>
          <c:showBubbleSize val="0"/>
          <c:showLeaderLines val="1"/>
        </c:dLbls>
        <c:firstSliceAng val="0"/>
      </c:pieChart>
    </c:plotArea>
    <c:legend>
      <c:legendPos val="r"/>
      <c:layout>
        <c:manualLayout>
          <c:xMode val="edge"/>
          <c:yMode val="edge"/>
          <c:x val="0.65555074641912214"/>
          <c:y val="0.38114567463935506"/>
          <c:w val="0.33384626502405085"/>
          <c:h val="0.49125781271998686"/>
        </c:manualLayout>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would be your recommendation for the EU post-communist countries that do not yet use euro?</a:t>
            </a:r>
            <a:r>
              <a:rPr lang="sk-SK" sz="2000"/>
              <a:t> - Czech Republic</a:t>
            </a:r>
            <a:endParaRPr lang="en-US" sz="2000"/>
          </a:p>
        </c:rich>
      </c:tx>
      <c:layout/>
      <c:overlay val="0"/>
    </c:title>
    <c:autoTitleDeleted val="0"/>
    <c:plotArea>
      <c:layout/>
      <c:pieChart>
        <c:varyColors val="1"/>
        <c:ser>
          <c:idx val="0"/>
          <c:order val="0"/>
          <c:dLbls>
            <c:txPr>
              <a:bodyPr/>
              <a:lstStyle/>
              <a:p>
                <a:pPr>
                  <a:defRPr sz="1400"/>
                </a:pPr>
                <a:endParaRPr lang="en-US"/>
              </a:p>
            </c:txPr>
            <c:dLblPos val="outEnd"/>
            <c:showLegendKey val="0"/>
            <c:showVal val="1"/>
            <c:showCatName val="0"/>
            <c:showSerName val="0"/>
            <c:showPercent val="1"/>
            <c:showBubbleSize val="0"/>
            <c:showLeaderLines val="1"/>
          </c:dLbls>
          <c:cat>
            <c:strRef>
              <c:f>(Hárok1!$A$10,Hárok1!$A$16,Hárok1!$A$22,Hárok1!$A$28)</c:f>
              <c:strCache>
                <c:ptCount val="4"/>
                <c:pt idx="0">
                  <c:v>Enter the Eurozone as soon as possible</c:v>
                </c:pt>
                <c:pt idx="1">
                  <c:v>Enter the Eurozone later, in several years</c:v>
                </c:pt>
                <c:pt idx="2">
                  <c:v>Do not enter the Eurozone</c:v>
                </c:pt>
                <c:pt idx="3">
                  <c:v>I do not know</c:v>
                </c:pt>
              </c:strCache>
            </c:strRef>
          </c:cat>
          <c:val>
            <c:numRef>
              <c:f>(Hárok1!$W$12,Hárok1!$W$18,Hárok1!$W$24,Hárok1!$W$30)</c:f>
              <c:numCache>
                <c:formatCode>General</c:formatCode>
                <c:ptCount val="4"/>
                <c:pt idx="0">
                  <c:v>8</c:v>
                </c:pt>
                <c:pt idx="1">
                  <c:v>10</c:v>
                </c:pt>
                <c:pt idx="2">
                  <c:v>2</c:v>
                </c:pt>
                <c:pt idx="3">
                  <c:v>1</c:v>
                </c:pt>
              </c:numCache>
            </c:numRef>
          </c:val>
        </c:ser>
        <c:dLbls>
          <c:showLegendKey val="0"/>
          <c:showVal val="1"/>
          <c:showCatName val="0"/>
          <c:showSerName val="0"/>
          <c:showPercent val="0"/>
          <c:showBubbleSize val="0"/>
          <c:showLeaderLines val="1"/>
        </c:dLbls>
        <c:firstSliceAng val="0"/>
      </c:pieChart>
    </c:plotArea>
    <c:legend>
      <c:legendPos val="r"/>
      <c:layout>
        <c:manualLayout>
          <c:xMode val="edge"/>
          <c:yMode val="edge"/>
          <c:x val="0.65298451899368792"/>
          <c:y val="0.38114567463935506"/>
          <c:w val="0.30322226101861699"/>
          <c:h val="0.42156554981345046"/>
        </c:manualLayout>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would be your recommendation for the EU post-communist countries that do not yet use euro?</a:t>
            </a:r>
            <a:r>
              <a:rPr lang="sk-SK" sz="2000"/>
              <a:t> - Hungary</a:t>
            </a:r>
            <a:endParaRPr lang="en-US" sz="2000"/>
          </a:p>
        </c:rich>
      </c:tx>
      <c:layout/>
      <c:overlay val="0"/>
    </c:title>
    <c:autoTitleDeleted val="0"/>
    <c:plotArea>
      <c:layout/>
      <c:pieChart>
        <c:varyColors val="1"/>
        <c:ser>
          <c:idx val="0"/>
          <c:order val="0"/>
          <c:dLbls>
            <c:dLbl>
              <c:idx val="2"/>
              <c:layout>
                <c:manualLayout>
                  <c:x val="-1.9323671497584571E-2"/>
                  <c:y val="1.4684287812041116E-2"/>
                </c:manualLayout>
              </c:layout>
              <c:dLblPos val="bestFit"/>
              <c:showLegendKey val="0"/>
              <c:showVal val="1"/>
              <c:showCatName val="0"/>
              <c:showSerName val="0"/>
              <c:showPercent val="1"/>
              <c:showBubbleSize val="0"/>
            </c:dLbl>
            <c:txPr>
              <a:bodyPr/>
              <a:lstStyle/>
              <a:p>
                <a:pPr>
                  <a:defRPr sz="1400"/>
                </a:pPr>
                <a:endParaRPr lang="en-US"/>
              </a:p>
            </c:txPr>
            <c:dLblPos val="outEnd"/>
            <c:showLegendKey val="0"/>
            <c:showVal val="1"/>
            <c:showCatName val="0"/>
            <c:showSerName val="0"/>
            <c:showPercent val="1"/>
            <c:showBubbleSize val="0"/>
            <c:showLeaderLines val="1"/>
          </c:dLbls>
          <c:cat>
            <c:strRef>
              <c:f>(Hárok1!$A$10,Hárok1!$A$16,Hárok1!$A$22,Hárok1!$A$28)</c:f>
              <c:strCache>
                <c:ptCount val="4"/>
                <c:pt idx="0">
                  <c:v>Enter the Eurozone as soon as possible</c:v>
                </c:pt>
                <c:pt idx="1">
                  <c:v>Enter the Eurozone later, in several years</c:v>
                </c:pt>
                <c:pt idx="2">
                  <c:v>Do not enter the Eurozone</c:v>
                </c:pt>
                <c:pt idx="3">
                  <c:v>I do not know</c:v>
                </c:pt>
              </c:strCache>
            </c:strRef>
          </c:cat>
          <c:val>
            <c:numRef>
              <c:f>(Hárok1!$W$13,Hárok1!$W$19,Hárok1!$W$25,Hárok1!$W$31)</c:f>
              <c:numCache>
                <c:formatCode>General</c:formatCode>
                <c:ptCount val="4"/>
                <c:pt idx="0">
                  <c:v>9</c:v>
                </c:pt>
                <c:pt idx="1">
                  <c:v>11</c:v>
                </c:pt>
                <c:pt idx="2">
                  <c:v>0</c:v>
                </c:pt>
                <c:pt idx="3">
                  <c:v>1</c:v>
                </c:pt>
              </c:numCache>
            </c:numRef>
          </c:val>
        </c:ser>
        <c:dLbls>
          <c:showLegendKey val="0"/>
          <c:showVal val="1"/>
          <c:showCatName val="0"/>
          <c:showSerName val="0"/>
          <c:showPercent val="0"/>
          <c:showBubbleSize val="0"/>
          <c:showLeaderLines val="1"/>
        </c:dLbls>
        <c:firstSliceAng val="0"/>
      </c:pieChart>
    </c:plotArea>
    <c:legend>
      <c:legendPos val="r"/>
      <c:layout>
        <c:manualLayout>
          <c:xMode val="edge"/>
          <c:yMode val="edge"/>
          <c:x val="0.6643339678974608"/>
          <c:y val="0.38114567463935506"/>
          <c:w val="0.32506310610132405"/>
          <c:h val="0.49125781271998686"/>
        </c:manualLayout>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would be your recommendation for the EU post-communist countries that do not yet use euro?</a:t>
            </a:r>
            <a:r>
              <a:rPr lang="sk-SK" sz="2000"/>
              <a:t> - Bulgaria</a:t>
            </a:r>
            <a:endParaRPr lang="en-US" sz="2000"/>
          </a:p>
        </c:rich>
      </c:tx>
      <c:layout/>
      <c:overlay val="0"/>
    </c:title>
    <c:autoTitleDeleted val="0"/>
    <c:plotArea>
      <c:layout/>
      <c:pieChart>
        <c:varyColors val="1"/>
        <c:ser>
          <c:idx val="0"/>
          <c:order val="0"/>
          <c:dLbls>
            <c:dLbl>
              <c:idx val="2"/>
              <c:layout>
                <c:manualLayout>
                  <c:x val="-1.9323671497584571E-2"/>
                  <c:y val="1.4684287812041116E-2"/>
                </c:manualLayout>
              </c:layout>
              <c:dLblPos val="bestFit"/>
              <c:showLegendKey val="0"/>
              <c:showVal val="1"/>
              <c:showCatName val="0"/>
              <c:showSerName val="0"/>
              <c:showPercent val="1"/>
              <c:showBubbleSize val="0"/>
            </c:dLbl>
            <c:txPr>
              <a:bodyPr/>
              <a:lstStyle/>
              <a:p>
                <a:pPr>
                  <a:defRPr sz="1400"/>
                </a:pPr>
                <a:endParaRPr lang="en-US"/>
              </a:p>
            </c:txPr>
            <c:dLblPos val="outEnd"/>
            <c:showLegendKey val="0"/>
            <c:showVal val="1"/>
            <c:showCatName val="0"/>
            <c:showSerName val="0"/>
            <c:showPercent val="1"/>
            <c:showBubbleSize val="0"/>
            <c:showLeaderLines val="1"/>
          </c:dLbls>
          <c:cat>
            <c:strRef>
              <c:f>(Hárok1!$A$10,Hárok1!$A$16,Hárok1!$A$22,Hárok1!$A$28)</c:f>
              <c:strCache>
                <c:ptCount val="4"/>
                <c:pt idx="0">
                  <c:v>Enter the Eurozone as soon as possible</c:v>
                </c:pt>
                <c:pt idx="1">
                  <c:v>Enter the Eurozone later, in several years</c:v>
                </c:pt>
                <c:pt idx="2">
                  <c:v>Do not enter the Eurozone</c:v>
                </c:pt>
                <c:pt idx="3">
                  <c:v>I do not know</c:v>
                </c:pt>
              </c:strCache>
            </c:strRef>
          </c:cat>
          <c:val>
            <c:numRef>
              <c:f>(Hárok1!$W$14,Hárok1!$W$20,Hárok1!$W$26,Hárok1!$W$32)</c:f>
              <c:numCache>
                <c:formatCode>General</c:formatCode>
                <c:ptCount val="4"/>
                <c:pt idx="0">
                  <c:v>7</c:v>
                </c:pt>
                <c:pt idx="1">
                  <c:v>7</c:v>
                </c:pt>
                <c:pt idx="2">
                  <c:v>2</c:v>
                </c:pt>
                <c:pt idx="3">
                  <c:v>5</c:v>
                </c:pt>
              </c:numCache>
            </c:numRef>
          </c:val>
        </c:ser>
        <c:dLbls>
          <c:showLegendKey val="0"/>
          <c:showVal val="1"/>
          <c:showCatName val="0"/>
          <c:showSerName val="0"/>
          <c:showPercent val="0"/>
          <c:showBubbleSize val="0"/>
          <c:showLeaderLines val="1"/>
        </c:dLbls>
        <c:firstSliceAng val="0"/>
      </c:pieChart>
    </c:plotArea>
    <c:legend>
      <c:legendPos val="r"/>
      <c:layout>
        <c:manualLayout>
          <c:xMode val="edge"/>
          <c:yMode val="edge"/>
          <c:x val="0.68069974548282519"/>
          <c:y val="0.38114567463935506"/>
          <c:w val="0.30869726596034786"/>
          <c:h val="0.49125781271998686"/>
        </c:manualLayout>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would be your recommendation for the EU post-communist countries that do not yet use euro?</a:t>
            </a:r>
            <a:r>
              <a:rPr lang="sk-SK" sz="2000"/>
              <a:t> - Romania</a:t>
            </a:r>
            <a:endParaRPr lang="en-US" sz="2000"/>
          </a:p>
        </c:rich>
      </c:tx>
      <c:layout/>
      <c:overlay val="0"/>
    </c:title>
    <c:autoTitleDeleted val="0"/>
    <c:plotArea>
      <c:layout/>
      <c:pieChart>
        <c:varyColors val="1"/>
        <c:ser>
          <c:idx val="0"/>
          <c:order val="0"/>
          <c:dLbls>
            <c:dLbl>
              <c:idx val="2"/>
              <c:layout>
                <c:manualLayout>
                  <c:x val="-1.9323671497584571E-2"/>
                  <c:y val="1.4684287812041116E-2"/>
                </c:manualLayout>
              </c:layout>
              <c:dLblPos val="bestFit"/>
              <c:showLegendKey val="0"/>
              <c:showVal val="1"/>
              <c:showCatName val="0"/>
              <c:showSerName val="0"/>
              <c:showPercent val="1"/>
              <c:showBubbleSize val="0"/>
            </c:dLbl>
            <c:txPr>
              <a:bodyPr/>
              <a:lstStyle/>
              <a:p>
                <a:pPr>
                  <a:defRPr sz="1400"/>
                </a:pPr>
                <a:endParaRPr lang="en-US"/>
              </a:p>
            </c:txPr>
            <c:dLblPos val="outEnd"/>
            <c:showLegendKey val="0"/>
            <c:showVal val="1"/>
            <c:showCatName val="0"/>
            <c:showSerName val="0"/>
            <c:showPercent val="1"/>
            <c:showBubbleSize val="0"/>
            <c:showLeaderLines val="1"/>
          </c:dLbls>
          <c:cat>
            <c:strRef>
              <c:f>(Hárok1!$A$10,Hárok1!$A$16,Hárok1!$A$22,Hárok1!$A$28)</c:f>
              <c:strCache>
                <c:ptCount val="4"/>
                <c:pt idx="0">
                  <c:v>Enter the Eurozone as soon as possible</c:v>
                </c:pt>
                <c:pt idx="1">
                  <c:v>Enter the Eurozone later, in several years</c:v>
                </c:pt>
                <c:pt idx="2">
                  <c:v>Do not enter the Eurozone</c:v>
                </c:pt>
                <c:pt idx="3">
                  <c:v>I do not know</c:v>
                </c:pt>
              </c:strCache>
            </c:strRef>
          </c:cat>
          <c:val>
            <c:numRef>
              <c:f>(Hárok1!$W$15,Hárok1!$W$21,Hárok1!$W$27,Hárok1!$W$33)</c:f>
              <c:numCache>
                <c:formatCode>General</c:formatCode>
                <c:ptCount val="4"/>
                <c:pt idx="0">
                  <c:v>6</c:v>
                </c:pt>
                <c:pt idx="1">
                  <c:v>8</c:v>
                </c:pt>
                <c:pt idx="2">
                  <c:v>2</c:v>
                </c:pt>
                <c:pt idx="3">
                  <c:v>5</c:v>
                </c:pt>
              </c:numCache>
            </c:numRef>
          </c:val>
        </c:ser>
        <c:dLbls>
          <c:showLegendKey val="0"/>
          <c:showVal val="1"/>
          <c:showCatName val="0"/>
          <c:showSerName val="0"/>
          <c:showPercent val="0"/>
          <c:showBubbleSize val="0"/>
          <c:showLeaderLines val="1"/>
        </c:dLbls>
        <c:firstSliceAng val="0"/>
      </c:pieChart>
    </c:plotArea>
    <c:legend>
      <c:legendPos val="r"/>
      <c:layout>
        <c:manualLayout>
          <c:xMode val="edge"/>
          <c:yMode val="edge"/>
          <c:x val="0.66662254143015709"/>
          <c:y val="0.38114567463935506"/>
          <c:w val="0.32277440630959453"/>
          <c:h val="0.49125781271998686"/>
        </c:manualLayout>
      </c:layout>
      <c:overlay val="0"/>
      <c:txPr>
        <a:bodyPr/>
        <a:lstStyle/>
        <a:p>
          <a:pPr rtl="0">
            <a:defRPr sz="1400"/>
          </a:pPr>
          <a:endParaRPr lang="en-US"/>
        </a:p>
      </c:txPr>
    </c:legend>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a:t>What do you think are the most efficient solutions to the debt crisis in some EU member states?</a:t>
            </a:r>
          </a:p>
        </c:rich>
      </c:tx>
      <c:layout/>
      <c:overlay val="0"/>
    </c:title>
    <c:autoTitleDeleted val="0"/>
    <c:plotArea>
      <c:layout/>
      <c:barChart>
        <c:barDir val="bar"/>
        <c:grouping val="clustered"/>
        <c:varyColors val="0"/>
        <c:ser>
          <c:idx val="0"/>
          <c:order val="0"/>
          <c:tx>
            <c:strRef>
              <c:f>Hárok1!$P$67</c:f>
              <c:strCache>
                <c:ptCount val="1"/>
                <c:pt idx="0">
                  <c:v>Average results; Evaluation on a scale (1 - least efficient; 4 - most efficient)</c:v>
                </c:pt>
              </c:strCache>
            </c:strRef>
          </c:tx>
          <c:invertIfNegative val="0"/>
          <c:dLbls>
            <c:txPr>
              <a:bodyPr/>
              <a:lstStyle/>
              <a:p>
                <a:pPr>
                  <a:defRPr sz="1400"/>
                </a:pPr>
                <a:endParaRPr lang="en-US"/>
              </a:p>
            </c:txPr>
            <c:dLblPos val="outEnd"/>
            <c:showLegendKey val="0"/>
            <c:showVal val="1"/>
            <c:showCatName val="0"/>
            <c:showSerName val="0"/>
            <c:showPercent val="0"/>
            <c:showBubbleSize val="0"/>
            <c:showLeaderLines val="0"/>
          </c:dLbls>
          <c:cat>
            <c:strRef>
              <c:f>Hárok1!$A$36:$A$42</c:f>
              <c:strCache>
                <c:ptCount val="7"/>
                <c:pt idx="0">
                  <c:v>Deeper fiscal union</c:v>
                </c:pt>
                <c:pt idx="1">
                  <c:v>More austerity</c:v>
                </c:pt>
                <c:pt idx="2">
                  <c:v>More investment</c:v>
                </c:pt>
                <c:pt idx="3">
                  <c:v>Implementing structural reforms</c:v>
                </c:pt>
                <c:pt idx="4">
                  <c:v>Completing banking union</c:v>
                </c:pt>
                <c:pt idx="5">
                  <c:v>Exclusion from Eurozone</c:v>
                </c:pt>
                <c:pt idx="6">
                  <c:v>Expansionary monetary policy</c:v>
                </c:pt>
              </c:strCache>
            </c:strRef>
          </c:cat>
          <c:val>
            <c:numRef>
              <c:f>Hárok1!$W$36:$W$42</c:f>
              <c:numCache>
                <c:formatCode>0.00</c:formatCode>
                <c:ptCount val="7"/>
                <c:pt idx="0">
                  <c:v>2.4</c:v>
                </c:pt>
                <c:pt idx="1">
                  <c:v>2.8095238095238093</c:v>
                </c:pt>
                <c:pt idx="2">
                  <c:v>1.9523809523809523</c:v>
                </c:pt>
                <c:pt idx="3">
                  <c:v>3.8095238095238093</c:v>
                </c:pt>
                <c:pt idx="4">
                  <c:v>2.95</c:v>
                </c:pt>
                <c:pt idx="5">
                  <c:v>1.736842105263158</c:v>
                </c:pt>
                <c:pt idx="6">
                  <c:v>2.0476190476190474</c:v>
                </c:pt>
              </c:numCache>
            </c:numRef>
          </c:val>
        </c:ser>
        <c:dLbls>
          <c:dLblPos val="outEnd"/>
          <c:showLegendKey val="0"/>
          <c:showVal val="1"/>
          <c:showCatName val="0"/>
          <c:showSerName val="0"/>
          <c:showPercent val="0"/>
          <c:showBubbleSize val="0"/>
        </c:dLbls>
        <c:gapWidth val="150"/>
        <c:axId val="102489472"/>
        <c:axId val="102504704"/>
      </c:barChart>
      <c:catAx>
        <c:axId val="102489472"/>
        <c:scaling>
          <c:orientation val="maxMin"/>
        </c:scaling>
        <c:delete val="0"/>
        <c:axPos val="l"/>
        <c:majorTickMark val="out"/>
        <c:minorTickMark val="none"/>
        <c:tickLblPos val="nextTo"/>
        <c:txPr>
          <a:bodyPr/>
          <a:lstStyle/>
          <a:p>
            <a:pPr>
              <a:defRPr sz="1400"/>
            </a:pPr>
            <a:endParaRPr lang="en-US"/>
          </a:p>
        </c:txPr>
        <c:crossAx val="102504704"/>
        <c:crosses val="autoZero"/>
        <c:auto val="1"/>
        <c:lblAlgn val="ctr"/>
        <c:lblOffset val="100"/>
        <c:noMultiLvlLbl val="0"/>
      </c:catAx>
      <c:valAx>
        <c:axId val="102504704"/>
        <c:scaling>
          <c:orientation val="minMax"/>
        </c:scaling>
        <c:delete val="0"/>
        <c:axPos val="t"/>
        <c:majorGridlines/>
        <c:numFmt formatCode="0.00" sourceLinked="1"/>
        <c:majorTickMark val="out"/>
        <c:minorTickMark val="none"/>
        <c:tickLblPos val="nextTo"/>
        <c:crossAx val="102489472"/>
        <c:crosses val="autoZero"/>
        <c:crossBetween val="between"/>
      </c:valAx>
    </c:plotArea>
    <c:legend>
      <c:legendPos val="b"/>
      <c:legendEntry>
        <c:idx val="0"/>
        <c:txPr>
          <a:bodyPr/>
          <a:lstStyle/>
          <a:p>
            <a:pPr>
              <a:defRPr sz="1400"/>
            </a:pPr>
            <a:endParaRPr lang="en-US"/>
          </a:p>
        </c:txPr>
      </c:legendEntry>
      <c:layout/>
      <c:overlay val="0"/>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0.64815</cdr:x>
      <cdr:y>0.20833</cdr:y>
    </cdr:from>
    <cdr:to>
      <cdr:x>0.64815</cdr:x>
      <cdr:y>0.90278</cdr:y>
    </cdr:to>
    <cdr:cxnSp macro="">
      <cdr:nvCxnSpPr>
        <cdr:cNvPr id="3" name="Rovná spojnica 2"/>
        <cdr:cNvCxnSpPr/>
      </cdr:nvCxnSpPr>
      <cdr:spPr>
        <a:xfrm xmlns:a="http://schemas.openxmlformats.org/drawingml/2006/main">
          <a:off x="5040560" y="1080120"/>
          <a:ext cx="0" cy="3600400"/>
        </a:xfrm>
        <a:prstGeom xmlns:a="http://schemas.openxmlformats.org/drawingml/2006/main" prst="line">
          <a:avLst/>
        </a:prstGeom>
        <a:ln xmlns:a="http://schemas.openxmlformats.org/drawingml/2006/main" w="25400">
          <a:solidFill>
            <a:srgbClr val="FF0000"/>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en-US"/>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a:p>
        </p:txBody>
      </p:sp>
      <p:sp>
        <p:nvSpPr>
          <p:cNvPr id="4" name="Zástupný symbol dátumu 3"/>
          <p:cNvSpPr>
            <a:spLocks noGrp="1"/>
          </p:cNvSpPr>
          <p:nvPr>
            <p:ph type="dt" sz="half" idx="10"/>
          </p:nvPr>
        </p:nvSpPr>
        <p:spPr/>
        <p:txBody>
          <a:bodyPr/>
          <a:lstStyle/>
          <a:p>
            <a:fld id="{E9BC5BD7-086A-41F3-ACFC-8147FD817C34}" type="datetimeFigureOut">
              <a:rPr lang="en-US" smtClean="0"/>
              <a:t>11/21/2013</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1457490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E9BC5BD7-086A-41F3-ACFC-8147FD817C34}" type="datetimeFigureOut">
              <a:rPr lang="en-US" smtClean="0"/>
              <a:t>11/21/2013</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2427036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en-US"/>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9BC5BD7-086A-41F3-ACFC-8147FD817C34}" type="datetimeFigureOut">
              <a:rPr lang="en-US" smtClean="0"/>
              <a:t>11/21/2013</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1901606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dátumu 4"/>
          <p:cNvSpPr>
            <a:spLocks noGrp="1"/>
          </p:cNvSpPr>
          <p:nvPr>
            <p:ph type="dt" sz="half" idx="10"/>
          </p:nvPr>
        </p:nvSpPr>
        <p:spPr/>
        <p:txBody>
          <a:bodyPr/>
          <a:lstStyle/>
          <a:p>
            <a:fld id="{E9BC5BD7-086A-41F3-ACFC-8147FD817C34}" type="datetimeFigureOut">
              <a:rPr lang="en-US" smtClean="0"/>
              <a:t>11/21/2013</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63958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en-US"/>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Zástupný symbol dátumu 6"/>
          <p:cNvSpPr>
            <a:spLocks noGrp="1"/>
          </p:cNvSpPr>
          <p:nvPr>
            <p:ph type="dt" sz="half" idx="10"/>
          </p:nvPr>
        </p:nvSpPr>
        <p:spPr/>
        <p:txBody>
          <a:bodyPr/>
          <a:lstStyle/>
          <a:p>
            <a:fld id="{E9BC5BD7-086A-41F3-ACFC-8147FD817C34}" type="datetimeFigureOut">
              <a:rPr lang="en-US" smtClean="0"/>
              <a:t>11/21/2013</a:t>
            </a:fld>
            <a:endParaRPr lang="en-US"/>
          </a:p>
        </p:txBody>
      </p:sp>
      <p:sp>
        <p:nvSpPr>
          <p:cNvPr id="8" name="Zástupný symbol päty 7"/>
          <p:cNvSpPr>
            <a:spLocks noGrp="1"/>
          </p:cNvSpPr>
          <p:nvPr>
            <p:ph type="ftr" sz="quarter" idx="11"/>
          </p:nvPr>
        </p:nvSpPr>
        <p:spPr/>
        <p:txBody>
          <a:bodyPr/>
          <a:lstStyle/>
          <a:p>
            <a:endParaRPr lang="en-US"/>
          </a:p>
        </p:txBody>
      </p:sp>
      <p:sp>
        <p:nvSpPr>
          <p:cNvPr id="9" name="Zástupný symbol čísla snímky 8"/>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927631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dátumu 2"/>
          <p:cNvSpPr>
            <a:spLocks noGrp="1"/>
          </p:cNvSpPr>
          <p:nvPr>
            <p:ph type="dt" sz="half" idx="10"/>
          </p:nvPr>
        </p:nvSpPr>
        <p:spPr/>
        <p:txBody>
          <a:bodyPr/>
          <a:lstStyle/>
          <a:p>
            <a:fld id="{E9BC5BD7-086A-41F3-ACFC-8147FD817C34}" type="datetimeFigureOut">
              <a:rPr lang="en-US" smtClean="0"/>
              <a:t>11/21/2013</a:t>
            </a:fld>
            <a:endParaRPr lang="en-US"/>
          </a:p>
        </p:txBody>
      </p:sp>
      <p:sp>
        <p:nvSpPr>
          <p:cNvPr id="4" name="Zástupný symbol päty 3"/>
          <p:cNvSpPr>
            <a:spLocks noGrp="1"/>
          </p:cNvSpPr>
          <p:nvPr>
            <p:ph type="ftr" sz="quarter" idx="11"/>
          </p:nvPr>
        </p:nvSpPr>
        <p:spPr/>
        <p:txBody>
          <a:bodyPr/>
          <a:lstStyle/>
          <a:p>
            <a:endParaRPr lang="en-US"/>
          </a:p>
        </p:txBody>
      </p:sp>
      <p:sp>
        <p:nvSpPr>
          <p:cNvPr id="5" name="Zástupný symbol čísla snímky 4"/>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542012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9BC5BD7-086A-41F3-ACFC-8147FD817C34}" type="datetimeFigureOut">
              <a:rPr lang="en-US" smtClean="0"/>
              <a:t>11/21/2013</a:t>
            </a:fld>
            <a:endParaRPr lang="en-US"/>
          </a:p>
        </p:txBody>
      </p:sp>
      <p:sp>
        <p:nvSpPr>
          <p:cNvPr id="3" name="Zástupný symbol päty 2"/>
          <p:cNvSpPr>
            <a:spLocks noGrp="1"/>
          </p:cNvSpPr>
          <p:nvPr>
            <p:ph type="ftr" sz="quarter" idx="11"/>
          </p:nvPr>
        </p:nvSpPr>
        <p:spPr/>
        <p:txBody>
          <a:bodyPr/>
          <a:lstStyle/>
          <a:p>
            <a:endParaRPr lang="en-US"/>
          </a:p>
        </p:txBody>
      </p:sp>
      <p:sp>
        <p:nvSpPr>
          <p:cNvPr id="4" name="Zástupný symbol čísla snímky 3"/>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690871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en-US"/>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9BC5BD7-086A-41F3-ACFC-8147FD817C34}" type="datetimeFigureOut">
              <a:rPr lang="en-US" smtClean="0"/>
              <a:t>11/21/2013</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3848547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en-US"/>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9BC5BD7-086A-41F3-ACFC-8147FD817C34}" type="datetimeFigureOut">
              <a:rPr lang="en-US" smtClean="0"/>
              <a:t>11/21/2013</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1822947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E9BC5BD7-086A-41F3-ACFC-8147FD817C34}" type="datetimeFigureOut">
              <a:rPr lang="en-US" smtClean="0"/>
              <a:t>11/21/2013</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1972721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E9BC5BD7-086A-41F3-ACFC-8147FD817C34}" type="datetimeFigureOut">
              <a:rPr lang="en-US" smtClean="0"/>
              <a:t>11/21/2013</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296ED2B-6EAA-4E3C-A55A-4E842561E608}" type="slidenum">
              <a:rPr lang="en-US" smtClean="0"/>
              <a:t>‹#›</a:t>
            </a:fld>
            <a:endParaRPr lang="en-US"/>
          </a:p>
        </p:txBody>
      </p:sp>
    </p:spTree>
    <p:extLst>
      <p:ext uri="{BB962C8B-B14F-4D97-AF65-F5344CB8AC3E}">
        <p14:creationId xmlns:p14="http://schemas.microsoft.com/office/powerpoint/2010/main" val="1243056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en-US"/>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C5BD7-086A-41F3-ACFC-8147FD817C34}" type="datetimeFigureOut">
              <a:rPr lang="en-US" smtClean="0"/>
              <a:t>11/21/2013</a:t>
            </a:fld>
            <a:endParaRPr lang="en-US"/>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96ED2B-6EAA-4E3C-A55A-4E842561E608}" type="slidenum">
              <a:rPr lang="en-US" smtClean="0"/>
              <a:t>‹#›</a:t>
            </a:fld>
            <a:endParaRPr lang="en-US"/>
          </a:p>
        </p:txBody>
      </p:sp>
    </p:spTree>
    <p:extLst>
      <p:ext uri="{BB962C8B-B14F-4D97-AF65-F5344CB8AC3E}">
        <p14:creationId xmlns:p14="http://schemas.microsoft.com/office/powerpoint/2010/main" val="1507013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sk-SK" b="1" dirty="0" smtClean="0"/>
              <a:t>INEKO </a:t>
            </a:r>
            <a:r>
              <a:rPr lang="sk-SK" b="1" dirty="0" err="1" smtClean="0"/>
              <a:t>Workshop</a:t>
            </a:r>
            <a:r>
              <a:rPr lang="sk-SK" b="1" dirty="0" smtClean="0"/>
              <a:t> </a:t>
            </a:r>
            <a:r>
              <a:rPr lang="sk-SK" b="1" dirty="0" err="1" smtClean="0"/>
              <a:t>Survey</a:t>
            </a:r>
            <a:r>
              <a:rPr lang="sk-SK" b="1" dirty="0" smtClean="0"/>
              <a:t> </a:t>
            </a:r>
            <a:r>
              <a:rPr lang="sk-SK" b="1" dirty="0" err="1" smtClean="0"/>
              <a:t>Results</a:t>
            </a:r>
            <a:endParaRPr lang="en-US" b="1" dirty="0"/>
          </a:p>
        </p:txBody>
      </p:sp>
      <p:sp>
        <p:nvSpPr>
          <p:cNvPr id="3" name="Podnadpis 2"/>
          <p:cNvSpPr>
            <a:spLocks noGrp="1"/>
          </p:cNvSpPr>
          <p:nvPr>
            <p:ph type="subTitle" idx="1"/>
          </p:nvPr>
        </p:nvSpPr>
        <p:spPr>
          <a:xfrm>
            <a:off x="1371600" y="3886200"/>
            <a:ext cx="6400800" cy="2063080"/>
          </a:xfrm>
        </p:spPr>
        <p:txBody>
          <a:bodyPr>
            <a:normAutofit fontScale="77500" lnSpcReduction="20000"/>
          </a:bodyPr>
          <a:lstStyle/>
          <a:p>
            <a:pPr algn="r"/>
            <a:r>
              <a:rPr lang="sk-SK" b="1" dirty="0" err="1" smtClean="0"/>
              <a:t>Workshop</a:t>
            </a:r>
            <a:r>
              <a:rPr lang="sk-SK" b="1" dirty="0" smtClean="0"/>
              <a:t> </a:t>
            </a:r>
            <a:r>
              <a:rPr lang="sk-SK" b="1" dirty="0" err="1" smtClean="0"/>
              <a:t>title</a:t>
            </a:r>
            <a:r>
              <a:rPr lang="sk-SK" b="1" dirty="0" smtClean="0"/>
              <a:t>: </a:t>
            </a:r>
            <a:r>
              <a:rPr lang="en-US" b="1" dirty="0" smtClean="0"/>
              <a:t>Crisis </a:t>
            </a:r>
            <a:r>
              <a:rPr lang="en-US" b="1" dirty="0"/>
              <a:t>in the Eurozone: Slovak Experiences with the Common </a:t>
            </a:r>
            <a:r>
              <a:rPr lang="en-US" b="1" dirty="0" smtClean="0"/>
              <a:t>Currency</a:t>
            </a:r>
            <a:endParaRPr lang="sk-SK" b="1" dirty="0" smtClean="0"/>
          </a:p>
          <a:p>
            <a:pPr algn="r"/>
            <a:r>
              <a:rPr lang="sk-SK" dirty="0" smtClean="0"/>
              <a:t>Peter </a:t>
            </a:r>
            <a:r>
              <a:rPr lang="sk-SK" dirty="0" err="1" smtClean="0"/>
              <a:t>Goliaš</a:t>
            </a:r>
            <a:endParaRPr lang="sk-SK" dirty="0" smtClean="0"/>
          </a:p>
          <a:p>
            <a:pPr algn="r"/>
            <a:r>
              <a:rPr lang="sk-SK" dirty="0" smtClean="0"/>
              <a:t>INEKO </a:t>
            </a:r>
            <a:r>
              <a:rPr lang="sk-SK" dirty="0" err="1" smtClean="0"/>
              <a:t>Director</a:t>
            </a:r>
            <a:endParaRPr lang="sk-SK" dirty="0" smtClean="0"/>
          </a:p>
          <a:p>
            <a:pPr algn="r"/>
            <a:r>
              <a:rPr lang="sk-SK" dirty="0" smtClean="0"/>
              <a:t>22 November 2013</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1766" y="908720"/>
            <a:ext cx="3571875" cy="88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24837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791552376"/>
              </p:ext>
            </p:extLst>
          </p:nvPr>
        </p:nvGraphicFramePr>
        <p:xfrm>
          <a:off x="611560" y="692696"/>
          <a:ext cx="7704856" cy="540060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graphicFrame>
        <p:nvGraphicFramePr>
          <p:cNvPr id="4" name="Graf 3"/>
          <p:cNvGraphicFramePr>
            <a:graphicFrameLocks/>
          </p:cNvGraphicFramePr>
          <p:nvPr>
            <p:extLst>
              <p:ext uri="{D42A27DB-BD31-4B8C-83A1-F6EECF244321}">
                <p14:modId xmlns:p14="http://schemas.microsoft.com/office/powerpoint/2010/main" val="2196607747"/>
              </p:ext>
            </p:extLst>
          </p:nvPr>
        </p:nvGraphicFramePr>
        <p:xfrm>
          <a:off x="899592" y="836712"/>
          <a:ext cx="7344815" cy="504056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Graf 4"/>
          <p:cNvGraphicFramePr>
            <a:graphicFrameLocks/>
          </p:cNvGraphicFramePr>
          <p:nvPr>
            <p:extLst>
              <p:ext uri="{D42A27DB-BD31-4B8C-83A1-F6EECF244321}">
                <p14:modId xmlns:p14="http://schemas.microsoft.com/office/powerpoint/2010/main" val="4010307495"/>
              </p:ext>
            </p:extLst>
          </p:nvPr>
        </p:nvGraphicFramePr>
        <p:xfrm>
          <a:off x="827584" y="692696"/>
          <a:ext cx="7704856" cy="54006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99155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Positives</a:t>
            </a:r>
            <a:r>
              <a:rPr lang="sk-SK" b="1" u="sng" dirty="0" smtClean="0"/>
              <a:t> </a:t>
            </a:r>
            <a:r>
              <a:rPr lang="sk-SK" b="1" u="sng" dirty="0" err="1" smtClean="0"/>
              <a:t>vs</a:t>
            </a:r>
            <a:r>
              <a:rPr lang="sk-SK" b="1" u="sng" dirty="0" smtClean="0"/>
              <a:t> </a:t>
            </a:r>
            <a:r>
              <a:rPr lang="sk-SK" b="1" u="sng" dirty="0" err="1" smtClean="0"/>
              <a:t>Negatives</a:t>
            </a:r>
            <a:endParaRPr lang="en-US" b="1" u="sng" dirty="0"/>
          </a:p>
        </p:txBody>
      </p:sp>
      <p:sp>
        <p:nvSpPr>
          <p:cNvPr id="3" name="Zástupný symbol obsahu 2"/>
          <p:cNvSpPr>
            <a:spLocks noGrp="1"/>
          </p:cNvSpPr>
          <p:nvPr>
            <p:ph idx="1"/>
          </p:nvPr>
        </p:nvSpPr>
        <p:spPr>
          <a:xfrm>
            <a:off x="457200" y="1600200"/>
            <a:ext cx="8229600" cy="4781128"/>
          </a:xfrm>
        </p:spPr>
        <p:txBody>
          <a:bodyPr>
            <a:normAutofit fontScale="92500" lnSpcReduction="10000"/>
          </a:bodyPr>
          <a:lstStyle/>
          <a:p>
            <a:r>
              <a:rPr lang="sk-SK" dirty="0" err="1" smtClean="0"/>
              <a:t>Positives</a:t>
            </a:r>
            <a:r>
              <a:rPr lang="sk-SK" dirty="0" smtClean="0"/>
              <a:t>:</a:t>
            </a:r>
          </a:p>
          <a:p>
            <a:pPr lvl="1"/>
            <a:r>
              <a:rPr lang="sk-SK" dirty="0" err="1" smtClean="0"/>
              <a:t>Lower</a:t>
            </a:r>
            <a:r>
              <a:rPr lang="sk-SK" dirty="0" smtClean="0"/>
              <a:t> </a:t>
            </a:r>
            <a:r>
              <a:rPr lang="sk-SK" dirty="0" err="1" smtClean="0"/>
              <a:t>transaction</a:t>
            </a:r>
            <a:r>
              <a:rPr lang="sk-SK" dirty="0" smtClean="0"/>
              <a:t> </a:t>
            </a:r>
            <a:r>
              <a:rPr lang="sk-SK" dirty="0" err="1" smtClean="0"/>
              <a:t>costs</a:t>
            </a:r>
            <a:endParaRPr lang="sk-SK" dirty="0" smtClean="0"/>
          </a:p>
          <a:p>
            <a:pPr lvl="1"/>
            <a:r>
              <a:rPr lang="sk-SK" dirty="0" smtClean="0"/>
              <a:t>Stability, </a:t>
            </a:r>
            <a:r>
              <a:rPr lang="sk-SK" dirty="0" err="1" smtClean="0"/>
              <a:t>elimination</a:t>
            </a:r>
            <a:r>
              <a:rPr lang="sk-SK" dirty="0" smtClean="0"/>
              <a:t> </a:t>
            </a:r>
            <a:r>
              <a:rPr lang="sk-SK" dirty="0" err="1" smtClean="0"/>
              <a:t>of</a:t>
            </a:r>
            <a:r>
              <a:rPr lang="sk-SK" dirty="0" smtClean="0"/>
              <a:t> </a:t>
            </a:r>
            <a:r>
              <a:rPr lang="sk-SK" dirty="0" err="1" smtClean="0"/>
              <a:t>exchange</a:t>
            </a:r>
            <a:r>
              <a:rPr lang="sk-SK" dirty="0" smtClean="0"/>
              <a:t> rate risk</a:t>
            </a:r>
          </a:p>
          <a:p>
            <a:pPr lvl="1"/>
            <a:r>
              <a:rPr lang="sk-SK" dirty="0" smtClean="0"/>
              <a:t>W</a:t>
            </a:r>
            <a:r>
              <a:rPr lang="en-US" dirty="0" err="1" smtClean="0"/>
              <a:t>ider</a:t>
            </a:r>
            <a:r>
              <a:rPr lang="en-US" dirty="0" smtClean="0"/>
              <a:t> base of investors in government bonds in local currency improved condition in refinancing public debt</a:t>
            </a:r>
            <a:endParaRPr lang="sk-SK" dirty="0" smtClean="0"/>
          </a:p>
          <a:p>
            <a:r>
              <a:rPr lang="sk-SK" dirty="0" err="1" smtClean="0"/>
              <a:t>Negatives</a:t>
            </a:r>
            <a:r>
              <a:rPr lang="sk-SK" dirty="0" smtClean="0"/>
              <a:t>:</a:t>
            </a:r>
          </a:p>
          <a:p>
            <a:pPr lvl="1"/>
            <a:r>
              <a:rPr lang="sk-SK" dirty="0" err="1" smtClean="0"/>
              <a:t>Bailout</a:t>
            </a:r>
            <a:r>
              <a:rPr lang="sk-SK" dirty="0" smtClean="0"/>
              <a:t> </a:t>
            </a:r>
            <a:r>
              <a:rPr lang="sk-SK" dirty="0" err="1" smtClean="0"/>
              <a:t>costs</a:t>
            </a:r>
            <a:endParaRPr lang="sk-SK" dirty="0" smtClean="0"/>
          </a:p>
          <a:p>
            <a:pPr lvl="1"/>
            <a:r>
              <a:rPr lang="sk-SK" dirty="0" smtClean="0"/>
              <a:t>U</a:t>
            </a:r>
            <a:r>
              <a:rPr lang="en-US" dirty="0" err="1" smtClean="0"/>
              <a:t>ncertainty</a:t>
            </a:r>
            <a:r>
              <a:rPr lang="en-US" dirty="0" smtClean="0"/>
              <a:t> about further evolution of monetary union with probably further increase of explicit and implicit guarantees of Slovak Republic</a:t>
            </a:r>
            <a:endParaRPr lang="sk-SK" dirty="0" smtClean="0"/>
          </a:p>
          <a:p>
            <a:pPr lvl="1"/>
            <a:endParaRPr lang="sk-SK" dirty="0" smtClean="0"/>
          </a:p>
        </p:txBody>
      </p:sp>
    </p:spTree>
    <p:extLst>
      <p:ext uri="{BB962C8B-B14F-4D97-AF65-F5344CB8AC3E}">
        <p14:creationId xmlns:p14="http://schemas.microsoft.com/office/powerpoint/2010/main" val="4242554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633266448"/>
              </p:ext>
            </p:extLst>
          </p:nvPr>
        </p:nvGraphicFramePr>
        <p:xfrm>
          <a:off x="683568" y="692696"/>
          <a:ext cx="7920880" cy="532859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Graf 2"/>
          <p:cNvGraphicFramePr>
            <a:graphicFrameLocks/>
          </p:cNvGraphicFramePr>
          <p:nvPr>
            <p:extLst>
              <p:ext uri="{D42A27DB-BD31-4B8C-83A1-F6EECF244321}">
                <p14:modId xmlns:p14="http://schemas.microsoft.com/office/powerpoint/2010/main" val="185963915"/>
              </p:ext>
            </p:extLst>
          </p:nvPr>
        </p:nvGraphicFramePr>
        <p:xfrm>
          <a:off x="755576" y="692696"/>
          <a:ext cx="7776864" cy="5328592"/>
        </p:xfrm>
        <a:graphic>
          <a:graphicData uri="http://schemas.openxmlformats.org/drawingml/2006/chart">
            <c:chart xmlns:c="http://schemas.openxmlformats.org/drawingml/2006/chart" xmlns:r="http://schemas.openxmlformats.org/officeDocument/2006/relationships" r:id="rId3"/>
          </a:graphicData>
        </a:graphic>
      </p:graphicFrame>
      <p:sp>
        <p:nvSpPr>
          <p:cNvPr id="4" name="BlokTextu 3"/>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spTree>
    <p:extLst>
      <p:ext uri="{BB962C8B-B14F-4D97-AF65-F5344CB8AC3E}">
        <p14:creationId xmlns:p14="http://schemas.microsoft.com/office/powerpoint/2010/main" val="17221354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259654521"/>
              </p:ext>
            </p:extLst>
          </p:nvPr>
        </p:nvGraphicFramePr>
        <p:xfrm>
          <a:off x="395536" y="548680"/>
          <a:ext cx="8496944" cy="5544616"/>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spTree>
    <p:extLst>
      <p:ext uri="{BB962C8B-B14F-4D97-AF65-F5344CB8AC3E}">
        <p14:creationId xmlns:p14="http://schemas.microsoft.com/office/powerpoint/2010/main" val="9497384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264784508"/>
              </p:ext>
            </p:extLst>
          </p:nvPr>
        </p:nvGraphicFramePr>
        <p:xfrm>
          <a:off x="611560" y="692696"/>
          <a:ext cx="7992888" cy="5184576"/>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spTree>
    <p:extLst>
      <p:ext uri="{BB962C8B-B14F-4D97-AF65-F5344CB8AC3E}">
        <p14:creationId xmlns:p14="http://schemas.microsoft.com/office/powerpoint/2010/main" val="24132746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2573137510"/>
              </p:ext>
            </p:extLst>
          </p:nvPr>
        </p:nvGraphicFramePr>
        <p:xfrm>
          <a:off x="683568" y="620688"/>
          <a:ext cx="7920880" cy="540060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spTree>
    <p:extLst>
      <p:ext uri="{BB962C8B-B14F-4D97-AF65-F5344CB8AC3E}">
        <p14:creationId xmlns:p14="http://schemas.microsoft.com/office/powerpoint/2010/main" val="1881852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289818855"/>
              </p:ext>
            </p:extLst>
          </p:nvPr>
        </p:nvGraphicFramePr>
        <p:xfrm>
          <a:off x="683568" y="548680"/>
          <a:ext cx="7848872" cy="540060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spTree>
    <p:extLst>
      <p:ext uri="{BB962C8B-B14F-4D97-AF65-F5344CB8AC3E}">
        <p14:creationId xmlns:p14="http://schemas.microsoft.com/office/powerpoint/2010/main" val="2134249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Some</a:t>
            </a:r>
            <a:r>
              <a:rPr lang="sk-SK" b="1" u="sng" dirty="0" smtClean="0"/>
              <a:t> </a:t>
            </a:r>
            <a:r>
              <a:rPr lang="sk-SK" b="1" u="sng" dirty="0" err="1" smtClean="0"/>
              <a:t>comments</a:t>
            </a:r>
            <a:endParaRPr lang="en-US" b="1" u="sng" dirty="0"/>
          </a:p>
        </p:txBody>
      </p:sp>
      <p:sp>
        <p:nvSpPr>
          <p:cNvPr id="3" name="Zástupný symbol obsahu 2"/>
          <p:cNvSpPr>
            <a:spLocks noGrp="1"/>
          </p:cNvSpPr>
          <p:nvPr>
            <p:ph idx="1"/>
          </p:nvPr>
        </p:nvSpPr>
        <p:spPr>
          <a:xfrm>
            <a:off x="457200" y="1600200"/>
            <a:ext cx="8229600" cy="4709120"/>
          </a:xfrm>
        </p:spPr>
        <p:txBody>
          <a:bodyPr>
            <a:normAutofit fontScale="85000" lnSpcReduction="20000"/>
          </a:bodyPr>
          <a:lstStyle/>
          <a:p>
            <a:pPr marL="0" indent="0">
              <a:buNone/>
            </a:pPr>
            <a:r>
              <a:rPr lang="en-US" i="1" dirty="0" smtClean="0"/>
              <a:t>“Wait for future euro framework (e.g. features of fiscal union, legitimacy of decision making ).”</a:t>
            </a:r>
            <a:endParaRPr lang="sk-SK" i="1" dirty="0" smtClean="0"/>
          </a:p>
          <a:p>
            <a:pPr marL="0" indent="0">
              <a:buNone/>
            </a:pPr>
            <a:endParaRPr lang="sk-SK" i="1" dirty="0" smtClean="0"/>
          </a:p>
          <a:p>
            <a:pPr marL="0" indent="0">
              <a:buNone/>
            </a:pPr>
            <a:r>
              <a:rPr lang="en-US" i="1" dirty="0" smtClean="0"/>
              <a:t>“Do not enter, just make euro second official currency.”</a:t>
            </a:r>
            <a:endParaRPr lang="sk-SK" i="1" dirty="0" smtClean="0"/>
          </a:p>
          <a:p>
            <a:pPr marL="0" indent="0">
              <a:buNone/>
            </a:pPr>
            <a:endParaRPr lang="sk-SK" i="1" dirty="0" smtClean="0"/>
          </a:p>
          <a:p>
            <a:pPr marL="0" indent="0">
              <a:buNone/>
            </a:pPr>
            <a:r>
              <a:rPr lang="en-US" i="1" dirty="0" smtClean="0"/>
              <a:t>“Only enter the </a:t>
            </a:r>
            <a:r>
              <a:rPr lang="en-US" i="1" dirty="0" err="1" smtClean="0"/>
              <a:t>eurozone</a:t>
            </a:r>
            <a:r>
              <a:rPr lang="en-US" i="1" dirty="0" smtClean="0"/>
              <a:t> if you want to be part of a European federation in the future, with everything it might entail.”</a:t>
            </a:r>
            <a:endParaRPr lang="sk-SK" i="1" dirty="0" smtClean="0"/>
          </a:p>
          <a:p>
            <a:pPr marL="0" indent="0">
              <a:buNone/>
            </a:pPr>
            <a:endParaRPr lang="sk-SK" i="1" dirty="0"/>
          </a:p>
          <a:p>
            <a:pPr marL="0" indent="0">
              <a:buNone/>
            </a:pPr>
            <a:r>
              <a:rPr lang="en-US" i="1" dirty="0" smtClean="0"/>
              <a:t>“ As soon as possible should be understood from the perspective that this will still take a few years for all the countries, and for some many years.”</a:t>
            </a:r>
            <a:endParaRPr lang="sk-SK" i="1" dirty="0" smtClean="0"/>
          </a:p>
          <a:p>
            <a:pPr marL="0" indent="0">
              <a:buNone/>
            </a:pPr>
            <a:endParaRPr lang="en-US" i="1" dirty="0"/>
          </a:p>
        </p:txBody>
      </p:sp>
    </p:spTree>
    <p:extLst>
      <p:ext uri="{BB962C8B-B14F-4D97-AF65-F5344CB8AC3E}">
        <p14:creationId xmlns:p14="http://schemas.microsoft.com/office/powerpoint/2010/main" val="14883678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Some</a:t>
            </a:r>
            <a:r>
              <a:rPr lang="sk-SK" b="1" u="sng" dirty="0" smtClean="0"/>
              <a:t> </a:t>
            </a:r>
            <a:r>
              <a:rPr lang="sk-SK" b="1" u="sng" dirty="0" err="1" smtClean="0"/>
              <a:t>comments</a:t>
            </a:r>
            <a:endParaRPr lang="en-US" b="1" u="sng" dirty="0"/>
          </a:p>
        </p:txBody>
      </p:sp>
      <p:sp>
        <p:nvSpPr>
          <p:cNvPr id="3" name="Zástupný symbol obsahu 2"/>
          <p:cNvSpPr>
            <a:spLocks noGrp="1"/>
          </p:cNvSpPr>
          <p:nvPr>
            <p:ph idx="1"/>
          </p:nvPr>
        </p:nvSpPr>
        <p:spPr>
          <a:xfrm>
            <a:off x="457200" y="1600200"/>
            <a:ext cx="8229600" cy="4997152"/>
          </a:xfrm>
        </p:spPr>
        <p:txBody>
          <a:bodyPr>
            <a:normAutofit fontScale="77500" lnSpcReduction="20000"/>
          </a:bodyPr>
          <a:lstStyle/>
          <a:p>
            <a:pPr marL="0" indent="0">
              <a:buNone/>
            </a:pPr>
            <a:r>
              <a:rPr lang="en-US" i="1" dirty="0" smtClean="0"/>
              <a:t>“With the currency board arrangement, Bulgaria stands nothing to lose in terms of monetary policy, so the positives from joining prevail towards quick accession.”</a:t>
            </a:r>
            <a:endParaRPr lang="sk-SK" i="1" dirty="0" smtClean="0"/>
          </a:p>
          <a:p>
            <a:pPr marL="0" indent="0">
              <a:buNone/>
            </a:pPr>
            <a:endParaRPr lang="sk-SK" i="1" dirty="0" smtClean="0"/>
          </a:p>
          <a:p>
            <a:pPr marL="0" indent="0">
              <a:buNone/>
            </a:pPr>
            <a:r>
              <a:rPr lang="en-US" i="1" dirty="0" smtClean="0"/>
              <a:t>“Hungary, Bulgaria and Romania need to deal with their structural weaknesses and fully </a:t>
            </a:r>
            <a:r>
              <a:rPr lang="en-US" i="1" dirty="0" err="1" smtClean="0"/>
              <a:t>liberalise</a:t>
            </a:r>
            <a:r>
              <a:rPr lang="en-US" i="1" dirty="0" smtClean="0"/>
              <a:t> the energy prices before entering the Eurozone.</a:t>
            </a:r>
            <a:r>
              <a:rPr lang="sk-SK" i="1" dirty="0"/>
              <a:t> </a:t>
            </a:r>
            <a:r>
              <a:rPr lang="sk-SK" i="1" dirty="0" smtClean="0"/>
              <a:t>(...) I</a:t>
            </a:r>
            <a:r>
              <a:rPr lang="en-US" i="1" dirty="0" smtClean="0"/>
              <a:t>t would be in interest of Poland and Czech Republic to be part of team which will decide on future shape of the Eurozone.”</a:t>
            </a:r>
            <a:endParaRPr lang="sk-SK" i="1" dirty="0" smtClean="0"/>
          </a:p>
          <a:p>
            <a:pPr marL="0" indent="0">
              <a:buNone/>
            </a:pPr>
            <a:endParaRPr lang="sk-SK" i="1" dirty="0" smtClean="0"/>
          </a:p>
          <a:p>
            <a:pPr marL="0" indent="0">
              <a:buNone/>
            </a:pPr>
            <a:r>
              <a:rPr lang="en-US" i="1" dirty="0" smtClean="0"/>
              <a:t>“Most of countries represent small open economies for which at some stage of real convergence is reasonable become member of monetary union. Development in the last years also confirms that room for independent monetary policy is rather limited.”</a:t>
            </a:r>
            <a:endParaRPr lang="sk-SK" i="1" dirty="0" smtClean="0"/>
          </a:p>
          <a:p>
            <a:pPr marL="0" indent="0">
              <a:buNone/>
            </a:pPr>
            <a:endParaRPr lang="sk-SK" i="1" dirty="0" smtClean="0"/>
          </a:p>
          <a:p>
            <a:pPr marL="0" indent="0">
              <a:buNone/>
            </a:pPr>
            <a:endParaRPr lang="en-US" i="1" dirty="0"/>
          </a:p>
        </p:txBody>
      </p:sp>
    </p:spTree>
    <p:extLst>
      <p:ext uri="{BB962C8B-B14F-4D97-AF65-F5344CB8AC3E}">
        <p14:creationId xmlns:p14="http://schemas.microsoft.com/office/powerpoint/2010/main" val="39226883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48995529"/>
              </p:ext>
            </p:extLst>
          </p:nvPr>
        </p:nvGraphicFramePr>
        <p:xfrm>
          <a:off x="323528" y="836712"/>
          <a:ext cx="7776864" cy="5184576"/>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37312"/>
            <a:ext cx="5314404" cy="369332"/>
          </a:xfrm>
          <a:prstGeom prst="rect">
            <a:avLst/>
          </a:prstGeom>
          <a:noFill/>
        </p:spPr>
        <p:txBody>
          <a:bodyPr wrap="none" rtlCol="0">
            <a:spAutoFit/>
          </a:bodyPr>
          <a:lstStyle/>
          <a:p>
            <a:r>
              <a:rPr lang="sk-SK" dirty="0" err="1" smtClean="0"/>
              <a:t>Source</a:t>
            </a:r>
            <a:r>
              <a:rPr lang="sk-SK" dirty="0" smtClean="0"/>
              <a:t>: INEKO </a:t>
            </a:r>
            <a:r>
              <a:rPr lang="sk-SK" dirty="0" err="1" smtClean="0"/>
              <a:t>survey</a:t>
            </a:r>
            <a:r>
              <a:rPr lang="sk-SK" dirty="0" smtClean="0"/>
              <a:t> </a:t>
            </a:r>
            <a:r>
              <a:rPr lang="sk-SK" dirty="0" err="1" smtClean="0"/>
              <a:t>among</a:t>
            </a:r>
            <a:r>
              <a:rPr lang="sk-SK" dirty="0" smtClean="0"/>
              <a:t> 21 </a:t>
            </a:r>
            <a:r>
              <a:rPr lang="sk-SK" dirty="0" err="1" smtClean="0"/>
              <a:t>workshop</a:t>
            </a:r>
            <a:r>
              <a:rPr lang="sk-SK" dirty="0" smtClean="0"/>
              <a:t> </a:t>
            </a:r>
            <a:r>
              <a:rPr lang="sk-SK" dirty="0" err="1" smtClean="0"/>
              <a:t>participants</a:t>
            </a:r>
            <a:endParaRPr lang="en-US" dirty="0"/>
          </a:p>
        </p:txBody>
      </p:sp>
      <p:graphicFrame>
        <p:nvGraphicFramePr>
          <p:cNvPr id="4" name="Tabuľka 3"/>
          <p:cNvGraphicFramePr>
            <a:graphicFrameLocks noGrp="1"/>
          </p:cNvGraphicFramePr>
          <p:nvPr>
            <p:extLst>
              <p:ext uri="{D42A27DB-BD31-4B8C-83A1-F6EECF244321}">
                <p14:modId xmlns:p14="http://schemas.microsoft.com/office/powerpoint/2010/main" val="641931576"/>
              </p:ext>
            </p:extLst>
          </p:nvPr>
        </p:nvGraphicFramePr>
        <p:xfrm>
          <a:off x="8100392" y="1332000"/>
          <a:ext cx="936104" cy="4329248"/>
        </p:xfrm>
        <a:graphic>
          <a:graphicData uri="http://schemas.openxmlformats.org/drawingml/2006/table">
            <a:tbl>
              <a:tblPr firstRow="1" bandRow="1">
                <a:tableStyleId>{5C22544A-7EE6-4342-B048-85BDC9FD1C3A}</a:tableStyleId>
              </a:tblPr>
              <a:tblGrid>
                <a:gridCol w="936104"/>
              </a:tblGrid>
              <a:tr h="541156">
                <a:tc>
                  <a:txBody>
                    <a:bodyPr/>
                    <a:lstStyle/>
                    <a:p>
                      <a:pPr algn="ctr"/>
                      <a:r>
                        <a:rPr lang="sk-SK" dirty="0" smtClean="0"/>
                        <a:t>ST.DEV.</a:t>
                      </a:r>
                      <a:endParaRPr lang="en-US" dirty="0"/>
                    </a:p>
                  </a:txBody>
                  <a:tcPr/>
                </a:tc>
              </a:tr>
              <a:tr h="541156">
                <a:tc>
                  <a:txBody>
                    <a:bodyPr/>
                    <a:lstStyle/>
                    <a:p>
                      <a:pPr algn="ctr"/>
                      <a:r>
                        <a:rPr lang="sk-SK" dirty="0" smtClean="0"/>
                        <a:t>0.92</a:t>
                      </a:r>
                      <a:endParaRPr lang="en-US" dirty="0"/>
                    </a:p>
                  </a:txBody>
                  <a:tcPr/>
                </a:tc>
              </a:tr>
              <a:tr h="541156">
                <a:tc>
                  <a:txBody>
                    <a:bodyPr/>
                    <a:lstStyle/>
                    <a:p>
                      <a:pPr algn="ctr"/>
                      <a:r>
                        <a:rPr lang="sk-SK" dirty="0" smtClean="0"/>
                        <a:t>0.79</a:t>
                      </a:r>
                      <a:endParaRPr lang="en-US" dirty="0"/>
                    </a:p>
                  </a:txBody>
                  <a:tcPr/>
                </a:tc>
              </a:tr>
              <a:tr h="541156">
                <a:tc>
                  <a:txBody>
                    <a:bodyPr/>
                    <a:lstStyle/>
                    <a:p>
                      <a:pPr algn="ctr"/>
                      <a:r>
                        <a:rPr lang="sk-SK" dirty="0" smtClean="0"/>
                        <a:t>0.79</a:t>
                      </a:r>
                      <a:endParaRPr lang="en-US" dirty="0"/>
                    </a:p>
                  </a:txBody>
                  <a:tcPr/>
                </a:tc>
              </a:tr>
              <a:tr h="541156">
                <a:tc>
                  <a:txBody>
                    <a:bodyPr/>
                    <a:lstStyle/>
                    <a:p>
                      <a:pPr algn="ctr"/>
                      <a:r>
                        <a:rPr lang="sk-SK" dirty="0" smtClean="0"/>
                        <a:t>0.50</a:t>
                      </a:r>
                      <a:endParaRPr lang="en-US" dirty="0"/>
                    </a:p>
                  </a:txBody>
                  <a:tcPr/>
                </a:tc>
              </a:tr>
              <a:tr h="541156">
                <a:tc>
                  <a:txBody>
                    <a:bodyPr/>
                    <a:lstStyle/>
                    <a:p>
                      <a:pPr algn="ctr"/>
                      <a:r>
                        <a:rPr lang="sk-SK" dirty="0" smtClean="0"/>
                        <a:t>0.74</a:t>
                      </a:r>
                      <a:endParaRPr lang="en-US" dirty="0"/>
                    </a:p>
                  </a:txBody>
                  <a:tcPr/>
                </a:tc>
              </a:tr>
              <a:tr h="541156">
                <a:tc>
                  <a:txBody>
                    <a:bodyPr/>
                    <a:lstStyle/>
                    <a:p>
                      <a:pPr algn="ctr"/>
                      <a:r>
                        <a:rPr lang="sk-SK" dirty="0" smtClean="0"/>
                        <a:t>0.85</a:t>
                      </a:r>
                      <a:endParaRPr lang="en-US" dirty="0"/>
                    </a:p>
                  </a:txBody>
                  <a:tcPr/>
                </a:tc>
              </a:tr>
              <a:tr h="541156">
                <a:tc>
                  <a:txBody>
                    <a:bodyPr/>
                    <a:lstStyle/>
                    <a:p>
                      <a:pPr algn="ctr"/>
                      <a:r>
                        <a:rPr lang="sk-SK" dirty="0" smtClean="0"/>
                        <a:t>0.90</a:t>
                      </a:r>
                      <a:endParaRPr lang="en-US" dirty="0"/>
                    </a:p>
                  </a:txBody>
                  <a:tcPr/>
                </a:tc>
              </a:tr>
            </a:tbl>
          </a:graphicData>
        </a:graphic>
      </p:graphicFrame>
    </p:spTree>
    <p:extLst>
      <p:ext uri="{BB962C8B-B14F-4D97-AF65-F5344CB8AC3E}">
        <p14:creationId xmlns:p14="http://schemas.microsoft.com/office/powerpoint/2010/main" val="21377552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Other</a:t>
            </a:r>
            <a:r>
              <a:rPr lang="sk-SK" b="1" u="sng" dirty="0" smtClean="0"/>
              <a:t> </a:t>
            </a:r>
            <a:r>
              <a:rPr lang="sk-SK" b="1" u="sng" dirty="0" err="1" smtClean="0"/>
              <a:t>solutions</a:t>
            </a:r>
            <a:r>
              <a:rPr lang="sk-SK" b="1" u="sng" dirty="0" smtClean="0"/>
              <a:t> </a:t>
            </a:r>
            <a:r>
              <a:rPr lang="sk-SK" b="1" u="sng" dirty="0" err="1" smtClean="0"/>
              <a:t>proposed</a:t>
            </a:r>
            <a:endParaRPr lang="en-US" b="1" u="sng" dirty="0"/>
          </a:p>
        </p:txBody>
      </p:sp>
      <p:sp>
        <p:nvSpPr>
          <p:cNvPr id="3" name="Zástupný symbol obsahu 2"/>
          <p:cNvSpPr>
            <a:spLocks noGrp="1"/>
          </p:cNvSpPr>
          <p:nvPr>
            <p:ph idx="1"/>
          </p:nvPr>
        </p:nvSpPr>
        <p:spPr/>
        <p:txBody>
          <a:bodyPr>
            <a:normAutofit/>
          </a:bodyPr>
          <a:lstStyle/>
          <a:p>
            <a:r>
              <a:rPr lang="sk-SK" dirty="0" smtClean="0"/>
              <a:t>E</a:t>
            </a:r>
            <a:r>
              <a:rPr lang="en-US" dirty="0" err="1" smtClean="0"/>
              <a:t>ducate</a:t>
            </a:r>
            <a:r>
              <a:rPr lang="en-US" dirty="0" smtClean="0"/>
              <a:t> and inform public regarding the structural changes and risks attached</a:t>
            </a:r>
            <a:endParaRPr lang="sk-SK" dirty="0" smtClean="0"/>
          </a:p>
          <a:p>
            <a:r>
              <a:rPr lang="sk-SK" dirty="0"/>
              <a:t>F</a:t>
            </a:r>
            <a:r>
              <a:rPr lang="en-US" dirty="0" err="1" smtClean="0"/>
              <a:t>ull</a:t>
            </a:r>
            <a:r>
              <a:rPr lang="en-US" dirty="0" smtClean="0"/>
              <a:t> implementation of the common market in both goods and services</a:t>
            </a:r>
            <a:endParaRPr lang="sk-SK" dirty="0" smtClean="0"/>
          </a:p>
          <a:p>
            <a:r>
              <a:rPr lang="en-US" dirty="0" smtClean="0"/>
              <a:t>Bank and sovereign debt resolution scheme which would allow debt restructuring with a limited contagion effect</a:t>
            </a:r>
            <a:endParaRPr lang="sk-SK" dirty="0" smtClean="0"/>
          </a:p>
          <a:p>
            <a:r>
              <a:rPr lang="sk-SK" dirty="0" smtClean="0"/>
              <a:t>C</a:t>
            </a:r>
            <a:r>
              <a:rPr lang="en-US" dirty="0" smtClean="0"/>
              <a:t>leaning of the European banking sector</a:t>
            </a:r>
            <a:endParaRPr lang="en-US" dirty="0"/>
          </a:p>
        </p:txBody>
      </p:sp>
    </p:spTree>
    <p:extLst>
      <p:ext uri="{BB962C8B-B14F-4D97-AF65-F5344CB8AC3E}">
        <p14:creationId xmlns:p14="http://schemas.microsoft.com/office/powerpoint/2010/main" val="39890168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2492896"/>
            <a:ext cx="8229600" cy="1143000"/>
          </a:xfrm>
        </p:spPr>
        <p:txBody>
          <a:bodyPr/>
          <a:lstStyle/>
          <a:p>
            <a:r>
              <a:rPr lang="sk-SK" b="1" u="sng" dirty="0" err="1" smtClean="0"/>
              <a:t>Thank</a:t>
            </a:r>
            <a:r>
              <a:rPr lang="sk-SK" b="1" u="sng" dirty="0" smtClean="0"/>
              <a:t> </a:t>
            </a:r>
            <a:r>
              <a:rPr lang="sk-SK" b="1" u="sng" dirty="0" err="1" smtClean="0"/>
              <a:t>you</a:t>
            </a:r>
            <a:r>
              <a:rPr lang="sk-SK" b="1" u="sng" dirty="0" smtClean="0"/>
              <a:t>!</a:t>
            </a:r>
            <a:endParaRPr lang="en-US" b="1" u="sng" dirty="0"/>
          </a:p>
        </p:txBody>
      </p:sp>
    </p:spTree>
    <p:extLst>
      <p:ext uri="{BB962C8B-B14F-4D97-AF65-F5344CB8AC3E}">
        <p14:creationId xmlns:p14="http://schemas.microsoft.com/office/powerpoint/2010/main" val="140712464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TotalTime>
  <Words>603</Words>
  <Application>Microsoft Office PowerPoint</Application>
  <PresentationFormat>Prezentácia na obrazovke (4:3)</PresentationFormat>
  <Paragraphs>61</Paragraphs>
  <Slides>13</Slides>
  <Notes>0</Notes>
  <HiddenSlides>0</HiddenSlides>
  <MMClips>0</MMClips>
  <ScaleCrop>false</ScaleCrop>
  <HeadingPairs>
    <vt:vector size="4" baseType="variant">
      <vt:variant>
        <vt:lpstr>Motív</vt:lpstr>
      </vt:variant>
      <vt:variant>
        <vt:i4>1</vt:i4>
      </vt:variant>
      <vt:variant>
        <vt:lpstr>Nadpisy snímok</vt:lpstr>
      </vt:variant>
      <vt:variant>
        <vt:i4>13</vt:i4>
      </vt:variant>
    </vt:vector>
  </HeadingPairs>
  <TitlesOfParts>
    <vt:vector size="14" baseType="lpstr">
      <vt:lpstr>Motív Office</vt:lpstr>
      <vt:lpstr>INEKO Workshop Survey Results</vt:lpstr>
      <vt:lpstr>Prezentácia programu PowerPoint</vt:lpstr>
      <vt:lpstr>Positives vs Negatives</vt:lpstr>
      <vt:lpstr>Prezentácia programu PowerPoint</vt:lpstr>
      <vt:lpstr>Prezentácia programu PowerPoint</vt:lpstr>
      <vt:lpstr>Prezentácia programu PowerPoint</vt:lpstr>
      <vt:lpstr>Prezentácia programu PowerPoint</vt:lpstr>
      <vt:lpstr>Prezentácia programu PowerPoint</vt:lpstr>
      <vt:lpstr>Some comments</vt:lpstr>
      <vt:lpstr>Some comments</vt:lpstr>
      <vt:lpstr>Prezentácia programu PowerPoint</vt:lpstr>
      <vt:lpstr>Other solutions proposed</vt:lpstr>
      <vt:lpstr>Thank you!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INEKO Workshop Survey Results</dc:title>
  <dc:creator>Peter Golias</dc:creator>
  <cp:lastModifiedBy>Peter Golias</cp:lastModifiedBy>
  <cp:revision>23</cp:revision>
  <dcterms:created xsi:type="dcterms:W3CDTF">2013-11-21T13:52:41Z</dcterms:created>
  <dcterms:modified xsi:type="dcterms:W3CDTF">2013-11-21T16:59:35Z</dcterms:modified>
</cp:coreProperties>
</file>