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8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80" r:id="rId20"/>
    <p:sldId id="279" r:id="rId21"/>
    <p:sldId id="276" r:id="rId22"/>
    <p:sldId id="272" r:id="rId23"/>
    <p:sldId id="274" r:id="rId24"/>
    <p:sldId id="283" r:id="rId25"/>
    <p:sldId id="281" r:id="rId26"/>
    <p:sldId id="275" r:id="rId27"/>
    <p:sldId id="282" r:id="rId2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Világos stílus 3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53" autoAdjust="0"/>
  </p:normalViewPr>
  <p:slideViewPr>
    <p:cSldViewPr>
      <p:cViewPr varScale="1">
        <p:scale>
          <a:sx n="73" d="100"/>
          <a:sy n="73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ICEG%20EC\konferenciak%20&#233;s%20&#252;zleti%20utak\Berlin%2020131011-12\El&#337;ad&#225;shoz\structural%20balance_H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ICEG%20EC\konferenciak%20&#233;s%20&#252;zleti%20utak\Berlin%2020131011-12\El&#337;ad&#225;shoz\structural%20balance_H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%20and%20Settings\Rendszergazda\Local%20Settings\Temp\fmuq_fobb_szamok_eur_hu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lineChart>
        <c:grouping val="standard"/>
        <c:ser>
          <c:idx val="0"/>
          <c:order val="0"/>
          <c:tx>
            <c:strRef>
              <c:f>Munka1!$B$6</c:f>
              <c:strCache>
                <c:ptCount val="1"/>
                <c:pt idx="0">
                  <c:v>Czech Republic</c:v>
                </c:pt>
              </c:strCache>
            </c:strRef>
          </c:tx>
          <c:marker>
            <c:symbol val="none"/>
          </c:marker>
          <c:cat>
            <c:strRef>
              <c:f>Munka1!$C$5:$G$5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Munka1!$C$6:$G$6</c:f>
              <c:numCache>
                <c:formatCode>General</c:formatCode>
                <c:ptCount val="5"/>
                <c:pt idx="0">
                  <c:v>-4.5</c:v>
                </c:pt>
                <c:pt idx="1">
                  <c:v>-3</c:v>
                </c:pt>
                <c:pt idx="2">
                  <c:v>-1.7000000000000033</c:v>
                </c:pt>
                <c:pt idx="3">
                  <c:v>-1.6</c:v>
                </c:pt>
                <c:pt idx="4">
                  <c:v>-2.1</c:v>
                </c:pt>
              </c:numCache>
            </c:numRef>
          </c:val>
        </c:ser>
        <c:ser>
          <c:idx val="1"/>
          <c:order val="1"/>
          <c:tx>
            <c:strRef>
              <c:f>Munka1!$B$7</c:f>
              <c:strCache>
                <c:ptCount val="1"/>
                <c:pt idx="0">
                  <c:v>Hungary</c:v>
                </c:pt>
              </c:strCache>
            </c:strRef>
          </c:tx>
          <c:spPr>
            <a:ln w="41275"/>
          </c:spPr>
          <c:marker>
            <c:symbol val="none"/>
          </c:marker>
          <c:cat>
            <c:strRef>
              <c:f>Munka1!$C$5:$G$5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Munka1!$C$7:$G$7</c:f>
              <c:numCache>
                <c:formatCode>General</c:formatCode>
                <c:ptCount val="5"/>
                <c:pt idx="0">
                  <c:v>-3.3</c:v>
                </c:pt>
                <c:pt idx="1">
                  <c:v>-4.0999999999999996</c:v>
                </c:pt>
                <c:pt idx="2">
                  <c:v>-0.70000000000000062</c:v>
                </c:pt>
                <c:pt idx="3">
                  <c:v>-1.1000000000000001</c:v>
                </c:pt>
                <c:pt idx="4">
                  <c:v>-1.8</c:v>
                </c:pt>
              </c:numCache>
            </c:numRef>
          </c:val>
        </c:ser>
        <c:ser>
          <c:idx val="2"/>
          <c:order val="2"/>
          <c:tx>
            <c:strRef>
              <c:f>Munka1!$B$8</c:f>
              <c:strCache>
                <c:ptCount val="1"/>
                <c:pt idx="0">
                  <c:v>Poland</c:v>
                </c:pt>
              </c:strCache>
            </c:strRef>
          </c:tx>
          <c:marker>
            <c:symbol val="none"/>
          </c:marker>
          <c:cat>
            <c:strRef>
              <c:f>Munka1!$C$5:$G$5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Munka1!$C$8:$G$8</c:f>
              <c:numCache>
                <c:formatCode>General</c:formatCode>
                <c:ptCount val="5"/>
                <c:pt idx="0">
                  <c:v>-8.3000000000000007</c:v>
                </c:pt>
                <c:pt idx="1">
                  <c:v>-5.4</c:v>
                </c:pt>
                <c:pt idx="2">
                  <c:v>-3.8</c:v>
                </c:pt>
                <c:pt idx="3">
                  <c:v>-3.3</c:v>
                </c:pt>
                <c:pt idx="4">
                  <c:v>-2.9</c:v>
                </c:pt>
              </c:numCache>
            </c:numRef>
          </c:val>
        </c:ser>
        <c:ser>
          <c:idx val="3"/>
          <c:order val="3"/>
          <c:tx>
            <c:strRef>
              <c:f>Munka1!$B$9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none"/>
          </c:marker>
          <c:cat>
            <c:strRef>
              <c:f>Munka1!$C$5:$G$5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Munka1!$C$9:$G$9</c:f>
              <c:numCache>
                <c:formatCode>General</c:formatCode>
                <c:ptCount val="5"/>
                <c:pt idx="0">
                  <c:v>-7.1</c:v>
                </c:pt>
                <c:pt idx="1">
                  <c:v>-5.2</c:v>
                </c:pt>
                <c:pt idx="2">
                  <c:v>-4.0999999999999996</c:v>
                </c:pt>
                <c:pt idx="3">
                  <c:v>-3</c:v>
                </c:pt>
                <c:pt idx="4">
                  <c:v>-2.4</c:v>
                </c:pt>
              </c:numCache>
            </c:numRef>
          </c:val>
        </c:ser>
        <c:marker val="1"/>
        <c:axId val="99815808"/>
        <c:axId val="99817344"/>
      </c:lineChart>
      <c:catAx>
        <c:axId val="9981580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817344"/>
        <c:crosses val="autoZero"/>
        <c:auto val="1"/>
        <c:lblAlgn val="ctr"/>
        <c:lblOffset val="100"/>
      </c:catAx>
      <c:valAx>
        <c:axId val="998173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81580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400"/>
          </a:pPr>
          <a:endParaRPr lang="hu-H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plotArea>
      <c:layout/>
      <c:lineChart>
        <c:grouping val="standard"/>
        <c:ser>
          <c:idx val="0"/>
          <c:order val="0"/>
          <c:tx>
            <c:strRef>
              <c:f>Munka1!$B$25</c:f>
              <c:strCache>
                <c:ptCount val="1"/>
                <c:pt idx="0">
                  <c:v>Czech Republic</c:v>
                </c:pt>
              </c:strCache>
            </c:strRef>
          </c:tx>
          <c:marker>
            <c:symbol val="none"/>
          </c:marker>
          <c:cat>
            <c:strRef>
              <c:f>Munka1!$C$24:$G$24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Munka1!$C$25:$G$25</c:f>
              <c:numCache>
                <c:formatCode>General</c:formatCode>
                <c:ptCount val="5"/>
                <c:pt idx="0">
                  <c:v>-3.1</c:v>
                </c:pt>
                <c:pt idx="1">
                  <c:v>-1.7</c:v>
                </c:pt>
                <c:pt idx="2">
                  <c:v>-0.2</c:v>
                </c:pt>
                <c:pt idx="3">
                  <c:v>0</c:v>
                </c:pt>
                <c:pt idx="4">
                  <c:v>-0.4</c:v>
                </c:pt>
              </c:numCache>
            </c:numRef>
          </c:val>
        </c:ser>
        <c:ser>
          <c:idx val="1"/>
          <c:order val="1"/>
          <c:tx>
            <c:strRef>
              <c:f>Munka1!$B$26</c:f>
              <c:strCache>
                <c:ptCount val="1"/>
                <c:pt idx="0">
                  <c:v>Hungary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Munka1!$C$24:$G$24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Munka1!$C$26:$G$26</c:f>
              <c:numCache>
                <c:formatCode>General</c:formatCode>
                <c:ptCount val="5"/>
                <c:pt idx="0">
                  <c:v>0.8</c:v>
                </c:pt>
                <c:pt idx="1">
                  <c:v>0</c:v>
                </c:pt>
                <c:pt idx="2">
                  <c:v>3.4</c:v>
                </c:pt>
                <c:pt idx="3">
                  <c:v>3.1</c:v>
                </c:pt>
                <c:pt idx="4">
                  <c:v>2.1</c:v>
                </c:pt>
              </c:numCache>
            </c:numRef>
          </c:val>
        </c:ser>
        <c:ser>
          <c:idx val="2"/>
          <c:order val="2"/>
          <c:tx>
            <c:strRef>
              <c:f>Munka1!$B$27</c:f>
              <c:strCache>
                <c:ptCount val="1"/>
                <c:pt idx="0">
                  <c:v>Poland</c:v>
                </c:pt>
              </c:strCache>
            </c:strRef>
          </c:tx>
          <c:marker>
            <c:symbol val="none"/>
          </c:marker>
          <c:cat>
            <c:strRef>
              <c:f>Munka1!$C$24:$G$24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Munka1!$C$27:$G$27</c:f>
              <c:numCache>
                <c:formatCode>General</c:formatCode>
                <c:ptCount val="5"/>
                <c:pt idx="0">
                  <c:v>-5.6</c:v>
                </c:pt>
                <c:pt idx="1">
                  <c:v>-2.7</c:v>
                </c:pt>
                <c:pt idx="2">
                  <c:v>-0.9</c:v>
                </c:pt>
                <c:pt idx="3">
                  <c:v>-0.60000000000000064</c:v>
                </c:pt>
                <c:pt idx="4">
                  <c:v>-0.4</c:v>
                </c:pt>
              </c:numCache>
            </c:numRef>
          </c:val>
        </c:ser>
        <c:ser>
          <c:idx val="3"/>
          <c:order val="3"/>
          <c:tx>
            <c:strRef>
              <c:f>Munka1!$B$28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none"/>
          </c:marker>
          <c:cat>
            <c:strRef>
              <c:f>Munka1!$C$24:$G$24</c:f>
              <c:strCach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2013*</c:v>
                </c:pt>
                <c:pt idx="4">
                  <c:v>2014*</c:v>
                </c:pt>
              </c:strCache>
            </c:strRef>
          </c:cat>
          <c:val>
            <c:numRef>
              <c:f>Munka1!$C$28:$G$28</c:f>
              <c:numCache>
                <c:formatCode>General</c:formatCode>
                <c:ptCount val="5"/>
                <c:pt idx="0">
                  <c:v>-5.8</c:v>
                </c:pt>
                <c:pt idx="1">
                  <c:v>-3.7</c:v>
                </c:pt>
                <c:pt idx="2">
                  <c:v>-2.2999999999999998</c:v>
                </c:pt>
                <c:pt idx="3">
                  <c:v>-1.1000000000000001</c:v>
                </c:pt>
                <c:pt idx="4">
                  <c:v>-0.5</c:v>
                </c:pt>
              </c:numCache>
            </c:numRef>
          </c:val>
        </c:ser>
        <c:marker val="1"/>
        <c:axId val="99864960"/>
        <c:axId val="99866496"/>
      </c:lineChart>
      <c:catAx>
        <c:axId val="9986496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866496"/>
        <c:crosses val="autoZero"/>
        <c:auto val="1"/>
        <c:lblAlgn val="ctr"/>
        <c:lblOffset val="100"/>
      </c:catAx>
      <c:valAx>
        <c:axId val="9986649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86496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400"/>
          </a:pPr>
          <a:endParaRPr lang="hu-H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>
        <c:manualLayout>
          <c:layoutTarget val="inner"/>
          <c:xMode val="edge"/>
          <c:yMode val="edge"/>
          <c:x val="0.1278209029217128"/>
          <c:y val="4.2713035870516516E-2"/>
          <c:w val="0.85020671653364388"/>
          <c:h val="0.87383318751822692"/>
        </c:manualLayout>
      </c:layout>
      <c:lineChart>
        <c:grouping val="standard"/>
        <c:ser>
          <c:idx val="0"/>
          <c:order val="0"/>
          <c:tx>
            <c:strRef>
              <c:f>Munka1!$B$4</c:f>
              <c:strCache>
                <c:ptCount val="1"/>
                <c:pt idx="0">
                  <c:v>current account balance</c:v>
                </c:pt>
              </c:strCache>
            </c:strRef>
          </c:tx>
          <c:spPr>
            <a:ln w="44450"/>
          </c:spPr>
          <c:marker>
            <c:symbol val="none"/>
          </c:marker>
          <c:cat>
            <c:strRef>
              <c:f>Munka1!$C$3:$BC$3</c:f>
              <c:strCache>
                <c:ptCount val="53"/>
                <c:pt idx="0">
                  <c:v>2000. QI</c:v>
                </c:pt>
                <c:pt idx="1">
                  <c:v>2000. QII</c:v>
                </c:pt>
                <c:pt idx="2">
                  <c:v>2000. QIII</c:v>
                </c:pt>
                <c:pt idx="3">
                  <c:v>2000. QIV</c:v>
                </c:pt>
                <c:pt idx="4">
                  <c:v>2001. QI</c:v>
                </c:pt>
                <c:pt idx="5">
                  <c:v>2001. QII</c:v>
                </c:pt>
                <c:pt idx="6">
                  <c:v>2001. QIII</c:v>
                </c:pt>
                <c:pt idx="7">
                  <c:v>2001. QIV</c:v>
                </c:pt>
                <c:pt idx="8">
                  <c:v>2002. QI</c:v>
                </c:pt>
                <c:pt idx="9">
                  <c:v>2002. QII</c:v>
                </c:pt>
                <c:pt idx="10">
                  <c:v>2002. QIII</c:v>
                </c:pt>
                <c:pt idx="11">
                  <c:v>2002. QIV</c:v>
                </c:pt>
                <c:pt idx="12">
                  <c:v>2003. QI</c:v>
                </c:pt>
                <c:pt idx="13">
                  <c:v>2003. QII</c:v>
                </c:pt>
                <c:pt idx="14">
                  <c:v>2003. QIII</c:v>
                </c:pt>
                <c:pt idx="15">
                  <c:v>2003. QIV</c:v>
                </c:pt>
                <c:pt idx="16">
                  <c:v>2004. QI</c:v>
                </c:pt>
                <c:pt idx="17">
                  <c:v>2004. QII</c:v>
                </c:pt>
                <c:pt idx="18">
                  <c:v>2004. QIII</c:v>
                </c:pt>
                <c:pt idx="19">
                  <c:v>2004. QIV</c:v>
                </c:pt>
                <c:pt idx="20">
                  <c:v>2005. QI</c:v>
                </c:pt>
                <c:pt idx="21">
                  <c:v>2005. QII</c:v>
                </c:pt>
                <c:pt idx="22">
                  <c:v>2005. QIII</c:v>
                </c:pt>
                <c:pt idx="23">
                  <c:v>2005. QIV</c:v>
                </c:pt>
                <c:pt idx="24">
                  <c:v>2006. QI</c:v>
                </c:pt>
                <c:pt idx="25">
                  <c:v>2006. QII</c:v>
                </c:pt>
                <c:pt idx="26">
                  <c:v>2006. QIII</c:v>
                </c:pt>
                <c:pt idx="27">
                  <c:v>2006. QIV</c:v>
                </c:pt>
                <c:pt idx="28">
                  <c:v>2007. QI</c:v>
                </c:pt>
                <c:pt idx="29">
                  <c:v>2007. QII</c:v>
                </c:pt>
                <c:pt idx="30">
                  <c:v>2007. QIII</c:v>
                </c:pt>
                <c:pt idx="31">
                  <c:v>2007. QIV</c:v>
                </c:pt>
                <c:pt idx="32">
                  <c:v>2008. QI</c:v>
                </c:pt>
                <c:pt idx="33">
                  <c:v>2008. QII</c:v>
                </c:pt>
                <c:pt idx="34">
                  <c:v>2008. QIII</c:v>
                </c:pt>
                <c:pt idx="35">
                  <c:v>2008. QIV</c:v>
                </c:pt>
                <c:pt idx="36">
                  <c:v>2009. QI</c:v>
                </c:pt>
                <c:pt idx="37">
                  <c:v>2009. QII</c:v>
                </c:pt>
                <c:pt idx="38">
                  <c:v>2009. QIII</c:v>
                </c:pt>
                <c:pt idx="39">
                  <c:v>2009. QIV</c:v>
                </c:pt>
                <c:pt idx="40">
                  <c:v>2010. QI</c:v>
                </c:pt>
                <c:pt idx="41">
                  <c:v>2010. QII</c:v>
                </c:pt>
                <c:pt idx="42">
                  <c:v>2010. QIII</c:v>
                </c:pt>
                <c:pt idx="43">
                  <c:v>2010. QIV</c:v>
                </c:pt>
                <c:pt idx="44">
                  <c:v>2011. QI</c:v>
                </c:pt>
                <c:pt idx="45">
                  <c:v>2011. QII</c:v>
                </c:pt>
                <c:pt idx="46">
                  <c:v>2011. QIII</c:v>
                </c:pt>
                <c:pt idx="47">
                  <c:v>2011. QIV</c:v>
                </c:pt>
                <c:pt idx="48">
                  <c:v>2012. QI</c:v>
                </c:pt>
                <c:pt idx="49">
                  <c:v>2012. QII</c:v>
                </c:pt>
                <c:pt idx="50">
                  <c:v>2012. QIII</c:v>
                </c:pt>
                <c:pt idx="51">
                  <c:v>2012. QIV</c:v>
                </c:pt>
                <c:pt idx="52">
                  <c:v>2013. QI</c:v>
                </c:pt>
              </c:strCache>
            </c:strRef>
          </c:cat>
          <c:val>
            <c:numRef>
              <c:f>Munka1!$C$4:$BC$4</c:f>
              <c:numCache>
                <c:formatCode>#,##0.0</c:formatCode>
                <c:ptCount val="53"/>
                <c:pt idx="0">
                  <c:v>-1098.1196968566999</c:v>
                </c:pt>
                <c:pt idx="1">
                  <c:v>-913.18001147300004</c:v>
                </c:pt>
                <c:pt idx="2">
                  <c:v>-834.24146408239949</c:v>
                </c:pt>
                <c:pt idx="3">
                  <c:v>-1506.9233760053999</c:v>
                </c:pt>
                <c:pt idx="4">
                  <c:v>-1182.0499388838998</c:v>
                </c:pt>
                <c:pt idx="5">
                  <c:v>-1107.0121250518998</c:v>
                </c:pt>
                <c:pt idx="6">
                  <c:v>-208.12285436080001</c:v>
                </c:pt>
                <c:pt idx="7">
                  <c:v>-1079.3631918720998</c:v>
                </c:pt>
                <c:pt idx="8">
                  <c:v>-1075.7102494001001</c:v>
                </c:pt>
                <c:pt idx="9">
                  <c:v>-1055.7262283053001</c:v>
                </c:pt>
                <c:pt idx="10">
                  <c:v>-786.36563395770008</c:v>
                </c:pt>
                <c:pt idx="11">
                  <c:v>-2011.3875062594998</c:v>
                </c:pt>
                <c:pt idx="12">
                  <c:v>-1429.3738226948956</c:v>
                </c:pt>
                <c:pt idx="13">
                  <c:v>-1699.7774591453001</c:v>
                </c:pt>
                <c:pt idx="14">
                  <c:v>-1275.4682268064998</c:v>
                </c:pt>
                <c:pt idx="15">
                  <c:v>-1528.349522968</c:v>
                </c:pt>
                <c:pt idx="16">
                  <c:v>-1284.9839538758999</c:v>
                </c:pt>
                <c:pt idx="17">
                  <c:v>-2241.3925661872022</c:v>
                </c:pt>
                <c:pt idx="18">
                  <c:v>-1804.4788666820011</c:v>
                </c:pt>
                <c:pt idx="19">
                  <c:v>-1779.8461143586999</c:v>
                </c:pt>
                <c:pt idx="20">
                  <c:v>-1568.4576161114001</c:v>
                </c:pt>
                <c:pt idx="21">
                  <c:v>-1696.9378070779001</c:v>
                </c:pt>
                <c:pt idx="22">
                  <c:v>-1778.4512442303956</c:v>
                </c:pt>
                <c:pt idx="23">
                  <c:v>-1579.7936164113</c:v>
                </c:pt>
                <c:pt idx="24">
                  <c:v>-1931.0399461206</c:v>
                </c:pt>
                <c:pt idx="25">
                  <c:v>-1547.1332582259965</c:v>
                </c:pt>
                <c:pt idx="26">
                  <c:v>-1520.7598837696034</c:v>
                </c:pt>
                <c:pt idx="27">
                  <c:v>-1637.3345335351999</c:v>
                </c:pt>
                <c:pt idx="28">
                  <c:v>-1747.4378606699001</c:v>
                </c:pt>
                <c:pt idx="29">
                  <c:v>-1890.9528364318999</c:v>
                </c:pt>
                <c:pt idx="30">
                  <c:v>-1570.3221978915999</c:v>
                </c:pt>
                <c:pt idx="31">
                  <c:v>-2014.5007739679011</c:v>
                </c:pt>
                <c:pt idx="32">
                  <c:v>-1579.2350967534001</c:v>
                </c:pt>
                <c:pt idx="33">
                  <c:v>-1538.9298984153002</c:v>
                </c:pt>
                <c:pt idx="34">
                  <c:v>-2248.8001515164069</c:v>
                </c:pt>
                <c:pt idx="35">
                  <c:v>-2384.6918442484002</c:v>
                </c:pt>
                <c:pt idx="36">
                  <c:v>-678.18640737750184</c:v>
                </c:pt>
                <c:pt idx="37">
                  <c:v>124.3748287458</c:v>
                </c:pt>
                <c:pt idx="38">
                  <c:v>286.18482756950038</c:v>
                </c:pt>
                <c:pt idx="39">
                  <c:v>65.151068983200005</c:v>
                </c:pt>
                <c:pt idx="40">
                  <c:v>180.28594589780002</c:v>
                </c:pt>
                <c:pt idx="41">
                  <c:v>353.4651419940991</c:v>
                </c:pt>
                <c:pt idx="42">
                  <c:v>318.50356317900008</c:v>
                </c:pt>
                <c:pt idx="43">
                  <c:v>213.19855962609995</c:v>
                </c:pt>
                <c:pt idx="44">
                  <c:v>118.5828306488</c:v>
                </c:pt>
                <c:pt idx="45">
                  <c:v>332.38208200780002</c:v>
                </c:pt>
                <c:pt idx="46">
                  <c:v>355.62493853759969</c:v>
                </c:pt>
                <c:pt idx="47">
                  <c:v>1.2143314852999951</c:v>
                </c:pt>
                <c:pt idx="48">
                  <c:v>-52.7304340337</c:v>
                </c:pt>
                <c:pt idx="49">
                  <c:v>569.95708146549782</c:v>
                </c:pt>
                <c:pt idx="50">
                  <c:v>890.47265979669999</c:v>
                </c:pt>
                <c:pt idx="51">
                  <c:v>296.71799107779964</c:v>
                </c:pt>
                <c:pt idx="52">
                  <c:v>549.19063986660194</c:v>
                </c:pt>
              </c:numCache>
            </c:numRef>
          </c:val>
          <c:smooth val="1"/>
        </c:ser>
        <c:marker val="1"/>
        <c:axId val="99050240"/>
        <c:axId val="99832192"/>
      </c:lineChart>
      <c:catAx>
        <c:axId val="9905024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832192"/>
        <c:crosses val="autoZero"/>
        <c:auto val="1"/>
        <c:lblAlgn val="ctr"/>
        <c:lblOffset val="100"/>
      </c:catAx>
      <c:valAx>
        <c:axId val="9983219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99050240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DD06C-750B-4C45-B3B0-7FDF7507F9A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4F26F5-E4B6-41C8-A106-E30AE42175B3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hu-H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GDP 2013. III. negyedévében 1,7%-kal nőtt az előző év azonos időszakához viszonyítva. 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4F26F5-E4B6-41C8-A106-E30AE42175B3}" type="slidenum">
              <a:rPr lang="hu-HU" smtClean="0"/>
              <a:pPr/>
              <a:t>14</a:t>
            </a:fld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4F26F5-E4B6-41C8-A106-E30AE42175B3}" type="slidenum">
              <a:rPr lang="hu-HU" smtClean="0"/>
              <a:pPr/>
              <a:t>18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4F26F5-E4B6-41C8-A106-E30AE42175B3}" type="slidenum">
              <a:rPr lang="hu-HU" smtClean="0"/>
              <a:pPr/>
              <a:t>20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églalap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églalap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28" name="Dátum helye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29" name="Dia számának hely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Tartalom helye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7" name="Téglalap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2" name="Dátum hely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13" name="Dia számának hely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8" name="Dátum helye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10" name="Dia számának hely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2" name="Élőláb hely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1" name="Tartalom helye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3" name="Tartalom helye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12" name="Dia számának hely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hu-HU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9" name="Tartalom helye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8" name="Téglalap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églalap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1" name="Téglalap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átum hely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13" name="Dia számának hely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4" name="Élőláb hely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7" name="Téglalap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ím hely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3" name="Szöveg hely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8DCDE75-89FD-47D4-96B5-7D53BD2E92D4}" type="datetimeFigureOut">
              <a:rPr lang="hu-HU" smtClean="0"/>
              <a:pPr/>
              <a:t>2013.11.20.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Téglalap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églalap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églalap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D901B6B-DBA4-45B4-AC3D-5BEE23A6DF6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hu.wikipedia.org/wiki/Magyarorsz%C3%A1g_%C3%A9s_az_eur%C3%B3#cite_note-33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okovacs@icegec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362200" y="785794"/>
            <a:ext cx="6477000" cy="5081606"/>
          </a:xfrm>
        </p:spPr>
        <p:txBody>
          <a:bodyPr>
            <a:normAutofit/>
          </a:bodyPr>
          <a:lstStyle/>
          <a:p>
            <a:r>
              <a:rPr lang="hu-HU" sz="3600" b="1" dirty="0" smtClean="0"/>
              <a:t>Hungary and </a:t>
            </a:r>
            <a:r>
              <a:rPr lang="hu-HU" sz="3600" b="1" dirty="0" err="1" smtClean="0"/>
              <a:t>the</a:t>
            </a:r>
            <a:r>
              <a:rPr lang="hu-HU" sz="3600" b="1" dirty="0" smtClean="0"/>
              <a:t> Euro</a:t>
            </a:r>
            <a:r>
              <a:rPr lang="hu-HU" sz="3600" dirty="0" smtClean="0"/>
              <a:t> – </a:t>
            </a:r>
            <a:r>
              <a:rPr lang="hu-HU" sz="3600" dirty="0" err="1" smtClean="0"/>
              <a:t>Challenges</a:t>
            </a:r>
            <a:r>
              <a:rPr lang="hu-HU" sz="3600" dirty="0" smtClean="0"/>
              <a:t> and </a:t>
            </a:r>
            <a:r>
              <a:rPr lang="hu-HU" sz="3600" dirty="0" err="1" smtClean="0"/>
              <a:t>Perspectives</a:t>
            </a: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b="1" dirty="0" smtClean="0"/>
              <a:t>Olivér Kovács 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Research </a:t>
            </a:r>
            <a:r>
              <a:rPr lang="hu-HU" dirty="0" err="1" smtClean="0"/>
              <a:t>Fellow</a:t>
            </a:r>
            <a:r>
              <a:rPr lang="hu-HU" dirty="0" smtClean="0"/>
              <a:t>, ICEG European Center, Hungary</a:t>
            </a:r>
            <a:endParaRPr lang="hu-HU" dirty="0"/>
          </a:p>
        </p:txBody>
      </p:sp>
      <p:sp>
        <p:nvSpPr>
          <p:cNvPr id="4" name="Szövegdoboz 3"/>
          <p:cNvSpPr txBox="1"/>
          <p:nvPr/>
        </p:nvSpPr>
        <p:spPr>
          <a:xfrm>
            <a:off x="214282" y="142852"/>
            <a:ext cx="892971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/>
              <a:t>22 </a:t>
            </a:r>
            <a:r>
              <a:rPr lang="hu-HU" sz="1400" dirty="0" smtClean="0"/>
              <a:t>November 2013, Bratislava </a:t>
            </a:r>
            <a:br>
              <a:rPr lang="hu-HU" sz="1400" dirty="0" smtClean="0"/>
            </a:br>
            <a:r>
              <a:rPr lang="hu-HU" sz="1400" dirty="0" smtClean="0"/>
              <a:t>					 		</a:t>
            </a:r>
            <a:r>
              <a:rPr lang="en-US" dirty="0" smtClean="0"/>
              <a:t>Crisis in the </a:t>
            </a:r>
            <a:r>
              <a:rPr lang="en-US" dirty="0" err="1" smtClean="0"/>
              <a:t>Eurozone</a:t>
            </a:r>
            <a:r>
              <a:rPr lang="en-US" dirty="0" smtClean="0"/>
              <a:t>: </a:t>
            </a:r>
            <a:r>
              <a:rPr lang="hu-HU" dirty="0" smtClean="0"/>
              <a:t>							</a:t>
            </a:r>
            <a:r>
              <a:rPr lang="en-US" dirty="0" smtClean="0"/>
              <a:t>Slovak Experiences with</a:t>
            </a:r>
            <a:r>
              <a:rPr lang="hu-HU" dirty="0" smtClean="0"/>
              <a:t> 							</a:t>
            </a:r>
            <a:r>
              <a:rPr lang="en-US" dirty="0" smtClean="0"/>
              <a:t>the Common Currency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hu-HU" dirty="0" err="1" smtClean="0"/>
              <a:t>Outline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500034" y="1600200"/>
            <a:ext cx="8266014" cy="4972072"/>
          </a:xfrm>
        </p:spPr>
        <p:txBody>
          <a:bodyPr/>
          <a:lstStyle/>
          <a:p>
            <a:pPr marL="571500" indent="-571500">
              <a:buFont typeface="+mj-lt"/>
              <a:buAutoNum type="romanUcPeriod"/>
            </a:pPr>
            <a:r>
              <a:rPr lang="hu-HU" b="1" dirty="0" err="1" smtClean="0">
                <a:solidFill>
                  <a:schemeClr val="accent1"/>
                </a:solidFill>
              </a:rPr>
              <a:t>Macroeconomic</a:t>
            </a:r>
            <a:r>
              <a:rPr lang="hu-HU" b="1" dirty="0" smtClean="0">
                <a:solidFill>
                  <a:schemeClr val="accent1"/>
                </a:solidFill>
              </a:rPr>
              <a:t> (</a:t>
            </a:r>
            <a:r>
              <a:rPr lang="hu-HU" b="1" dirty="0" err="1" smtClean="0">
                <a:solidFill>
                  <a:schemeClr val="accent1"/>
                </a:solidFill>
              </a:rPr>
              <a:t>in</a:t>
            </a:r>
            <a:r>
              <a:rPr lang="hu-HU" b="1" dirty="0" smtClean="0">
                <a:solidFill>
                  <a:schemeClr val="accent1"/>
                </a:solidFill>
              </a:rPr>
              <a:t>)</a:t>
            </a:r>
            <a:r>
              <a:rPr lang="hu-HU" b="1" dirty="0" err="1" smtClean="0">
                <a:solidFill>
                  <a:schemeClr val="accent1"/>
                </a:solidFill>
              </a:rPr>
              <a:t>stability</a:t>
            </a:r>
            <a:r>
              <a:rPr lang="hu-HU" b="1" dirty="0" smtClean="0">
                <a:solidFill>
                  <a:schemeClr val="accent1"/>
                </a:solidFill>
              </a:rPr>
              <a:t> </a:t>
            </a:r>
            <a:r>
              <a:rPr lang="hu-HU" b="1" dirty="0" err="1" smtClean="0">
                <a:solidFill>
                  <a:schemeClr val="accent1"/>
                </a:solidFill>
              </a:rPr>
              <a:t>from</a:t>
            </a:r>
            <a:r>
              <a:rPr lang="hu-HU" b="1" dirty="0" smtClean="0">
                <a:solidFill>
                  <a:schemeClr val="accent1"/>
                </a:solidFill>
              </a:rPr>
              <a:t> </a:t>
            </a:r>
            <a:r>
              <a:rPr lang="hu-HU" b="1" dirty="0" err="1" smtClean="0">
                <a:solidFill>
                  <a:schemeClr val="accent1"/>
                </a:solidFill>
              </a:rPr>
              <a:t>regional</a:t>
            </a:r>
            <a:r>
              <a:rPr lang="hu-HU" b="1" dirty="0" smtClean="0">
                <a:solidFill>
                  <a:schemeClr val="accent1"/>
                </a:solidFill>
              </a:rPr>
              <a:t> </a:t>
            </a:r>
            <a:r>
              <a:rPr lang="hu-HU" b="1" dirty="0" err="1" smtClean="0">
                <a:solidFill>
                  <a:schemeClr val="accent1"/>
                </a:solidFill>
              </a:rPr>
              <a:t>perspective</a:t>
            </a:r>
            <a:endParaRPr lang="hu-HU" b="1" dirty="0" smtClean="0">
              <a:solidFill>
                <a:schemeClr val="accent1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hu-HU" b="1" dirty="0" smtClean="0">
                <a:solidFill>
                  <a:schemeClr val="accent1"/>
                </a:solidFill>
              </a:rPr>
              <a:t>A more </a:t>
            </a:r>
            <a:r>
              <a:rPr lang="hu-HU" b="1" dirty="0" err="1" smtClean="0">
                <a:solidFill>
                  <a:schemeClr val="accent1"/>
                </a:solidFill>
              </a:rPr>
              <a:t>holistic</a:t>
            </a:r>
            <a:r>
              <a:rPr lang="hu-HU" b="1" dirty="0" smtClean="0">
                <a:solidFill>
                  <a:schemeClr val="accent1"/>
                </a:solidFill>
              </a:rPr>
              <a:t> </a:t>
            </a:r>
            <a:r>
              <a:rPr lang="hu-HU" b="1" dirty="0" err="1" smtClean="0">
                <a:solidFill>
                  <a:schemeClr val="accent1"/>
                </a:solidFill>
              </a:rPr>
              <a:t>approach</a:t>
            </a:r>
            <a:r>
              <a:rPr lang="hu-HU" b="1" dirty="0" smtClean="0">
                <a:solidFill>
                  <a:schemeClr val="accent1"/>
                </a:solidFill>
              </a:rPr>
              <a:t> is </a:t>
            </a:r>
            <a:r>
              <a:rPr lang="hu-HU" b="1" dirty="0" err="1" smtClean="0">
                <a:solidFill>
                  <a:schemeClr val="accent1"/>
                </a:solidFill>
              </a:rPr>
              <a:t>needed</a:t>
            </a:r>
            <a:endParaRPr lang="hu-HU" b="1" dirty="0" smtClean="0">
              <a:solidFill>
                <a:schemeClr val="accent1"/>
              </a:solidFill>
            </a:endParaRPr>
          </a:p>
          <a:p>
            <a:pPr marL="891540" lvl="1" indent="-571500">
              <a:buNone/>
            </a:pPr>
            <a:r>
              <a:rPr lang="hu-HU" dirty="0" smtClean="0">
                <a:solidFill>
                  <a:schemeClr val="accent1"/>
                </a:solidFill>
              </a:rPr>
              <a:t>2.1 The </a:t>
            </a:r>
            <a:r>
              <a:rPr lang="hu-HU" dirty="0" err="1" smtClean="0">
                <a:solidFill>
                  <a:schemeClr val="accent1"/>
                </a:solidFill>
              </a:rPr>
              <a:t>appreciating</a:t>
            </a:r>
            <a:r>
              <a:rPr lang="hu-HU" dirty="0" smtClean="0">
                <a:solidFill>
                  <a:schemeClr val="accent1"/>
                </a:solidFill>
              </a:rPr>
              <a:t> </a:t>
            </a:r>
            <a:r>
              <a:rPr lang="hu-HU" dirty="0" err="1" smtClean="0">
                <a:solidFill>
                  <a:schemeClr val="accent1"/>
                </a:solidFill>
              </a:rPr>
              <a:t>role</a:t>
            </a:r>
            <a:r>
              <a:rPr lang="hu-HU" dirty="0" smtClean="0">
                <a:solidFill>
                  <a:schemeClr val="accent1"/>
                </a:solidFill>
              </a:rPr>
              <a:t> of </a:t>
            </a:r>
            <a:r>
              <a:rPr lang="hu-HU" dirty="0" err="1" smtClean="0">
                <a:solidFill>
                  <a:schemeClr val="accent1"/>
                </a:solidFill>
              </a:rPr>
              <a:t>national</a:t>
            </a:r>
            <a:r>
              <a:rPr lang="hu-HU" dirty="0" smtClean="0">
                <a:solidFill>
                  <a:schemeClr val="accent1"/>
                </a:solidFill>
              </a:rPr>
              <a:t> </a:t>
            </a:r>
            <a:r>
              <a:rPr lang="hu-HU" dirty="0" err="1" smtClean="0">
                <a:solidFill>
                  <a:schemeClr val="accent1"/>
                </a:solidFill>
              </a:rPr>
              <a:t>governance</a:t>
            </a:r>
            <a:r>
              <a:rPr lang="hu-HU" dirty="0" smtClean="0">
                <a:solidFill>
                  <a:schemeClr val="accent1"/>
                </a:solidFill>
              </a:rPr>
              <a:t> / </a:t>
            </a:r>
            <a:r>
              <a:rPr lang="hu-HU" dirty="0" err="1" smtClean="0">
                <a:solidFill>
                  <a:schemeClr val="accent1"/>
                </a:solidFill>
              </a:rPr>
              <a:t>state</a:t>
            </a:r>
            <a:endParaRPr lang="hu-HU" dirty="0" smtClean="0">
              <a:solidFill>
                <a:schemeClr val="accent1"/>
              </a:solidFill>
            </a:endParaRPr>
          </a:p>
          <a:p>
            <a:pPr marL="891540" lvl="1" indent="-571500">
              <a:buNone/>
            </a:pPr>
            <a:r>
              <a:rPr lang="hu-HU" dirty="0" smtClean="0">
                <a:solidFill>
                  <a:schemeClr val="accent1"/>
                </a:solidFill>
              </a:rPr>
              <a:t>2.2 Public </a:t>
            </a:r>
            <a:r>
              <a:rPr lang="hu-HU" dirty="0" err="1" smtClean="0">
                <a:solidFill>
                  <a:schemeClr val="accent1"/>
                </a:solidFill>
              </a:rPr>
              <a:t>sector</a:t>
            </a:r>
            <a:r>
              <a:rPr lang="hu-HU" dirty="0" smtClean="0">
                <a:solidFill>
                  <a:schemeClr val="accent1"/>
                </a:solidFill>
              </a:rPr>
              <a:t> </a:t>
            </a:r>
            <a:r>
              <a:rPr lang="hu-HU" dirty="0" err="1" smtClean="0">
                <a:solidFill>
                  <a:schemeClr val="accent1"/>
                </a:solidFill>
              </a:rPr>
              <a:t>innovation</a:t>
            </a:r>
            <a:r>
              <a:rPr lang="hu-HU" dirty="0" smtClean="0">
                <a:solidFill>
                  <a:schemeClr val="accent1"/>
                </a:solidFill>
              </a:rPr>
              <a:t> is </a:t>
            </a:r>
            <a:r>
              <a:rPr lang="hu-HU" dirty="0" err="1" smtClean="0">
                <a:solidFill>
                  <a:schemeClr val="accent1"/>
                </a:solidFill>
              </a:rPr>
              <a:t>essential</a:t>
            </a:r>
            <a:endParaRPr lang="hu-HU" dirty="0" smtClean="0">
              <a:solidFill>
                <a:schemeClr val="accent1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hu-HU" b="1" dirty="0" err="1" smtClean="0">
                <a:solidFill>
                  <a:schemeClr val="accent1"/>
                </a:solidFill>
              </a:rPr>
              <a:t>Conclusion</a:t>
            </a:r>
            <a:endParaRPr lang="hu-H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1000100" y="2786058"/>
            <a:ext cx="70009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ctr">
              <a:buFont typeface="+mj-lt"/>
              <a:buAutoNum type="romanUcPeriod"/>
            </a:pPr>
            <a:r>
              <a:rPr lang="hu-HU" sz="4000" b="1" dirty="0" err="1" smtClean="0">
                <a:solidFill>
                  <a:schemeClr val="accent1"/>
                </a:solidFill>
              </a:rPr>
              <a:t>Macroeconomic</a:t>
            </a:r>
            <a:r>
              <a:rPr lang="hu-HU" sz="4000" b="1" dirty="0" smtClean="0">
                <a:solidFill>
                  <a:schemeClr val="accent1"/>
                </a:solidFill>
              </a:rPr>
              <a:t> (</a:t>
            </a:r>
            <a:r>
              <a:rPr lang="hu-HU" sz="4000" b="1" dirty="0" err="1" smtClean="0">
                <a:solidFill>
                  <a:schemeClr val="accent1"/>
                </a:solidFill>
              </a:rPr>
              <a:t>in</a:t>
            </a:r>
            <a:r>
              <a:rPr lang="hu-HU" sz="4000" b="1" dirty="0" smtClean="0">
                <a:solidFill>
                  <a:schemeClr val="accent1"/>
                </a:solidFill>
              </a:rPr>
              <a:t>)</a:t>
            </a:r>
            <a:r>
              <a:rPr lang="hu-HU" sz="4000" b="1" dirty="0" err="1" smtClean="0">
                <a:solidFill>
                  <a:schemeClr val="accent1"/>
                </a:solidFill>
              </a:rPr>
              <a:t>stability</a:t>
            </a:r>
            <a:r>
              <a:rPr lang="hu-HU" sz="4000" b="1" dirty="0" smtClean="0">
                <a:solidFill>
                  <a:schemeClr val="accent1"/>
                </a:solidFill>
              </a:rPr>
              <a:t> </a:t>
            </a:r>
            <a:r>
              <a:rPr lang="hu-HU" sz="4000" b="1" dirty="0" err="1" smtClean="0">
                <a:solidFill>
                  <a:schemeClr val="accent1"/>
                </a:solidFill>
              </a:rPr>
              <a:t>from</a:t>
            </a:r>
            <a:r>
              <a:rPr lang="hu-HU" sz="4000" b="1" dirty="0" smtClean="0">
                <a:solidFill>
                  <a:schemeClr val="accent1"/>
                </a:solidFill>
              </a:rPr>
              <a:t> </a:t>
            </a:r>
            <a:r>
              <a:rPr lang="hu-HU" sz="4000" b="1" dirty="0" err="1" smtClean="0">
                <a:solidFill>
                  <a:schemeClr val="accent1"/>
                </a:solidFill>
              </a:rPr>
              <a:t>regional</a:t>
            </a:r>
            <a:r>
              <a:rPr lang="hu-HU" sz="4000" b="1" dirty="0" smtClean="0">
                <a:solidFill>
                  <a:schemeClr val="accent1"/>
                </a:solidFill>
              </a:rPr>
              <a:t> </a:t>
            </a:r>
            <a:r>
              <a:rPr lang="hu-HU" sz="4000" b="1" dirty="0" err="1" smtClean="0">
                <a:solidFill>
                  <a:schemeClr val="accent1"/>
                </a:solidFill>
              </a:rPr>
              <a:t>perspective</a:t>
            </a:r>
            <a:endParaRPr lang="hu-HU" sz="4000" b="1" dirty="0" smtClean="0">
              <a:solidFill>
                <a:schemeClr val="accent1"/>
              </a:solidFill>
            </a:endParaRPr>
          </a:p>
          <a:p>
            <a:pPr marL="514350" indent="-514350" algn="ctr"/>
            <a:r>
              <a:rPr lang="hu-HU" sz="2800" b="1" dirty="0" smtClean="0">
                <a:solidFill>
                  <a:schemeClr val="accent3"/>
                </a:solidFill>
              </a:rPr>
              <a:t>- </a:t>
            </a:r>
            <a:r>
              <a:rPr lang="hu-HU" sz="2800" b="1" dirty="0" err="1" smtClean="0">
                <a:solidFill>
                  <a:schemeClr val="accent3"/>
                </a:solidFill>
              </a:rPr>
              <a:t>Catching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up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or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getting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stuck</a:t>
            </a:r>
            <a:r>
              <a:rPr lang="hu-HU" sz="2800" b="1" dirty="0" smtClean="0">
                <a:solidFill>
                  <a:schemeClr val="accent3"/>
                </a:solidFill>
              </a:rPr>
              <a:t>?</a:t>
            </a:r>
          </a:p>
          <a:p>
            <a:pPr marL="514350" indent="-514350"/>
            <a:endParaRPr lang="hu-HU" sz="3200" b="1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dirty="0" err="1" smtClean="0"/>
              <a:t>Macroeconomic</a:t>
            </a:r>
            <a:r>
              <a:rPr lang="hu-HU" dirty="0" smtClean="0"/>
              <a:t> </a:t>
            </a:r>
            <a:r>
              <a:rPr lang="hu-HU" dirty="0" err="1" smtClean="0"/>
              <a:t>instability</a:t>
            </a:r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>– </a:t>
            </a:r>
            <a:r>
              <a:rPr lang="hu-HU" dirty="0" err="1" smtClean="0"/>
              <a:t>Catching</a:t>
            </a:r>
            <a:r>
              <a:rPr lang="hu-HU" dirty="0" smtClean="0"/>
              <a:t> </a:t>
            </a:r>
            <a:r>
              <a:rPr lang="hu-HU" dirty="0" err="1" smtClean="0"/>
              <a:t>up</a:t>
            </a:r>
            <a:r>
              <a:rPr lang="hu-HU" dirty="0" smtClean="0"/>
              <a:t> </a:t>
            </a:r>
            <a:r>
              <a:rPr lang="hu-HU" dirty="0" err="1" smtClean="0"/>
              <a:t>or</a:t>
            </a:r>
            <a:r>
              <a:rPr lang="hu-HU" dirty="0" smtClean="0"/>
              <a:t> </a:t>
            </a:r>
            <a:r>
              <a:rPr lang="hu-HU" dirty="0" err="1" smtClean="0"/>
              <a:t>getting</a:t>
            </a:r>
            <a:r>
              <a:rPr lang="hu-HU" dirty="0" smtClean="0"/>
              <a:t> </a:t>
            </a:r>
            <a:r>
              <a:rPr lang="hu-HU" dirty="0" err="1" smtClean="0"/>
              <a:t>stuck</a:t>
            </a:r>
            <a:r>
              <a:rPr lang="hu-HU" dirty="0" smtClean="0"/>
              <a:t>?</a:t>
            </a:r>
            <a:endParaRPr lang="hu-HU" dirty="0"/>
          </a:p>
        </p:txBody>
      </p:sp>
      <p:sp>
        <p:nvSpPr>
          <p:cNvPr id="4" name="Szöveg helye 2"/>
          <p:cNvSpPr txBox="1">
            <a:spLocks/>
          </p:cNvSpPr>
          <p:nvPr/>
        </p:nvSpPr>
        <p:spPr>
          <a:xfrm>
            <a:off x="428596" y="1928802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 per </a:t>
            </a:r>
            <a:r>
              <a:rPr kumimoji="0" lang="hu-HU" sz="2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capita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hu-HU" sz="2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based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PPP, EU15=100</a:t>
            </a:r>
            <a:endParaRPr kumimoji="0" lang="en-GB" sz="29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zöveg helye 4"/>
          <p:cNvSpPr txBox="1">
            <a:spLocks/>
          </p:cNvSpPr>
          <p:nvPr/>
        </p:nvSpPr>
        <p:spPr>
          <a:xfrm>
            <a:off x="4857752" y="1857364"/>
            <a:ext cx="4041775" cy="639762"/>
          </a:xfrm>
          <a:prstGeom prst="rect">
            <a:avLst/>
          </a:prstGeom>
        </p:spPr>
        <p:txBody>
          <a:bodyPr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2.</a:t>
            </a:r>
            <a:r>
              <a:rPr kumimoji="0" lang="hu-H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 per </a:t>
            </a:r>
            <a:r>
              <a:rPr kumimoji="0" lang="hu-HU" sz="20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capita</a:t>
            </a:r>
            <a:r>
              <a:rPr lang="hu-HU" sz="2000" dirty="0" smtClean="0"/>
              <a:t>, </a:t>
            </a:r>
            <a:r>
              <a:rPr lang="hu-HU" sz="2000" dirty="0" err="1" smtClean="0"/>
              <a:t>based</a:t>
            </a:r>
            <a:r>
              <a:rPr lang="hu-HU" sz="2000" dirty="0" smtClean="0"/>
              <a:t> </a:t>
            </a:r>
            <a:r>
              <a:rPr lang="hu-HU" sz="2000" dirty="0" err="1" smtClean="0"/>
              <a:t>on</a:t>
            </a:r>
            <a:r>
              <a:rPr lang="hu-HU" sz="2000" dirty="0" smtClean="0"/>
              <a:t> PPP, </a:t>
            </a:r>
            <a:r>
              <a:rPr lang="hu-HU" sz="2000" dirty="0" err="1" smtClean="0"/>
              <a:t>reference</a:t>
            </a:r>
            <a:r>
              <a:rPr lang="hu-HU" sz="2000" dirty="0" smtClean="0"/>
              <a:t> </a:t>
            </a:r>
            <a:r>
              <a:rPr lang="hu-HU" sz="2000" dirty="0" err="1" smtClean="0"/>
              <a:t>year</a:t>
            </a:r>
            <a:r>
              <a:rPr lang="hu-HU" sz="2000" dirty="0" smtClean="0"/>
              <a:t> 2005, EU15=100</a:t>
            </a:r>
            <a:endParaRPr kumimoji="0" lang="en-GB" sz="20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852936"/>
            <a:ext cx="4572000" cy="32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52936"/>
            <a:ext cx="4572000" cy="321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Ellipszis 7"/>
          <p:cNvSpPr/>
          <p:nvPr/>
        </p:nvSpPr>
        <p:spPr>
          <a:xfrm>
            <a:off x="7215206" y="4071942"/>
            <a:ext cx="1714512" cy="2857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0" y="6072206"/>
            <a:ext cx="21387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err="1" smtClean="0"/>
              <a:t>Eurostat</a:t>
            </a:r>
            <a:r>
              <a:rPr lang="hu-HU" sz="1100" dirty="0" smtClean="0"/>
              <a:t>, National </a:t>
            </a:r>
            <a:r>
              <a:rPr lang="hu-HU" sz="1100" dirty="0" err="1" smtClean="0"/>
              <a:t>Accounts</a:t>
            </a:r>
            <a:endParaRPr lang="hu-HU" sz="1100" dirty="0"/>
          </a:p>
        </p:txBody>
      </p:sp>
      <p:sp>
        <p:nvSpPr>
          <p:cNvPr id="10" name="Szövegdoboz 9"/>
          <p:cNvSpPr txBox="1"/>
          <p:nvPr/>
        </p:nvSpPr>
        <p:spPr>
          <a:xfrm>
            <a:off x="4572000" y="6072206"/>
            <a:ext cx="21387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err="1" smtClean="0"/>
              <a:t>Eurostat</a:t>
            </a:r>
            <a:r>
              <a:rPr lang="hu-HU" sz="1100" dirty="0" smtClean="0"/>
              <a:t>, National </a:t>
            </a:r>
            <a:r>
              <a:rPr lang="hu-HU" sz="1100" dirty="0" err="1" smtClean="0"/>
              <a:t>Accounts</a:t>
            </a:r>
            <a:endParaRPr lang="hu-H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dirty="0" err="1" smtClean="0"/>
              <a:t>Macroeconomic</a:t>
            </a:r>
            <a:r>
              <a:rPr lang="hu-HU" dirty="0" smtClean="0"/>
              <a:t> </a:t>
            </a:r>
            <a:r>
              <a:rPr lang="hu-HU" dirty="0" err="1" smtClean="0"/>
              <a:t>instability</a:t>
            </a:r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>– </a:t>
            </a:r>
            <a:r>
              <a:rPr lang="hu-HU" dirty="0" err="1" smtClean="0"/>
              <a:t>Unsustainable</a:t>
            </a:r>
            <a:r>
              <a:rPr lang="hu-HU" dirty="0" smtClean="0"/>
              <a:t> </a:t>
            </a:r>
            <a:r>
              <a:rPr lang="hu-HU" dirty="0" err="1" smtClean="0"/>
              <a:t>fiscal</a:t>
            </a:r>
            <a:r>
              <a:rPr lang="hu-HU" dirty="0" smtClean="0"/>
              <a:t> </a:t>
            </a:r>
            <a:r>
              <a:rPr lang="hu-HU" dirty="0" err="1" smtClean="0"/>
              <a:t>governance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900106"/>
          </a:xfrm>
        </p:spPr>
        <p:txBody>
          <a:bodyPr>
            <a:normAutofit/>
          </a:bodyPr>
          <a:lstStyle/>
          <a:p>
            <a:r>
              <a:rPr lang="hu-HU" sz="2400" dirty="0" smtClean="0"/>
              <a:t>The </a:t>
            </a:r>
            <a:r>
              <a:rPr lang="hu-HU" sz="2400" dirty="0" err="1" smtClean="0"/>
              <a:t>dynamic</a:t>
            </a:r>
            <a:r>
              <a:rPr lang="hu-HU" sz="2400" dirty="0" smtClean="0"/>
              <a:t> </a:t>
            </a:r>
            <a:r>
              <a:rPr lang="hu-HU" sz="2400" dirty="0" err="1" smtClean="0"/>
              <a:t>growth</a:t>
            </a:r>
            <a:r>
              <a:rPr lang="hu-HU" sz="2400" dirty="0" smtClean="0"/>
              <a:t> </a:t>
            </a:r>
            <a:r>
              <a:rPr lang="hu-HU" sz="2400" dirty="0" err="1" smtClean="0"/>
              <a:t>trajectory</a:t>
            </a:r>
            <a:r>
              <a:rPr lang="hu-HU" sz="2400" dirty="0" smtClean="0"/>
              <a:t> of 2000-2006 </a:t>
            </a:r>
            <a:r>
              <a:rPr lang="hu-HU" sz="2400" dirty="0" err="1" smtClean="0"/>
              <a:t>was</a:t>
            </a:r>
            <a:r>
              <a:rPr lang="hu-HU" sz="2400" dirty="0" smtClean="0"/>
              <a:t> </a:t>
            </a:r>
            <a:r>
              <a:rPr lang="hu-HU" sz="2400" dirty="0" err="1" smtClean="0"/>
              <a:t>mainly</a:t>
            </a:r>
            <a:r>
              <a:rPr lang="hu-HU" sz="2400" dirty="0" smtClean="0"/>
              <a:t> </a:t>
            </a:r>
            <a:r>
              <a:rPr lang="hu-HU" sz="2400" dirty="0" err="1" smtClean="0"/>
              <a:t>driven</a:t>
            </a:r>
            <a:r>
              <a:rPr lang="hu-HU" sz="2400" dirty="0" smtClean="0"/>
              <a:t> </a:t>
            </a:r>
            <a:r>
              <a:rPr lang="hu-HU" sz="2400" dirty="0" err="1" smtClean="0"/>
              <a:t>by</a:t>
            </a:r>
            <a:r>
              <a:rPr lang="hu-HU" sz="2400" dirty="0" smtClean="0"/>
              <a:t> </a:t>
            </a:r>
            <a:r>
              <a:rPr lang="hu-HU" sz="2400" b="1" dirty="0" err="1" smtClean="0"/>
              <a:t>increasing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indebtedness</a:t>
            </a:r>
            <a:r>
              <a:rPr lang="hu-HU" sz="2400" b="1" dirty="0" smtClean="0"/>
              <a:t> </a:t>
            </a:r>
            <a:endParaRPr lang="hu-HU" sz="24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000372"/>
            <a:ext cx="5929354" cy="351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zöveg helye 2"/>
          <p:cNvSpPr txBox="1">
            <a:spLocks/>
          </p:cNvSpPr>
          <p:nvPr/>
        </p:nvSpPr>
        <p:spPr>
          <a:xfrm>
            <a:off x="2285984" y="2500306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Gross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public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debt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b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(% of GDP)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357290" y="6429396"/>
            <a:ext cx="21387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err="1" smtClean="0"/>
              <a:t>Eurostat</a:t>
            </a:r>
            <a:r>
              <a:rPr lang="hu-HU" sz="1100" dirty="0" smtClean="0"/>
              <a:t>, National </a:t>
            </a:r>
            <a:r>
              <a:rPr lang="hu-HU" sz="1100" dirty="0" err="1" smtClean="0"/>
              <a:t>Accounts</a:t>
            </a:r>
            <a:endParaRPr lang="hu-H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Unsustainable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fiscal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governance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Kép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429000"/>
            <a:ext cx="5500726" cy="3270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328734"/>
          </a:xfrm>
        </p:spPr>
        <p:txBody>
          <a:bodyPr>
            <a:normAutofit/>
          </a:bodyPr>
          <a:lstStyle/>
          <a:p>
            <a:pPr algn="just"/>
            <a:r>
              <a:rPr lang="hu-HU" sz="2400" dirty="0" smtClean="0"/>
              <a:t>The </a:t>
            </a:r>
            <a:r>
              <a:rPr lang="hu-HU" sz="2400" dirty="0" err="1" smtClean="0"/>
              <a:t>dynamic</a:t>
            </a:r>
            <a:r>
              <a:rPr lang="hu-HU" sz="2400" dirty="0" smtClean="0"/>
              <a:t> </a:t>
            </a:r>
            <a:r>
              <a:rPr lang="hu-HU" sz="2400" dirty="0" err="1" smtClean="0"/>
              <a:t>growth</a:t>
            </a:r>
            <a:r>
              <a:rPr lang="hu-HU" sz="2400" dirty="0" smtClean="0"/>
              <a:t> </a:t>
            </a:r>
            <a:r>
              <a:rPr lang="hu-HU" sz="2400" dirty="0" err="1" smtClean="0"/>
              <a:t>trajectory</a:t>
            </a:r>
            <a:r>
              <a:rPr lang="hu-HU" sz="2400" dirty="0" smtClean="0"/>
              <a:t> of 2000-2006 </a:t>
            </a:r>
            <a:r>
              <a:rPr lang="hu-HU" sz="2400" dirty="0" err="1" smtClean="0"/>
              <a:t>was</a:t>
            </a:r>
            <a:r>
              <a:rPr lang="hu-HU" sz="2400" dirty="0" smtClean="0"/>
              <a:t> </a:t>
            </a:r>
            <a:r>
              <a:rPr lang="hu-HU" sz="2400" dirty="0" err="1" smtClean="0"/>
              <a:t>mainly</a:t>
            </a:r>
            <a:r>
              <a:rPr lang="hu-HU" sz="2400" dirty="0" smtClean="0"/>
              <a:t> </a:t>
            </a:r>
            <a:r>
              <a:rPr lang="hu-HU" sz="2400" dirty="0" err="1" smtClean="0"/>
              <a:t>driven</a:t>
            </a:r>
            <a:r>
              <a:rPr lang="hu-HU" sz="2400" dirty="0" smtClean="0"/>
              <a:t> </a:t>
            </a:r>
            <a:r>
              <a:rPr lang="hu-HU" sz="2400" dirty="0" err="1" smtClean="0"/>
              <a:t>by</a:t>
            </a:r>
            <a:r>
              <a:rPr lang="hu-HU" sz="2400" dirty="0" smtClean="0"/>
              <a:t> </a:t>
            </a:r>
            <a:r>
              <a:rPr lang="hu-HU" sz="2400" dirty="0" err="1" smtClean="0"/>
              <a:t>increasing</a:t>
            </a:r>
            <a:r>
              <a:rPr lang="hu-HU" sz="2400" dirty="0" smtClean="0"/>
              <a:t> </a:t>
            </a:r>
            <a:r>
              <a:rPr lang="hu-HU" sz="2400" dirty="0" err="1" smtClean="0"/>
              <a:t>indebtedness</a:t>
            </a:r>
            <a:r>
              <a:rPr lang="hu-HU" sz="2400" dirty="0" smtClean="0"/>
              <a:t>, </a:t>
            </a:r>
            <a:r>
              <a:rPr lang="hu-HU" sz="2400" b="1" dirty="0" err="1" smtClean="0"/>
              <a:t>especially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in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terms</a:t>
            </a:r>
            <a:r>
              <a:rPr lang="hu-HU" sz="2400" b="1" dirty="0" smtClean="0"/>
              <a:t> of net </a:t>
            </a:r>
            <a:r>
              <a:rPr lang="hu-HU" sz="2400" b="1" dirty="0" err="1" smtClean="0"/>
              <a:t>foreign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debt-to-GDP</a:t>
            </a:r>
            <a:r>
              <a:rPr lang="hu-HU" sz="2400" b="1" dirty="0" smtClean="0"/>
              <a:t> ratio </a:t>
            </a:r>
            <a:endParaRPr lang="hu-HU" sz="2400" b="1" dirty="0"/>
          </a:p>
        </p:txBody>
      </p:sp>
      <p:sp>
        <p:nvSpPr>
          <p:cNvPr id="7" name="Szöveg helye 2"/>
          <p:cNvSpPr txBox="1">
            <a:spLocks/>
          </p:cNvSpPr>
          <p:nvPr/>
        </p:nvSpPr>
        <p:spPr>
          <a:xfrm>
            <a:off x="2285984" y="2857496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4.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Net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foreign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debt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b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(%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571604" y="6596390"/>
            <a:ext cx="21387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err="1" smtClean="0"/>
              <a:t>Eurostat</a:t>
            </a:r>
            <a:r>
              <a:rPr lang="hu-HU" sz="1100" dirty="0" smtClean="0"/>
              <a:t>, National </a:t>
            </a:r>
            <a:r>
              <a:rPr lang="hu-HU" sz="1100" dirty="0" err="1" smtClean="0"/>
              <a:t>Accounts</a:t>
            </a:r>
            <a:endParaRPr lang="hu-H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543444"/>
          </a:xfrm>
        </p:spPr>
        <p:txBody>
          <a:bodyPr>
            <a:normAutofit/>
          </a:bodyPr>
          <a:lstStyle/>
          <a:p>
            <a:r>
              <a:rPr lang="hu-HU" sz="2200" dirty="0" err="1" smtClean="0"/>
              <a:t>Pro-cyclical</a:t>
            </a:r>
            <a:r>
              <a:rPr lang="hu-HU" sz="2200" dirty="0" smtClean="0"/>
              <a:t> </a:t>
            </a:r>
            <a:r>
              <a:rPr lang="hu-HU" sz="2200" dirty="0" err="1" smtClean="0"/>
              <a:t>fiscal</a:t>
            </a:r>
            <a:r>
              <a:rPr lang="hu-HU" sz="2200" dirty="0" smtClean="0"/>
              <a:t> policy </a:t>
            </a:r>
            <a:r>
              <a:rPr lang="hu-HU" sz="2200" dirty="0" err="1" smtClean="0"/>
              <a:t>with</a:t>
            </a:r>
            <a:r>
              <a:rPr lang="hu-HU" sz="2200" dirty="0" smtClean="0"/>
              <a:t> </a:t>
            </a:r>
            <a:r>
              <a:rPr lang="hu-HU" sz="2200" dirty="0" err="1" smtClean="0"/>
              <a:t>the</a:t>
            </a:r>
            <a:r>
              <a:rPr lang="hu-HU" sz="2200" dirty="0" smtClean="0"/>
              <a:t> </a:t>
            </a:r>
            <a:r>
              <a:rPr lang="hu-HU" sz="2200" dirty="0" err="1" smtClean="0"/>
              <a:t>aim</a:t>
            </a:r>
            <a:r>
              <a:rPr lang="hu-HU" sz="2200" dirty="0" smtClean="0"/>
              <a:t> </a:t>
            </a:r>
            <a:r>
              <a:rPr lang="hu-HU" sz="2200" dirty="0" err="1" smtClean="0"/>
              <a:t>at</a:t>
            </a:r>
            <a:r>
              <a:rPr lang="hu-HU" sz="2200" dirty="0" smtClean="0"/>
              <a:t> </a:t>
            </a:r>
            <a:r>
              <a:rPr lang="hu-HU" sz="2200" dirty="0" err="1" smtClean="0"/>
              <a:t>stabilising</a:t>
            </a:r>
            <a:r>
              <a:rPr lang="hu-HU" sz="2200" dirty="0" smtClean="0"/>
              <a:t> </a:t>
            </a:r>
            <a:r>
              <a:rPr lang="hu-HU" sz="2200" dirty="0" err="1" smtClean="0"/>
              <a:t>inexorably</a:t>
            </a:r>
            <a:r>
              <a:rPr lang="hu-HU" sz="2200" dirty="0" smtClean="0"/>
              <a:t> </a:t>
            </a:r>
            <a:r>
              <a:rPr lang="hu-HU" sz="2200" dirty="0" err="1" smtClean="0"/>
              <a:t>on</a:t>
            </a:r>
            <a:r>
              <a:rPr lang="hu-HU" sz="2200" dirty="0" smtClean="0"/>
              <a:t> </a:t>
            </a:r>
            <a:r>
              <a:rPr lang="hu-HU" sz="2200" dirty="0" err="1" smtClean="0"/>
              <a:t>mechanistically</a:t>
            </a:r>
            <a:r>
              <a:rPr lang="hu-HU" sz="2200" dirty="0" smtClean="0"/>
              <a:t> </a:t>
            </a:r>
            <a:r>
              <a:rPr lang="hu-HU" sz="2200" dirty="0" err="1" smtClean="0"/>
              <a:t>derived</a:t>
            </a:r>
            <a:r>
              <a:rPr lang="hu-HU" sz="2200" dirty="0" smtClean="0"/>
              <a:t> deficit </a:t>
            </a:r>
            <a:r>
              <a:rPr lang="hu-HU" sz="2200" dirty="0" err="1" smtClean="0"/>
              <a:t>targets</a:t>
            </a:r>
            <a:r>
              <a:rPr lang="hu-HU" sz="2200" dirty="0" smtClean="0"/>
              <a:t> </a:t>
            </a:r>
            <a:r>
              <a:rPr lang="hu-HU" sz="2200" b="1" dirty="0" err="1" smtClean="0"/>
              <a:t>cannot</a:t>
            </a:r>
            <a:r>
              <a:rPr lang="hu-HU" sz="2200" b="1" dirty="0" smtClean="0"/>
              <a:t> be </a:t>
            </a:r>
            <a:r>
              <a:rPr lang="hu-HU" sz="2200" dirty="0" err="1" smtClean="0"/>
              <a:t>considered</a:t>
            </a:r>
            <a:r>
              <a:rPr lang="hu-HU" sz="2200" dirty="0" smtClean="0"/>
              <a:t> </a:t>
            </a:r>
            <a:r>
              <a:rPr lang="hu-HU" sz="2200" dirty="0" err="1" smtClean="0"/>
              <a:t>as</a:t>
            </a:r>
            <a:r>
              <a:rPr lang="hu-HU" sz="2200" dirty="0" smtClean="0"/>
              <a:t> </a:t>
            </a:r>
            <a:r>
              <a:rPr lang="hu-HU" sz="2200" dirty="0" err="1" smtClean="0"/>
              <a:t>panacea</a:t>
            </a:r>
            <a:r>
              <a:rPr lang="hu-HU" sz="2200" dirty="0" smtClean="0"/>
              <a:t>  </a:t>
            </a:r>
            <a:endParaRPr lang="hu-HU" sz="2200" dirty="0"/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Unsustainable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fiscal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governance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357158" y="3000372"/>
          <a:ext cx="4214842" cy="3143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zöveg helye 2"/>
          <p:cNvSpPr txBox="1">
            <a:spLocks/>
          </p:cNvSpPr>
          <p:nvPr/>
        </p:nvSpPr>
        <p:spPr>
          <a:xfrm>
            <a:off x="428596" y="2643182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5.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Structural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Balance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(%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4714876" y="3000372"/>
          <a:ext cx="4286280" cy="3100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zöveg helye 2"/>
          <p:cNvSpPr txBox="1">
            <a:spLocks/>
          </p:cNvSpPr>
          <p:nvPr/>
        </p:nvSpPr>
        <p:spPr>
          <a:xfrm>
            <a:off x="5103812" y="2643182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6.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Structural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Primary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Balance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(%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GDP)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785786" y="6180892"/>
            <a:ext cx="707236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 typeface="Wingdings 3" pitchFamily="18" charset="2"/>
              <a:buNone/>
            </a:pPr>
            <a:r>
              <a:rPr lang="hu-HU" b="1" i="1" dirty="0" smtClean="0">
                <a:ea typeface="Adobe Fangsong Std R" pitchFamily="18" charset="-128"/>
                <a:sym typeface="Wingdings" pitchFamily="2" charset="2"/>
              </a:rPr>
              <a:t>„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Eschewing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debt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could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be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as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harmful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as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letting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debt-to-GDP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to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 </a:t>
            </a:r>
            <a:r>
              <a:rPr lang="hu-HU" sz="2000" b="1" i="1" dirty="0" err="1" smtClean="0">
                <a:ea typeface="Adobe Fangsong Std R" pitchFamily="18" charset="-128"/>
                <a:sym typeface="Wingdings" pitchFamily="2" charset="2"/>
              </a:rPr>
              <a:t>rise</a:t>
            </a:r>
            <a:r>
              <a:rPr lang="hu-HU" sz="2000" b="1" i="1" dirty="0" smtClean="0">
                <a:ea typeface="Adobe Fangsong Std R" pitchFamily="18" charset="-128"/>
                <a:sym typeface="Wingdings" pitchFamily="2" charset="2"/>
              </a:rPr>
              <a:t>.</a:t>
            </a:r>
            <a:r>
              <a:rPr lang="hu-HU" sz="2000" b="1" dirty="0" smtClean="0">
                <a:ea typeface="Adobe Fangsong Std R" pitchFamily="18" charset="-128"/>
                <a:sym typeface="Wingdings" pitchFamily="2" charset="2"/>
              </a:rPr>
              <a:t>”</a:t>
            </a:r>
            <a:r>
              <a:rPr lang="hu-HU" b="1" dirty="0" smtClean="0">
                <a:ea typeface="Adobe Fangsong Std R" pitchFamily="18" charset="-128"/>
                <a:sym typeface="Wingdings" pitchFamily="2" charset="2"/>
              </a:rPr>
              <a:t/>
            </a:r>
            <a:br>
              <a:rPr lang="hu-HU" b="1" dirty="0" smtClean="0">
                <a:ea typeface="Adobe Fangsong Std R" pitchFamily="18" charset="-128"/>
                <a:sym typeface="Wingdings" pitchFamily="2" charset="2"/>
              </a:rPr>
            </a:br>
            <a:r>
              <a:rPr lang="hu-HU" dirty="0" smtClean="0">
                <a:ea typeface="Adobe Fangsong Std R" pitchFamily="18" charset="-128"/>
                <a:sym typeface="Wingdings" pitchFamily="2" charset="2"/>
              </a:rPr>
              <a:t>(</a:t>
            </a:r>
            <a:r>
              <a:rPr lang="hu-HU" i="1" dirty="0" smtClean="0">
                <a:ea typeface="Adobe Fangsong Std R" pitchFamily="18" charset="-128"/>
                <a:sym typeface="Wingdings" pitchFamily="2" charset="2"/>
              </a:rPr>
              <a:t>Paul de </a:t>
            </a:r>
            <a:r>
              <a:rPr lang="hu-HU" i="1" dirty="0" err="1" smtClean="0">
                <a:ea typeface="Adobe Fangsong Std R" pitchFamily="18" charset="-128"/>
                <a:sym typeface="Wingdings" pitchFamily="2" charset="2"/>
              </a:rPr>
              <a:t>Grauwe</a:t>
            </a:r>
            <a:r>
              <a:rPr lang="hu-HU" i="1" dirty="0" smtClean="0">
                <a:ea typeface="Adobe Fangsong Std R" pitchFamily="18" charset="-128"/>
                <a:sym typeface="Wingdings" pitchFamily="2" charset="2"/>
              </a:rPr>
              <a:t>,  2013</a:t>
            </a:r>
            <a:r>
              <a:rPr lang="hu-HU" dirty="0" smtClean="0">
                <a:ea typeface="Adobe Fangsong Std R" pitchFamily="18" charset="-128"/>
                <a:sym typeface="Wingdings" pitchFamily="2" charset="2"/>
              </a:rPr>
              <a:t>)</a:t>
            </a:r>
            <a:endParaRPr lang="hu-HU" dirty="0" smtClean="0">
              <a:ea typeface="Adobe Fangsong Std R" pitchFamily="18" charset="-128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7938221" y="6000768"/>
            <a:ext cx="12057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smtClean="0"/>
              <a:t>EC (2013)</a:t>
            </a:r>
            <a:endParaRPr lang="hu-HU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sz="2400" dirty="0" err="1" smtClean="0"/>
              <a:t>Positive</a:t>
            </a:r>
            <a:r>
              <a:rPr lang="hu-HU" sz="2400" dirty="0" smtClean="0"/>
              <a:t> </a:t>
            </a:r>
            <a:r>
              <a:rPr lang="hu-HU" sz="2400" dirty="0" err="1" smtClean="0"/>
              <a:t>correlation</a:t>
            </a:r>
            <a:r>
              <a:rPr lang="hu-HU" sz="2400" dirty="0" smtClean="0"/>
              <a:t> </a:t>
            </a:r>
            <a:r>
              <a:rPr lang="hu-HU" sz="2400" dirty="0" err="1" smtClean="0"/>
              <a:t>between</a:t>
            </a:r>
            <a:r>
              <a:rPr lang="hu-HU" sz="2400" dirty="0" smtClean="0"/>
              <a:t> deficit and </a:t>
            </a:r>
            <a:r>
              <a:rPr lang="hu-HU" sz="2400" dirty="0" err="1" smtClean="0"/>
              <a:t>growth</a:t>
            </a:r>
            <a:endParaRPr lang="hu-HU" sz="2400" dirty="0" smtClean="0"/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Unsustainable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fiscal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governance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571744"/>
            <a:ext cx="6461112" cy="3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églalap 5"/>
          <p:cNvSpPr/>
          <p:nvPr/>
        </p:nvSpPr>
        <p:spPr>
          <a:xfrm>
            <a:off x="1714480" y="2714620"/>
            <a:ext cx="114300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>
                <a:solidFill>
                  <a:schemeClr val="tx1"/>
                </a:solidFill>
              </a:rPr>
              <a:t>Real GDP </a:t>
            </a:r>
            <a:r>
              <a:rPr lang="hu-HU" sz="1600" b="1" dirty="0" err="1" smtClean="0">
                <a:solidFill>
                  <a:schemeClr val="tx1"/>
                </a:solidFill>
              </a:rPr>
              <a:t>growth</a:t>
            </a:r>
            <a:r>
              <a:rPr lang="hu-HU" sz="1600" b="1" dirty="0" smtClean="0">
                <a:solidFill>
                  <a:schemeClr val="tx1"/>
                </a:solidFill>
              </a:rPr>
              <a:t> (%)</a:t>
            </a:r>
            <a:endParaRPr lang="hu-HU" sz="1600" b="1" dirty="0">
              <a:solidFill>
                <a:schemeClr val="tx1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6286512" y="5572140"/>
            <a:ext cx="1285884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>
                <a:solidFill>
                  <a:schemeClr val="tx1"/>
                </a:solidFill>
              </a:rPr>
              <a:t>Deficit/GDP (%)</a:t>
            </a:r>
            <a:endParaRPr lang="hu-HU" sz="1600" b="1" dirty="0">
              <a:solidFill>
                <a:schemeClr val="tx1"/>
              </a:solidFill>
            </a:endParaRPr>
          </a:p>
        </p:txBody>
      </p:sp>
      <p:sp>
        <p:nvSpPr>
          <p:cNvPr id="8" name="Szöveg helye 2"/>
          <p:cNvSpPr txBox="1">
            <a:spLocks/>
          </p:cNvSpPr>
          <p:nvPr/>
        </p:nvSpPr>
        <p:spPr>
          <a:xfrm>
            <a:off x="2357422" y="2071678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7.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Relationship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between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deficit and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real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GDP </a:t>
            </a:r>
            <a:r>
              <a:rPr kumimoji="0" lang="hu-HU" sz="2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growth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214414" y="6357958"/>
            <a:ext cx="11031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err="1" smtClean="0"/>
              <a:t>Eurostat</a:t>
            </a:r>
            <a:r>
              <a:rPr lang="hu-HU" sz="1100" dirty="0" smtClean="0"/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971676"/>
          </a:xfrm>
        </p:spPr>
        <p:txBody>
          <a:bodyPr>
            <a:normAutofit/>
          </a:bodyPr>
          <a:lstStyle/>
          <a:p>
            <a:pPr algn="just"/>
            <a:r>
              <a:rPr lang="hu-HU" sz="2400" dirty="0" err="1" smtClean="0"/>
              <a:t>Mainly</a:t>
            </a:r>
            <a:r>
              <a:rPr lang="hu-HU" sz="2400" dirty="0" smtClean="0"/>
              <a:t> </a:t>
            </a:r>
            <a:r>
              <a:rPr lang="hu-HU" sz="2400" dirty="0" err="1" smtClean="0"/>
              <a:t>revenue</a:t>
            </a:r>
            <a:r>
              <a:rPr lang="hu-HU" sz="2400" dirty="0" smtClean="0"/>
              <a:t> </a:t>
            </a:r>
            <a:r>
              <a:rPr lang="hu-HU" sz="2400" dirty="0" err="1" smtClean="0"/>
              <a:t>based</a:t>
            </a:r>
            <a:r>
              <a:rPr lang="hu-HU" sz="2400" dirty="0" smtClean="0"/>
              <a:t> </a:t>
            </a:r>
            <a:r>
              <a:rPr lang="hu-HU" sz="2400" dirty="0" err="1" smtClean="0"/>
              <a:t>fiscal</a:t>
            </a:r>
            <a:r>
              <a:rPr lang="hu-HU" sz="2400" dirty="0" smtClean="0"/>
              <a:t> </a:t>
            </a:r>
            <a:r>
              <a:rPr lang="hu-HU" sz="2400" dirty="0" err="1" smtClean="0"/>
              <a:t>adjustment</a:t>
            </a:r>
            <a:r>
              <a:rPr lang="hu-HU" sz="2400" dirty="0" smtClean="0"/>
              <a:t> </a:t>
            </a:r>
            <a:r>
              <a:rPr lang="hu-HU" sz="2400" dirty="0" err="1" smtClean="0"/>
              <a:t>together</a:t>
            </a:r>
            <a:r>
              <a:rPr lang="hu-HU" sz="2400" dirty="0" smtClean="0"/>
              <a:t> </a:t>
            </a:r>
            <a:r>
              <a:rPr lang="hu-HU" sz="2400" dirty="0" err="1" smtClean="0"/>
              <a:t>with</a:t>
            </a:r>
            <a:r>
              <a:rPr lang="hu-HU" sz="2400" dirty="0" smtClean="0"/>
              <a:t> </a:t>
            </a:r>
            <a:r>
              <a:rPr lang="hu-HU" sz="2400" dirty="0" err="1" smtClean="0"/>
              <a:t>unconventional</a:t>
            </a:r>
            <a:r>
              <a:rPr lang="hu-HU" sz="2400" dirty="0" smtClean="0"/>
              <a:t> </a:t>
            </a:r>
            <a:r>
              <a:rPr lang="hu-HU" sz="2400" dirty="0" err="1" smtClean="0"/>
              <a:t>economic</a:t>
            </a:r>
            <a:r>
              <a:rPr lang="hu-HU" sz="2400" dirty="0" smtClean="0"/>
              <a:t> policy </a:t>
            </a:r>
            <a:r>
              <a:rPr lang="hu-HU" sz="2400" dirty="0" err="1" smtClean="0"/>
              <a:t>resulted</a:t>
            </a:r>
            <a:r>
              <a:rPr lang="hu-HU" sz="2400" dirty="0" smtClean="0"/>
              <a:t> 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high</a:t>
            </a:r>
            <a:r>
              <a:rPr lang="hu-HU" sz="2400" dirty="0" smtClean="0"/>
              <a:t> </a:t>
            </a:r>
            <a:r>
              <a:rPr lang="hu-HU" sz="2400" dirty="0" err="1" smtClean="0"/>
              <a:t>uncertainties</a:t>
            </a:r>
            <a:r>
              <a:rPr lang="hu-HU" sz="2400" dirty="0" smtClean="0"/>
              <a:t> </a:t>
            </a:r>
            <a:r>
              <a:rPr lang="hu-HU" sz="2400" dirty="0" err="1" smtClean="0"/>
              <a:t>leading</a:t>
            </a:r>
            <a:r>
              <a:rPr lang="hu-HU" sz="2400" dirty="0" smtClean="0"/>
              <a:t> </a:t>
            </a:r>
            <a:r>
              <a:rPr lang="hu-HU" sz="2400" dirty="0" err="1" smtClean="0"/>
              <a:t>to</a:t>
            </a:r>
            <a:r>
              <a:rPr lang="hu-HU" sz="2400" dirty="0" smtClean="0"/>
              <a:t> </a:t>
            </a:r>
            <a:r>
              <a:rPr lang="hu-HU" sz="2400" b="1" dirty="0" err="1" smtClean="0"/>
              <a:t>anaemic</a:t>
            </a:r>
            <a:r>
              <a:rPr lang="hu-HU" sz="2400" b="1" dirty="0" smtClean="0"/>
              <a:t> net </a:t>
            </a:r>
            <a:r>
              <a:rPr lang="hu-HU" sz="2400" b="1" dirty="0" err="1" smtClean="0"/>
              <a:t>investment</a:t>
            </a:r>
            <a:r>
              <a:rPr lang="hu-HU" sz="2400" dirty="0" smtClean="0"/>
              <a:t>, </a:t>
            </a:r>
            <a:r>
              <a:rPr lang="hu-HU" sz="2400" b="1" dirty="0" err="1" smtClean="0"/>
              <a:t>depressed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internal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demand</a:t>
            </a:r>
            <a:r>
              <a:rPr lang="hu-HU" sz="2400" b="1" dirty="0" smtClean="0"/>
              <a:t>           </a:t>
            </a:r>
            <a:r>
              <a:rPr lang="hu-HU" sz="2400" b="1" dirty="0" err="1" smtClean="0">
                <a:solidFill>
                  <a:schemeClr val="accent1"/>
                </a:solidFill>
              </a:rPr>
              <a:t>Zero-close</a:t>
            </a:r>
            <a:r>
              <a:rPr lang="hu-HU" sz="2400" b="1" dirty="0" smtClean="0">
                <a:solidFill>
                  <a:schemeClr val="accent1"/>
                </a:solidFill>
              </a:rPr>
              <a:t> </a:t>
            </a:r>
            <a:r>
              <a:rPr lang="hu-HU" sz="2400" b="1" dirty="0" err="1" smtClean="0">
                <a:solidFill>
                  <a:schemeClr val="accent1"/>
                </a:solidFill>
              </a:rPr>
              <a:t>potential</a:t>
            </a:r>
            <a:r>
              <a:rPr lang="hu-HU" sz="2400" b="1" dirty="0" smtClean="0">
                <a:solidFill>
                  <a:schemeClr val="accent1"/>
                </a:solidFill>
              </a:rPr>
              <a:t> </a:t>
            </a:r>
            <a:r>
              <a:rPr lang="hu-HU" sz="2400" b="1" dirty="0" err="1" smtClean="0">
                <a:solidFill>
                  <a:schemeClr val="accent1"/>
                </a:solidFill>
              </a:rPr>
              <a:t>economic</a:t>
            </a:r>
            <a:r>
              <a:rPr lang="hu-HU" sz="2400" b="1" dirty="0" smtClean="0">
                <a:solidFill>
                  <a:schemeClr val="accent1"/>
                </a:solidFill>
              </a:rPr>
              <a:t> </a:t>
            </a:r>
            <a:r>
              <a:rPr lang="hu-HU" sz="2400" b="1" dirty="0" err="1" smtClean="0">
                <a:solidFill>
                  <a:schemeClr val="accent1"/>
                </a:solidFill>
              </a:rPr>
              <a:t>growth</a:t>
            </a:r>
            <a:endParaRPr lang="hu-HU" sz="2400" b="1" dirty="0">
              <a:solidFill>
                <a:schemeClr val="accent1"/>
              </a:solidFill>
            </a:endParaRP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Destabilising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rather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stabilising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 l="2206" t="48869" r="3677"/>
          <a:stretch>
            <a:fillRect/>
          </a:stretch>
        </p:blipFill>
        <p:spPr bwMode="auto">
          <a:xfrm>
            <a:off x="0" y="4000504"/>
            <a:ext cx="9144000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Szöveg helye 2"/>
          <p:cNvSpPr txBox="1">
            <a:spLocks/>
          </p:cNvSpPr>
          <p:nvPr/>
        </p:nvSpPr>
        <p:spPr>
          <a:xfrm>
            <a:off x="2571736" y="3429000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8.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Net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investment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(% of GDP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without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amortisation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214414" y="4214818"/>
            <a:ext cx="2857520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National </a:t>
            </a:r>
            <a:r>
              <a:rPr lang="hu-HU" dirty="0" err="1" smtClean="0">
                <a:solidFill>
                  <a:schemeClr val="tx1"/>
                </a:solidFill>
              </a:rPr>
              <a:t>economy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786446" y="4214818"/>
            <a:ext cx="271464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err="1" smtClean="0">
                <a:solidFill>
                  <a:schemeClr val="tx1"/>
                </a:solidFill>
              </a:rPr>
              <a:t>Private</a:t>
            </a:r>
            <a:r>
              <a:rPr lang="hu-HU" dirty="0" smtClean="0">
                <a:solidFill>
                  <a:schemeClr val="tx1"/>
                </a:solidFill>
              </a:rPr>
              <a:t> </a:t>
            </a:r>
            <a:r>
              <a:rPr lang="hu-HU" dirty="0" err="1" smtClean="0">
                <a:solidFill>
                  <a:schemeClr val="tx1"/>
                </a:solidFill>
              </a:rPr>
              <a:t>sector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9" name="Ellipszis 8"/>
          <p:cNvSpPr/>
          <p:nvPr/>
        </p:nvSpPr>
        <p:spPr>
          <a:xfrm rot="19145468">
            <a:off x="7520349" y="5276336"/>
            <a:ext cx="536947" cy="1350387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Ellipszis 9"/>
          <p:cNvSpPr/>
          <p:nvPr/>
        </p:nvSpPr>
        <p:spPr>
          <a:xfrm rot="19145468">
            <a:off x="2876880" y="5154410"/>
            <a:ext cx="536947" cy="1350387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Jobbra nyíl 10"/>
          <p:cNvSpPr/>
          <p:nvPr/>
        </p:nvSpPr>
        <p:spPr>
          <a:xfrm>
            <a:off x="2285984" y="2857496"/>
            <a:ext cx="42862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hu-HU" sz="2400" dirty="0" err="1" smtClean="0"/>
              <a:t>Surplus</a:t>
            </a:r>
            <a:r>
              <a:rPr lang="hu-HU" sz="2400" dirty="0" smtClean="0"/>
              <a:t> </a:t>
            </a:r>
            <a:r>
              <a:rPr lang="hu-HU" sz="2400" dirty="0" err="1" smtClean="0"/>
              <a:t>in</a:t>
            </a:r>
            <a:r>
              <a:rPr lang="hu-HU" sz="2400" dirty="0" smtClean="0"/>
              <a:t> </a:t>
            </a:r>
            <a:r>
              <a:rPr lang="hu-HU" sz="2400" dirty="0" err="1" smtClean="0"/>
              <a:t>current</a:t>
            </a:r>
            <a:r>
              <a:rPr lang="hu-HU" sz="2400" dirty="0" smtClean="0"/>
              <a:t> account </a:t>
            </a:r>
            <a:r>
              <a:rPr lang="hu-HU" sz="2400" dirty="0" err="1" smtClean="0"/>
              <a:t>balance</a:t>
            </a:r>
            <a:r>
              <a:rPr lang="hu-HU" sz="2400" dirty="0" smtClean="0"/>
              <a:t> is </a:t>
            </a:r>
            <a:r>
              <a:rPr lang="hu-HU" sz="2400" dirty="0" err="1" smtClean="0"/>
              <a:t>not</a:t>
            </a:r>
            <a:r>
              <a:rPr lang="hu-HU" sz="2400" dirty="0" smtClean="0"/>
              <a:t> a </a:t>
            </a:r>
            <a:r>
              <a:rPr lang="hu-HU" sz="2400" dirty="0" err="1" smtClean="0"/>
              <a:t>benevolent</a:t>
            </a:r>
            <a:r>
              <a:rPr lang="hu-HU" sz="2400" dirty="0" smtClean="0"/>
              <a:t> </a:t>
            </a:r>
            <a:r>
              <a:rPr lang="hu-HU" sz="2400" dirty="0" err="1" smtClean="0"/>
              <a:t>characteristic</a:t>
            </a:r>
            <a:r>
              <a:rPr lang="hu-HU" sz="2400" dirty="0" smtClean="0"/>
              <a:t>, </a:t>
            </a:r>
            <a:r>
              <a:rPr lang="hu-HU" sz="2400" dirty="0" err="1" smtClean="0"/>
              <a:t>it</a:t>
            </a:r>
            <a:r>
              <a:rPr lang="hu-HU" sz="2400" dirty="0" smtClean="0"/>
              <a:t> is </a:t>
            </a:r>
            <a:r>
              <a:rPr lang="hu-HU" sz="2400" dirty="0" err="1" smtClean="0"/>
              <a:t>mainly</a:t>
            </a:r>
            <a:r>
              <a:rPr lang="hu-HU" sz="2400" dirty="0" smtClean="0"/>
              <a:t> </a:t>
            </a:r>
            <a:r>
              <a:rPr lang="hu-HU" sz="2400" dirty="0" err="1" smtClean="0"/>
              <a:t>due</a:t>
            </a:r>
            <a:r>
              <a:rPr lang="hu-HU" sz="2400" dirty="0" smtClean="0"/>
              <a:t> </a:t>
            </a:r>
            <a:r>
              <a:rPr lang="hu-HU" sz="2400" dirty="0" err="1" smtClean="0"/>
              <a:t>to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depressed</a:t>
            </a:r>
            <a:r>
              <a:rPr lang="hu-HU" sz="2400" dirty="0" smtClean="0"/>
              <a:t> </a:t>
            </a:r>
            <a:r>
              <a:rPr lang="hu-HU" sz="2400" dirty="0" err="1" smtClean="0"/>
              <a:t>internal</a:t>
            </a:r>
            <a:r>
              <a:rPr lang="hu-HU" sz="2400" dirty="0" smtClean="0"/>
              <a:t> </a:t>
            </a:r>
            <a:r>
              <a:rPr lang="hu-HU" sz="2400" dirty="0" err="1" smtClean="0"/>
              <a:t>demand</a:t>
            </a:r>
            <a:endParaRPr lang="hu-HU" sz="24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428728" y="3429000"/>
          <a:ext cx="6357982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zöveg helye 2"/>
          <p:cNvSpPr txBox="1">
            <a:spLocks/>
          </p:cNvSpPr>
          <p:nvPr/>
        </p:nvSpPr>
        <p:spPr>
          <a:xfrm>
            <a:off x="2857488" y="3000372"/>
            <a:ext cx="4040188" cy="63976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9.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Current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account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balance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millions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EUR)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428728" y="6596390"/>
            <a:ext cx="22733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smtClean="0"/>
              <a:t>The </a:t>
            </a:r>
            <a:r>
              <a:rPr lang="hu-HU" sz="1100" dirty="0" err="1" smtClean="0"/>
              <a:t>Central</a:t>
            </a:r>
            <a:r>
              <a:rPr lang="hu-HU" sz="1100" dirty="0" smtClean="0"/>
              <a:t> Bank of Hungary</a:t>
            </a:r>
            <a:endParaRPr lang="hu-HU" sz="1100" dirty="0"/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Destabilising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rather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stabilising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Inflation target of the Maastricht Treaty seems to be achievable </a:t>
            </a:r>
            <a:endParaRPr lang="en-GB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000372"/>
            <a:ext cx="564360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ím 1"/>
          <p:cNvSpPr txBox="1">
            <a:spLocks/>
          </p:cNvSpPr>
          <p:nvPr/>
        </p:nvSpPr>
        <p:spPr>
          <a:xfrm>
            <a:off x="642910" y="285728"/>
            <a:ext cx="8153400" cy="990600"/>
          </a:xfrm>
          <a:prstGeom prst="rect">
            <a:avLst/>
          </a:prstGeom>
        </p:spPr>
        <p:txBody>
          <a:bodyPr vert="horz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Destabilising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rather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stabilising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428728" y="6596390"/>
            <a:ext cx="33682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smtClean="0"/>
              <a:t>The </a:t>
            </a:r>
            <a:r>
              <a:rPr lang="hu-HU" sz="1100" dirty="0" err="1" smtClean="0"/>
              <a:t>Central</a:t>
            </a:r>
            <a:r>
              <a:rPr lang="hu-HU" sz="1100" dirty="0" smtClean="0"/>
              <a:t> Bank of Hungary, </a:t>
            </a:r>
            <a:r>
              <a:rPr lang="hu-HU" sz="1100" dirty="0" err="1" smtClean="0"/>
              <a:t>September</a:t>
            </a:r>
            <a:r>
              <a:rPr lang="hu-HU" sz="1100" dirty="0" smtClean="0"/>
              <a:t> 2013</a:t>
            </a:r>
            <a:endParaRPr lang="hu-HU" sz="1100" dirty="0"/>
          </a:p>
        </p:txBody>
      </p:sp>
      <p:sp>
        <p:nvSpPr>
          <p:cNvPr id="7" name="Téglalap 6"/>
          <p:cNvSpPr/>
          <p:nvPr/>
        </p:nvSpPr>
        <p:spPr>
          <a:xfrm>
            <a:off x="2714612" y="5357826"/>
            <a:ext cx="1000132" cy="142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dirty="0" err="1" smtClean="0">
                <a:solidFill>
                  <a:schemeClr val="tx1"/>
                </a:solidFill>
              </a:rPr>
              <a:t>Inflation</a:t>
            </a:r>
            <a:r>
              <a:rPr lang="hu-HU" b="1" dirty="0" smtClean="0">
                <a:solidFill>
                  <a:schemeClr val="tx1"/>
                </a:solidFill>
              </a:rPr>
              <a:t> </a:t>
            </a:r>
            <a:r>
              <a:rPr lang="hu-HU" b="1" dirty="0" err="1" smtClean="0">
                <a:solidFill>
                  <a:schemeClr val="tx1"/>
                </a:solidFill>
              </a:rPr>
              <a:t>target</a:t>
            </a:r>
            <a:endParaRPr lang="hu-HU" b="1" dirty="0">
              <a:solidFill>
                <a:schemeClr val="tx1"/>
              </a:solidFill>
            </a:endParaRPr>
          </a:p>
        </p:txBody>
      </p:sp>
      <p:sp>
        <p:nvSpPr>
          <p:cNvPr id="8" name="Szöveg helye 2"/>
          <p:cNvSpPr txBox="1">
            <a:spLocks/>
          </p:cNvSpPr>
          <p:nvPr/>
        </p:nvSpPr>
        <p:spPr>
          <a:xfrm>
            <a:off x="2500298" y="2571744"/>
            <a:ext cx="4040188" cy="6397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10.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Inflation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trajectory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hu-HU" sz="2400" dirty="0" smtClean="0"/>
              <a:t>Exchange </a:t>
            </a:r>
            <a:r>
              <a:rPr lang="hu-HU" sz="2400" dirty="0" err="1" smtClean="0"/>
              <a:t>rate</a:t>
            </a:r>
            <a:r>
              <a:rPr lang="hu-HU" sz="2400" dirty="0" smtClean="0"/>
              <a:t> </a:t>
            </a:r>
            <a:r>
              <a:rPr lang="hu-HU" sz="2400" dirty="0" err="1" smtClean="0"/>
              <a:t>stability</a:t>
            </a:r>
            <a:r>
              <a:rPr lang="hu-HU" sz="2400" dirty="0" smtClean="0"/>
              <a:t> </a:t>
            </a:r>
            <a:r>
              <a:rPr lang="hu-HU" sz="2400" dirty="0" err="1" smtClean="0"/>
              <a:t>does</a:t>
            </a:r>
            <a:r>
              <a:rPr lang="hu-HU" sz="2400" dirty="0" smtClean="0"/>
              <a:t> </a:t>
            </a:r>
            <a:r>
              <a:rPr lang="hu-HU" sz="2400" dirty="0" err="1" smtClean="0"/>
              <a:t>not</a:t>
            </a:r>
            <a:r>
              <a:rPr lang="hu-HU" sz="2400" dirty="0" smtClean="0"/>
              <a:t> </a:t>
            </a:r>
            <a:r>
              <a:rPr lang="hu-HU" sz="2400" dirty="0" err="1" smtClean="0"/>
              <a:t>seem</a:t>
            </a:r>
            <a:r>
              <a:rPr lang="hu-HU" sz="2400" dirty="0" smtClean="0"/>
              <a:t> </a:t>
            </a:r>
            <a:r>
              <a:rPr lang="hu-HU" sz="2400" dirty="0" err="1" smtClean="0"/>
              <a:t>to</a:t>
            </a:r>
            <a:r>
              <a:rPr lang="hu-HU" sz="2400" dirty="0" smtClean="0"/>
              <a:t> be a </a:t>
            </a:r>
            <a:r>
              <a:rPr lang="hu-HU" sz="2400" dirty="0" err="1" smtClean="0"/>
              <a:t>priority</a:t>
            </a:r>
            <a:r>
              <a:rPr lang="hu-HU" sz="2400" dirty="0" smtClean="0"/>
              <a:t> of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government</a:t>
            </a:r>
            <a:endParaRPr lang="hu-HU" sz="2400" dirty="0"/>
          </a:p>
        </p:txBody>
      </p:sp>
      <p:sp>
        <p:nvSpPr>
          <p:cNvPr id="4" name="Cím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b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Destabilising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rather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</a:t>
            </a:r>
            <a:r>
              <a:rPr lang="hu-HU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440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stabilising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643182"/>
            <a:ext cx="871543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Szövegdoboz 5"/>
          <p:cNvSpPr txBox="1"/>
          <p:nvPr/>
        </p:nvSpPr>
        <p:spPr>
          <a:xfrm>
            <a:off x="357158" y="6596390"/>
            <a:ext cx="36295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i="1" dirty="0" err="1" smtClean="0"/>
              <a:t>Source</a:t>
            </a:r>
            <a:r>
              <a:rPr lang="hu-HU" sz="1100" i="1" dirty="0" smtClean="0"/>
              <a:t>: </a:t>
            </a:r>
            <a:r>
              <a:rPr lang="hu-HU" sz="1100" dirty="0" smtClean="0"/>
              <a:t>The </a:t>
            </a:r>
            <a:r>
              <a:rPr lang="hu-HU" sz="1100" dirty="0" err="1" smtClean="0"/>
              <a:t>Central</a:t>
            </a:r>
            <a:r>
              <a:rPr lang="hu-HU" sz="1100" dirty="0" smtClean="0"/>
              <a:t> Bank of Hungary, European </a:t>
            </a:r>
            <a:r>
              <a:rPr lang="hu-HU" sz="1100" dirty="0" err="1" smtClean="0"/>
              <a:t>Central</a:t>
            </a:r>
            <a:r>
              <a:rPr lang="hu-HU" sz="1100" dirty="0" smtClean="0"/>
              <a:t> Bank</a:t>
            </a:r>
            <a:endParaRPr lang="hu-HU" sz="1100" dirty="0"/>
          </a:p>
        </p:txBody>
      </p:sp>
      <p:sp>
        <p:nvSpPr>
          <p:cNvPr id="7" name="Szöveg helye 2"/>
          <p:cNvSpPr txBox="1">
            <a:spLocks/>
          </p:cNvSpPr>
          <p:nvPr/>
        </p:nvSpPr>
        <p:spPr>
          <a:xfrm>
            <a:off x="2571736" y="2357430"/>
            <a:ext cx="4040188" cy="639762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hu-HU" sz="2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Chart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11.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Hungarian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Forint</a:t>
            </a:r>
            <a:r>
              <a:rPr kumimoji="0" lang="hu-HU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vs. Euro</a:t>
            </a:r>
            <a:r>
              <a:rPr kumimoji="0" lang="hu-H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GB" sz="2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Status of </a:t>
            </a:r>
            <a:r>
              <a:rPr lang="hu-HU" dirty="0" err="1" smtClean="0"/>
              <a:t>criteria</a:t>
            </a:r>
            <a:r>
              <a:rPr lang="hu-HU" dirty="0" smtClean="0"/>
              <a:t> </a:t>
            </a:r>
            <a:r>
              <a:rPr lang="hu-HU" dirty="0" err="1" smtClean="0"/>
              <a:t>for</a:t>
            </a:r>
            <a:r>
              <a:rPr lang="hu-HU" dirty="0" smtClean="0"/>
              <a:t> </a:t>
            </a:r>
            <a:r>
              <a:rPr lang="hu-HU" dirty="0" err="1" smtClean="0"/>
              <a:t>Euro-adoption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sz="quarter" idx="1"/>
          </p:nvPr>
        </p:nvGraphicFramePr>
        <p:xfrm>
          <a:off x="571474" y="1729740"/>
          <a:ext cx="7858179" cy="4093622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279239"/>
                <a:gridCol w="1279239"/>
                <a:gridCol w="1279239"/>
                <a:gridCol w="1461984"/>
                <a:gridCol w="1553362"/>
                <a:gridCol w="1005116"/>
              </a:tblGrid>
              <a:tr h="39171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hu-HU" sz="1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US" sz="1400" b="1" kern="1200" dirty="0" smtClean="0"/>
                        <a:t>HICP inflation rate</a:t>
                      </a:r>
                      <a:r>
                        <a:rPr kumimoji="0" lang="en-US" sz="1400" kern="1200" dirty="0" smtClean="0"/>
                        <a:t/>
                      </a:r>
                      <a:br>
                        <a:rPr kumimoji="0" lang="en-US" sz="1400" kern="1200" dirty="0" smtClean="0"/>
                      </a:br>
                      <a:r>
                        <a:rPr kumimoji="0" lang="en-US" sz="1400" kern="1200" dirty="0" smtClean="0"/>
                        <a:t>(12-months average</a:t>
                      </a:r>
                      <a:br>
                        <a:rPr kumimoji="0" lang="en-US" sz="1400" kern="1200" dirty="0" smtClean="0"/>
                      </a:br>
                      <a:r>
                        <a:rPr kumimoji="0" lang="en-US" sz="1400" kern="1200" dirty="0" smtClean="0"/>
                        <a:t>of annual rates</a:t>
                      </a:r>
                      <a:r>
                        <a:rPr kumimoji="0" lang="hu-HU" sz="1400" kern="1200" dirty="0" smtClean="0"/>
                        <a:t>)</a:t>
                      </a:r>
                      <a:endParaRPr kumimoji="0" lang="hu-HU" sz="1400" b="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dirty="0" smtClean="0"/>
                        <a:t>Public </a:t>
                      </a:r>
                      <a:r>
                        <a:rPr lang="hu-HU" sz="1400" dirty="0" err="1" smtClean="0"/>
                        <a:t>finance</a:t>
                      </a:r>
                      <a:endParaRPr lang="hu-HU" sz="1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US" sz="1400" b="1" kern="1200" dirty="0" smtClean="0"/>
                        <a:t>Long-term interest rate</a:t>
                      </a:r>
                      <a:r>
                        <a:rPr kumimoji="0" lang="en-US" sz="1400" kern="1200" dirty="0" smtClean="0"/>
                        <a:t/>
                      </a:r>
                      <a:br>
                        <a:rPr kumimoji="0" lang="en-US" sz="1400" kern="1200" dirty="0" smtClean="0"/>
                      </a:br>
                      <a:r>
                        <a:rPr kumimoji="0" lang="en-US" sz="1400" kern="1200" dirty="0" smtClean="0"/>
                        <a:t>(12-months average</a:t>
                      </a:r>
                      <a:br>
                        <a:rPr kumimoji="0" lang="en-US" sz="1400" kern="1200" dirty="0" smtClean="0"/>
                      </a:br>
                      <a:r>
                        <a:rPr kumimoji="0" lang="en-US" sz="1400" kern="1200" dirty="0" smtClean="0"/>
                        <a:t>of 10yr bond yields</a:t>
                      </a:r>
                      <a:r>
                        <a:rPr kumimoji="0" lang="hu-HU" sz="1400" kern="1200" dirty="0" smtClean="0"/>
                        <a:t>)</a:t>
                      </a:r>
                      <a:endParaRPr kumimoji="0" lang="hu-HU" sz="1400" b="0" kern="1200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="1" dirty="0"/>
                        <a:t>ERM </a:t>
                      </a:r>
                      <a:r>
                        <a:rPr lang="en-GB" sz="1400" b="1" dirty="0" smtClean="0"/>
                        <a:t>II</a:t>
                      </a:r>
                      <a:r>
                        <a:rPr lang="hu-HU" sz="1400" b="1" dirty="0" smtClean="0"/>
                        <a:t> </a:t>
                      </a:r>
                      <a:r>
                        <a:rPr lang="hu-HU" sz="1400" b="1" dirty="0" err="1" smtClean="0"/>
                        <a:t>member</a:t>
                      </a:r>
                      <a:endParaRPr lang="hu-H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1514718"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b="1" dirty="0" err="1" smtClean="0"/>
                        <a:t>Budget</a:t>
                      </a:r>
                      <a:r>
                        <a:rPr lang="hu-HU" sz="1400" b="1" dirty="0" smtClean="0"/>
                        <a:t> deficit </a:t>
                      </a:r>
                      <a:r>
                        <a:rPr lang="hu-HU" sz="1400" dirty="0" smtClean="0"/>
                        <a:t/>
                      </a:r>
                      <a:br>
                        <a:rPr lang="hu-HU" sz="1400" dirty="0" smtClean="0"/>
                      </a:br>
                      <a:r>
                        <a:rPr lang="hu-HU" sz="1400" dirty="0" smtClean="0"/>
                        <a:t>(% of GDP)</a:t>
                      </a:r>
                      <a:endParaRPr lang="hu-HU" sz="14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b="1" i="0" dirty="0" smtClean="0"/>
                        <a:t>Gross </a:t>
                      </a:r>
                      <a:r>
                        <a:rPr lang="hu-HU" sz="1400" b="1" i="0" dirty="0" err="1" smtClean="0"/>
                        <a:t>public</a:t>
                      </a:r>
                      <a:r>
                        <a:rPr lang="hu-HU" sz="1400" b="1" i="0" dirty="0" smtClean="0"/>
                        <a:t> </a:t>
                      </a:r>
                      <a:r>
                        <a:rPr lang="hu-HU" sz="1400" b="1" i="0" dirty="0" err="1" smtClean="0"/>
                        <a:t>debt-to-GDP</a:t>
                      </a:r>
                      <a:r>
                        <a:rPr lang="hu-HU" sz="1400" b="1" i="0" dirty="0" smtClean="0"/>
                        <a:t> ratio</a:t>
                      </a:r>
                      <a:endParaRPr lang="hu-HU" sz="1400" b="1" i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</a:tr>
              <a:tr h="12339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dirty="0" err="1" smtClean="0"/>
                        <a:t>Reference</a:t>
                      </a:r>
                      <a:r>
                        <a:rPr lang="hu-HU" sz="1400" dirty="0" smtClean="0"/>
                        <a:t> </a:t>
                      </a:r>
                      <a:r>
                        <a:rPr lang="hu-HU" sz="1400" dirty="0" err="1" smtClean="0"/>
                        <a:t>rate</a:t>
                      </a:r>
                      <a:endParaRPr lang="hu-HU" sz="1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dirty="0" err="1" smtClean="0"/>
                        <a:t>max</a:t>
                      </a:r>
                      <a:r>
                        <a:rPr lang="hu-HU" sz="1400" dirty="0" smtClean="0"/>
                        <a:t>. 2.5%</a:t>
                      </a:r>
                      <a:endParaRPr lang="hu-HU" sz="1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 smtClean="0"/>
                        <a:t>m</a:t>
                      </a:r>
                      <a:r>
                        <a:rPr lang="hu-HU" sz="1400" dirty="0" err="1" smtClean="0"/>
                        <a:t>ax</a:t>
                      </a:r>
                      <a:r>
                        <a:rPr lang="en-GB" sz="1400" dirty="0" smtClean="0"/>
                        <a:t>. 3</a:t>
                      </a:r>
                      <a:r>
                        <a:rPr lang="en-GB" sz="1400" dirty="0"/>
                        <a:t>%</a:t>
                      </a:r>
                      <a:endParaRPr lang="hu-H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/>
                        <a:t>max. 60%, </a:t>
                      </a:r>
                      <a:r>
                        <a:rPr lang="hu-HU" sz="1400" dirty="0" err="1" smtClean="0"/>
                        <a:t>or</a:t>
                      </a:r>
                      <a:r>
                        <a:rPr lang="hu-HU" sz="1400" baseline="0" dirty="0" smtClean="0"/>
                        <a:t> </a:t>
                      </a:r>
                      <a:r>
                        <a:rPr lang="hu-HU" sz="1400" baseline="0" dirty="0" err="1" smtClean="0"/>
                        <a:t>approaching</a:t>
                      </a:r>
                      <a:r>
                        <a:rPr lang="hu-HU" sz="1400" baseline="0" dirty="0" smtClean="0"/>
                        <a:t> </a:t>
                      </a:r>
                      <a:r>
                        <a:rPr lang="hu-HU" sz="1400" baseline="0" dirty="0" err="1" smtClean="0"/>
                        <a:t>the</a:t>
                      </a:r>
                      <a:r>
                        <a:rPr lang="hu-HU" sz="1400" baseline="0" dirty="0" smtClean="0"/>
                        <a:t> </a:t>
                      </a:r>
                      <a:r>
                        <a:rPr lang="hu-HU" sz="1400" baseline="0" dirty="0" err="1" smtClean="0"/>
                        <a:t>reference</a:t>
                      </a:r>
                      <a:r>
                        <a:rPr lang="hu-HU" sz="1400" baseline="0" dirty="0" smtClean="0"/>
                        <a:t> </a:t>
                      </a:r>
                      <a:r>
                        <a:rPr lang="hu-HU" sz="1400" baseline="0" dirty="0" err="1" smtClean="0"/>
                        <a:t>rate</a:t>
                      </a:r>
                      <a:r>
                        <a:rPr lang="hu-HU" sz="1400" baseline="0" dirty="0" smtClean="0"/>
                        <a:t> </a:t>
                      </a:r>
                      <a:r>
                        <a:rPr lang="hu-HU" sz="1400" baseline="0" dirty="0" err="1" smtClean="0"/>
                        <a:t>sufficiently</a:t>
                      </a:r>
                      <a:endParaRPr lang="hu-H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/>
                        <a:t>max. </a:t>
                      </a:r>
                      <a:r>
                        <a:rPr lang="en-GB" sz="1400" dirty="0" smtClean="0"/>
                        <a:t>4</a:t>
                      </a:r>
                      <a:r>
                        <a:rPr lang="hu-HU" sz="1400" dirty="0" smtClean="0"/>
                        <a:t>.</a:t>
                      </a:r>
                      <a:r>
                        <a:rPr lang="en-GB" sz="1400" dirty="0" smtClean="0"/>
                        <a:t>81</a:t>
                      </a:r>
                      <a:r>
                        <a:rPr lang="en-GB" sz="1400" dirty="0"/>
                        <a:t>% </a:t>
                      </a:r>
                      <a:endParaRPr lang="hu-H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/>
                        <a:t>min. 2 </a:t>
                      </a:r>
                      <a:r>
                        <a:rPr lang="hu-HU" sz="1400" dirty="0" err="1" smtClean="0"/>
                        <a:t>years</a:t>
                      </a:r>
                      <a:endParaRPr lang="hu-HU" sz="1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953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1400" kern="1200" dirty="0" smtClean="0"/>
                        <a:t> </a:t>
                      </a:r>
                      <a:r>
                        <a:rPr kumimoji="0" lang="hu-HU" sz="1400" kern="1200" dirty="0" smtClean="0"/>
                        <a:t>Hungary</a:t>
                      </a:r>
                      <a:endParaRPr kumimoji="0" lang="hu-HU" sz="1400" b="1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b="0" dirty="0" err="1" smtClean="0"/>
                        <a:t>September</a:t>
                      </a:r>
                      <a:r>
                        <a:rPr lang="hu-HU" sz="1400" b="0" dirty="0" smtClean="0"/>
                        <a:t> 2013: </a:t>
                      </a:r>
                      <a:r>
                        <a:rPr lang="hu-HU" sz="1800" b="1" dirty="0" smtClean="0"/>
                        <a:t/>
                      </a:r>
                      <a:br>
                        <a:rPr lang="hu-HU" sz="1800" b="1" dirty="0" smtClean="0"/>
                      </a:br>
                      <a:r>
                        <a:rPr lang="hu-HU" sz="1800" b="1" dirty="0" smtClean="0"/>
                        <a:t>1.3</a:t>
                      </a:r>
                      <a:r>
                        <a:rPr lang="en-GB" sz="1800" b="1" dirty="0" smtClean="0"/>
                        <a:t>%</a:t>
                      </a:r>
                      <a:endParaRPr lang="hu-HU" sz="1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/>
                        <a:t>2012: </a:t>
                      </a:r>
                      <a:r>
                        <a:rPr lang="hu-HU" sz="1800" smtClean="0"/>
                        <a:t/>
                      </a:r>
                      <a:br>
                        <a:rPr lang="hu-HU" sz="1800" smtClean="0"/>
                      </a:br>
                      <a:r>
                        <a:rPr lang="en-GB" sz="1800" b="1" smtClean="0"/>
                        <a:t>1</a:t>
                      </a:r>
                      <a:r>
                        <a:rPr lang="hu-HU" sz="1800" b="1" dirty="0" smtClean="0"/>
                        <a:t>.</a:t>
                      </a:r>
                      <a:r>
                        <a:rPr lang="en-GB" sz="1800" b="1" dirty="0" smtClean="0"/>
                        <a:t>9%</a:t>
                      </a:r>
                      <a:endParaRPr lang="hu-HU" sz="1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dirty="0" smtClean="0"/>
                        <a:t>2013. Q1: </a:t>
                      </a:r>
                      <a:r>
                        <a:rPr lang="hu-HU" sz="1800" b="1" dirty="0" smtClean="0"/>
                        <a:t>82.4</a:t>
                      </a:r>
                      <a:r>
                        <a:rPr lang="en-GB" sz="1800" b="1" dirty="0" smtClean="0"/>
                        <a:t>%</a:t>
                      </a:r>
                      <a:r>
                        <a:rPr lang="en-GB" sz="1800" b="1" u="sng" baseline="30000" dirty="0" smtClean="0">
                          <a:hlinkClick r:id="rId2"/>
                        </a:rPr>
                        <a:t>]</a:t>
                      </a:r>
                      <a:endParaRPr lang="hu-HU" sz="1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400" dirty="0" smtClean="0"/>
                        <a:t>A</a:t>
                      </a:r>
                      <a:r>
                        <a:rPr lang="en-GB" sz="1400" dirty="0" err="1" smtClean="0"/>
                        <a:t>pril</a:t>
                      </a:r>
                      <a:r>
                        <a:rPr lang="hu-HU" sz="1400" dirty="0" smtClean="0"/>
                        <a:t> 2013:</a:t>
                      </a:r>
                      <a:r>
                        <a:rPr lang="en-GB" sz="1400" dirty="0" smtClean="0"/>
                        <a:t> </a:t>
                      </a:r>
                      <a:r>
                        <a:rPr lang="hu-HU" sz="1800" b="1" dirty="0" smtClean="0"/>
                        <a:t>7.23</a:t>
                      </a:r>
                      <a:r>
                        <a:rPr lang="en-GB" sz="1800" b="1" dirty="0" smtClean="0"/>
                        <a:t>%</a:t>
                      </a:r>
                      <a:endParaRPr lang="hu-HU" sz="1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u-HU" sz="1800" b="1" dirty="0" smtClean="0"/>
                        <a:t>No</a:t>
                      </a:r>
                      <a:endParaRPr lang="hu-HU" sz="1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8100" marR="38100" marT="38100" marB="38100"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642910" y="6000768"/>
            <a:ext cx="7808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 err="1" smtClean="0"/>
              <a:t>There</a:t>
            </a:r>
            <a:r>
              <a:rPr lang="hu-HU" sz="2400" dirty="0" smtClean="0"/>
              <a:t> is </a:t>
            </a:r>
            <a:r>
              <a:rPr lang="hu-HU" sz="2400" b="1" dirty="0" smtClean="0"/>
              <a:t>no </a:t>
            </a:r>
            <a:r>
              <a:rPr lang="hu-HU" sz="2400" b="1" dirty="0" err="1" smtClean="0"/>
              <a:t>stipulated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target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date</a:t>
            </a:r>
            <a:r>
              <a:rPr lang="hu-HU" sz="2400" b="1" dirty="0" smtClean="0"/>
              <a:t> </a:t>
            </a:r>
            <a:r>
              <a:rPr lang="hu-HU" sz="2400" dirty="0" err="1" smtClean="0"/>
              <a:t>pursued</a:t>
            </a:r>
            <a:r>
              <a:rPr lang="hu-HU" sz="2400" dirty="0" smtClean="0"/>
              <a:t> </a:t>
            </a:r>
            <a:r>
              <a:rPr lang="hu-HU" sz="2400" dirty="0" err="1" smtClean="0"/>
              <a:t>by</a:t>
            </a:r>
            <a:r>
              <a:rPr lang="hu-HU" sz="2400" dirty="0" smtClean="0"/>
              <a:t>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dirty="0" err="1" smtClean="0"/>
              <a:t>government</a:t>
            </a:r>
            <a:r>
              <a:rPr lang="hu-HU" sz="2400" dirty="0" smtClean="0"/>
              <a:t>.</a:t>
            </a:r>
            <a:endParaRPr lang="hu-H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Autofit/>
          </a:bodyPr>
          <a:lstStyle/>
          <a:p>
            <a:pPr lvl="0" algn="just"/>
            <a:r>
              <a:rPr lang="en-GB" sz="2200" dirty="0" smtClean="0"/>
              <a:t>The Hungarian </a:t>
            </a:r>
            <a:r>
              <a:rPr lang="en-GB" sz="2200" b="1" dirty="0" smtClean="0"/>
              <a:t>catching up has been being based mainly on unsustainable fiscal governance </a:t>
            </a:r>
            <a:r>
              <a:rPr lang="en-GB" sz="2200" dirty="0" smtClean="0"/>
              <a:t>coupled with external </a:t>
            </a:r>
            <a:r>
              <a:rPr lang="en-GB" sz="2200" dirty="0" err="1" smtClean="0"/>
              <a:t>i</a:t>
            </a:r>
            <a:r>
              <a:rPr lang="hu-HU" sz="2200" dirty="0" smtClean="0"/>
              <a:t>m</a:t>
            </a:r>
            <a:r>
              <a:rPr lang="en-GB" sz="2200" dirty="0" smtClean="0"/>
              <a:t>balances</a:t>
            </a:r>
            <a:endParaRPr lang="hu-HU" sz="2200" dirty="0" smtClean="0"/>
          </a:p>
          <a:p>
            <a:pPr lvl="0" algn="just"/>
            <a:r>
              <a:rPr lang="en-GB" sz="2200" b="1" dirty="0" smtClean="0"/>
              <a:t>Fiscal consolidations </a:t>
            </a:r>
            <a:r>
              <a:rPr lang="en-GB" sz="2200" dirty="0" smtClean="0"/>
              <a:t>invoked to fend off excessive deficits </a:t>
            </a:r>
            <a:r>
              <a:rPr lang="en-GB" sz="2200" b="1" dirty="0" smtClean="0"/>
              <a:t>proved to be futile undertakings </a:t>
            </a:r>
            <a:r>
              <a:rPr lang="en-GB" sz="2200" dirty="0" smtClean="0"/>
              <a:t>if we look at the catching up (lagging behind) process, which was transformed into a „getting stuck” phenomena</a:t>
            </a:r>
            <a:r>
              <a:rPr lang="hu-HU" sz="2200" dirty="0" smtClean="0"/>
              <a:t> (</a:t>
            </a:r>
            <a:r>
              <a:rPr lang="hu-HU" sz="2200" dirty="0" err="1" smtClean="0"/>
              <a:t>zerlo-close</a:t>
            </a:r>
            <a:r>
              <a:rPr lang="hu-HU" sz="2200" dirty="0" smtClean="0"/>
              <a:t> </a:t>
            </a:r>
            <a:r>
              <a:rPr lang="hu-HU" sz="2200" dirty="0" err="1" smtClean="0"/>
              <a:t>potential</a:t>
            </a:r>
            <a:r>
              <a:rPr lang="hu-HU" sz="2200" dirty="0" smtClean="0"/>
              <a:t> </a:t>
            </a:r>
            <a:r>
              <a:rPr lang="hu-HU" sz="2200" dirty="0" err="1" smtClean="0"/>
              <a:t>economic</a:t>
            </a:r>
            <a:r>
              <a:rPr lang="hu-HU" sz="2200" dirty="0" smtClean="0"/>
              <a:t> </a:t>
            </a:r>
            <a:r>
              <a:rPr lang="hu-HU" sz="2200" dirty="0" err="1" smtClean="0"/>
              <a:t>growth</a:t>
            </a:r>
            <a:r>
              <a:rPr lang="hu-HU" sz="2200" dirty="0" smtClean="0"/>
              <a:t>)</a:t>
            </a:r>
            <a:r>
              <a:rPr lang="en-GB" sz="2200" dirty="0" smtClean="0"/>
              <a:t>;</a:t>
            </a:r>
            <a:endParaRPr lang="hu-HU" sz="2200" dirty="0" smtClean="0"/>
          </a:p>
          <a:p>
            <a:pPr lvl="0" algn="just"/>
            <a:r>
              <a:rPr lang="en-GB" sz="2200" b="1" dirty="0" smtClean="0"/>
              <a:t>External imbalance was reversed </a:t>
            </a:r>
            <a:r>
              <a:rPr lang="en-GB" sz="2200" dirty="0" smtClean="0"/>
              <a:t>which is predominantly determined by lowering and </a:t>
            </a:r>
            <a:r>
              <a:rPr lang="en-GB" sz="2200" b="1" dirty="0" smtClean="0"/>
              <a:t>lowering real investments</a:t>
            </a:r>
            <a:r>
              <a:rPr lang="en-GB" sz="2200" dirty="0" smtClean="0"/>
              <a:t>;</a:t>
            </a:r>
            <a:endParaRPr lang="hu-HU" sz="2200" dirty="0" smtClean="0"/>
          </a:p>
          <a:p>
            <a:pPr algn="just"/>
            <a:r>
              <a:rPr lang="en-GB" sz="2200" b="1" dirty="0" smtClean="0"/>
              <a:t>Pro-cyclical fiscal </a:t>
            </a:r>
            <a:r>
              <a:rPr lang="en-GB" sz="2200" dirty="0" smtClean="0"/>
              <a:t>adjustment (mainly revenue based) is not conducive to economic growth;</a:t>
            </a:r>
            <a:endParaRPr lang="hu-HU" sz="2200" dirty="0" smtClean="0"/>
          </a:p>
          <a:p>
            <a:pPr algn="just"/>
            <a:r>
              <a:rPr lang="hu-HU" sz="2200" dirty="0" err="1" smtClean="0"/>
              <a:t>There</a:t>
            </a:r>
            <a:r>
              <a:rPr lang="hu-HU" sz="2200" dirty="0" smtClean="0"/>
              <a:t> is </a:t>
            </a:r>
            <a:r>
              <a:rPr lang="hu-HU" sz="2200" b="1" dirty="0" smtClean="0"/>
              <a:t>no </a:t>
            </a:r>
            <a:r>
              <a:rPr lang="hu-HU" sz="2200" b="1" dirty="0" err="1" smtClean="0"/>
              <a:t>stipulated</a:t>
            </a:r>
            <a:r>
              <a:rPr lang="hu-HU" sz="2200" b="1" dirty="0" smtClean="0"/>
              <a:t> </a:t>
            </a:r>
            <a:r>
              <a:rPr lang="hu-HU" sz="2200" b="1" dirty="0" err="1" smtClean="0"/>
              <a:t>target</a:t>
            </a:r>
            <a:r>
              <a:rPr lang="hu-HU" sz="2200" b="1" dirty="0" smtClean="0"/>
              <a:t> </a:t>
            </a:r>
            <a:r>
              <a:rPr lang="hu-HU" sz="2200" b="1" dirty="0" err="1" smtClean="0"/>
              <a:t>date</a:t>
            </a:r>
            <a:r>
              <a:rPr lang="hu-HU" sz="2200" b="1" dirty="0" smtClean="0"/>
              <a:t> </a:t>
            </a:r>
            <a:r>
              <a:rPr lang="hu-HU" sz="2200" b="1" dirty="0" err="1" smtClean="0"/>
              <a:t>for</a:t>
            </a:r>
            <a:r>
              <a:rPr lang="hu-HU" sz="2200" b="1" dirty="0" smtClean="0"/>
              <a:t> euro </a:t>
            </a:r>
            <a:r>
              <a:rPr lang="hu-HU" sz="2200" b="1" dirty="0" err="1" smtClean="0"/>
              <a:t>adoption</a:t>
            </a:r>
            <a:r>
              <a:rPr lang="hu-HU" sz="2200" b="1" dirty="0" smtClean="0"/>
              <a:t> </a:t>
            </a:r>
            <a:r>
              <a:rPr lang="hu-HU" sz="2200" dirty="0" err="1" smtClean="0"/>
              <a:t>pursued</a:t>
            </a:r>
            <a:r>
              <a:rPr lang="hu-HU" sz="2200" dirty="0" smtClean="0"/>
              <a:t> </a:t>
            </a:r>
            <a:r>
              <a:rPr lang="hu-HU" sz="2200" dirty="0" err="1" smtClean="0"/>
              <a:t>by</a:t>
            </a:r>
            <a:r>
              <a:rPr lang="hu-HU" sz="2200" dirty="0" smtClean="0"/>
              <a:t> </a:t>
            </a:r>
            <a:r>
              <a:rPr lang="hu-HU" sz="2200" dirty="0" err="1" smtClean="0"/>
              <a:t>the</a:t>
            </a:r>
            <a:r>
              <a:rPr lang="hu-HU" sz="2200" dirty="0" smtClean="0"/>
              <a:t> </a:t>
            </a:r>
            <a:r>
              <a:rPr lang="hu-HU" sz="2200" dirty="0" err="1" smtClean="0"/>
              <a:t>government</a:t>
            </a:r>
            <a:r>
              <a:rPr lang="hu-HU" sz="2200" dirty="0" smtClean="0"/>
              <a:t>;</a:t>
            </a:r>
          </a:p>
          <a:p>
            <a:pPr>
              <a:buNone/>
            </a:pPr>
            <a:r>
              <a:rPr lang="hu-HU" sz="2200" b="1" dirty="0" smtClean="0">
                <a:sym typeface="Wingdings" pitchFamily="2" charset="2"/>
              </a:rPr>
              <a:t>	</a:t>
            </a:r>
            <a:r>
              <a:rPr lang="hu-HU" sz="2200" dirty="0" smtClean="0">
                <a:sym typeface="Wingdings" pitchFamily="2" charset="2"/>
              </a:rPr>
              <a:t> 	a </a:t>
            </a:r>
            <a:r>
              <a:rPr lang="hu-HU" sz="2200" b="1" dirty="0" smtClean="0">
                <a:solidFill>
                  <a:schemeClr val="accent1"/>
                </a:solidFill>
                <a:sym typeface="Wingdings" pitchFamily="2" charset="2"/>
              </a:rPr>
              <a:t>more </a:t>
            </a:r>
            <a:r>
              <a:rPr lang="hu-HU" sz="2200" b="1" dirty="0" err="1" smtClean="0">
                <a:solidFill>
                  <a:schemeClr val="accent1"/>
                </a:solidFill>
                <a:sym typeface="Wingdings" pitchFamily="2" charset="2"/>
              </a:rPr>
              <a:t>holistic</a:t>
            </a:r>
            <a:r>
              <a:rPr lang="hu-HU" sz="2200" b="1" dirty="0" smtClean="0">
                <a:solidFill>
                  <a:schemeClr val="accent1"/>
                </a:solidFill>
                <a:sym typeface="Wingdings" pitchFamily="2" charset="2"/>
              </a:rPr>
              <a:t> </a:t>
            </a:r>
            <a:r>
              <a:rPr lang="hu-HU" sz="2200" b="1" dirty="0" err="1" smtClean="0">
                <a:solidFill>
                  <a:schemeClr val="accent1"/>
                </a:solidFill>
                <a:sym typeface="Wingdings" pitchFamily="2" charset="2"/>
              </a:rPr>
              <a:t>approach</a:t>
            </a:r>
            <a:r>
              <a:rPr lang="hu-HU" sz="2200" b="1" dirty="0" smtClean="0">
                <a:solidFill>
                  <a:schemeClr val="accent1"/>
                </a:solidFill>
                <a:sym typeface="Wingdings" pitchFamily="2" charset="2"/>
              </a:rPr>
              <a:t> </a:t>
            </a:r>
            <a:r>
              <a:rPr lang="hu-HU" sz="2200" dirty="0" err="1" smtClean="0">
                <a:sym typeface="Wingdings" pitchFamily="2" charset="2"/>
              </a:rPr>
              <a:t>would</a:t>
            </a:r>
            <a:r>
              <a:rPr lang="hu-HU" sz="2200" dirty="0" smtClean="0">
                <a:sym typeface="Wingdings" pitchFamily="2" charset="2"/>
              </a:rPr>
              <a:t> be </a:t>
            </a:r>
            <a:r>
              <a:rPr lang="hu-HU" sz="2200" dirty="0" err="1" smtClean="0">
                <a:sym typeface="Wingdings" pitchFamily="2" charset="2"/>
              </a:rPr>
              <a:t>essential</a:t>
            </a:r>
            <a:r>
              <a:rPr lang="hu-HU" sz="2200" dirty="0" smtClean="0">
                <a:sym typeface="Wingdings" pitchFamily="2" charset="2"/>
              </a:rPr>
              <a:t> </a:t>
            </a:r>
            <a:r>
              <a:rPr lang="hu-HU" sz="2200" dirty="0" err="1" smtClean="0">
                <a:sym typeface="Wingdings" pitchFamily="2" charset="2"/>
              </a:rPr>
              <a:t>in</a:t>
            </a:r>
            <a:r>
              <a:rPr lang="hu-HU" sz="2200" dirty="0" smtClean="0">
                <a:sym typeface="Wingdings" pitchFamily="2" charset="2"/>
              </a:rPr>
              <a:t> </a:t>
            </a:r>
            <a:r>
              <a:rPr lang="hu-HU" sz="2200" dirty="0" err="1" smtClean="0">
                <a:sym typeface="Wingdings" pitchFamily="2" charset="2"/>
              </a:rPr>
              <a:t>targeting</a:t>
            </a:r>
            <a:r>
              <a:rPr lang="hu-HU" sz="2200" dirty="0" smtClean="0">
                <a:sym typeface="Wingdings" pitchFamily="2" charset="2"/>
              </a:rPr>
              <a:t> euro 	</a:t>
            </a:r>
            <a:r>
              <a:rPr lang="hu-HU" sz="2200" dirty="0" err="1" smtClean="0">
                <a:sym typeface="Wingdings" pitchFamily="2" charset="2"/>
              </a:rPr>
              <a:t>adoption</a:t>
            </a:r>
            <a:r>
              <a:rPr lang="hu-HU" sz="2200" dirty="0" smtClean="0">
                <a:sym typeface="Wingdings" pitchFamily="2" charset="2"/>
              </a:rPr>
              <a:t> </a:t>
            </a:r>
            <a:r>
              <a:rPr lang="hu-HU" sz="2200" dirty="0" err="1" smtClean="0">
                <a:sym typeface="Wingdings" pitchFamily="2" charset="2"/>
              </a:rPr>
              <a:t>meaningfully</a:t>
            </a:r>
            <a:endParaRPr lang="hu-HU" sz="2200" dirty="0"/>
          </a:p>
        </p:txBody>
      </p:sp>
      <p:sp>
        <p:nvSpPr>
          <p:cNvPr id="4" name="Cím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Macroeconomic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u-H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instability</a:t>
            </a:r>
            <a:r>
              <a:rPr kumimoji="0" lang="hu-H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Jobbra nyíl 4"/>
          <p:cNvSpPr/>
          <p:nvPr/>
        </p:nvSpPr>
        <p:spPr>
          <a:xfrm>
            <a:off x="428596" y="6286520"/>
            <a:ext cx="85725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857224" y="2786058"/>
            <a:ext cx="750099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hu-HU" sz="3200" b="1" dirty="0" smtClean="0">
                <a:solidFill>
                  <a:schemeClr val="accent1"/>
                </a:solidFill>
              </a:rPr>
              <a:t>II. </a:t>
            </a:r>
            <a:r>
              <a:rPr lang="hu-HU" sz="4000" b="1" dirty="0" smtClean="0">
                <a:solidFill>
                  <a:schemeClr val="accent1"/>
                </a:solidFill>
              </a:rPr>
              <a:t>A more </a:t>
            </a:r>
            <a:r>
              <a:rPr lang="hu-HU" sz="4000" b="1" dirty="0" err="1" smtClean="0">
                <a:solidFill>
                  <a:schemeClr val="accent1"/>
                </a:solidFill>
              </a:rPr>
              <a:t>holistic</a:t>
            </a:r>
            <a:r>
              <a:rPr lang="hu-HU" sz="4000" b="1" dirty="0" smtClean="0">
                <a:solidFill>
                  <a:schemeClr val="accent1"/>
                </a:solidFill>
              </a:rPr>
              <a:t> </a:t>
            </a:r>
            <a:br>
              <a:rPr lang="hu-HU" sz="4000" b="1" dirty="0" smtClean="0">
                <a:solidFill>
                  <a:schemeClr val="accent1"/>
                </a:solidFill>
              </a:rPr>
            </a:br>
            <a:r>
              <a:rPr lang="hu-HU" sz="4000" b="1" dirty="0" err="1" smtClean="0">
                <a:solidFill>
                  <a:schemeClr val="accent1"/>
                </a:solidFill>
              </a:rPr>
              <a:t>approach</a:t>
            </a:r>
            <a:r>
              <a:rPr lang="hu-HU" sz="4000" b="1" dirty="0" smtClean="0">
                <a:solidFill>
                  <a:schemeClr val="accent1"/>
                </a:solidFill>
              </a:rPr>
              <a:t> is </a:t>
            </a:r>
            <a:r>
              <a:rPr lang="hu-HU" sz="4000" b="1" dirty="0" err="1" smtClean="0">
                <a:solidFill>
                  <a:schemeClr val="accent1"/>
                </a:solidFill>
              </a:rPr>
              <a:t>needed</a:t>
            </a:r>
            <a:endParaRPr lang="hu-HU" sz="4000" b="1" dirty="0" smtClean="0">
              <a:solidFill>
                <a:schemeClr val="accent1"/>
              </a:solidFill>
            </a:endParaRPr>
          </a:p>
          <a:p>
            <a:pPr marL="514350" indent="-514350" algn="ctr"/>
            <a:r>
              <a:rPr lang="hu-HU" sz="2800" b="1" dirty="0" smtClean="0">
                <a:solidFill>
                  <a:schemeClr val="accent1"/>
                </a:solidFill>
              </a:rPr>
              <a:t>2.1</a:t>
            </a:r>
            <a:r>
              <a:rPr lang="hu-HU" sz="2800" dirty="0" smtClean="0">
                <a:solidFill>
                  <a:schemeClr val="accent1"/>
                </a:solidFill>
              </a:rPr>
              <a:t> </a:t>
            </a:r>
            <a:r>
              <a:rPr lang="hu-HU" sz="2800" b="1" dirty="0" smtClean="0">
                <a:solidFill>
                  <a:schemeClr val="accent3"/>
                </a:solidFill>
              </a:rPr>
              <a:t>The </a:t>
            </a:r>
            <a:r>
              <a:rPr lang="hu-HU" sz="2800" b="1" dirty="0" err="1" smtClean="0">
                <a:solidFill>
                  <a:schemeClr val="accent3"/>
                </a:solidFill>
              </a:rPr>
              <a:t>appreciating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role</a:t>
            </a:r>
            <a:r>
              <a:rPr lang="hu-HU" sz="2800" b="1" dirty="0" smtClean="0">
                <a:solidFill>
                  <a:schemeClr val="accent3"/>
                </a:solidFill>
              </a:rPr>
              <a:t> of </a:t>
            </a:r>
            <a:r>
              <a:rPr lang="hu-HU" sz="2800" b="1" dirty="0" err="1" smtClean="0">
                <a:solidFill>
                  <a:schemeClr val="accent3"/>
                </a:solidFill>
              </a:rPr>
              <a:t>national</a:t>
            </a:r>
            <a:r>
              <a:rPr lang="hu-HU" sz="2800" b="1" dirty="0" smtClean="0">
                <a:solidFill>
                  <a:schemeClr val="accent3"/>
                </a:solidFill>
              </a:rPr>
              <a:t> </a:t>
            </a:r>
            <a:r>
              <a:rPr lang="hu-HU" sz="2800" b="1" dirty="0" err="1" smtClean="0">
                <a:solidFill>
                  <a:schemeClr val="accent3"/>
                </a:solidFill>
              </a:rPr>
              <a:t>governance</a:t>
            </a:r>
            <a:r>
              <a:rPr lang="hu-HU" sz="2800" b="1" dirty="0" smtClean="0">
                <a:solidFill>
                  <a:schemeClr val="accent3"/>
                </a:solidFill>
              </a:rPr>
              <a:t> / </a:t>
            </a:r>
            <a:r>
              <a:rPr lang="hu-HU" sz="2800" b="1" dirty="0" err="1" smtClean="0">
                <a:solidFill>
                  <a:schemeClr val="accent3"/>
                </a:solidFill>
              </a:rPr>
              <a:t>state</a:t>
            </a:r>
            <a:endParaRPr lang="hu-HU" sz="2800" b="1" dirty="0" smtClean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smtClean="0"/>
              <a:t>Old and </a:t>
            </a:r>
            <a:r>
              <a:rPr lang="hu-HU" dirty="0" err="1" smtClean="0"/>
              <a:t>new</a:t>
            </a:r>
            <a:r>
              <a:rPr lang="hu-HU" dirty="0" smtClean="0"/>
              <a:t> </a:t>
            </a:r>
            <a:r>
              <a:rPr lang="hu-HU" dirty="0" err="1" smtClean="0"/>
              <a:t>challenges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Demographic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challenges</a:t>
            </a:r>
            <a:r>
              <a:rPr lang="hu-HU" sz="2600" kern="0" dirty="0" smtClean="0"/>
              <a:t> (i.e. </a:t>
            </a:r>
            <a:r>
              <a:rPr lang="hu-HU" sz="2600" kern="0" dirty="0" err="1" smtClean="0"/>
              <a:t>ageing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population</a:t>
            </a:r>
            <a:r>
              <a:rPr lang="hu-HU" sz="2600" kern="0" dirty="0" smtClean="0"/>
              <a:t> and </a:t>
            </a:r>
            <a:r>
              <a:rPr lang="hu-HU" sz="2600" kern="0" dirty="0" err="1" smtClean="0"/>
              <a:t>its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side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effects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Climate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change</a:t>
            </a:r>
            <a:r>
              <a:rPr lang="hu-HU" sz="2600" kern="0" dirty="0" smtClean="0"/>
              <a:t>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Changing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characteristics</a:t>
            </a:r>
            <a:r>
              <a:rPr lang="hu-HU" sz="2600" kern="0" dirty="0" smtClean="0"/>
              <a:t> of </a:t>
            </a:r>
            <a:r>
              <a:rPr lang="hu-HU" sz="2600" kern="0" dirty="0" err="1" smtClean="0"/>
              <a:t>emerging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markets</a:t>
            </a:r>
            <a:r>
              <a:rPr lang="hu-HU" sz="2600" kern="0" dirty="0" smtClean="0"/>
              <a:t> (</a:t>
            </a:r>
            <a:r>
              <a:rPr lang="hu-HU" sz="2600" kern="0" dirty="0" err="1" smtClean="0"/>
              <a:t>e.g</a:t>
            </a:r>
            <a:r>
              <a:rPr lang="hu-HU" sz="2600" kern="0" dirty="0" smtClean="0"/>
              <a:t>. </a:t>
            </a:r>
            <a:r>
              <a:rPr lang="hu-HU" sz="2600" kern="0" dirty="0" err="1" smtClean="0"/>
              <a:t>China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Relatively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weak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productivity</a:t>
            </a:r>
            <a:r>
              <a:rPr lang="hu-HU" sz="2600" kern="0" dirty="0" smtClean="0"/>
              <a:t> performance of Europe;</a:t>
            </a:r>
          </a:p>
          <a:p>
            <a:pPr marL="34290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Sui</a:t>
            </a:r>
            <a:r>
              <a:rPr lang="hu-HU" sz="2600" kern="0" dirty="0" smtClean="0"/>
              <a:t> generis </a:t>
            </a:r>
            <a:r>
              <a:rPr lang="hu-HU" sz="2600" kern="0" dirty="0" err="1" smtClean="0"/>
              <a:t>sovereign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debt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crisis</a:t>
            </a:r>
            <a:r>
              <a:rPr lang="hu-HU" sz="2600" kern="0" dirty="0" smtClean="0"/>
              <a:t> 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None/>
              <a:defRPr/>
            </a:pPr>
            <a:endParaRPr lang="hu-HU" sz="2600" kern="0" dirty="0" smtClean="0"/>
          </a:p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kern="0" dirty="0" err="1" smtClean="0"/>
              <a:t>Relatively</a:t>
            </a:r>
            <a:r>
              <a:rPr lang="hu-HU" kern="0" dirty="0" smtClean="0"/>
              <a:t> </a:t>
            </a:r>
            <a:r>
              <a:rPr lang="hu-HU" kern="0" dirty="0" err="1" smtClean="0"/>
              <a:t>weak</a:t>
            </a:r>
            <a:r>
              <a:rPr lang="hu-HU" kern="0" dirty="0" smtClean="0"/>
              <a:t> </a:t>
            </a:r>
            <a:r>
              <a:rPr lang="hu-HU" kern="0" dirty="0" err="1" smtClean="0"/>
              <a:t>productivity</a:t>
            </a:r>
            <a:r>
              <a:rPr lang="hu-HU" kern="0" dirty="0" smtClean="0"/>
              <a:t> performance of Europe</a:t>
            </a:r>
            <a:endParaRPr lang="hu-HU" dirty="0"/>
          </a:p>
        </p:txBody>
      </p:sp>
      <p:pic>
        <p:nvPicPr>
          <p:cNvPr id="4" name="Kép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7072362" cy="471490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17149" y="6357958"/>
            <a:ext cx="278313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1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Source</a:t>
            </a:r>
            <a:r>
              <a:rPr kumimoji="0" lang="hu-HU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kumimoji="0" lang="hu-HU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McKinsey</a:t>
            </a:r>
            <a:r>
              <a:rPr kumimoji="0" lang="hu-H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Global Institute (2010).</a:t>
            </a:r>
            <a:endParaRPr kumimoji="0" lang="hu-H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smtClean="0"/>
              <a:t>Old and </a:t>
            </a:r>
            <a:r>
              <a:rPr lang="hu-HU" dirty="0" err="1" smtClean="0"/>
              <a:t>new</a:t>
            </a:r>
            <a:r>
              <a:rPr lang="hu-HU" dirty="0" smtClean="0"/>
              <a:t> </a:t>
            </a:r>
            <a:r>
              <a:rPr lang="hu-HU" dirty="0" err="1" smtClean="0"/>
              <a:t>challenges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3757626"/>
          </a:xfrm>
        </p:spPr>
        <p:txBody>
          <a:bodyPr>
            <a:normAutofit fontScale="92500"/>
          </a:bodyPr>
          <a:lstStyle/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Demographic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challenges</a:t>
            </a:r>
            <a:r>
              <a:rPr lang="hu-HU" sz="2600" kern="0" dirty="0" smtClean="0"/>
              <a:t> (i.e. </a:t>
            </a:r>
            <a:r>
              <a:rPr lang="hu-HU" sz="2600" kern="0" dirty="0" err="1" smtClean="0"/>
              <a:t>ageing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population</a:t>
            </a:r>
            <a:r>
              <a:rPr lang="hu-HU" sz="2600" kern="0" dirty="0" smtClean="0"/>
              <a:t> and </a:t>
            </a:r>
            <a:r>
              <a:rPr lang="hu-HU" sz="2600" kern="0" dirty="0" err="1" smtClean="0"/>
              <a:t>its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side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effects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Climate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change</a:t>
            </a:r>
            <a:r>
              <a:rPr lang="hu-HU" sz="2600" kern="0" dirty="0" smtClean="0"/>
              <a:t>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Changing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characteristics</a:t>
            </a:r>
            <a:r>
              <a:rPr lang="hu-HU" sz="2600" kern="0" dirty="0" smtClean="0"/>
              <a:t> of </a:t>
            </a:r>
            <a:r>
              <a:rPr lang="hu-HU" sz="2600" kern="0" dirty="0" err="1" smtClean="0"/>
              <a:t>emerging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markets</a:t>
            </a:r>
            <a:r>
              <a:rPr lang="hu-HU" sz="2600" kern="0" dirty="0" smtClean="0"/>
              <a:t> (</a:t>
            </a:r>
            <a:r>
              <a:rPr lang="hu-HU" sz="2600" kern="0" dirty="0" err="1" smtClean="0"/>
              <a:t>e.g</a:t>
            </a:r>
            <a:r>
              <a:rPr lang="hu-HU" sz="2600" kern="0" dirty="0" smtClean="0"/>
              <a:t>. </a:t>
            </a:r>
            <a:r>
              <a:rPr lang="hu-HU" sz="2600" kern="0" dirty="0" err="1" smtClean="0"/>
              <a:t>China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Relatively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weak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productivity</a:t>
            </a:r>
            <a:r>
              <a:rPr lang="hu-HU" sz="2600" kern="0" dirty="0" smtClean="0"/>
              <a:t> performance of Europe;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Sui</a:t>
            </a:r>
            <a:r>
              <a:rPr lang="hu-HU" sz="2600" kern="0" dirty="0" smtClean="0"/>
              <a:t> generis </a:t>
            </a:r>
            <a:r>
              <a:rPr lang="hu-HU" sz="2600" kern="0" dirty="0" err="1" smtClean="0"/>
              <a:t>sovereign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debt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crisis</a:t>
            </a:r>
            <a:r>
              <a:rPr lang="hu-HU" sz="2600" kern="0" dirty="0" smtClean="0"/>
              <a:t> </a:t>
            </a:r>
          </a:p>
          <a:p>
            <a:pPr marL="662940" lvl="1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300" kern="0" dirty="0" smtClean="0"/>
              <a:t>„The Great </a:t>
            </a:r>
            <a:r>
              <a:rPr lang="hu-HU" sz="2300" kern="0" dirty="0" err="1" smtClean="0"/>
              <a:t>Recession</a:t>
            </a:r>
            <a:r>
              <a:rPr lang="hu-HU" sz="2300" kern="0" dirty="0" smtClean="0"/>
              <a:t>”</a:t>
            </a:r>
          </a:p>
          <a:p>
            <a:pPr marL="662940" lvl="1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300" kern="0" dirty="0" err="1" smtClean="0"/>
              <a:t>Decade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long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task</a:t>
            </a:r>
            <a:r>
              <a:rPr lang="hu-HU" sz="2300" kern="0" dirty="0" smtClean="0"/>
              <a:t> of </a:t>
            </a:r>
            <a:r>
              <a:rPr lang="hu-HU" sz="2300" kern="0" dirty="0" err="1" smtClean="0"/>
              <a:t>public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debt</a:t>
            </a:r>
            <a:r>
              <a:rPr lang="hu-HU" sz="2300" kern="0" dirty="0" smtClean="0"/>
              <a:t> </a:t>
            </a:r>
          </a:p>
          <a:p>
            <a:endParaRPr lang="hu-HU" dirty="0"/>
          </a:p>
        </p:txBody>
      </p:sp>
      <p:sp>
        <p:nvSpPr>
          <p:cNvPr id="6" name="Jobb oldali kapcsos zárójel 5"/>
          <p:cNvSpPr/>
          <p:nvPr/>
        </p:nvSpPr>
        <p:spPr>
          <a:xfrm>
            <a:off x="5357818" y="4500570"/>
            <a:ext cx="285752" cy="642942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5715008" y="4429132"/>
            <a:ext cx="26949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dirty="0" err="1" smtClean="0"/>
              <a:t>Fiscal</a:t>
            </a:r>
            <a:r>
              <a:rPr lang="hu-HU" sz="2400" dirty="0" smtClean="0"/>
              <a:t> </a:t>
            </a:r>
            <a:r>
              <a:rPr lang="hu-HU" sz="2400" dirty="0" err="1" smtClean="0"/>
              <a:t>consolidations</a:t>
            </a:r>
            <a:r>
              <a:rPr lang="hu-HU" sz="2400" dirty="0" smtClean="0"/>
              <a:t> </a:t>
            </a:r>
            <a:br>
              <a:rPr lang="hu-HU" sz="2400" dirty="0" smtClean="0"/>
            </a:br>
            <a:r>
              <a:rPr lang="hu-HU" sz="2400" dirty="0" err="1" smtClean="0"/>
              <a:t>that</a:t>
            </a:r>
            <a:r>
              <a:rPr lang="hu-HU" sz="2400" dirty="0" smtClean="0"/>
              <a:t> </a:t>
            </a:r>
            <a:r>
              <a:rPr lang="hu-HU" sz="2400" dirty="0" err="1" smtClean="0"/>
              <a:t>require</a:t>
            </a:r>
            <a:r>
              <a:rPr lang="hu-HU" sz="2400" dirty="0" smtClean="0"/>
              <a:t> </a:t>
            </a:r>
            <a:r>
              <a:rPr lang="hu-HU" sz="2400" dirty="0" err="1" smtClean="0"/>
              <a:t>trust</a:t>
            </a:r>
            <a:endParaRPr lang="hu-H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 err="1" smtClean="0"/>
              <a:t>Declining</a:t>
            </a:r>
            <a:r>
              <a:rPr lang="hu-HU" dirty="0" smtClean="0"/>
              <a:t> </a:t>
            </a:r>
            <a:r>
              <a:rPr lang="hu-HU" dirty="0" err="1" smtClean="0"/>
              <a:t>trust</a:t>
            </a:r>
            <a:r>
              <a:rPr lang="hu-HU" dirty="0" smtClean="0"/>
              <a:t> </a:t>
            </a:r>
            <a:r>
              <a:rPr lang="hu-HU" dirty="0" err="1" smtClean="0"/>
              <a:t>base</a:t>
            </a:r>
            <a:r>
              <a:rPr lang="hu-HU" dirty="0" smtClean="0"/>
              <a:t> of </a:t>
            </a:r>
            <a:r>
              <a:rPr lang="hu-HU" dirty="0" err="1" smtClean="0"/>
              <a:t>citizens</a:t>
            </a:r>
            <a:endParaRPr lang="hu-HU" dirty="0"/>
          </a:p>
        </p:txBody>
      </p:sp>
      <p:pic>
        <p:nvPicPr>
          <p:cNvPr id="4" name="Tartalom helye 3" descr="chart_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9609" y="1643050"/>
            <a:ext cx="8891547" cy="4786346"/>
          </a:xfrm>
        </p:spPr>
      </p:pic>
      <p:sp>
        <p:nvSpPr>
          <p:cNvPr id="5" name="Szövegdoboz 4"/>
          <p:cNvSpPr txBox="1"/>
          <p:nvPr/>
        </p:nvSpPr>
        <p:spPr>
          <a:xfrm>
            <a:off x="214282" y="6396335"/>
            <a:ext cx="3086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i="1" dirty="0" smtClean="0">
                <a:latin typeface="Arial" pitchFamily="34" charset="0"/>
                <a:cs typeface="Arial" pitchFamily="34" charset="0"/>
              </a:rPr>
              <a:t>Source:</a:t>
            </a:r>
            <a:r>
              <a:rPr lang="fr-FR" sz="1200" dirty="0" smtClean="0">
                <a:latin typeface="Arial" pitchFamily="34" charset="0"/>
                <a:cs typeface="Arial" pitchFamily="34" charset="0"/>
              </a:rPr>
              <a:t> Standard Eurobarometer 78, p. 14</a:t>
            </a:r>
          </a:p>
          <a:p>
            <a:endParaRPr lang="hu-H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smtClean="0"/>
              <a:t>Old and </a:t>
            </a:r>
            <a:r>
              <a:rPr lang="hu-HU" dirty="0" err="1" smtClean="0"/>
              <a:t>new</a:t>
            </a:r>
            <a:r>
              <a:rPr lang="hu-HU" dirty="0" smtClean="0"/>
              <a:t> </a:t>
            </a:r>
            <a:r>
              <a:rPr lang="hu-HU" dirty="0" err="1" smtClean="0"/>
              <a:t>challenges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3757626"/>
          </a:xfrm>
        </p:spPr>
        <p:txBody>
          <a:bodyPr>
            <a:normAutofit fontScale="92500"/>
          </a:bodyPr>
          <a:lstStyle/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Demographic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challenges</a:t>
            </a:r>
            <a:r>
              <a:rPr lang="hu-HU" sz="2600" kern="0" dirty="0" smtClean="0"/>
              <a:t> (i.e. </a:t>
            </a:r>
            <a:r>
              <a:rPr lang="hu-HU" sz="2600" kern="0" dirty="0" err="1" smtClean="0"/>
              <a:t>ageing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population</a:t>
            </a:r>
            <a:r>
              <a:rPr lang="hu-HU" sz="2600" kern="0" dirty="0" smtClean="0"/>
              <a:t> and </a:t>
            </a:r>
            <a:r>
              <a:rPr lang="hu-HU" sz="2600" kern="0" dirty="0" err="1" smtClean="0"/>
              <a:t>its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side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effects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Climate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change</a:t>
            </a:r>
            <a:r>
              <a:rPr lang="hu-HU" sz="2600" kern="0" dirty="0" smtClean="0"/>
              <a:t>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Changing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characteristics</a:t>
            </a:r>
            <a:r>
              <a:rPr lang="hu-HU" sz="2600" kern="0" dirty="0" smtClean="0"/>
              <a:t> of </a:t>
            </a:r>
            <a:r>
              <a:rPr lang="hu-HU" sz="2600" kern="0" dirty="0" err="1" smtClean="0"/>
              <a:t>emerging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markets</a:t>
            </a:r>
            <a:r>
              <a:rPr lang="hu-HU" sz="2600" kern="0" dirty="0" smtClean="0"/>
              <a:t> (</a:t>
            </a:r>
            <a:r>
              <a:rPr lang="hu-HU" sz="2600" kern="0" dirty="0" err="1" smtClean="0"/>
              <a:t>e.g</a:t>
            </a:r>
            <a:r>
              <a:rPr lang="hu-HU" sz="2600" kern="0" dirty="0" smtClean="0"/>
              <a:t>. </a:t>
            </a:r>
            <a:r>
              <a:rPr lang="hu-HU" sz="2600" kern="0" dirty="0" err="1" smtClean="0"/>
              <a:t>China</a:t>
            </a:r>
            <a:r>
              <a:rPr lang="hu-HU" sz="2600" kern="0" dirty="0" smtClean="0"/>
              <a:t>);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Relatively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weak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productivity</a:t>
            </a:r>
            <a:r>
              <a:rPr lang="hu-HU" sz="2600" kern="0" dirty="0" smtClean="0"/>
              <a:t> performance of Europe;</a:t>
            </a:r>
          </a:p>
          <a:p>
            <a:pPr marL="342900" lvl="0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600" kern="0" dirty="0" err="1" smtClean="0"/>
              <a:t>Sui</a:t>
            </a:r>
            <a:r>
              <a:rPr lang="hu-HU" sz="2600" kern="0" dirty="0" smtClean="0"/>
              <a:t> generis </a:t>
            </a:r>
            <a:r>
              <a:rPr lang="hu-HU" sz="2600" kern="0" dirty="0" err="1" smtClean="0"/>
              <a:t>sovereign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debt</a:t>
            </a:r>
            <a:r>
              <a:rPr lang="hu-HU" sz="2600" kern="0" dirty="0" smtClean="0"/>
              <a:t> </a:t>
            </a:r>
            <a:r>
              <a:rPr lang="hu-HU" sz="2600" kern="0" dirty="0" err="1" smtClean="0"/>
              <a:t>crisis</a:t>
            </a:r>
            <a:r>
              <a:rPr lang="hu-HU" sz="2600" kern="0" dirty="0" smtClean="0"/>
              <a:t> </a:t>
            </a:r>
          </a:p>
          <a:p>
            <a:pPr marL="662940" lvl="1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300" kern="0" dirty="0" smtClean="0"/>
              <a:t>„The Great </a:t>
            </a:r>
            <a:r>
              <a:rPr lang="hu-HU" sz="2300" kern="0" dirty="0" err="1" smtClean="0"/>
              <a:t>Recession</a:t>
            </a:r>
            <a:r>
              <a:rPr lang="hu-HU" sz="2300" kern="0" dirty="0" smtClean="0"/>
              <a:t>”</a:t>
            </a:r>
          </a:p>
          <a:p>
            <a:pPr marL="662940" lvl="1" indent="-342900" eaLnBrk="0" fontAlgn="base" hangingPunct="0">
              <a:spcBef>
                <a:spcPct val="35000"/>
              </a:spcBef>
              <a:spcAft>
                <a:spcPct val="0"/>
              </a:spcAft>
              <a:buClr>
                <a:srgbClr val="006DBD"/>
              </a:buClr>
              <a:buSzTx/>
              <a:buFont typeface="Wingdings" pitchFamily="2" charset="2"/>
              <a:buChar char="§"/>
              <a:defRPr/>
            </a:pPr>
            <a:r>
              <a:rPr lang="hu-HU" sz="2300" kern="0" dirty="0" err="1" smtClean="0"/>
              <a:t>Decade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long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task</a:t>
            </a:r>
            <a:r>
              <a:rPr lang="hu-HU" sz="2300" kern="0" dirty="0" smtClean="0"/>
              <a:t> of </a:t>
            </a:r>
            <a:r>
              <a:rPr lang="hu-HU" sz="2300" kern="0" dirty="0" err="1" smtClean="0"/>
              <a:t>public</a:t>
            </a:r>
            <a:r>
              <a:rPr lang="hu-HU" sz="2300" kern="0" dirty="0" smtClean="0"/>
              <a:t> </a:t>
            </a:r>
            <a:r>
              <a:rPr lang="hu-HU" sz="2300" kern="0" dirty="0" err="1" smtClean="0"/>
              <a:t>debt</a:t>
            </a:r>
            <a:r>
              <a:rPr lang="hu-HU" sz="2300" kern="0" dirty="0" smtClean="0"/>
              <a:t> </a:t>
            </a:r>
          </a:p>
          <a:p>
            <a:endParaRPr lang="hu-HU" dirty="0"/>
          </a:p>
        </p:txBody>
      </p:sp>
      <p:sp>
        <p:nvSpPr>
          <p:cNvPr id="4" name="Jobbra nyíl 3"/>
          <p:cNvSpPr/>
          <p:nvPr/>
        </p:nvSpPr>
        <p:spPr>
          <a:xfrm>
            <a:off x="285720" y="5429264"/>
            <a:ext cx="857256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Szövegdoboz 4"/>
          <p:cNvSpPr txBox="1"/>
          <p:nvPr/>
        </p:nvSpPr>
        <p:spPr>
          <a:xfrm>
            <a:off x="1285852" y="5288340"/>
            <a:ext cx="7072577" cy="156966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hu-HU" sz="2400" b="1" dirty="0" smtClean="0">
                <a:solidFill>
                  <a:schemeClr val="accent3"/>
                </a:solidFill>
              </a:rPr>
              <a:t>more </a:t>
            </a:r>
            <a:r>
              <a:rPr lang="hu-HU" sz="2400" b="1" dirty="0" err="1" smtClean="0">
                <a:solidFill>
                  <a:schemeClr val="accent3"/>
                </a:solidFill>
              </a:rPr>
              <a:t>efficient</a:t>
            </a:r>
            <a:r>
              <a:rPr lang="hu-HU" sz="2400" b="1" dirty="0" smtClean="0">
                <a:solidFill>
                  <a:schemeClr val="accent3"/>
                </a:solidFill>
              </a:rPr>
              <a:t> </a:t>
            </a:r>
            <a:r>
              <a:rPr lang="hu-HU" sz="2400" b="1" dirty="0" err="1" smtClean="0">
                <a:solidFill>
                  <a:schemeClr val="accent3"/>
                </a:solidFill>
              </a:rPr>
              <a:t>public</a:t>
            </a:r>
            <a:r>
              <a:rPr lang="hu-HU" sz="2400" b="1" dirty="0" smtClean="0">
                <a:solidFill>
                  <a:schemeClr val="accent3"/>
                </a:solidFill>
              </a:rPr>
              <a:t> </a:t>
            </a:r>
            <a:r>
              <a:rPr lang="hu-HU" sz="2400" b="1" dirty="0" err="1" smtClean="0">
                <a:solidFill>
                  <a:schemeClr val="accent3"/>
                </a:solidFill>
              </a:rPr>
              <a:t>sector</a:t>
            </a:r>
            <a:r>
              <a:rPr lang="hu-HU" sz="2400" b="1" dirty="0" smtClean="0">
                <a:solidFill>
                  <a:schemeClr val="accent3"/>
                </a:solidFill>
              </a:rPr>
              <a:t> </a:t>
            </a:r>
            <a:r>
              <a:rPr lang="hu-HU" sz="2400" b="1" dirty="0" err="1" smtClean="0">
                <a:solidFill>
                  <a:schemeClr val="accent3"/>
                </a:solidFill>
              </a:rPr>
              <a:t>with</a:t>
            </a:r>
            <a:r>
              <a:rPr lang="hu-HU" sz="2400" b="1" dirty="0" smtClean="0">
                <a:solidFill>
                  <a:schemeClr val="accent3"/>
                </a:solidFill>
              </a:rPr>
              <a:t> </a:t>
            </a:r>
            <a:r>
              <a:rPr lang="hu-HU" sz="2400" b="1" dirty="0" err="1" smtClean="0">
                <a:solidFill>
                  <a:schemeClr val="accent3"/>
                </a:solidFill>
              </a:rPr>
              <a:t>improved</a:t>
            </a:r>
            <a:r>
              <a:rPr lang="hu-HU" sz="2400" b="1" dirty="0" smtClean="0">
                <a:solidFill>
                  <a:schemeClr val="accent3"/>
                </a:solidFill>
              </a:rPr>
              <a:t> service </a:t>
            </a:r>
            <a:br>
              <a:rPr lang="hu-HU" sz="2400" b="1" dirty="0" smtClean="0">
                <a:solidFill>
                  <a:schemeClr val="accent3"/>
                </a:solidFill>
              </a:rPr>
            </a:br>
            <a:r>
              <a:rPr lang="hu-HU" sz="2400" b="1" dirty="0" err="1" smtClean="0">
                <a:solidFill>
                  <a:schemeClr val="accent3"/>
                </a:solidFill>
              </a:rPr>
              <a:t>quality</a:t>
            </a:r>
            <a:r>
              <a:rPr lang="hu-HU" sz="2400" b="1" dirty="0" smtClean="0">
                <a:solidFill>
                  <a:schemeClr val="accent3"/>
                </a:solidFill>
              </a:rPr>
              <a:t>/</a:t>
            </a:r>
            <a:r>
              <a:rPr lang="hu-HU" sz="2400" b="1" dirty="0" err="1" smtClean="0">
                <a:solidFill>
                  <a:schemeClr val="accent3"/>
                </a:solidFill>
              </a:rPr>
              <a:t>accessibility</a:t>
            </a:r>
            <a:endParaRPr lang="hu-HU" sz="2400" b="1" dirty="0" smtClean="0">
              <a:solidFill>
                <a:schemeClr val="accent3"/>
              </a:solidFill>
            </a:endParaRPr>
          </a:p>
          <a:p>
            <a:r>
              <a:rPr lang="hu-HU" sz="2400" b="1" dirty="0" smtClean="0"/>
              <a:t>Good </a:t>
            </a:r>
            <a:r>
              <a:rPr lang="hu-HU" sz="2400" b="1" dirty="0" err="1" smtClean="0"/>
              <a:t>national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governance</a:t>
            </a:r>
            <a:r>
              <a:rPr lang="hu-HU" sz="2400" b="1" dirty="0" smtClean="0"/>
              <a:t> </a:t>
            </a:r>
            <a:r>
              <a:rPr lang="hu-HU" sz="2400" dirty="0" smtClean="0"/>
              <a:t>and </a:t>
            </a:r>
            <a:r>
              <a:rPr lang="hu-HU" sz="2400" dirty="0" err="1" smtClean="0"/>
              <a:t>the</a:t>
            </a:r>
            <a:r>
              <a:rPr lang="hu-HU" sz="2400" dirty="0" smtClean="0"/>
              <a:t> </a:t>
            </a:r>
            <a:r>
              <a:rPr lang="hu-HU" sz="2400" b="1" dirty="0" err="1" smtClean="0"/>
              <a:t>innovativeness</a:t>
            </a:r>
            <a:r>
              <a:rPr lang="hu-HU" sz="2400" b="1" dirty="0" smtClean="0"/>
              <a:t> of </a:t>
            </a:r>
            <a:br>
              <a:rPr lang="hu-HU" sz="2400" b="1" dirty="0" smtClean="0"/>
            </a:br>
            <a:r>
              <a:rPr lang="hu-HU" sz="2400" b="1" dirty="0" err="1" smtClean="0"/>
              <a:t>public</a:t>
            </a:r>
            <a:r>
              <a:rPr lang="hu-HU" sz="2400" b="1" dirty="0" smtClean="0"/>
              <a:t> </a:t>
            </a:r>
            <a:r>
              <a:rPr lang="hu-HU" sz="2400" b="1" dirty="0" err="1" smtClean="0"/>
              <a:t>sector</a:t>
            </a:r>
            <a:r>
              <a:rPr lang="hu-HU" sz="2400" b="1" dirty="0" smtClean="0"/>
              <a:t> </a:t>
            </a:r>
            <a:r>
              <a:rPr lang="hu-HU" sz="2400" dirty="0" err="1" smtClean="0"/>
              <a:t>are</a:t>
            </a:r>
            <a:r>
              <a:rPr lang="hu-HU" sz="2400" dirty="0" smtClean="0"/>
              <a:t> </a:t>
            </a:r>
            <a:r>
              <a:rPr lang="hu-HU" sz="2400" dirty="0" err="1" smtClean="0"/>
              <a:t>heavily</a:t>
            </a:r>
            <a:r>
              <a:rPr lang="hu-HU" sz="2400" dirty="0" smtClean="0"/>
              <a:t> </a:t>
            </a:r>
            <a:r>
              <a:rPr lang="hu-HU" sz="2400" dirty="0" err="1" smtClean="0"/>
              <a:t>appreciating</a:t>
            </a:r>
            <a:endParaRPr lang="hu-HU" sz="2400" dirty="0"/>
          </a:p>
        </p:txBody>
      </p:sp>
      <p:sp>
        <p:nvSpPr>
          <p:cNvPr id="6" name="Jobb oldali kapcsos zárójel 5"/>
          <p:cNvSpPr/>
          <p:nvPr/>
        </p:nvSpPr>
        <p:spPr>
          <a:xfrm>
            <a:off x="5357818" y="4500570"/>
            <a:ext cx="285752" cy="642942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5826730" y="4500570"/>
            <a:ext cx="22733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000" dirty="0" err="1" smtClean="0"/>
              <a:t>Fiscal</a:t>
            </a:r>
            <a:r>
              <a:rPr lang="hu-HU" sz="2000" dirty="0" smtClean="0"/>
              <a:t> </a:t>
            </a:r>
            <a:r>
              <a:rPr lang="hu-HU" sz="2000" dirty="0" err="1" smtClean="0"/>
              <a:t>consolidations</a:t>
            </a:r>
            <a:r>
              <a:rPr lang="hu-HU" sz="2000" dirty="0" smtClean="0"/>
              <a:t> </a:t>
            </a:r>
            <a:br>
              <a:rPr lang="hu-HU" sz="2000" dirty="0" smtClean="0"/>
            </a:br>
            <a:r>
              <a:rPr lang="hu-HU" sz="2000" dirty="0" err="1" smtClean="0"/>
              <a:t>that</a:t>
            </a:r>
            <a:r>
              <a:rPr lang="hu-HU" sz="2000" dirty="0" smtClean="0"/>
              <a:t> </a:t>
            </a:r>
            <a:r>
              <a:rPr lang="hu-HU" sz="2000" dirty="0" err="1" smtClean="0"/>
              <a:t>require</a:t>
            </a:r>
            <a:r>
              <a:rPr lang="hu-HU" sz="2000" dirty="0" smtClean="0"/>
              <a:t> </a:t>
            </a:r>
            <a:r>
              <a:rPr lang="hu-HU" sz="2000" dirty="0" err="1" smtClean="0"/>
              <a:t>trust</a:t>
            </a:r>
            <a:endParaRPr lang="hu-H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857224" y="2928934"/>
            <a:ext cx="750099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/>
            <a:r>
              <a:rPr lang="hu-HU" sz="3200" b="1" dirty="0" smtClean="0">
                <a:solidFill>
                  <a:schemeClr val="accent1"/>
                </a:solidFill>
              </a:rPr>
              <a:t>II</a:t>
            </a:r>
            <a:r>
              <a:rPr lang="en-GB" sz="3200" b="1" dirty="0" smtClean="0">
                <a:solidFill>
                  <a:schemeClr val="accent1"/>
                </a:solidFill>
              </a:rPr>
              <a:t>. </a:t>
            </a:r>
            <a:r>
              <a:rPr lang="en-GB" sz="4000" b="1" dirty="0" smtClean="0">
                <a:solidFill>
                  <a:schemeClr val="accent1"/>
                </a:solidFill>
              </a:rPr>
              <a:t>A more holistic </a:t>
            </a:r>
            <a:r>
              <a:rPr lang="hu-HU" sz="4000" b="1" dirty="0" smtClean="0">
                <a:solidFill>
                  <a:schemeClr val="accent1"/>
                </a:solidFill>
              </a:rPr>
              <a:t/>
            </a:r>
            <a:br>
              <a:rPr lang="hu-HU" sz="4000" b="1" dirty="0" smtClean="0">
                <a:solidFill>
                  <a:schemeClr val="accent1"/>
                </a:solidFill>
              </a:rPr>
            </a:br>
            <a:r>
              <a:rPr lang="en-GB" sz="4000" b="1" dirty="0" smtClean="0">
                <a:solidFill>
                  <a:schemeClr val="accent1"/>
                </a:solidFill>
              </a:rPr>
              <a:t>approach is needed</a:t>
            </a:r>
          </a:p>
          <a:p>
            <a:pPr marL="514350" indent="-514350" algn="ctr"/>
            <a:r>
              <a:rPr lang="hu-HU" sz="2800" dirty="0" smtClean="0">
                <a:solidFill>
                  <a:schemeClr val="accent1"/>
                </a:solidFill>
              </a:rPr>
              <a:t>2.2</a:t>
            </a:r>
            <a:r>
              <a:rPr lang="en-GB" sz="2800" dirty="0" smtClean="0">
                <a:solidFill>
                  <a:schemeClr val="accent1"/>
                </a:solidFill>
              </a:rPr>
              <a:t> </a:t>
            </a:r>
            <a:r>
              <a:rPr lang="en-GB" sz="2800" b="1" dirty="0" smtClean="0">
                <a:solidFill>
                  <a:schemeClr val="accent3"/>
                </a:solidFill>
              </a:rPr>
              <a:t>Public sector innovation is a </a:t>
            </a:r>
            <a:r>
              <a:rPr lang="en-GB" sz="2800" b="1" i="1" dirty="0" smtClean="0">
                <a:solidFill>
                  <a:schemeClr val="accent3"/>
                </a:solidFill>
              </a:rPr>
              <a:t>de rigueur </a:t>
            </a:r>
            <a:r>
              <a:rPr lang="en-GB" sz="2800" b="1" dirty="0" smtClean="0">
                <a:solidFill>
                  <a:schemeClr val="accent3"/>
                </a:solidFill>
              </a:rPr>
              <a:t>aspect towards better conditions for euro-adoption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Public </a:t>
            </a:r>
            <a:r>
              <a:rPr lang="hu-HU" dirty="0" err="1" smtClean="0"/>
              <a:t>sector</a:t>
            </a:r>
            <a:r>
              <a:rPr lang="hu-HU" dirty="0" smtClean="0"/>
              <a:t> </a:t>
            </a:r>
            <a:r>
              <a:rPr lang="hu-HU" dirty="0" err="1" smtClean="0"/>
              <a:t>innovation</a:t>
            </a:r>
            <a:r>
              <a:rPr lang="hu-HU" dirty="0" smtClean="0"/>
              <a:t> (PSI)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GB" sz="2000" b="1" smtClean="0">
                <a:solidFill>
                  <a:schemeClr val="accent1"/>
                </a:solidFill>
              </a:rPr>
              <a:t>A definition of public sector innovation:</a:t>
            </a:r>
            <a:endParaRPr lang="en-GB" sz="200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en-GB" sz="2000" smtClean="0"/>
              <a:t>Innobarometer 2010 (2010:13) considers public sector innovation as “[...] any novel, or significantly improved (without indicating precisely what a ‘significant improvement’ might be) service, communication or organisational method”. </a:t>
            </a:r>
          </a:p>
          <a:p>
            <a:r>
              <a:rPr lang="en-GB" sz="2000" b="1" smtClean="0">
                <a:solidFill>
                  <a:schemeClr val="accent1"/>
                </a:solidFill>
              </a:rPr>
              <a:t>Types of public sector innovation: </a:t>
            </a:r>
            <a:r>
              <a:rPr lang="en-GB" sz="2000" smtClean="0"/>
              <a:t>(EPSIS Report, 2012) </a:t>
            </a:r>
          </a:p>
          <a:p>
            <a:pPr lvl="1">
              <a:buFont typeface="Arial" pitchFamily="34" charset="0"/>
              <a:buChar char="•"/>
            </a:pPr>
            <a:r>
              <a:rPr lang="en-GB" sz="2000" smtClean="0"/>
              <a:t>  Innovations in services; </a:t>
            </a:r>
          </a:p>
          <a:p>
            <a:pPr lvl="1">
              <a:buFont typeface="Arial" pitchFamily="34" charset="0"/>
              <a:buChar char="•"/>
            </a:pPr>
            <a:r>
              <a:rPr lang="en-GB" sz="2000" smtClean="0"/>
              <a:t>  Process innovation; </a:t>
            </a:r>
          </a:p>
          <a:p>
            <a:pPr lvl="1">
              <a:buFont typeface="Arial" pitchFamily="34" charset="0"/>
              <a:buChar char="•"/>
            </a:pPr>
            <a:r>
              <a:rPr lang="en-GB" sz="2000" smtClean="0"/>
              <a:t>  Organisational innovation; </a:t>
            </a:r>
          </a:p>
          <a:p>
            <a:pPr lvl="1">
              <a:buFont typeface="Arial" pitchFamily="34" charset="0"/>
              <a:buChar char="•"/>
            </a:pPr>
            <a:r>
              <a:rPr lang="en-GB" sz="2000" smtClean="0"/>
              <a:t>  Communication innovation;</a:t>
            </a:r>
          </a:p>
          <a:p>
            <a:r>
              <a:rPr lang="en-GB" sz="2000" b="1" smtClean="0">
                <a:solidFill>
                  <a:schemeClr val="accent1"/>
                </a:solidFill>
              </a:rPr>
              <a:t>Benefits from public sector innovation</a:t>
            </a:r>
          </a:p>
          <a:p>
            <a:pPr lvl="1">
              <a:buNone/>
            </a:pPr>
            <a:r>
              <a:rPr lang="en-GB" sz="2000" smtClean="0"/>
              <a:t>More efficient public services with improved quality and accessibility </a:t>
            </a:r>
            <a:r>
              <a:rPr lang="en-GB" sz="2000" smtClean="0">
                <a:sym typeface="Wingdings" pitchFamily="2" charset="2"/>
              </a:rPr>
              <a:t> </a:t>
            </a:r>
            <a:r>
              <a:rPr lang="en-GB" sz="2000" b="1" smtClean="0">
                <a:sym typeface="Wingdings" pitchFamily="2" charset="2"/>
              </a:rPr>
              <a:t>trust building</a:t>
            </a:r>
            <a:r>
              <a:rPr lang="en-GB" sz="2000" smtClean="0">
                <a:sym typeface="Wingdings" pitchFamily="2" charset="2"/>
              </a:rPr>
              <a:t> in time when painful measures are inevitable</a:t>
            </a:r>
            <a:endParaRPr lang="en-GB" sz="2000" smtClean="0"/>
          </a:p>
          <a:p>
            <a:endParaRPr lang="en-GB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smtClean="0">
                <a:solidFill>
                  <a:schemeClr val="tx1"/>
                </a:solidFill>
              </a:rPr>
              <a:t>Main f</a:t>
            </a:r>
            <a:r>
              <a:rPr lang="en-GB" sz="3600" dirty="0" err="1" smtClean="0">
                <a:solidFill>
                  <a:schemeClr val="tx1"/>
                </a:solidFill>
              </a:rPr>
              <a:t>eatures</a:t>
            </a:r>
            <a:r>
              <a:rPr lang="en-GB" sz="3600" dirty="0" smtClean="0">
                <a:solidFill>
                  <a:schemeClr val="tx1"/>
                </a:solidFill>
              </a:rPr>
              <a:t> of </a:t>
            </a:r>
            <a:r>
              <a:rPr lang="hu-HU" sz="3600" dirty="0" err="1" smtClean="0">
                <a:solidFill>
                  <a:schemeClr val="tx1"/>
                </a:solidFill>
              </a:rPr>
              <a:t>public</a:t>
            </a:r>
            <a:r>
              <a:rPr lang="hu-HU" sz="3600" dirty="0" smtClean="0">
                <a:solidFill>
                  <a:schemeClr val="tx1"/>
                </a:solidFill>
              </a:rPr>
              <a:t> </a:t>
            </a:r>
            <a:r>
              <a:rPr lang="hu-HU" sz="3600" dirty="0" err="1" smtClean="0">
                <a:solidFill>
                  <a:schemeClr val="tx1"/>
                </a:solidFill>
              </a:rPr>
              <a:t>sector</a:t>
            </a:r>
            <a:r>
              <a:rPr lang="en-GB" sz="3600" dirty="0" smtClean="0">
                <a:solidFill>
                  <a:schemeClr val="tx1"/>
                </a:solidFill>
              </a:rPr>
              <a:t> innovation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00634"/>
          </a:xfrm>
        </p:spPr>
        <p:txBody>
          <a:bodyPr>
            <a:normAutofit fontScale="77500" lnSpcReduction="20000"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evolution of innovation</a:t>
            </a:r>
            <a:r>
              <a:rPr lang="en-GB" sz="3200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: 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no</a:t>
            </a:r>
            <a:r>
              <a:rPr lang="en-GB" sz="3200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„invisible hand”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– „</a:t>
            </a:r>
            <a:r>
              <a:rPr lang="en-US" sz="3200" dirty="0" smtClean="0">
                <a:ea typeface="Times New Roman" pitchFamily="18" charset="0"/>
                <a:cs typeface="Arial" pitchFamily="34" charset="0"/>
              </a:rPr>
              <a:t>Ever tried. Ever failed. No matter. Try again. Fail again. Fail better.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” (</a:t>
            </a:r>
            <a:r>
              <a:rPr lang="hu-HU" sz="3200" i="1" dirty="0" smtClean="0">
                <a:ea typeface="Times New Roman" pitchFamily="18" charset="0"/>
                <a:cs typeface="Arial" pitchFamily="34" charset="0"/>
              </a:rPr>
              <a:t>Samuel Beckett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)</a:t>
            </a:r>
            <a:endParaRPr lang="en-GB" sz="3200" dirty="0" smtClean="0">
              <a:ea typeface="Times New Roman" pitchFamily="18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measuring the outcome</a:t>
            </a:r>
            <a:r>
              <a:rPr lang="hu-HU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:</a:t>
            </a: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is rather difficult (non-quantifiably outcomes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linked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to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the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objective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of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increasing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well-being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of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the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hu-HU" sz="3200" dirty="0" err="1" smtClean="0">
                <a:ea typeface="Times New Roman" pitchFamily="18" charset="0"/>
                <a:cs typeface="Arial" pitchFamily="34" charset="0"/>
              </a:rPr>
              <a:t>people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, lack of standard methodology)</a:t>
            </a:r>
          </a:p>
          <a:p>
            <a:pPr algn="just">
              <a:buFont typeface="Arial" pitchFamily="34" charset="0"/>
              <a:buChar char="•"/>
            </a:pPr>
            <a:r>
              <a:rPr lang="hu-HU" sz="3200" b="1" dirty="0" err="1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accountability</a:t>
            </a:r>
            <a:r>
              <a:rPr lang="hu-HU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, </a:t>
            </a:r>
            <a:r>
              <a:rPr lang="hu-HU" sz="3200" b="1" dirty="0" err="1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visibility</a:t>
            </a:r>
            <a:r>
              <a:rPr lang="hu-HU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: 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risk aversion, failure avoidance –</a:t>
            </a:r>
            <a:r>
              <a:rPr lang="en-GB" sz="3200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smtClean="0"/>
              <a:t>„We are in politics, not in business” (</a:t>
            </a:r>
            <a:r>
              <a:rPr lang="en-GB" sz="3200" i="1" dirty="0" smtClean="0"/>
              <a:t>Walter </a:t>
            </a:r>
            <a:r>
              <a:rPr lang="en-GB" sz="3200" i="1" dirty="0" err="1" smtClean="0"/>
              <a:t>Hallstein</a:t>
            </a:r>
            <a:r>
              <a:rPr lang="en-GB" sz="3200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heterogeneous character</a:t>
            </a:r>
            <a:r>
              <a:rPr lang="hu-HU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: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increasing complexity </a:t>
            </a:r>
            <a:r>
              <a:rPr lang="hu-HU" sz="3200" dirty="0" smtClean="0">
                <a:ea typeface="Times New Roman" pitchFamily="18" charset="0"/>
                <a:cs typeface="Arial" pitchFamily="34" charset="0"/>
              </a:rPr>
              <a:t>– 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„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Nichts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ist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aussen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,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nichts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ist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innen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,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denn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was </a:t>
            </a:r>
            <a:r>
              <a:rPr lang="en-GB" sz="3200" dirty="0" err="1" smtClean="0">
                <a:ea typeface="Times New Roman" pitchFamily="18" charset="0"/>
                <a:cs typeface="Arial" pitchFamily="34" charset="0"/>
              </a:rPr>
              <a:t>aussen</a:t>
            </a:r>
            <a:r>
              <a:rPr lang="en-GB" sz="3200" dirty="0" smtClean="0">
                <a:ea typeface="Times New Roman" pitchFamily="18" charset="0"/>
                <a:cs typeface="Arial" pitchFamily="34" charset="0"/>
              </a:rPr>
              <a:t> </a:t>
            </a:r>
            <a:r>
              <a:rPr lang="en-GB" sz="3200" dirty="0" err="1" smtClean="0"/>
              <a:t>ist</a:t>
            </a:r>
            <a:r>
              <a:rPr lang="en-GB" sz="3200" dirty="0" smtClean="0"/>
              <a:t>, </a:t>
            </a:r>
            <a:r>
              <a:rPr lang="en-GB" sz="3200" dirty="0" err="1" smtClean="0"/>
              <a:t>ist</a:t>
            </a:r>
            <a:r>
              <a:rPr lang="en-GB" sz="3200" dirty="0" smtClean="0"/>
              <a:t> </a:t>
            </a:r>
            <a:r>
              <a:rPr lang="en-GB" sz="3200" dirty="0" err="1" smtClean="0"/>
              <a:t>innen</a:t>
            </a:r>
            <a:r>
              <a:rPr lang="en-GB" sz="3200" dirty="0" smtClean="0"/>
              <a:t>” (</a:t>
            </a:r>
            <a:r>
              <a:rPr lang="en-GB" sz="3200" i="1" dirty="0" smtClean="0"/>
              <a:t>Hermann </a:t>
            </a:r>
            <a:r>
              <a:rPr lang="en-GB" sz="3200" i="1" dirty="0" err="1" smtClean="0"/>
              <a:t>Hesse</a:t>
            </a:r>
            <a:r>
              <a:rPr lang="en-GB" sz="3200" dirty="0" smtClean="0"/>
              <a:t>)</a:t>
            </a:r>
          </a:p>
          <a:p>
            <a:pPr algn="just">
              <a:buFont typeface="Arial" pitchFamily="34" charset="0"/>
              <a:buChar char="•"/>
            </a:pPr>
            <a:endParaRPr lang="en-GB" sz="3200" dirty="0" smtClean="0"/>
          </a:p>
          <a:p>
            <a:pPr algn="ctr">
              <a:buNone/>
            </a:pPr>
            <a:r>
              <a:rPr lang="hu-HU" sz="3200" b="1" dirty="0" smtClean="0"/>
              <a:t>PSI </a:t>
            </a:r>
            <a:r>
              <a:rPr lang="hu-HU" sz="3200" b="1" dirty="0" smtClean="0">
                <a:sym typeface="Wingdings" pitchFamily="2" charset="2"/>
              </a:rPr>
              <a:t></a:t>
            </a:r>
            <a:r>
              <a:rPr lang="hu-HU" sz="3200" b="1" dirty="0" smtClean="0"/>
              <a:t> </a:t>
            </a:r>
            <a:r>
              <a:rPr lang="en-GB" sz="3200" b="1" dirty="0" smtClean="0"/>
              <a:t>cumbersome feature  </a:t>
            </a:r>
            <a:r>
              <a:rPr lang="en-GB" sz="3200" dirty="0" smtClean="0">
                <a:sym typeface="Wingdings" pitchFamily="2" charset="2"/>
              </a:rPr>
              <a:t> 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less innovation experience </a:t>
            </a:r>
            <a:r>
              <a:rPr lang="en-GB" sz="3200" b="1" i="1" dirty="0" err="1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vis</a:t>
            </a:r>
            <a:r>
              <a:rPr lang="en-GB" sz="3200" b="1" i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-á-</a:t>
            </a:r>
            <a:r>
              <a:rPr lang="en-GB" sz="3200" b="1" i="1" dirty="0" err="1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vis</a:t>
            </a:r>
            <a:r>
              <a:rPr lang="en-GB" sz="3200" b="1" dirty="0" smtClean="0">
                <a:solidFill>
                  <a:schemeClr val="accent1"/>
                </a:solidFill>
                <a:ea typeface="Times New Roman" pitchFamily="18" charset="0"/>
                <a:cs typeface="Arial" pitchFamily="34" charset="0"/>
              </a:rPr>
              <a:t> the private sector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err="1" smtClean="0"/>
              <a:t>Examples</a:t>
            </a:r>
            <a:r>
              <a:rPr lang="hu-HU" dirty="0" smtClean="0"/>
              <a:t> of </a:t>
            </a:r>
            <a:r>
              <a:rPr lang="hu-HU" dirty="0" err="1" smtClean="0"/>
              <a:t>PSIs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hu-HU" sz="2600" dirty="0" err="1" smtClean="0"/>
              <a:t>workplace</a:t>
            </a:r>
            <a:r>
              <a:rPr lang="hu-HU" sz="2600" dirty="0" smtClean="0"/>
              <a:t> </a:t>
            </a:r>
            <a:r>
              <a:rPr lang="hu-HU" sz="2600" dirty="0" err="1" smtClean="0"/>
              <a:t>innovation</a:t>
            </a:r>
            <a:endParaRPr lang="hu-HU" sz="2600" dirty="0" smtClean="0"/>
          </a:p>
          <a:p>
            <a:pPr lvl="0"/>
            <a:r>
              <a:rPr lang="hu-HU" sz="2600" dirty="0" smtClean="0"/>
              <a:t>project-, </a:t>
            </a:r>
            <a:r>
              <a:rPr lang="hu-HU" sz="2600" dirty="0" err="1" smtClean="0"/>
              <a:t>team-based</a:t>
            </a:r>
            <a:r>
              <a:rPr lang="hu-HU" sz="2600" dirty="0" smtClean="0"/>
              <a:t> </a:t>
            </a:r>
            <a:r>
              <a:rPr lang="hu-HU" sz="2600" dirty="0" err="1" smtClean="0"/>
              <a:t>organisation</a:t>
            </a:r>
            <a:endParaRPr lang="hu-HU" sz="2600" dirty="0" smtClean="0"/>
          </a:p>
          <a:p>
            <a:pPr lvl="0"/>
            <a:r>
              <a:rPr lang="hu-HU" sz="2600" dirty="0" err="1" smtClean="0"/>
              <a:t>boundary-crossing</a:t>
            </a:r>
            <a:r>
              <a:rPr lang="hu-HU" sz="2600" dirty="0" smtClean="0"/>
              <a:t> management and </a:t>
            </a:r>
            <a:r>
              <a:rPr lang="hu-HU" sz="2600" dirty="0" err="1" smtClean="0"/>
              <a:t>careers</a:t>
            </a:r>
            <a:r>
              <a:rPr lang="hu-HU" sz="2600" dirty="0" smtClean="0"/>
              <a:t>, </a:t>
            </a:r>
            <a:r>
              <a:rPr lang="hu-HU" sz="2600" dirty="0" err="1" smtClean="0"/>
              <a:t>awards</a:t>
            </a:r>
            <a:endParaRPr lang="hu-HU" sz="2600" dirty="0" smtClean="0"/>
          </a:p>
          <a:p>
            <a:pPr lvl="0"/>
            <a:r>
              <a:rPr lang="hu-HU" sz="2600" dirty="0" err="1" smtClean="0"/>
              <a:t>putting</a:t>
            </a:r>
            <a:r>
              <a:rPr lang="hu-HU" sz="2600" dirty="0" smtClean="0"/>
              <a:t> </a:t>
            </a:r>
            <a:r>
              <a:rPr lang="hu-HU" sz="2600" dirty="0" err="1" smtClean="0"/>
              <a:t>customers</a:t>
            </a:r>
            <a:r>
              <a:rPr lang="hu-HU" sz="2600" dirty="0" smtClean="0"/>
              <a:t>' </a:t>
            </a:r>
            <a:r>
              <a:rPr lang="hu-HU" sz="2600" dirty="0" err="1" smtClean="0"/>
              <a:t>perspectives</a:t>
            </a:r>
            <a:r>
              <a:rPr lang="hu-HU" sz="2600" dirty="0" smtClean="0"/>
              <a:t> and </a:t>
            </a:r>
            <a:r>
              <a:rPr lang="hu-HU" sz="2600" dirty="0" err="1" smtClean="0"/>
              <a:t>needs</a:t>
            </a:r>
            <a:r>
              <a:rPr lang="hu-HU" sz="2600" dirty="0" smtClean="0"/>
              <a:t> </a:t>
            </a:r>
            <a:r>
              <a:rPr lang="hu-HU" sz="2600" dirty="0" err="1" smtClean="0"/>
              <a:t>into</a:t>
            </a:r>
            <a:r>
              <a:rPr lang="hu-HU" sz="2600" dirty="0" smtClean="0"/>
              <a:t> </a:t>
            </a:r>
            <a:r>
              <a:rPr lang="hu-HU" sz="2600" dirty="0" err="1" smtClean="0"/>
              <a:t>the</a:t>
            </a:r>
            <a:r>
              <a:rPr lang="hu-HU" sz="2600" dirty="0" smtClean="0"/>
              <a:t> </a:t>
            </a:r>
            <a:r>
              <a:rPr lang="hu-HU" sz="2600" dirty="0" err="1" smtClean="0"/>
              <a:t>focus</a:t>
            </a:r>
            <a:endParaRPr lang="hu-HU" sz="2600" dirty="0" smtClean="0"/>
          </a:p>
          <a:p>
            <a:pPr lvl="0"/>
            <a:r>
              <a:rPr lang="hu-HU" sz="2600" dirty="0" err="1" smtClean="0"/>
              <a:t>innovative</a:t>
            </a:r>
            <a:r>
              <a:rPr lang="hu-HU" sz="2600" dirty="0" smtClean="0"/>
              <a:t> </a:t>
            </a:r>
            <a:r>
              <a:rPr lang="hu-HU" sz="2600" dirty="0" err="1" smtClean="0"/>
              <a:t>public</a:t>
            </a:r>
            <a:r>
              <a:rPr lang="hu-HU" sz="2600" dirty="0" smtClean="0"/>
              <a:t> </a:t>
            </a:r>
            <a:r>
              <a:rPr lang="hu-HU" sz="2600" dirty="0" err="1" smtClean="0"/>
              <a:t>finance</a:t>
            </a:r>
            <a:r>
              <a:rPr lang="hu-HU" sz="2600" dirty="0" smtClean="0"/>
              <a:t>, PPI, </a:t>
            </a:r>
            <a:r>
              <a:rPr lang="hu-HU" sz="2600" dirty="0" err="1" smtClean="0"/>
              <a:t>innovative</a:t>
            </a:r>
            <a:r>
              <a:rPr lang="hu-HU" sz="2600" dirty="0" smtClean="0"/>
              <a:t> </a:t>
            </a:r>
            <a:r>
              <a:rPr lang="hu-HU" sz="2600" dirty="0" err="1" smtClean="0"/>
              <a:t>procurement</a:t>
            </a:r>
            <a:endParaRPr lang="hu-HU" sz="2600" dirty="0" smtClean="0"/>
          </a:p>
          <a:p>
            <a:pPr lvl="0"/>
            <a:r>
              <a:rPr lang="hu-HU" sz="2600" dirty="0" err="1" smtClean="0"/>
              <a:t>involvement</a:t>
            </a:r>
            <a:r>
              <a:rPr lang="hu-HU" sz="2600" dirty="0" smtClean="0"/>
              <a:t> of </a:t>
            </a:r>
            <a:r>
              <a:rPr lang="hu-HU" sz="2600" dirty="0" err="1" smtClean="0"/>
              <a:t>all</a:t>
            </a:r>
            <a:r>
              <a:rPr lang="hu-HU" sz="2600" dirty="0" smtClean="0"/>
              <a:t> </a:t>
            </a:r>
            <a:r>
              <a:rPr lang="hu-HU" sz="2600" dirty="0" err="1" smtClean="0"/>
              <a:t>the</a:t>
            </a:r>
            <a:r>
              <a:rPr lang="hu-HU" sz="2600" dirty="0" smtClean="0"/>
              <a:t> </a:t>
            </a:r>
            <a:r>
              <a:rPr lang="hu-HU" sz="2600" dirty="0" err="1" smtClean="0"/>
              <a:t>beneficiary</a:t>
            </a:r>
            <a:r>
              <a:rPr lang="hu-HU" sz="2600" dirty="0" smtClean="0"/>
              <a:t> </a:t>
            </a:r>
            <a:r>
              <a:rPr lang="hu-HU" sz="2600" dirty="0" err="1" smtClean="0"/>
              <a:t>community</a:t>
            </a:r>
            <a:r>
              <a:rPr lang="hu-HU" sz="2600" dirty="0" smtClean="0"/>
              <a:t> (</a:t>
            </a:r>
            <a:r>
              <a:rPr lang="hu-HU" sz="2600" dirty="0" err="1" smtClean="0"/>
              <a:t>e.g</a:t>
            </a:r>
            <a:r>
              <a:rPr lang="hu-HU" sz="2600" dirty="0" smtClean="0"/>
              <a:t>. </a:t>
            </a:r>
            <a:r>
              <a:rPr lang="hu-HU" sz="2600" b="1" dirty="0" err="1" smtClean="0"/>
              <a:t>participatory</a:t>
            </a:r>
            <a:r>
              <a:rPr lang="hu-HU" sz="2600" b="1" dirty="0" smtClean="0"/>
              <a:t> </a:t>
            </a:r>
            <a:r>
              <a:rPr lang="hu-HU" sz="2600" b="1" dirty="0" err="1" smtClean="0"/>
              <a:t>budgeting</a:t>
            </a:r>
            <a:r>
              <a:rPr lang="hu-HU" sz="2600" dirty="0" smtClean="0"/>
              <a:t> </a:t>
            </a:r>
            <a:r>
              <a:rPr lang="hu-HU" sz="2600" dirty="0" smtClean="0">
                <a:sym typeface="Wingdings" pitchFamily="2" charset="2"/>
              </a:rPr>
              <a:t> </a:t>
            </a:r>
            <a:r>
              <a:rPr lang="hu-HU" sz="2600" b="1" dirty="0" err="1" smtClean="0">
                <a:sym typeface="Wingdings" pitchFamily="2" charset="2"/>
              </a:rPr>
              <a:t>increases</a:t>
            </a:r>
            <a:r>
              <a:rPr lang="hu-HU" sz="2600" b="1" dirty="0" smtClean="0">
                <a:sym typeface="Wingdings" pitchFamily="2" charset="2"/>
              </a:rPr>
              <a:t> </a:t>
            </a:r>
            <a:r>
              <a:rPr lang="hu-HU" sz="2600" b="1" dirty="0" err="1" smtClean="0">
                <a:sym typeface="Wingdings" pitchFamily="2" charset="2"/>
              </a:rPr>
              <a:t>trust</a:t>
            </a:r>
            <a:r>
              <a:rPr lang="hu-HU" sz="2600" b="1" dirty="0" smtClean="0">
                <a:sym typeface="Wingdings" pitchFamily="2" charset="2"/>
              </a:rPr>
              <a:t> </a:t>
            </a:r>
            <a:r>
              <a:rPr lang="hu-HU" sz="2600" b="1" dirty="0" err="1" smtClean="0">
                <a:sym typeface="Wingdings" pitchFamily="2" charset="2"/>
              </a:rPr>
              <a:t>base</a:t>
            </a:r>
            <a:endParaRPr lang="hu-HU" sz="2600" b="1" dirty="0" smtClean="0"/>
          </a:p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790999" y="3244334"/>
            <a:ext cx="30812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4000" b="1" dirty="0" smtClean="0">
                <a:solidFill>
                  <a:schemeClr val="accent1"/>
                </a:solidFill>
              </a:rPr>
              <a:t>3. </a:t>
            </a:r>
            <a:r>
              <a:rPr lang="hu-HU" sz="4000" b="1" dirty="0" err="1" smtClean="0">
                <a:solidFill>
                  <a:schemeClr val="accent1"/>
                </a:solidFill>
              </a:rPr>
              <a:t>Conclusion</a:t>
            </a:r>
            <a:endParaRPr lang="hu-H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hu-HU" dirty="0" err="1" smtClean="0"/>
              <a:t>Conclusion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Hungary is currently </a:t>
            </a:r>
            <a:r>
              <a:rPr lang="en-GB" sz="2400" b="1" dirty="0" smtClean="0">
                <a:solidFill>
                  <a:schemeClr val="accent1"/>
                </a:solidFill>
              </a:rPr>
              <a:t>far from fulfilling </a:t>
            </a:r>
            <a:r>
              <a:rPr lang="en-GB" sz="2400" dirty="0" smtClean="0"/>
              <a:t>the requirements of euro-adoption;</a:t>
            </a:r>
          </a:p>
          <a:p>
            <a:r>
              <a:rPr lang="en-GB" sz="2400" dirty="0" smtClean="0"/>
              <a:t>Monetary and fiscal policy should behave in a </a:t>
            </a:r>
            <a:r>
              <a:rPr lang="en-GB" sz="2400" b="1" dirty="0" smtClean="0">
                <a:solidFill>
                  <a:schemeClr val="accent1"/>
                </a:solidFill>
              </a:rPr>
              <a:t>symbiotic</a:t>
            </a:r>
            <a:r>
              <a:rPr lang="en-GB" sz="2400" dirty="0" smtClean="0"/>
              <a:t> way;</a:t>
            </a:r>
          </a:p>
          <a:p>
            <a:pPr algn="just"/>
            <a:r>
              <a:rPr lang="en-GB" sz="2400" dirty="0" smtClean="0"/>
              <a:t>Fiscal consolidation is needed in </a:t>
            </a:r>
            <a:r>
              <a:rPr lang="en-GB" sz="2400" b="1" dirty="0" smtClean="0">
                <a:solidFill>
                  <a:schemeClr val="accent1"/>
                </a:solidFill>
              </a:rPr>
              <a:t>a more holistic and strategic way</a:t>
            </a:r>
            <a:r>
              <a:rPr lang="en-GB" sz="2400" dirty="0" smtClean="0"/>
              <a:t> (i.e. not being focused exclusively on mechanistically consolidated deficits to targets judged as optimal ones);</a:t>
            </a:r>
          </a:p>
          <a:p>
            <a:r>
              <a:rPr lang="en-GB" sz="2400" dirty="0" smtClean="0"/>
              <a:t>Unfold the potential of </a:t>
            </a:r>
            <a:r>
              <a:rPr lang="en-GB" sz="2400" b="1" dirty="0" smtClean="0">
                <a:solidFill>
                  <a:schemeClr val="accent1"/>
                </a:solidFill>
              </a:rPr>
              <a:t>public sector innovation</a:t>
            </a:r>
            <a:r>
              <a:rPr lang="en-GB" sz="2400" dirty="0" smtClean="0"/>
              <a:t>;</a:t>
            </a:r>
          </a:p>
          <a:p>
            <a:pPr algn="just"/>
            <a:r>
              <a:rPr lang="en-GB" sz="2400" dirty="0" smtClean="0"/>
              <a:t>EZ accession requires all time government to be engaged in cultivating a fertile ground for it </a:t>
            </a:r>
            <a:r>
              <a:rPr lang="en-GB" sz="2400" i="1" dirty="0" smtClean="0"/>
              <a:t>via</a:t>
            </a:r>
            <a:r>
              <a:rPr lang="en-GB" sz="2400" dirty="0" smtClean="0"/>
              <a:t> </a:t>
            </a:r>
            <a:r>
              <a:rPr lang="en-GB" sz="2400" b="1" dirty="0" smtClean="0">
                <a:solidFill>
                  <a:schemeClr val="accent1"/>
                </a:solidFill>
              </a:rPr>
              <a:t>credible plans and actions </a:t>
            </a:r>
            <a:r>
              <a:rPr lang="en-GB" sz="2400" dirty="0" smtClean="0"/>
              <a:t>(e.g. stipulating and announcing a target date);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757758"/>
          </a:xfrm>
        </p:spPr>
        <p:txBody>
          <a:bodyPr>
            <a:normAutofit fontScale="92500" lnSpcReduction="20000"/>
          </a:bodyPr>
          <a:lstStyle/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b="1" dirty="0" smtClean="0"/>
              <a:t>Thank you very much for your attention!</a:t>
            </a:r>
          </a:p>
          <a:p>
            <a:endParaRPr lang="en-GB" dirty="0" smtClean="0"/>
          </a:p>
          <a:p>
            <a:pPr algn="r">
              <a:buNone/>
            </a:pPr>
            <a:endParaRPr lang="en-GB" sz="1600" b="1" dirty="0" smtClean="0"/>
          </a:p>
          <a:p>
            <a:pPr algn="r">
              <a:buNone/>
            </a:pPr>
            <a:endParaRPr lang="en-GB" sz="1600" b="1" dirty="0" smtClean="0"/>
          </a:p>
          <a:p>
            <a:pPr algn="r">
              <a:buNone/>
            </a:pPr>
            <a:endParaRPr lang="en-GB" sz="1600" b="1" dirty="0" smtClean="0"/>
          </a:p>
          <a:p>
            <a:pPr algn="r">
              <a:buNone/>
            </a:pPr>
            <a:r>
              <a:rPr lang="en-GB" sz="1900" b="1" dirty="0" smtClean="0"/>
              <a:t>Olivér Kovács</a:t>
            </a:r>
          </a:p>
          <a:p>
            <a:pPr algn="r">
              <a:buNone/>
            </a:pPr>
            <a:r>
              <a:rPr lang="en-GB" sz="1600" dirty="0" smtClean="0"/>
              <a:t>Research Fellow</a:t>
            </a:r>
          </a:p>
          <a:p>
            <a:pPr algn="r">
              <a:buNone/>
            </a:pPr>
            <a:r>
              <a:rPr lang="en-GB" sz="1600" dirty="0" smtClean="0"/>
              <a:t>ICEG European </a:t>
            </a:r>
            <a:r>
              <a:rPr lang="en-GB" sz="1600" dirty="0" err="1" smtClean="0"/>
              <a:t>Center</a:t>
            </a:r>
            <a:endParaRPr lang="en-GB" sz="1600" dirty="0" smtClean="0"/>
          </a:p>
          <a:p>
            <a:pPr algn="r">
              <a:buNone/>
            </a:pPr>
            <a:r>
              <a:rPr lang="en-GB" sz="1600" b="1" dirty="0" smtClean="0">
                <a:solidFill>
                  <a:srgbClr val="00B0F0"/>
                </a:solidFill>
                <a:hlinkClick r:id="rId2"/>
              </a:rPr>
              <a:t>okovacs@icegec.hu</a:t>
            </a:r>
            <a:r>
              <a:rPr lang="en-GB" sz="1600" dirty="0" smtClean="0"/>
              <a:t> </a:t>
            </a:r>
          </a:p>
          <a:p>
            <a:endParaRPr lang="en-GB" dirty="0"/>
          </a:p>
        </p:txBody>
      </p:sp>
      <p:sp>
        <p:nvSpPr>
          <p:cNvPr id="5" name="Szövegdoboz 4"/>
          <p:cNvSpPr txBox="1"/>
          <p:nvPr/>
        </p:nvSpPr>
        <p:spPr>
          <a:xfrm>
            <a:off x="214282" y="142852"/>
            <a:ext cx="892971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smtClean="0"/>
              <a:t>22 </a:t>
            </a:r>
            <a:r>
              <a:rPr lang="hu-HU" sz="1400" dirty="0" smtClean="0"/>
              <a:t>November 2013, Bratislava </a:t>
            </a:r>
            <a:br>
              <a:rPr lang="hu-HU" sz="1400" dirty="0" smtClean="0"/>
            </a:br>
            <a:r>
              <a:rPr lang="hu-HU" sz="1400" dirty="0" smtClean="0"/>
              <a:t>					 		</a:t>
            </a:r>
            <a:r>
              <a:rPr lang="en-US" sz="1600" dirty="0" smtClean="0"/>
              <a:t>Crisis in the </a:t>
            </a:r>
            <a:r>
              <a:rPr lang="en-US" sz="1600" dirty="0" err="1" smtClean="0"/>
              <a:t>Eurozone</a:t>
            </a:r>
            <a:r>
              <a:rPr lang="en-US" sz="1600" dirty="0" smtClean="0"/>
              <a:t>: </a:t>
            </a:r>
            <a:r>
              <a:rPr lang="hu-HU" sz="1600" dirty="0" smtClean="0"/>
              <a:t>								</a:t>
            </a:r>
            <a:r>
              <a:rPr lang="en-US" sz="1600" dirty="0" smtClean="0"/>
              <a:t>Slovak Experiences with</a:t>
            </a:r>
            <a:r>
              <a:rPr lang="hu-HU" sz="1600" dirty="0" smtClean="0"/>
              <a:t> 							</a:t>
            </a:r>
            <a:r>
              <a:rPr lang="en-US" sz="1600" dirty="0" smtClean="0"/>
              <a:t>the Common Currency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970</TotalTime>
  <Words>1184</Words>
  <Application>Microsoft Office PowerPoint</Application>
  <PresentationFormat>Diavetítés a képernyőre (4:3 oldalarány)</PresentationFormat>
  <Paragraphs>165</Paragraphs>
  <Slides>27</Slides>
  <Notes>3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27</vt:i4>
      </vt:variant>
    </vt:vector>
  </HeadingPairs>
  <TitlesOfParts>
    <vt:vector size="28" baseType="lpstr">
      <vt:lpstr>Medián</vt:lpstr>
      <vt:lpstr>Hungary and the Euro – Challenges and Perspectives   </vt:lpstr>
      <vt:lpstr>Outline</vt:lpstr>
      <vt:lpstr>3. dia</vt:lpstr>
      <vt:lpstr>Macroeconomic instability  – Catching up or getting stuck?</vt:lpstr>
      <vt:lpstr>Macroeconomic instability  – Unsustainable fiscal governance</vt:lpstr>
      <vt:lpstr>6. dia</vt:lpstr>
      <vt:lpstr>7. dia</vt:lpstr>
      <vt:lpstr>8. dia</vt:lpstr>
      <vt:lpstr>9. dia</vt:lpstr>
      <vt:lpstr>10. dia</vt:lpstr>
      <vt:lpstr>11. dia</vt:lpstr>
      <vt:lpstr>Macroeconomic instability  – Destabilising, rather than stabilising</vt:lpstr>
      <vt:lpstr>Status of criteria for Euro-adoption</vt:lpstr>
      <vt:lpstr>Macroeconomic instability </vt:lpstr>
      <vt:lpstr>15. dia</vt:lpstr>
      <vt:lpstr>Old and new challenges</vt:lpstr>
      <vt:lpstr>Relatively weak productivity performance of Europe</vt:lpstr>
      <vt:lpstr>Old and new challenges</vt:lpstr>
      <vt:lpstr>Declining trust base of citizens</vt:lpstr>
      <vt:lpstr>Old and new challenges</vt:lpstr>
      <vt:lpstr>21. dia</vt:lpstr>
      <vt:lpstr>Public sector innovation (PSI)</vt:lpstr>
      <vt:lpstr>Main features of public sector innovation</vt:lpstr>
      <vt:lpstr>Examples of PSIs</vt:lpstr>
      <vt:lpstr>25. dia</vt:lpstr>
      <vt:lpstr>Conclusion</vt:lpstr>
      <vt:lpstr>27.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Hungary and the Euro – Challenges and Perspectives   </dc:title>
  <cp:lastModifiedBy>Olivér Kovács</cp:lastModifiedBy>
  <cp:revision>134</cp:revision>
  <dcterms:modified xsi:type="dcterms:W3CDTF">2013-11-20T13:09:07Z</dcterms:modified>
</cp:coreProperties>
</file>