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xls" ContentType="application/vnd.ms-exce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theme/themeOverride1.xml" ContentType="application/vnd.openxmlformats-officedocument.themeOverr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theme/themeOverride2.xml" ContentType="application/vnd.openxmlformats-officedocument.themeOverr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33"/>
  </p:notesMasterIdLst>
  <p:sldIdLst>
    <p:sldId id="256" r:id="rId2"/>
    <p:sldId id="433" r:id="rId3"/>
    <p:sldId id="432" r:id="rId4"/>
    <p:sldId id="438" r:id="rId5"/>
    <p:sldId id="435" r:id="rId6"/>
    <p:sldId id="427" r:id="rId7"/>
    <p:sldId id="420" r:id="rId8"/>
    <p:sldId id="441" r:id="rId9"/>
    <p:sldId id="423" r:id="rId10"/>
    <p:sldId id="442" r:id="rId11"/>
    <p:sldId id="421" r:id="rId12"/>
    <p:sldId id="439" r:id="rId13"/>
    <p:sldId id="424" r:id="rId14"/>
    <p:sldId id="425" r:id="rId15"/>
    <p:sldId id="428" r:id="rId16"/>
    <p:sldId id="444" r:id="rId17"/>
    <p:sldId id="422" r:id="rId18"/>
    <p:sldId id="400" r:id="rId19"/>
    <p:sldId id="401" r:id="rId20"/>
    <p:sldId id="403" r:id="rId21"/>
    <p:sldId id="418" r:id="rId22"/>
    <p:sldId id="436" r:id="rId23"/>
    <p:sldId id="440" r:id="rId24"/>
    <p:sldId id="426" r:id="rId25"/>
    <p:sldId id="434" r:id="rId26"/>
    <p:sldId id="443" r:id="rId27"/>
    <p:sldId id="447" r:id="rId28"/>
    <p:sldId id="429" r:id="rId29"/>
    <p:sldId id="430" r:id="rId30"/>
    <p:sldId id="419" r:id="rId31"/>
    <p:sldId id="446" r:id="rId32"/>
  </p:sldIdLst>
  <p:sldSz cx="9144000" cy="6858000" type="screen4x3"/>
  <p:notesSz cx="6858000" cy="9144000"/>
  <p:defaultTextStyle>
    <a:defPPr>
      <a:defRPr lang="sk-SK"/>
    </a:defPPr>
    <a:lvl1pPr algn="l" rtl="0" fontAlgn="base">
      <a:spcBef>
        <a:spcPct val="0"/>
      </a:spcBef>
      <a:spcAft>
        <a:spcPct val="0"/>
      </a:spcAft>
      <a:defRPr sz="3600" kern="1200">
        <a:solidFill>
          <a:schemeClr val="tx1"/>
        </a:solidFill>
        <a:latin typeface="Arial" charset="0"/>
        <a:ea typeface="+mn-ea"/>
        <a:cs typeface="Arial" charset="0"/>
      </a:defRPr>
    </a:lvl1pPr>
    <a:lvl2pPr marL="457200" algn="l" rtl="0" fontAlgn="base">
      <a:spcBef>
        <a:spcPct val="0"/>
      </a:spcBef>
      <a:spcAft>
        <a:spcPct val="0"/>
      </a:spcAft>
      <a:defRPr sz="3600" kern="1200">
        <a:solidFill>
          <a:schemeClr val="tx1"/>
        </a:solidFill>
        <a:latin typeface="Arial" charset="0"/>
        <a:ea typeface="+mn-ea"/>
        <a:cs typeface="Arial" charset="0"/>
      </a:defRPr>
    </a:lvl2pPr>
    <a:lvl3pPr marL="914400" algn="l" rtl="0" fontAlgn="base">
      <a:spcBef>
        <a:spcPct val="0"/>
      </a:spcBef>
      <a:spcAft>
        <a:spcPct val="0"/>
      </a:spcAft>
      <a:defRPr sz="3600" kern="1200">
        <a:solidFill>
          <a:schemeClr val="tx1"/>
        </a:solidFill>
        <a:latin typeface="Arial" charset="0"/>
        <a:ea typeface="+mn-ea"/>
        <a:cs typeface="Arial" charset="0"/>
      </a:defRPr>
    </a:lvl3pPr>
    <a:lvl4pPr marL="1371600" algn="l" rtl="0" fontAlgn="base">
      <a:spcBef>
        <a:spcPct val="0"/>
      </a:spcBef>
      <a:spcAft>
        <a:spcPct val="0"/>
      </a:spcAft>
      <a:defRPr sz="3600" kern="1200">
        <a:solidFill>
          <a:schemeClr val="tx1"/>
        </a:solidFill>
        <a:latin typeface="Arial" charset="0"/>
        <a:ea typeface="+mn-ea"/>
        <a:cs typeface="Arial" charset="0"/>
      </a:defRPr>
    </a:lvl4pPr>
    <a:lvl5pPr marL="1828800" algn="l" rtl="0" fontAlgn="base">
      <a:spcBef>
        <a:spcPct val="0"/>
      </a:spcBef>
      <a:spcAft>
        <a:spcPct val="0"/>
      </a:spcAft>
      <a:defRPr sz="3600" kern="1200">
        <a:solidFill>
          <a:schemeClr val="tx1"/>
        </a:solidFill>
        <a:latin typeface="Arial" charset="0"/>
        <a:ea typeface="+mn-ea"/>
        <a:cs typeface="Arial" charset="0"/>
      </a:defRPr>
    </a:lvl5pPr>
    <a:lvl6pPr marL="2286000" algn="l" defTabSz="914400" rtl="0" eaLnBrk="1" latinLnBrk="0" hangingPunct="1">
      <a:defRPr sz="3600" kern="1200">
        <a:solidFill>
          <a:schemeClr val="tx1"/>
        </a:solidFill>
        <a:latin typeface="Arial" charset="0"/>
        <a:ea typeface="+mn-ea"/>
        <a:cs typeface="Arial" charset="0"/>
      </a:defRPr>
    </a:lvl6pPr>
    <a:lvl7pPr marL="2743200" algn="l" defTabSz="914400" rtl="0" eaLnBrk="1" latinLnBrk="0" hangingPunct="1">
      <a:defRPr sz="3600" kern="1200">
        <a:solidFill>
          <a:schemeClr val="tx1"/>
        </a:solidFill>
        <a:latin typeface="Arial" charset="0"/>
        <a:ea typeface="+mn-ea"/>
        <a:cs typeface="Arial" charset="0"/>
      </a:defRPr>
    </a:lvl7pPr>
    <a:lvl8pPr marL="3200400" algn="l" defTabSz="914400" rtl="0" eaLnBrk="1" latinLnBrk="0" hangingPunct="1">
      <a:defRPr sz="3600" kern="1200">
        <a:solidFill>
          <a:schemeClr val="tx1"/>
        </a:solidFill>
        <a:latin typeface="Arial" charset="0"/>
        <a:ea typeface="+mn-ea"/>
        <a:cs typeface="Arial" charset="0"/>
      </a:defRPr>
    </a:lvl8pPr>
    <a:lvl9pPr marL="3657600" algn="l" defTabSz="914400" rtl="0" eaLnBrk="1" latinLnBrk="0" hangingPunct="1">
      <a:defRPr sz="36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66FF"/>
    <a:srgbClr val="FF3399"/>
  </p:clrMru>
</p:presentationPr>
</file>

<file path=ppt/tableStyles.xml><?xml version="1.0" encoding="utf-8"?>
<a:tblStyleLst xmlns:a="http://schemas.openxmlformats.org/drawingml/2006/main" def="{5C22544A-7EE6-4342-B048-85BDC9FD1C3A}">
  <a:tblStyle styleId="{5C22544A-7EE6-4342-B048-85BDC9FD1C3A}" styleName="Stredný štýl 2 - zvýrazneni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110" d="100"/>
          <a:sy n="110" d="100"/>
        </p:scale>
        <p:origin x="-1650"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oleObject" Target="file:///C:\Documents%20and%20Settings\User\My%20Documents\Dropbox\Dropbox\2013\INEKO\LeTourZamestnanost.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C:\Documents%20and%20Settings\User\My%20Documents\Dropbox\Dropbox\2013\INEKO\LeTourZamestnanost.xlsx" TargetMode="External"/><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sk-SK"/>
  <c:clrMapOvr bg1="lt1" tx1="dk1" bg2="lt2" tx2="dk2" accent1="accent1" accent2="accent2" accent3="accent3" accent4="accent4" accent5="accent5" accent6="accent6" hlink="hlink" folHlink="folHlink"/>
  <c:chart>
    <c:plotArea>
      <c:layout/>
      <c:scatterChart>
        <c:scatterStyle val="lineMarker"/>
        <c:ser>
          <c:idx val="0"/>
          <c:order val="0"/>
          <c:marker>
            <c:symbol val="none"/>
          </c:marker>
          <c:xVal>
            <c:numRef>
              <c:f>Hárok1!$J$3:$J$23</c:f>
              <c:numCache>
                <c:formatCode>General</c:formatCode>
                <c:ptCount val="21"/>
                <c:pt idx="0">
                  <c:v>20</c:v>
                </c:pt>
                <c:pt idx="1">
                  <c:v>21</c:v>
                </c:pt>
                <c:pt idx="2">
                  <c:v>22</c:v>
                </c:pt>
                <c:pt idx="3">
                  <c:v>23</c:v>
                </c:pt>
                <c:pt idx="4">
                  <c:v>24</c:v>
                </c:pt>
                <c:pt idx="5">
                  <c:v>25</c:v>
                </c:pt>
                <c:pt idx="6">
                  <c:v>26</c:v>
                </c:pt>
                <c:pt idx="7">
                  <c:v>27</c:v>
                </c:pt>
                <c:pt idx="8">
                  <c:v>28</c:v>
                </c:pt>
                <c:pt idx="9">
                  <c:v>29</c:v>
                </c:pt>
                <c:pt idx="10">
                  <c:v>30</c:v>
                </c:pt>
                <c:pt idx="11">
                  <c:v>31</c:v>
                </c:pt>
                <c:pt idx="12">
                  <c:v>32</c:v>
                </c:pt>
                <c:pt idx="13">
                  <c:v>33</c:v>
                </c:pt>
                <c:pt idx="14">
                  <c:v>34</c:v>
                </c:pt>
                <c:pt idx="15">
                  <c:v>35</c:v>
                </c:pt>
                <c:pt idx="16">
                  <c:v>36</c:v>
                </c:pt>
                <c:pt idx="17">
                  <c:v>37</c:v>
                </c:pt>
                <c:pt idx="18">
                  <c:v>38</c:v>
                </c:pt>
                <c:pt idx="19">
                  <c:v>39</c:v>
                </c:pt>
                <c:pt idx="20">
                  <c:v>40</c:v>
                </c:pt>
              </c:numCache>
            </c:numRef>
          </c:xVal>
          <c:yVal>
            <c:numRef>
              <c:f>Hárok1!$K$3:$K$23</c:f>
              <c:numCache>
                <c:formatCode>General</c:formatCode>
                <c:ptCount val="21"/>
                <c:pt idx="2">
                  <c:v>4</c:v>
                </c:pt>
                <c:pt idx="3">
                  <c:v>2</c:v>
                </c:pt>
                <c:pt idx="4">
                  <c:v>8</c:v>
                </c:pt>
                <c:pt idx="5">
                  <c:v>19</c:v>
                </c:pt>
                <c:pt idx="6">
                  <c:v>10</c:v>
                </c:pt>
                <c:pt idx="7">
                  <c:v>25</c:v>
                </c:pt>
                <c:pt idx="8">
                  <c:v>15</c:v>
                </c:pt>
                <c:pt idx="9">
                  <c:v>18</c:v>
                </c:pt>
                <c:pt idx="10">
                  <c:v>9</c:v>
                </c:pt>
                <c:pt idx="11">
                  <c:v>23</c:v>
                </c:pt>
                <c:pt idx="12">
                  <c:v>19</c:v>
                </c:pt>
                <c:pt idx="13">
                  <c:v>12</c:v>
                </c:pt>
                <c:pt idx="14">
                  <c:v>5</c:v>
                </c:pt>
                <c:pt idx="15">
                  <c:v>10</c:v>
                </c:pt>
                <c:pt idx="16">
                  <c:v>4</c:v>
                </c:pt>
                <c:pt idx="17">
                  <c:v>3</c:v>
                </c:pt>
                <c:pt idx="18">
                  <c:v>8</c:v>
                </c:pt>
                <c:pt idx="19">
                  <c:v>1</c:v>
                </c:pt>
                <c:pt idx="20">
                  <c:v>2</c:v>
                </c:pt>
              </c:numCache>
            </c:numRef>
          </c:yVal>
        </c:ser>
        <c:axId val="52265344"/>
        <c:axId val="52266880"/>
      </c:scatterChart>
      <c:valAx>
        <c:axId val="52265344"/>
        <c:scaling>
          <c:orientation val="minMax"/>
        </c:scaling>
        <c:axPos val="b"/>
        <c:numFmt formatCode="General" sourceLinked="1"/>
        <c:tickLblPos val="nextTo"/>
        <c:crossAx val="52266880"/>
        <c:crosses val="autoZero"/>
        <c:crossBetween val="midCat"/>
      </c:valAx>
      <c:valAx>
        <c:axId val="52266880"/>
        <c:scaling>
          <c:orientation val="minMax"/>
        </c:scaling>
        <c:axPos val="l"/>
        <c:majorGridlines/>
        <c:numFmt formatCode="General" sourceLinked="1"/>
        <c:tickLblPos val="nextTo"/>
        <c:crossAx val="52265344"/>
        <c:crosses val="autoZero"/>
        <c:crossBetween val="midCat"/>
      </c:valAx>
    </c:plotArea>
    <c:plotVisOnly val="1"/>
  </c:chart>
  <c:externalData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sk-SK"/>
  <c:clrMapOvr bg1="lt1" tx1="dk1" bg2="lt2" tx2="dk2" accent1="accent1" accent2="accent2" accent3="accent3" accent4="accent4" accent5="accent5" accent6="accent6" hlink="hlink" folHlink="folHlink"/>
  <c:chart>
    <c:plotArea>
      <c:layout/>
      <c:scatterChart>
        <c:scatterStyle val="lineMarker"/>
        <c:ser>
          <c:idx val="0"/>
          <c:order val="0"/>
          <c:marker>
            <c:symbol val="none"/>
          </c:marker>
          <c:xVal>
            <c:numRef>
              <c:f>Hárok1!$J$3:$J$23</c:f>
              <c:numCache>
                <c:formatCode>General</c:formatCode>
                <c:ptCount val="21"/>
                <c:pt idx="0">
                  <c:v>20</c:v>
                </c:pt>
                <c:pt idx="1">
                  <c:v>21</c:v>
                </c:pt>
                <c:pt idx="2">
                  <c:v>22</c:v>
                </c:pt>
                <c:pt idx="3">
                  <c:v>23</c:v>
                </c:pt>
                <c:pt idx="4">
                  <c:v>24</c:v>
                </c:pt>
                <c:pt idx="5">
                  <c:v>25</c:v>
                </c:pt>
                <c:pt idx="6">
                  <c:v>26</c:v>
                </c:pt>
                <c:pt idx="7">
                  <c:v>27</c:v>
                </c:pt>
                <c:pt idx="8">
                  <c:v>28</c:v>
                </c:pt>
                <c:pt idx="9">
                  <c:v>29</c:v>
                </c:pt>
                <c:pt idx="10">
                  <c:v>30</c:v>
                </c:pt>
                <c:pt idx="11">
                  <c:v>31</c:v>
                </c:pt>
                <c:pt idx="12">
                  <c:v>32</c:v>
                </c:pt>
                <c:pt idx="13">
                  <c:v>33</c:v>
                </c:pt>
                <c:pt idx="14">
                  <c:v>34</c:v>
                </c:pt>
                <c:pt idx="15">
                  <c:v>35</c:v>
                </c:pt>
                <c:pt idx="16">
                  <c:v>36</c:v>
                </c:pt>
                <c:pt idx="17">
                  <c:v>37</c:v>
                </c:pt>
                <c:pt idx="18">
                  <c:v>38</c:v>
                </c:pt>
                <c:pt idx="19">
                  <c:v>39</c:v>
                </c:pt>
                <c:pt idx="20">
                  <c:v>40</c:v>
                </c:pt>
              </c:numCache>
            </c:numRef>
          </c:xVal>
          <c:yVal>
            <c:numRef>
              <c:f>Hárok1!$K$3:$K$23</c:f>
              <c:numCache>
                <c:formatCode>General</c:formatCode>
                <c:ptCount val="21"/>
                <c:pt idx="2">
                  <c:v>4</c:v>
                </c:pt>
                <c:pt idx="3">
                  <c:v>2</c:v>
                </c:pt>
                <c:pt idx="4">
                  <c:v>8</c:v>
                </c:pt>
                <c:pt idx="5">
                  <c:v>19</c:v>
                </c:pt>
                <c:pt idx="6">
                  <c:v>10</c:v>
                </c:pt>
                <c:pt idx="7">
                  <c:v>25</c:v>
                </c:pt>
                <c:pt idx="8">
                  <c:v>15</c:v>
                </c:pt>
                <c:pt idx="9">
                  <c:v>18</c:v>
                </c:pt>
                <c:pt idx="10">
                  <c:v>9</c:v>
                </c:pt>
                <c:pt idx="11">
                  <c:v>23</c:v>
                </c:pt>
                <c:pt idx="12">
                  <c:v>19</c:v>
                </c:pt>
                <c:pt idx="13">
                  <c:v>12</c:v>
                </c:pt>
                <c:pt idx="14">
                  <c:v>5</c:v>
                </c:pt>
                <c:pt idx="15">
                  <c:v>10</c:v>
                </c:pt>
                <c:pt idx="16">
                  <c:v>4</c:v>
                </c:pt>
                <c:pt idx="17">
                  <c:v>3</c:v>
                </c:pt>
                <c:pt idx="18">
                  <c:v>8</c:v>
                </c:pt>
                <c:pt idx="19">
                  <c:v>1</c:v>
                </c:pt>
                <c:pt idx="20">
                  <c:v>2</c:v>
                </c:pt>
              </c:numCache>
            </c:numRef>
          </c:yVal>
        </c:ser>
        <c:axId val="61911808"/>
        <c:axId val="61913344"/>
      </c:scatterChart>
      <c:valAx>
        <c:axId val="61911808"/>
        <c:scaling>
          <c:orientation val="minMax"/>
        </c:scaling>
        <c:axPos val="b"/>
        <c:numFmt formatCode="General" sourceLinked="1"/>
        <c:tickLblPos val="nextTo"/>
        <c:crossAx val="61913344"/>
        <c:crosses val="autoZero"/>
        <c:crossBetween val="midCat"/>
      </c:valAx>
      <c:valAx>
        <c:axId val="61913344"/>
        <c:scaling>
          <c:orientation val="minMax"/>
        </c:scaling>
        <c:axPos val="l"/>
        <c:majorGridlines/>
        <c:numFmt formatCode="General" sourceLinked="1"/>
        <c:tickLblPos val="nextTo"/>
        <c:crossAx val="61911808"/>
        <c:crosses val="autoZero"/>
        <c:crossBetween val="midCat"/>
      </c:valAx>
    </c:plotArea>
    <c:plotVisOnly val="1"/>
  </c:chart>
  <c:externalData r:id="rId2"/>
</c:chartSpace>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9.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atin typeface="Arial" pitchFamily="34" charset="0"/>
                <a:cs typeface="+mn-cs"/>
              </a:defRPr>
            </a:lvl1pPr>
          </a:lstStyle>
          <a:p>
            <a:pPr>
              <a:defRPr/>
            </a:pPr>
            <a:endParaRPr lang="en-GB"/>
          </a:p>
        </p:txBody>
      </p:sp>
      <p:sp>
        <p:nvSpPr>
          <p:cNvPr id="2048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cs typeface="+mn-cs"/>
              </a:defRPr>
            </a:lvl1pPr>
          </a:lstStyle>
          <a:p>
            <a:pPr>
              <a:defRPr/>
            </a:pPr>
            <a:endParaRPr lang="en-GB"/>
          </a:p>
        </p:txBody>
      </p:sp>
      <p:sp>
        <p:nvSpPr>
          <p:cNvPr id="348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048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Kliknite sem a upravte štýly predlohy textu.</a:t>
            </a:r>
          </a:p>
          <a:p>
            <a:pPr lvl="1"/>
            <a:r>
              <a:rPr lang="en-GB" noProof="0" smtClean="0"/>
              <a:t>Druhá úroveň</a:t>
            </a:r>
          </a:p>
          <a:p>
            <a:pPr lvl="2"/>
            <a:r>
              <a:rPr lang="en-GB" noProof="0" smtClean="0"/>
              <a:t>Tretia úroveň</a:t>
            </a:r>
          </a:p>
          <a:p>
            <a:pPr lvl="3"/>
            <a:r>
              <a:rPr lang="en-GB" noProof="0" smtClean="0"/>
              <a:t>Štvrtá úroveň</a:t>
            </a:r>
          </a:p>
          <a:p>
            <a:pPr lvl="4"/>
            <a:r>
              <a:rPr lang="en-GB" noProof="0" smtClean="0"/>
              <a:t>Piata úroveň</a:t>
            </a:r>
          </a:p>
        </p:txBody>
      </p:sp>
      <p:sp>
        <p:nvSpPr>
          <p:cNvPr id="2048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atin typeface="Arial" pitchFamily="34" charset="0"/>
                <a:cs typeface="+mn-cs"/>
              </a:defRPr>
            </a:lvl1pPr>
          </a:lstStyle>
          <a:p>
            <a:pPr>
              <a:defRPr/>
            </a:pPr>
            <a:endParaRPr lang="en-GB"/>
          </a:p>
        </p:txBody>
      </p:sp>
      <p:sp>
        <p:nvSpPr>
          <p:cNvPr id="2048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cs typeface="+mn-cs"/>
              </a:defRPr>
            </a:lvl1pPr>
          </a:lstStyle>
          <a:p>
            <a:pPr>
              <a:defRPr/>
            </a:pPr>
            <a:fld id="{C78B3D74-82C7-4C11-BDD2-1F9A506DD6AA}" type="slidenum">
              <a:rPr lang="en-GB"/>
              <a:pPr>
                <a:defRPr/>
              </a:pPr>
              <a:t>‹#›</a:t>
            </a:fld>
            <a:endParaRPr lang="en-GB"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C1499344-BEB1-4FED-B222-75F731C42926}" type="slidenum">
              <a:rPr lang="en-GB" smtClean="0">
                <a:latin typeface="Arial" charset="0"/>
              </a:rPr>
              <a:pPr>
                <a:defRPr/>
              </a:pPr>
              <a:t>2</a:t>
            </a:fld>
            <a:endParaRPr lang="en-GB" smtClean="0">
              <a:latin typeface="Arial"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F328A767-08F5-4041-B486-289042537886}" type="slidenum">
              <a:rPr lang="en-GB" smtClean="0">
                <a:latin typeface="Arial" charset="0"/>
              </a:rPr>
              <a:pPr>
                <a:defRPr/>
              </a:pPr>
              <a:t>3</a:t>
            </a:fld>
            <a:endParaRPr lang="en-GB" smtClean="0">
              <a:latin typeface="Arial" charset="0"/>
            </a:endParaRPr>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AC85823F-768C-4D0A-86B9-E51B62898BE9}" type="slidenum">
              <a:rPr lang="en-GB" smtClean="0">
                <a:latin typeface="Arial" charset="0"/>
              </a:rPr>
              <a:pPr>
                <a:defRPr/>
              </a:pPr>
              <a:t>4</a:t>
            </a:fld>
            <a:endParaRPr lang="en-GB" smtClean="0">
              <a:latin typeface="Arial" charset="0"/>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84168D25-4DCF-483D-AD45-096DC7BE41D6}" type="slidenum">
              <a:rPr lang="en-GB" smtClean="0">
                <a:latin typeface="Arial" charset="0"/>
              </a:rPr>
              <a:pPr>
                <a:defRPr/>
              </a:pPr>
              <a:t>5</a:t>
            </a:fld>
            <a:endParaRPr lang="en-GB" smtClean="0">
              <a:latin typeface="Arial" charset="0"/>
            </a:endParaRP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E36D8868-C55B-435F-8FA5-9477CE1C1E66}" type="slidenum">
              <a:rPr lang="en-GB" smtClean="0">
                <a:latin typeface="Arial" charset="0"/>
              </a:rPr>
              <a:pPr>
                <a:defRPr/>
              </a:pPr>
              <a:t>6</a:t>
            </a:fld>
            <a:endParaRPr lang="en-GB" smtClean="0">
              <a:latin typeface="Arial" charset="0"/>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FE45FD72-30DB-4189-B1D5-A7973097289F}" type="slidenum">
              <a:rPr lang="en-GB" smtClean="0">
                <a:latin typeface="Arial" charset="0"/>
              </a:rPr>
              <a:pPr>
                <a:defRPr/>
              </a:pPr>
              <a:t>7</a:t>
            </a:fld>
            <a:endParaRPr lang="en-GB" smtClean="0">
              <a:latin typeface="Arial"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FC3CFD5E-E8B6-4F51-ABA4-2080C6AA2031}" type="slidenum">
              <a:rPr lang="en-GB" smtClean="0">
                <a:latin typeface="Arial" charset="0"/>
              </a:rPr>
              <a:pPr>
                <a:defRPr/>
              </a:pPr>
              <a:t>8</a:t>
            </a:fld>
            <a:endParaRPr lang="en-GB" smtClean="0">
              <a:latin typeface="Arial"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885501B9-6C31-47B4-B8B2-660FEAC2EFBE}" type="slidenum">
              <a:rPr lang="en-GB" smtClean="0">
                <a:latin typeface="Arial" charset="0"/>
              </a:rPr>
              <a:pPr>
                <a:defRPr/>
              </a:pPr>
              <a:t>11</a:t>
            </a:fld>
            <a:endParaRPr lang="en-GB" smtClean="0">
              <a:latin typeface="Arial" charset="0"/>
            </a:endParaRP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A45B4C62-E296-48CC-8F3E-011CD910D907}" type="slidenum">
              <a:rPr lang="en-GB" smtClean="0">
                <a:latin typeface="Arial" charset="0"/>
              </a:rPr>
              <a:pPr>
                <a:defRPr/>
              </a:pPr>
              <a:t>12</a:t>
            </a:fld>
            <a:endParaRPr lang="en-GB" smtClean="0">
              <a:latin typeface="Arial" charset="0"/>
            </a:endParaRPr>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120A4E85-4072-4BFC-B4D5-59CE9EC55755}" type="slidenum">
              <a:rPr lang="en-GB" smtClean="0">
                <a:latin typeface="Arial" charset="0"/>
              </a:rPr>
              <a:pPr>
                <a:defRPr/>
              </a:pPr>
              <a:t>13</a:t>
            </a:fld>
            <a:endParaRPr lang="en-GB" smtClean="0">
              <a:latin typeface="Arial" charset="0"/>
            </a:endParaRP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AD44DAFE-9804-48BE-8514-63EE37AC54BD}" type="slidenum">
              <a:rPr lang="en-GB" smtClean="0">
                <a:latin typeface="Arial" charset="0"/>
              </a:rPr>
              <a:pPr>
                <a:defRPr/>
              </a:pPr>
              <a:t>14</a:t>
            </a:fld>
            <a:endParaRPr lang="en-GB" smtClean="0">
              <a:latin typeface="Arial" charset="0"/>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7BBAC13B-2AE9-4AB9-9A0D-30DB47B6E015}" type="slidenum">
              <a:rPr lang="en-GB" smtClean="0">
                <a:latin typeface="Arial" charset="0"/>
              </a:rPr>
              <a:pPr>
                <a:defRPr/>
              </a:pPr>
              <a:t>15</a:t>
            </a:fld>
            <a:endParaRPr lang="en-GB" smtClean="0">
              <a:latin typeface="Arial" charset="0"/>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F2C92367-DB20-4E60-9189-C19028C3EE94}" type="slidenum">
              <a:rPr lang="en-GB" smtClean="0">
                <a:latin typeface="Arial" charset="0"/>
              </a:rPr>
              <a:pPr>
                <a:defRPr/>
              </a:pPr>
              <a:t>16</a:t>
            </a:fld>
            <a:endParaRPr lang="en-GB" smtClean="0">
              <a:latin typeface="Arial"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75814F66-3814-4A69-AFB7-06CAA367F6E8}" type="slidenum">
              <a:rPr lang="en-GB" smtClean="0">
                <a:latin typeface="Arial" charset="0"/>
              </a:rPr>
              <a:pPr>
                <a:defRPr/>
              </a:pPr>
              <a:t>17</a:t>
            </a:fld>
            <a:endParaRPr lang="en-GB" smtClean="0">
              <a:latin typeface="Arial"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p:txBody>
          <a:bodyPr/>
          <a:lstStyle/>
          <a:p>
            <a:pPr>
              <a:defRPr/>
            </a:pPr>
            <a:fld id="{C5B5DE68-C5E4-42A1-A170-41D5C71FA12B}" type="slidenum">
              <a:rPr lang="en-GB" smtClean="0">
                <a:latin typeface="Arial" charset="0"/>
              </a:rPr>
              <a:pPr>
                <a:defRPr/>
              </a:pPr>
              <a:t>20</a:t>
            </a:fld>
            <a:endParaRPr lang="en-GB" smtClean="0">
              <a:latin typeface="Arial"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p:txBody>
          <a:bodyPr/>
          <a:lstStyle/>
          <a:p>
            <a:pPr>
              <a:defRPr/>
            </a:pPr>
            <a:fld id="{BED8738B-4EB4-4A80-91D7-92DD43E211D6}" type="slidenum">
              <a:rPr lang="en-GB" smtClean="0">
                <a:latin typeface="Arial" charset="0"/>
              </a:rPr>
              <a:pPr>
                <a:defRPr/>
              </a:pPr>
              <a:t>21</a:t>
            </a:fld>
            <a:endParaRPr lang="en-GB" smtClean="0">
              <a:latin typeface="Arial" charset="0"/>
            </a:endParaRPr>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F5364094-D532-4902-98F2-2AF42EF8F7C4}" type="slidenum">
              <a:rPr lang="en-GB" smtClean="0">
                <a:latin typeface="Arial" charset="0"/>
              </a:rPr>
              <a:pPr>
                <a:defRPr/>
              </a:pPr>
              <a:t>22</a:t>
            </a:fld>
            <a:endParaRPr lang="en-GB" smtClean="0">
              <a:latin typeface="Arial" charset="0"/>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D4208CB6-9D06-4C06-8745-A9112CB12E5C}" type="slidenum">
              <a:rPr lang="en-GB" smtClean="0">
                <a:latin typeface="Arial" charset="0"/>
              </a:rPr>
              <a:pPr>
                <a:defRPr/>
              </a:pPr>
              <a:t>23</a:t>
            </a:fld>
            <a:endParaRPr lang="en-GB" smtClean="0">
              <a:latin typeface="Arial" charset="0"/>
            </a:endParaRPr>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787B55DD-712D-460C-A781-FC9FB8D558E5}" type="slidenum">
              <a:rPr lang="en-GB" smtClean="0">
                <a:latin typeface="Arial" charset="0"/>
              </a:rPr>
              <a:pPr>
                <a:defRPr/>
              </a:pPr>
              <a:t>24</a:t>
            </a:fld>
            <a:endParaRPr lang="en-GB" smtClean="0">
              <a:latin typeface="Arial" charset="0"/>
            </a:endParaRPr>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C665E025-BA88-465F-BD7B-4B810DCC271C}" type="slidenum">
              <a:rPr lang="en-GB" smtClean="0">
                <a:latin typeface="Arial" charset="0"/>
              </a:rPr>
              <a:pPr>
                <a:defRPr/>
              </a:pPr>
              <a:t>25</a:t>
            </a:fld>
            <a:endParaRPr lang="en-GB" smtClean="0">
              <a:latin typeface="Arial" charset="0"/>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72CCFC26-16EC-402A-ABD6-2C044349A54B}" type="slidenum">
              <a:rPr lang="en-GB" smtClean="0">
                <a:latin typeface="Arial" charset="0"/>
              </a:rPr>
              <a:pPr>
                <a:defRPr/>
              </a:pPr>
              <a:t>26</a:t>
            </a:fld>
            <a:endParaRPr lang="en-GB" smtClean="0">
              <a:latin typeface="Arial" charset="0"/>
            </a:endParaRPr>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62163F59-4BDC-49A8-AA35-061C6BD31316}" type="slidenum">
              <a:rPr lang="en-GB" smtClean="0">
                <a:latin typeface="Arial" charset="0"/>
              </a:rPr>
              <a:pPr>
                <a:defRPr/>
              </a:pPr>
              <a:t>27</a:t>
            </a:fld>
            <a:endParaRPr lang="en-GB" smtClean="0">
              <a:latin typeface="Arial" charset="0"/>
            </a:endParaRPr>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934BDC89-D5AF-41BB-A0BC-566BF0C17CCE}" type="slidenum">
              <a:rPr lang="en-GB" smtClean="0">
                <a:latin typeface="Arial" charset="0"/>
              </a:rPr>
              <a:pPr>
                <a:defRPr/>
              </a:pPr>
              <a:t>28</a:t>
            </a:fld>
            <a:endParaRPr lang="en-GB" smtClean="0">
              <a:latin typeface="Arial" charset="0"/>
            </a:endParaRPr>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6BFA2B84-0655-461A-A4AD-D50D7F25A95A}" type="slidenum">
              <a:rPr lang="en-GB" smtClean="0">
                <a:latin typeface="Arial" charset="0"/>
              </a:rPr>
              <a:pPr>
                <a:defRPr/>
              </a:pPr>
              <a:t>29</a:t>
            </a:fld>
            <a:endParaRPr lang="en-GB" smtClean="0">
              <a:latin typeface="Arial"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p:txBody>
          <a:bodyPr/>
          <a:lstStyle/>
          <a:p>
            <a:pPr>
              <a:defRPr/>
            </a:pPr>
            <a:fld id="{B7C13E76-8989-41B7-BE59-076207C466A8}" type="slidenum">
              <a:rPr lang="en-GB" smtClean="0">
                <a:latin typeface="Arial" charset="0"/>
              </a:rPr>
              <a:pPr>
                <a:defRPr/>
              </a:pPr>
              <a:t>30</a:t>
            </a:fld>
            <a:endParaRPr lang="en-GB" smtClean="0">
              <a:latin typeface="Arial"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p:txBody>
          <a:bodyPr/>
          <a:lstStyle/>
          <a:p>
            <a:pPr>
              <a:defRPr/>
            </a:pPr>
            <a:fld id="{00B6B7D2-4F90-4020-ACB9-96EF5E4DC77B}" type="slidenum">
              <a:rPr lang="en-GB" smtClean="0">
                <a:latin typeface="Arial" charset="0"/>
              </a:rPr>
              <a:pPr>
                <a:defRPr/>
              </a:pPr>
              <a:t>31</a:t>
            </a:fld>
            <a:endParaRPr lang="en-GB" smtClean="0">
              <a:latin typeface="Arial" charset="0"/>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endParaRPr lang="en-GB"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8000"/>
            <a:chOff x="0" y="0"/>
            <a:chExt cx="5760" cy="4320"/>
          </a:xfrm>
        </p:grpSpPr>
        <p:sp>
          <p:nvSpPr>
            <p:cNvPr id="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lang="en-GB" sz="2400" dirty="0">
                <a:latin typeface="Times New Roman" pitchFamily="18" charset="0"/>
                <a:cs typeface="+mn-cs"/>
              </a:endParaRPr>
            </a:p>
          </p:txBody>
        </p:sp>
        <p:sp>
          <p:nvSpPr>
            <p:cNvPr id="6" name="Rectangle 4"/>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pPr>
                <a:defRPr/>
              </a:pPr>
              <a:endParaRPr lang="en-GB" sz="2400" dirty="0">
                <a:latin typeface="Times New Roman" pitchFamily="18" charset="0"/>
                <a:cs typeface="+mn-cs"/>
              </a:endParaRPr>
            </a:p>
          </p:txBody>
        </p:sp>
        <p:grpSp>
          <p:nvGrpSpPr>
            <p:cNvPr id="7" name="Group 5"/>
            <p:cNvGrpSpPr>
              <a:grpSpLocks/>
            </p:cNvGrpSpPr>
            <p:nvPr/>
          </p:nvGrpSpPr>
          <p:grpSpPr bwMode="auto">
            <a:xfrm>
              <a:off x="0" y="672"/>
              <a:ext cx="1806" cy="1989"/>
              <a:chOff x="0" y="672"/>
              <a:chExt cx="1806" cy="1989"/>
            </a:xfrm>
          </p:grpSpPr>
          <p:sp>
            <p:nvSpPr>
              <p:cNvPr id="8" name="Rectangle 6"/>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pPr>
                  <a:defRPr/>
                </a:pPr>
                <a:endParaRPr lang="en-GB" sz="2400" dirty="0">
                  <a:latin typeface="Times New Roman" pitchFamily="18" charset="0"/>
                  <a:cs typeface="+mn-cs"/>
                </a:endParaRPr>
              </a:p>
            </p:txBody>
          </p:sp>
          <p:sp>
            <p:nvSpPr>
              <p:cNvPr id="9" name="Rectangle 7"/>
              <p:cNvSpPr>
                <a:spLocks noChangeArrowheads="1"/>
              </p:cNvSpPr>
              <p:nvPr userDrawn="1"/>
            </p:nvSpPr>
            <p:spPr bwMode="auto">
              <a:xfrm>
                <a:off x="1081" y="1065"/>
                <a:ext cx="362" cy="405"/>
              </a:xfrm>
              <a:prstGeom prst="rect">
                <a:avLst/>
              </a:prstGeom>
              <a:solidFill>
                <a:schemeClr val="folHlink"/>
              </a:solidFill>
              <a:ln w="9525">
                <a:noFill/>
                <a:miter lim="800000"/>
                <a:headEnd/>
                <a:tailEnd/>
              </a:ln>
            </p:spPr>
            <p:txBody>
              <a:bodyPr/>
              <a:lstStyle/>
              <a:p>
                <a:pPr>
                  <a:defRPr/>
                </a:pPr>
                <a:endParaRPr lang="en-GB" sz="2400" dirty="0">
                  <a:latin typeface="Times New Roman" pitchFamily="18" charset="0"/>
                  <a:cs typeface="+mn-cs"/>
                </a:endParaRPr>
              </a:p>
            </p:txBody>
          </p:sp>
          <p:sp>
            <p:nvSpPr>
              <p:cNvPr id="10" name="Rectangle 8"/>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pPr>
                  <a:defRPr/>
                </a:pPr>
                <a:endParaRPr lang="en-GB" sz="2400" dirty="0">
                  <a:latin typeface="Times New Roman" pitchFamily="18" charset="0"/>
                  <a:cs typeface="+mn-cs"/>
                </a:endParaRPr>
              </a:p>
            </p:txBody>
          </p:sp>
          <p:sp>
            <p:nvSpPr>
              <p:cNvPr id="11" name="Rectangle 9"/>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pPr>
                  <a:defRPr/>
                </a:pPr>
                <a:endParaRPr lang="en-GB" sz="2400" dirty="0">
                  <a:latin typeface="Times New Roman" pitchFamily="18" charset="0"/>
                  <a:cs typeface="+mn-cs"/>
                </a:endParaRPr>
              </a:p>
            </p:txBody>
          </p:sp>
          <p:sp>
            <p:nvSpPr>
              <p:cNvPr id="12" name="Rectangle 10"/>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pPr>
                  <a:defRPr/>
                </a:pPr>
                <a:endParaRPr lang="en-GB" sz="2400" dirty="0">
                  <a:latin typeface="Times New Roman" pitchFamily="18" charset="0"/>
                  <a:cs typeface="+mn-cs"/>
                </a:endParaRPr>
              </a:p>
            </p:txBody>
          </p:sp>
          <p:sp>
            <p:nvSpPr>
              <p:cNvPr id="13" name="Rectangle 11"/>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pPr>
                  <a:defRPr/>
                </a:pPr>
                <a:endParaRPr lang="en-GB" sz="2400" dirty="0">
                  <a:latin typeface="Times New Roman" pitchFamily="18" charset="0"/>
                  <a:cs typeface="+mn-cs"/>
                </a:endParaRPr>
              </a:p>
            </p:txBody>
          </p:sp>
          <p:sp>
            <p:nvSpPr>
              <p:cNvPr id="14" name="Rectangle 12"/>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pPr>
                  <a:defRPr/>
                </a:pPr>
                <a:endParaRPr lang="en-GB" sz="2400" dirty="0">
                  <a:latin typeface="Times New Roman" pitchFamily="18" charset="0"/>
                  <a:cs typeface="+mn-cs"/>
                </a:endParaRPr>
              </a:p>
            </p:txBody>
          </p:sp>
          <p:sp>
            <p:nvSpPr>
              <p:cNvPr id="15" name="Rectangle 13"/>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pPr>
                  <a:defRPr/>
                </a:pPr>
                <a:endParaRPr lang="en-GB" sz="2400" dirty="0">
                  <a:latin typeface="Times New Roman" pitchFamily="18" charset="0"/>
                  <a:cs typeface="+mn-cs"/>
                </a:endParaRPr>
              </a:p>
            </p:txBody>
          </p:sp>
          <p:sp>
            <p:nvSpPr>
              <p:cNvPr id="16" name="Rectangle 14"/>
              <p:cNvSpPr>
                <a:spLocks noChangeArrowheads="1"/>
              </p:cNvSpPr>
              <p:nvPr userDrawn="1"/>
            </p:nvSpPr>
            <p:spPr bwMode="auto">
              <a:xfrm>
                <a:off x="361" y="1857"/>
                <a:ext cx="363" cy="406"/>
              </a:xfrm>
              <a:prstGeom prst="rect">
                <a:avLst/>
              </a:prstGeom>
              <a:solidFill>
                <a:schemeClr val="folHlink"/>
              </a:solidFill>
              <a:ln w="9525">
                <a:noFill/>
                <a:miter lim="800000"/>
                <a:headEnd/>
                <a:tailEnd/>
              </a:ln>
            </p:spPr>
            <p:txBody>
              <a:bodyPr/>
              <a:lstStyle/>
              <a:p>
                <a:pPr>
                  <a:defRPr/>
                </a:pPr>
                <a:endParaRPr lang="en-GB" sz="2400" dirty="0">
                  <a:latin typeface="Times New Roman" pitchFamily="18" charset="0"/>
                  <a:cs typeface="+mn-cs"/>
                </a:endParaRPr>
              </a:p>
            </p:txBody>
          </p:sp>
          <p:sp>
            <p:nvSpPr>
              <p:cNvPr id="17" name="Rectangle 15"/>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pPr>
                  <a:defRPr/>
                </a:pPr>
                <a:endParaRPr lang="en-GB" sz="2400" dirty="0">
                  <a:latin typeface="Times New Roman" pitchFamily="18" charset="0"/>
                  <a:cs typeface="+mn-cs"/>
                </a:endParaRPr>
              </a:p>
            </p:txBody>
          </p:sp>
        </p:grpSp>
      </p:grpSp>
      <p:sp>
        <p:nvSpPr>
          <p:cNvPr id="7187" name="Rectangle 19"/>
          <p:cNvSpPr>
            <a:spLocks noGrp="1" noChangeArrowheads="1"/>
          </p:cNvSpPr>
          <p:nvPr>
            <p:ph type="ctrTitle"/>
          </p:nvPr>
        </p:nvSpPr>
        <p:spPr>
          <a:xfrm>
            <a:off x="2971800" y="1828800"/>
            <a:ext cx="6019800" cy="2209800"/>
          </a:xfrm>
        </p:spPr>
        <p:txBody>
          <a:bodyPr/>
          <a:lstStyle>
            <a:lvl1pPr>
              <a:defRPr sz="5000">
                <a:solidFill>
                  <a:srgbClr val="FFFFFF"/>
                </a:solidFill>
              </a:defRPr>
            </a:lvl1pPr>
          </a:lstStyle>
          <a:p>
            <a:r>
              <a:rPr lang="sk-SK"/>
              <a:t>Click to edit Master title style</a:t>
            </a:r>
          </a:p>
        </p:txBody>
      </p:sp>
      <p:sp>
        <p:nvSpPr>
          <p:cNvPr id="7188" name="Rectangle 20"/>
          <p:cNvSpPr>
            <a:spLocks noGrp="1" noChangeArrowheads="1"/>
          </p:cNvSpPr>
          <p:nvPr>
            <p:ph type="subTitle" idx="1"/>
          </p:nvPr>
        </p:nvSpPr>
        <p:spPr>
          <a:xfrm>
            <a:off x="2971800" y="4267200"/>
            <a:ext cx="6019800" cy="1752600"/>
          </a:xfrm>
        </p:spPr>
        <p:txBody>
          <a:bodyPr/>
          <a:lstStyle>
            <a:lvl1pPr marL="0" indent="0">
              <a:buFont typeface="Wingdings" pitchFamily="2" charset="2"/>
              <a:buNone/>
              <a:defRPr sz="3400"/>
            </a:lvl1pPr>
          </a:lstStyle>
          <a:p>
            <a:r>
              <a:rPr lang="sk-SK"/>
              <a:t>Click to edit Master subtitle style</a:t>
            </a:r>
          </a:p>
        </p:txBody>
      </p:sp>
      <p:sp>
        <p:nvSpPr>
          <p:cNvPr id="18" name="Rectangle 16"/>
          <p:cNvSpPr>
            <a:spLocks noGrp="1" noChangeArrowheads="1"/>
          </p:cNvSpPr>
          <p:nvPr>
            <p:ph type="dt" sz="half" idx="10"/>
          </p:nvPr>
        </p:nvSpPr>
        <p:spPr>
          <a:xfrm>
            <a:off x="457200" y="6248400"/>
            <a:ext cx="2133600" cy="457200"/>
          </a:xfrm>
        </p:spPr>
        <p:txBody>
          <a:bodyPr/>
          <a:lstStyle>
            <a:lvl1pPr>
              <a:defRPr/>
            </a:lvl1pPr>
          </a:lstStyle>
          <a:p>
            <a:pPr>
              <a:defRPr/>
            </a:pPr>
            <a:endParaRPr lang="sk-SK"/>
          </a:p>
        </p:txBody>
      </p:sp>
      <p:sp>
        <p:nvSpPr>
          <p:cNvPr id="19" name="Rectangle 17"/>
          <p:cNvSpPr>
            <a:spLocks noGrp="1" noChangeArrowheads="1"/>
          </p:cNvSpPr>
          <p:nvPr>
            <p:ph type="ftr" sz="quarter" idx="11"/>
          </p:nvPr>
        </p:nvSpPr>
        <p:spPr/>
        <p:txBody>
          <a:bodyPr/>
          <a:lstStyle>
            <a:lvl1pPr>
              <a:defRPr/>
            </a:lvl1pPr>
          </a:lstStyle>
          <a:p>
            <a:pPr>
              <a:defRPr/>
            </a:pPr>
            <a:endParaRPr lang="sk-SK"/>
          </a:p>
        </p:txBody>
      </p:sp>
      <p:sp>
        <p:nvSpPr>
          <p:cNvPr id="20" name="Rectangle 18"/>
          <p:cNvSpPr>
            <a:spLocks noGrp="1" noChangeArrowheads="1"/>
          </p:cNvSpPr>
          <p:nvPr>
            <p:ph type="sldNum" sz="quarter" idx="12"/>
          </p:nvPr>
        </p:nvSpPr>
        <p:spPr/>
        <p:txBody>
          <a:bodyPr/>
          <a:lstStyle>
            <a:lvl1pPr>
              <a:defRPr/>
            </a:lvl1pPr>
          </a:lstStyle>
          <a:p>
            <a:pPr>
              <a:defRPr/>
            </a:pPr>
            <a:fld id="{D94217C6-E9A3-400B-8F05-2186950BCBC7}" type="slidenum">
              <a:rPr lang="sk-SK"/>
              <a:pPr>
                <a:defRPr/>
              </a:pPr>
              <a:t>‹#›</a:t>
            </a:fld>
            <a:endParaRPr lang="sk-SK"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Kliknite sem a upravte štýl predlohy nadpisov.</a:t>
            </a:r>
            <a:endParaRPr lang="sk-SK"/>
          </a:p>
        </p:txBody>
      </p:sp>
      <p:sp>
        <p:nvSpPr>
          <p:cNvPr id="3" name="Zástupný symbol obsahu 2"/>
          <p:cNvSpPr>
            <a:spLocks noGrp="1"/>
          </p:cNvSpPr>
          <p:nvPr>
            <p:ph idx="1"/>
          </p:nvPr>
        </p:nvSpPr>
        <p:spPr/>
        <p:txBody>
          <a:bodyPr/>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Rectangle 2"/>
          <p:cNvSpPr>
            <a:spLocks noGrp="1" noChangeArrowheads="1"/>
          </p:cNvSpPr>
          <p:nvPr>
            <p:ph type="ftr" sz="quarter" idx="10"/>
          </p:nvPr>
        </p:nvSpPr>
        <p:spPr>
          <a:ln/>
        </p:spPr>
        <p:txBody>
          <a:bodyPr/>
          <a:lstStyle>
            <a:lvl1pPr>
              <a:defRPr/>
            </a:lvl1pPr>
          </a:lstStyle>
          <a:p>
            <a:pPr>
              <a:defRPr/>
            </a:pPr>
            <a:endParaRPr lang="sk-SK"/>
          </a:p>
        </p:txBody>
      </p:sp>
      <p:sp>
        <p:nvSpPr>
          <p:cNvPr id="5" name="Rectangle 3"/>
          <p:cNvSpPr>
            <a:spLocks noGrp="1" noChangeArrowheads="1"/>
          </p:cNvSpPr>
          <p:nvPr>
            <p:ph type="sldNum" sz="quarter" idx="11"/>
          </p:nvPr>
        </p:nvSpPr>
        <p:spPr>
          <a:ln/>
        </p:spPr>
        <p:txBody>
          <a:bodyPr/>
          <a:lstStyle>
            <a:lvl1pPr>
              <a:defRPr/>
            </a:lvl1pPr>
          </a:lstStyle>
          <a:p>
            <a:pPr>
              <a:defRPr/>
            </a:pPr>
            <a:fld id="{44700D3A-C626-4445-9760-08BEA38B2E67}" type="slidenum">
              <a:rPr lang="sk-SK"/>
              <a:pPr>
                <a:defRPr/>
              </a:pPr>
              <a:t>‹#›</a:t>
            </a:fld>
            <a:endParaRPr lang="sk-SK" dirty="0"/>
          </a:p>
        </p:txBody>
      </p:sp>
      <p:sp>
        <p:nvSpPr>
          <p:cNvPr id="6" name="Rectangle 16"/>
          <p:cNvSpPr>
            <a:spLocks noGrp="1" noChangeArrowheads="1"/>
          </p:cNvSpPr>
          <p:nvPr>
            <p:ph type="dt" sz="half" idx="12"/>
          </p:nvPr>
        </p:nvSpPr>
        <p:spPr>
          <a:ln/>
        </p:spPr>
        <p:txBody>
          <a:bodyPr/>
          <a:lstStyle>
            <a:lvl1pPr>
              <a:defRPr/>
            </a:lvl1pPr>
          </a:lstStyle>
          <a:p>
            <a:pPr>
              <a:defRPr/>
            </a:pPr>
            <a:endParaRPr lang="sk-SK"/>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Kliknite sem a upravte štýl predlohy nadpisov.</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k-SK" smtClean="0"/>
              <a:t>Kliknite sem a upravte štýly predlohy textu.</a:t>
            </a:r>
          </a:p>
        </p:txBody>
      </p:sp>
      <p:sp>
        <p:nvSpPr>
          <p:cNvPr id="4" name="Rectangle 2"/>
          <p:cNvSpPr>
            <a:spLocks noGrp="1" noChangeArrowheads="1"/>
          </p:cNvSpPr>
          <p:nvPr>
            <p:ph type="ftr" sz="quarter" idx="10"/>
          </p:nvPr>
        </p:nvSpPr>
        <p:spPr>
          <a:ln/>
        </p:spPr>
        <p:txBody>
          <a:bodyPr/>
          <a:lstStyle>
            <a:lvl1pPr>
              <a:defRPr/>
            </a:lvl1pPr>
          </a:lstStyle>
          <a:p>
            <a:pPr>
              <a:defRPr/>
            </a:pPr>
            <a:endParaRPr lang="sk-SK"/>
          </a:p>
        </p:txBody>
      </p:sp>
      <p:sp>
        <p:nvSpPr>
          <p:cNvPr id="5" name="Rectangle 3"/>
          <p:cNvSpPr>
            <a:spLocks noGrp="1" noChangeArrowheads="1"/>
          </p:cNvSpPr>
          <p:nvPr>
            <p:ph type="sldNum" sz="quarter" idx="11"/>
          </p:nvPr>
        </p:nvSpPr>
        <p:spPr>
          <a:ln/>
        </p:spPr>
        <p:txBody>
          <a:bodyPr/>
          <a:lstStyle>
            <a:lvl1pPr>
              <a:defRPr/>
            </a:lvl1pPr>
          </a:lstStyle>
          <a:p>
            <a:pPr>
              <a:defRPr/>
            </a:pPr>
            <a:fld id="{48767705-3FF8-4BD8-80C1-A191392A47FF}" type="slidenum">
              <a:rPr lang="sk-SK"/>
              <a:pPr>
                <a:defRPr/>
              </a:pPr>
              <a:t>‹#›</a:t>
            </a:fld>
            <a:endParaRPr lang="sk-SK" dirty="0"/>
          </a:p>
        </p:txBody>
      </p:sp>
      <p:sp>
        <p:nvSpPr>
          <p:cNvPr id="6" name="Rectangle 16"/>
          <p:cNvSpPr>
            <a:spLocks noGrp="1" noChangeArrowheads="1"/>
          </p:cNvSpPr>
          <p:nvPr>
            <p:ph type="dt" sz="half" idx="12"/>
          </p:nvPr>
        </p:nvSpPr>
        <p:spPr>
          <a:ln/>
        </p:spPr>
        <p:txBody>
          <a:bodyPr/>
          <a:lstStyle>
            <a:lvl1pPr>
              <a:defRPr/>
            </a:lvl1pPr>
          </a:lstStyle>
          <a:p>
            <a:pPr>
              <a:defRPr/>
            </a:pPr>
            <a:endParaRPr lang="sk-SK"/>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Kliknite sem a upravte štýl predlohy nadpisov.</a:t>
            </a:r>
            <a:endParaRPr lang="sk-SK"/>
          </a:p>
        </p:txBody>
      </p:sp>
      <p:sp>
        <p:nvSpPr>
          <p:cNvPr id="3" name="Zástupný symbol obsahu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Rectangle 2"/>
          <p:cNvSpPr>
            <a:spLocks noGrp="1" noChangeArrowheads="1"/>
          </p:cNvSpPr>
          <p:nvPr>
            <p:ph type="ftr" sz="quarter" idx="10"/>
          </p:nvPr>
        </p:nvSpPr>
        <p:spPr>
          <a:ln/>
        </p:spPr>
        <p:txBody>
          <a:bodyPr/>
          <a:lstStyle>
            <a:lvl1pPr>
              <a:defRPr/>
            </a:lvl1pPr>
          </a:lstStyle>
          <a:p>
            <a:pPr>
              <a:defRPr/>
            </a:pPr>
            <a:endParaRPr lang="sk-SK"/>
          </a:p>
        </p:txBody>
      </p:sp>
      <p:sp>
        <p:nvSpPr>
          <p:cNvPr id="6" name="Rectangle 3"/>
          <p:cNvSpPr>
            <a:spLocks noGrp="1" noChangeArrowheads="1"/>
          </p:cNvSpPr>
          <p:nvPr>
            <p:ph type="sldNum" sz="quarter" idx="11"/>
          </p:nvPr>
        </p:nvSpPr>
        <p:spPr>
          <a:ln/>
        </p:spPr>
        <p:txBody>
          <a:bodyPr/>
          <a:lstStyle>
            <a:lvl1pPr>
              <a:defRPr/>
            </a:lvl1pPr>
          </a:lstStyle>
          <a:p>
            <a:pPr>
              <a:defRPr/>
            </a:pPr>
            <a:fld id="{D5677B8B-FA6E-4FBE-8FCF-3B5EEAE320E7}" type="slidenum">
              <a:rPr lang="sk-SK"/>
              <a:pPr>
                <a:defRPr/>
              </a:pPr>
              <a:t>‹#›</a:t>
            </a:fld>
            <a:endParaRPr lang="sk-SK" dirty="0"/>
          </a:p>
        </p:txBody>
      </p:sp>
      <p:sp>
        <p:nvSpPr>
          <p:cNvPr id="7" name="Rectangle 16"/>
          <p:cNvSpPr>
            <a:spLocks noGrp="1" noChangeArrowheads="1"/>
          </p:cNvSpPr>
          <p:nvPr>
            <p:ph type="dt" sz="half" idx="12"/>
          </p:nvPr>
        </p:nvSpPr>
        <p:spPr>
          <a:ln/>
        </p:spPr>
        <p:txBody>
          <a:bodyPr/>
          <a:lstStyle>
            <a:lvl1pPr>
              <a:defRPr/>
            </a:lvl1pPr>
          </a:lstStyle>
          <a:p>
            <a:pPr>
              <a:defRPr/>
            </a:pPr>
            <a:endParaRPr lang="sk-SK"/>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p:spPr>
        <p:txBody>
          <a:bodyPr/>
          <a:lstStyle>
            <a:lvl1pPr>
              <a:defRPr/>
            </a:lvl1pPr>
          </a:lstStyle>
          <a:p>
            <a:r>
              <a:rPr lang="sk-SK" smtClean="0"/>
              <a:t>Kliknite sem a upravte štýl predlohy nadpisov.</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Kliknite sem a upravte štýly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Kliknite sem a upravte štýly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Rectangle 2"/>
          <p:cNvSpPr>
            <a:spLocks noGrp="1" noChangeArrowheads="1"/>
          </p:cNvSpPr>
          <p:nvPr>
            <p:ph type="ftr" sz="quarter" idx="10"/>
          </p:nvPr>
        </p:nvSpPr>
        <p:spPr>
          <a:ln/>
        </p:spPr>
        <p:txBody>
          <a:bodyPr/>
          <a:lstStyle>
            <a:lvl1pPr>
              <a:defRPr/>
            </a:lvl1pPr>
          </a:lstStyle>
          <a:p>
            <a:pPr>
              <a:defRPr/>
            </a:pPr>
            <a:endParaRPr lang="sk-SK"/>
          </a:p>
        </p:txBody>
      </p:sp>
      <p:sp>
        <p:nvSpPr>
          <p:cNvPr id="8" name="Rectangle 3"/>
          <p:cNvSpPr>
            <a:spLocks noGrp="1" noChangeArrowheads="1"/>
          </p:cNvSpPr>
          <p:nvPr>
            <p:ph type="sldNum" sz="quarter" idx="11"/>
          </p:nvPr>
        </p:nvSpPr>
        <p:spPr>
          <a:ln/>
        </p:spPr>
        <p:txBody>
          <a:bodyPr/>
          <a:lstStyle>
            <a:lvl1pPr>
              <a:defRPr/>
            </a:lvl1pPr>
          </a:lstStyle>
          <a:p>
            <a:pPr>
              <a:defRPr/>
            </a:pPr>
            <a:fld id="{F817C099-CC73-40CB-8B25-BC1EAE8A5A68}" type="slidenum">
              <a:rPr lang="sk-SK"/>
              <a:pPr>
                <a:defRPr/>
              </a:pPr>
              <a:t>‹#›</a:t>
            </a:fld>
            <a:endParaRPr lang="sk-SK" dirty="0"/>
          </a:p>
        </p:txBody>
      </p:sp>
      <p:sp>
        <p:nvSpPr>
          <p:cNvPr id="9" name="Rectangle 16"/>
          <p:cNvSpPr>
            <a:spLocks noGrp="1" noChangeArrowheads="1"/>
          </p:cNvSpPr>
          <p:nvPr>
            <p:ph type="dt" sz="half" idx="12"/>
          </p:nvPr>
        </p:nvSpPr>
        <p:spPr>
          <a:ln/>
        </p:spPr>
        <p:txBody>
          <a:bodyPr/>
          <a:lstStyle>
            <a:lvl1pPr>
              <a:defRPr/>
            </a:lvl1pPr>
          </a:lstStyle>
          <a:p>
            <a:pPr>
              <a:defRPr/>
            </a:pPr>
            <a:endParaRPr lang="sk-SK"/>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Kliknite sem a upravte štýl predlohy nadpisov.</a:t>
            </a:r>
            <a:endParaRPr lang="sk-SK"/>
          </a:p>
        </p:txBody>
      </p:sp>
      <p:sp>
        <p:nvSpPr>
          <p:cNvPr id="3" name="Rectangle 2"/>
          <p:cNvSpPr>
            <a:spLocks noGrp="1" noChangeArrowheads="1"/>
          </p:cNvSpPr>
          <p:nvPr>
            <p:ph type="ftr" sz="quarter" idx="10"/>
          </p:nvPr>
        </p:nvSpPr>
        <p:spPr>
          <a:ln/>
        </p:spPr>
        <p:txBody>
          <a:bodyPr/>
          <a:lstStyle>
            <a:lvl1pPr>
              <a:defRPr/>
            </a:lvl1pPr>
          </a:lstStyle>
          <a:p>
            <a:pPr>
              <a:defRPr/>
            </a:pPr>
            <a:endParaRPr lang="sk-SK"/>
          </a:p>
        </p:txBody>
      </p:sp>
      <p:sp>
        <p:nvSpPr>
          <p:cNvPr id="4" name="Rectangle 3"/>
          <p:cNvSpPr>
            <a:spLocks noGrp="1" noChangeArrowheads="1"/>
          </p:cNvSpPr>
          <p:nvPr>
            <p:ph type="sldNum" sz="quarter" idx="11"/>
          </p:nvPr>
        </p:nvSpPr>
        <p:spPr>
          <a:ln/>
        </p:spPr>
        <p:txBody>
          <a:bodyPr/>
          <a:lstStyle>
            <a:lvl1pPr>
              <a:defRPr/>
            </a:lvl1pPr>
          </a:lstStyle>
          <a:p>
            <a:pPr>
              <a:defRPr/>
            </a:pPr>
            <a:fld id="{50C3688B-EC89-4E25-8AE8-A21411094674}" type="slidenum">
              <a:rPr lang="sk-SK"/>
              <a:pPr>
                <a:defRPr/>
              </a:pPr>
              <a:t>‹#›</a:t>
            </a:fld>
            <a:endParaRPr lang="sk-SK" dirty="0"/>
          </a:p>
        </p:txBody>
      </p:sp>
      <p:sp>
        <p:nvSpPr>
          <p:cNvPr id="5" name="Rectangle 16"/>
          <p:cNvSpPr>
            <a:spLocks noGrp="1" noChangeArrowheads="1"/>
          </p:cNvSpPr>
          <p:nvPr>
            <p:ph type="dt" sz="half" idx="12"/>
          </p:nvPr>
        </p:nvSpPr>
        <p:spPr>
          <a:ln/>
        </p:spPr>
        <p:txBody>
          <a:bodyPr/>
          <a:lstStyle>
            <a:lvl1pPr>
              <a:defRPr/>
            </a:lvl1pPr>
          </a:lstStyle>
          <a:p>
            <a:pPr>
              <a:defRPr/>
            </a:pPr>
            <a:endParaRPr lang="sk-SK"/>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endParaRPr lang="sk-SK"/>
          </a:p>
        </p:txBody>
      </p:sp>
      <p:sp>
        <p:nvSpPr>
          <p:cNvPr id="3" name="Rectangle 3"/>
          <p:cNvSpPr>
            <a:spLocks noGrp="1" noChangeArrowheads="1"/>
          </p:cNvSpPr>
          <p:nvPr>
            <p:ph type="sldNum" sz="quarter" idx="11"/>
          </p:nvPr>
        </p:nvSpPr>
        <p:spPr>
          <a:ln/>
        </p:spPr>
        <p:txBody>
          <a:bodyPr/>
          <a:lstStyle>
            <a:lvl1pPr>
              <a:defRPr/>
            </a:lvl1pPr>
          </a:lstStyle>
          <a:p>
            <a:pPr>
              <a:defRPr/>
            </a:pPr>
            <a:fld id="{E7E3DD69-DB63-45C9-9F99-CC7484B78DAE}" type="slidenum">
              <a:rPr lang="sk-SK"/>
              <a:pPr>
                <a:defRPr/>
              </a:pPr>
              <a:t>‹#›</a:t>
            </a:fld>
            <a:endParaRPr lang="sk-SK" dirty="0"/>
          </a:p>
        </p:txBody>
      </p:sp>
      <p:sp>
        <p:nvSpPr>
          <p:cNvPr id="4" name="Rectangle 16"/>
          <p:cNvSpPr>
            <a:spLocks noGrp="1" noChangeArrowheads="1"/>
          </p:cNvSpPr>
          <p:nvPr>
            <p:ph type="dt" sz="half" idx="12"/>
          </p:nvPr>
        </p:nvSpPr>
        <p:spPr>
          <a:ln/>
        </p:spPr>
        <p:txBody>
          <a:bodyPr/>
          <a:lstStyle>
            <a:lvl1pPr>
              <a:defRPr/>
            </a:lvl1pPr>
          </a:lstStyle>
          <a:p>
            <a:pPr>
              <a:defRPr/>
            </a:pPr>
            <a:endParaRPr lang="sk-SK"/>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Kliknite sem a upravte štýl predlohy nadpisov.</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Kliknite sem a upravte štýly predlohy textu.</a:t>
            </a:r>
          </a:p>
        </p:txBody>
      </p:sp>
      <p:sp>
        <p:nvSpPr>
          <p:cNvPr id="5" name="Rectangle 2"/>
          <p:cNvSpPr>
            <a:spLocks noGrp="1" noChangeArrowheads="1"/>
          </p:cNvSpPr>
          <p:nvPr>
            <p:ph type="ftr" sz="quarter" idx="10"/>
          </p:nvPr>
        </p:nvSpPr>
        <p:spPr>
          <a:ln/>
        </p:spPr>
        <p:txBody>
          <a:bodyPr/>
          <a:lstStyle>
            <a:lvl1pPr>
              <a:defRPr/>
            </a:lvl1pPr>
          </a:lstStyle>
          <a:p>
            <a:pPr>
              <a:defRPr/>
            </a:pPr>
            <a:endParaRPr lang="sk-SK"/>
          </a:p>
        </p:txBody>
      </p:sp>
      <p:sp>
        <p:nvSpPr>
          <p:cNvPr id="6" name="Rectangle 3"/>
          <p:cNvSpPr>
            <a:spLocks noGrp="1" noChangeArrowheads="1"/>
          </p:cNvSpPr>
          <p:nvPr>
            <p:ph type="sldNum" sz="quarter" idx="11"/>
          </p:nvPr>
        </p:nvSpPr>
        <p:spPr>
          <a:ln/>
        </p:spPr>
        <p:txBody>
          <a:bodyPr/>
          <a:lstStyle>
            <a:lvl1pPr>
              <a:defRPr/>
            </a:lvl1pPr>
          </a:lstStyle>
          <a:p>
            <a:pPr>
              <a:defRPr/>
            </a:pPr>
            <a:fld id="{8C857545-7827-407C-9E46-E149E38DB606}" type="slidenum">
              <a:rPr lang="sk-SK"/>
              <a:pPr>
                <a:defRPr/>
              </a:pPr>
              <a:t>‹#›</a:t>
            </a:fld>
            <a:endParaRPr lang="sk-SK" dirty="0"/>
          </a:p>
        </p:txBody>
      </p:sp>
      <p:sp>
        <p:nvSpPr>
          <p:cNvPr id="7" name="Rectangle 16"/>
          <p:cNvSpPr>
            <a:spLocks noGrp="1" noChangeArrowheads="1"/>
          </p:cNvSpPr>
          <p:nvPr>
            <p:ph type="dt" sz="half" idx="12"/>
          </p:nvPr>
        </p:nvSpPr>
        <p:spPr>
          <a:ln/>
        </p:spPr>
        <p:txBody>
          <a:bodyPr/>
          <a:lstStyle>
            <a:lvl1pPr>
              <a:defRPr/>
            </a:lvl1pPr>
          </a:lstStyle>
          <a:p>
            <a:pPr>
              <a:defRPr/>
            </a:pPr>
            <a:endParaRPr lang="sk-SK"/>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Kliknite sem a upravte štýl predlohy nadpisov.</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dirty="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Kliknite sem a upravte štýly predlohy textu.</a:t>
            </a:r>
          </a:p>
        </p:txBody>
      </p:sp>
      <p:sp>
        <p:nvSpPr>
          <p:cNvPr id="5" name="Rectangle 2"/>
          <p:cNvSpPr>
            <a:spLocks noGrp="1" noChangeArrowheads="1"/>
          </p:cNvSpPr>
          <p:nvPr>
            <p:ph type="ftr" sz="quarter" idx="10"/>
          </p:nvPr>
        </p:nvSpPr>
        <p:spPr>
          <a:ln/>
        </p:spPr>
        <p:txBody>
          <a:bodyPr/>
          <a:lstStyle>
            <a:lvl1pPr>
              <a:defRPr/>
            </a:lvl1pPr>
          </a:lstStyle>
          <a:p>
            <a:pPr>
              <a:defRPr/>
            </a:pPr>
            <a:endParaRPr lang="sk-SK"/>
          </a:p>
        </p:txBody>
      </p:sp>
      <p:sp>
        <p:nvSpPr>
          <p:cNvPr id="6" name="Rectangle 3"/>
          <p:cNvSpPr>
            <a:spLocks noGrp="1" noChangeArrowheads="1"/>
          </p:cNvSpPr>
          <p:nvPr>
            <p:ph type="sldNum" sz="quarter" idx="11"/>
          </p:nvPr>
        </p:nvSpPr>
        <p:spPr>
          <a:ln/>
        </p:spPr>
        <p:txBody>
          <a:bodyPr/>
          <a:lstStyle>
            <a:lvl1pPr>
              <a:defRPr/>
            </a:lvl1pPr>
          </a:lstStyle>
          <a:p>
            <a:pPr>
              <a:defRPr/>
            </a:pPr>
            <a:fld id="{25BE4F5C-888B-4C8C-92B5-6AE5C61FDA12}" type="slidenum">
              <a:rPr lang="sk-SK"/>
              <a:pPr>
                <a:defRPr/>
              </a:pPr>
              <a:t>‹#›</a:t>
            </a:fld>
            <a:endParaRPr lang="sk-SK" dirty="0"/>
          </a:p>
        </p:txBody>
      </p:sp>
      <p:sp>
        <p:nvSpPr>
          <p:cNvPr id="7" name="Rectangle 16"/>
          <p:cNvSpPr>
            <a:spLocks noGrp="1" noChangeArrowheads="1"/>
          </p:cNvSpPr>
          <p:nvPr>
            <p:ph type="dt" sz="half" idx="12"/>
          </p:nvPr>
        </p:nvSpPr>
        <p:spPr>
          <a:ln/>
        </p:spPr>
        <p:txBody>
          <a:bodyPr/>
          <a:lstStyle>
            <a:lvl1pPr>
              <a:defRPr/>
            </a:lvl1pPr>
          </a:lstStyle>
          <a:p>
            <a:pPr>
              <a:defRPr/>
            </a:pPr>
            <a:endParaRPr lang="sk-SK"/>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Kliknite sem a upravte štýl predlohy nadpisov.</a:t>
            </a:r>
            <a:endParaRPr lang="sk-SK"/>
          </a:p>
        </p:txBody>
      </p:sp>
      <p:sp>
        <p:nvSpPr>
          <p:cNvPr id="3" name="Zástupný symbol zvislého textu 2"/>
          <p:cNvSpPr>
            <a:spLocks noGrp="1"/>
          </p:cNvSpPr>
          <p:nvPr>
            <p:ph type="body" orient="vert" idx="1"/>
          </p:nvPr>
        </p:nvSpPr>
        <p:spPr/>
        <p:txBody>
          <a:bodyPr vert="eaVert"/>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Rectangle 2"/>
          <p:cNvSpPr>
            <a:spLocks noGrp="1" noChangeArrowheads="1"/>
          </p:cNvSpPr>
          <p:nvPr>
            <p:ph type="ftr" sz="quarter" idx="10"/>
          </p:nvPr>
        </p:nvSpPr>
        <p:spPr>
          <a:ln/>
        </p:spPr>
        <p:txBody>
          <a:bodyPr/>
          <a:lstStyle>
            <a:lvl1pPr>
              <a:defRPr/>
            </a:lvl1pPr>
          </a:lstStyle>
          <a:p>
            <a:pPr>
              <a:defRPr/>
            </a:pPr>
            <a:endParaRPr lang="sk-SK"/>
          </a:p>
        </p:txBody>
      </p:sp>
      <p:sp>
        <p:nvSpPr>
          <p:cNvPr id="5" name="Rectangle 3"/>
          <p:cNvSpPr>
            <a:spLocks noGrp="1" noChangeArrowheads="1"/>
          </p:cNvSpPr>
          <p:nvPr>
            <p:ph type="sldNum" sz="quarter" idx="11"/>
          </p:nvPr>
        </p:nvSpPr>
        <p:spPr>
          <a:ln/>
        </p:spPr>
        <p:txBody>
          <a:bodyPr/>
          <a:lstStyle>
            <a:lvl1pPr>
              <a:defRPr/>
            </a:lvl1pPr>
          </a:lstStyle>
          <a:p>
            <a:pPr>
              <a:defRPr/>
            </a:pPr>
            <a:fld id="{AB7EB75C-B32E-41B3-B1D8-9DD186950D7C}" type="slidenum">
              <a:rPr lang="sk-SK"/>
              <a:pPr>
                <a:defRPr/>
              </a:pPr>
              <a:t>‹#›</a:t>
            </a:fld>
            <a:endParaRPr lang="sk-SK" dirty="0"/>
          </a:p>
        </p:txBody>
      </p:sp>
      <p:sp>
        <p:nvSpPr>
          <p:cNvPr id="6" name="Rectangle 16"/>
          <p:cNvSpPr>
            <a:spLocks noGrp="1" noChangeArrowheads="1"/>
          </p:cNvSpPr>
          <p:nvPr>
            <p:ph type="dt" sz="half" idx="12"/>
          </p:nvPr>
        </p:nvSpPr>
        <p:spPr>
          <a:ln/>
        </p:spPr>
        <p:txBody>
          <a:bodyPr/>
          <a:lstStyle>
            <a:lvl1pPr>
              <a:defRPr/>
            </a:lvl1pPr>
          </a:lstStyle>
          <a:p>
            <a:pPr>
              <a:defRPr/>
            </a:pPr>
            <a:endParaRPr lang="sk-SK"/>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457200"/>
            <a:ext cx="2057400" cy="5410200"/>
          </a:xfrm>
        </p:spPr>
        <p:txBody>
          <a:bodyPr vert="eaVert"/>
          <a:lstStyle/>
          <a:p>
            <a:r>
              <a:rPr lang="sk-SK" smtClean="0"/>
              <a:t>Kliknite sem a upravte štýl predlohy nadpisov.</a:t>
            </a:r>
            <a:endParaRPr lang="sk-SK"/>
          </a:p>
        </p:txBody>
      </p:sp>
      <p:sp>
        <p:nvSpPr>
          <p:cNvPr id="3" name="Zástupný symbol zvislého textu 2"/>
          <p:cNvSpPr>
            <a:spLocks noGrp="1"/>
          </p:cNvSpPr>
          <p:nvPr>
            <p:ph type="body" orient="vert" idx="1"/>
          </p:nvPr>
        </p:nvSpPr>
        <p:spPr>
          <a:xfrm>
            <a:off x="457200" y="457200"/>
            <a:ext cx="6019800" cy="5410200"/>
          </a:xfrm>
        </p:spPr>
        <p:txBody>
          <a:bodyPr vert="eaVert"/>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Rectangle 2"/>
          <p:cNvSpPr>
            <a:spLocks noGrp="1" noChangeArrowheads="1"/>
          </p:cNvSpPr>
          <p:nvPr>
            <p:ph type="ftr" sz="quarter" idx="10"/>
          </p:nvPr>
        </p:nvSpPr>
        <p:spPr>
          <a:ln/>
        </p:spPr>
        <p:txBody>
          <a:bodyPr/>
          <a:lstStyle>
            <a:lvl1pPr>
              <a:defRPr/>
            </a:lvl1pPr>
          </a:lstStyle>
          <a:p>
            <a:pPr>
              <a:defRPr/>
            </a:pPr>
            <a:endParaRPr lang="sk-SK"/>
          </a:p>
        </p:txBody>
      </p:sp>
      <p:sp>
        <p:nvSpPr>
          <p:cNvPr id="5" name="Rectangle 3"/>
          <p:cNvSpPr>
            <a:spLocks noGrp="1" noChangeArrowheads="1"/>
          </p:cNvSpPr>
          <p:nvPr>
            <p:ph type="sldNum" sz="quarter" idx="11"/>
          </p:nvPr>
        </p:nvSpPr>
        <p:spPr>
          <a:ln/>
        </p:spPr>
        <p:txBody>
          <a:bodyPr/>
          <a:lstStyle>
            <a:lvl1pPr>
              <a:defRPr/>
            </a:lvl1pPr>
          </a:lstStyle>
          <a:p>
            <a:pPr>
              <a:defRPr/>
            </a:pPr>
            <a:fld id="{4BB30D47-DA23-48A5-B56C-D18C41277507}" type="slidenum">
              <a:rPr lang="sk-SK"/>
              <a:pPr>
                <a:defRPr/>
              </a:pPr>
              <a:t>‹#›</a:t>
            </a:fld>
            <a:endParaRPr lang="sk-SK" dirty="0"/>
          </a:p>
        </p:txBody>
      </p:sp>
      <p:sp>
        <p:nvSpPr>
          <p:cNvPr id="6" name="Rectangle 16"/>
          <p:cNvSpPr>
            <a:spLocks noGrp="1" noChangeArrowheads="1"/>
          </p:cNvSpPr>
          <p:nvPr>
            <p:ph type="dt" sz="half" idx="12"/>
          </p:nvPr>
        </p:nvSpPr>
        <p:spPr>
          <a:ln/>
        </p:spPr>
        <p:txBody>
          <a:bodyPr/>
          <a:lstStyle>
            <a:lvl1pPr>
              <a:defRPr/>
            </a:lvl1pPr>
          </a:lstStyle>
          <a:p>
            <a:pPr>
              <a:defRPr/>
            </a:pPr>
            <a:endParaRPr lang="sk-SK"/>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Nadpis a tabuľka">
    <p:spTree>
      <p:nvGrpSpPr>
        <p:cNvPr id="1" name=""/>
        <p:cNvGrpSpPr/>
        <p:nvPr/>
      </p:nvGrpSpPr>
      <p:grpSpPr>
        <a:xfrm>
          <a:off x="0" y="0"/>
          <a:ext cx="0" cy="0"/>
          <a:chOff x="0" y="0"/>
          <a:chExt cx="0" cy="0"/>
        </a:xfrm>
      </p:grpSpPr>
      <p:sp>
        <p:nvSpPr>
          <p:cNvPr id="2" name="Nadpis 1"/>
          <p:cNvSpPr>
            <a:spLocks noGrp="1"/>
          </p:cNvSpPr>
          <p:nvPr>
            <p:ph type="title"/>
          </p:nvPr>
        </p:nvSpPr>
        <p:spPr>
          <a:xfrm>
            <a:off x="457200" y="457200"/>
            <a:ext cx="8229600" cy="1371600"/>
          </a:xfrm>
        </p:spPr>
        <p:txBody>
          <a:bodyPr/>
          <a:lstStyle/>
          <a:p>
            <a:r>
              <a:rPr lang="sk-SK" smtClean="0"/>
              <a:t>Kliknite sem a upravte štýl predlohy nadpisov.</a:t>
            </a:r>
            <a:endParaRPr lang="sk-SK"/>
          </a:p>
        </p:txBody>
      </p:sp>
      <p:sp>
        <p:nvSpPr>
          <p:cNvPr id="3" name="Zástupný symbol tabuľky 2"/>
          <p:cNvSpPr>
            <a:spLocks noGrp="1"/>
          </p:cNvSpPr>
          <p:nvPr>
            <p:ph type="tbl" idx="1"/>
          </p:nvPr>
        </p:nvSpPr>
        <p:spPr>
          <a:xfrm>
            <a:off x="457200" y="1981200"/>
            <a:ext cx="8229600" cy="3886200"/>
          </a:xfrm>
        </p:spPr>
        <p:txBody>
          <a:bodyPr/>
          <a:lstStyle/>
          <a:p>
            <a:pPr lvl="0"/>
            <a:endParaRPr lang="sk-SK" noProof="0" dirty="0" smtClean="0"/>
          </a:p>
        </p:txBody>
      </p:sp>
      <p:sp>
        <p:nvSpPr>
          <p:cNvPr id="4" name="Rectangle 2"/>
          <p:cNvSpPr>
            <a:spLocks noGrp="1" noChangeArrowheads="1"/>
          </p:cNvSpPr>
          <p:nvPr>
            <p:ph type="ftr" sz="quarter" idx="10"/>
          </p:nvPr>
        </p:nvSpPr>
        <p:spPr>
          <a:ln/>
        </p:spPr>
        <p:txBody>
          <a:bodyPr/>
          <a:lstStyle>
            <a:lvl1pPr>
              <a:defRPr/>
            </a:lvl1pPr>
          </a:lstStyle>
          <a:p>
            <a:pPr>
              <a:defRPr/>
            </a:pPr>
            <a:endParaRPr lang="sk-SK"/>
          </a:p>
        </p:txBody>
      </p:sp>
      <p:sp>
        <p:nvSpPr>
          <p:cNvPr id="5" name="Rectangle 3"/>
          <p:cNvSpPr>
            <a:spLocks noGrp="1" noChangeArrowheads="1"/>
          </p:cNvSpPr>
          <p:nvPr>
            <p:ph type="sldNum" sz="quarter" idx="11"/>
          </p:nvPr>
        </p:nvSpPr>
        <p:spPr>
          <a:ln/>
        </p:spPr>
        <p:txBody>
          <a:bodyPr/>
          <a:lstStyle>
            <a:lvl1pPr>
              <a:defRPr/>
            </a:lvl1pPr>
          </a:lstStyle>
          <a:p>
            <a:pPr>
              <a:defRPr/>
            </a:pPr>
            <a:fld id="{0A61B672-8596-42F1-8D97-B8A88C3BE5C4}" type="slidenum">
              <a:rPr lang="sk-SK"/>
              <a:pPr>
                <a:defRPr/>
              </a:pPr>
              <a:t>‹#›</a:t>
            </a:fld>
            <a:endParaRPr lang="sk-SK" dirty="0"/>
          </a:p>
        </p:txBody>
      </p:sp>
      <p:sp>
        <p:nvSpPr>
          <p:cNvPr id="6" name="Rectangle 16"/>
          <p:cNvSpPr>
            <a:spLocks noGrp="1" noChangeArrowheads="1"/>
          </p:cNvSpPr>
          <p:nvPr>
            <p:ph type="dt" sz="half" idx="12"/>
          </p:nvPr>
        </p:nvSpPr>
        <p:spPr>
          <a:ln/>
        </p:spPr>
        <p:txBody>
          <a:bodyPr/>
          <a:lstStyle>
            <a:lvl1pPr>
              <a:defRPr/>
            </a:lvl1pPr>
          </a:lstStyle>
          <a:p>
            <a:pPr>
              <a:defRPr/>
            </a:pPr>
            <a:endParaRPr lang="sk-SK"/>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ext a dva objekty">
    <p:spTree>
      <p:nvGrpSpPr>
        <p:cNvPr id="1" name=""/>
        <p:cNvGrpSpPr/>
        <p:nvPr/>
      </p:nvGrpSpPr>
      <p:grpSpPr>
        <a:xfrm>
          <a:off x="0" y="0"/>
          <a:ext cx="0" cy="0"/>
          <a:chOff x="0" y="0"/>
          <a:chExt cx="0" cy="0"/>
        </a:xfrm>
      </p:grpSpPr>
      <p:sp>
        <p:nvSpPr>
          <p:cNvPr id="2" name="Nadpis 1"/>
          <p:cNvSpPr>
            <a:spLocks noGrp="1"/>
          </p:cNvSpPr>
          <p:nvPr>
            <p:ph type="title"/>
          </p:nvPr>
        </p:nvSpPr>
        <p:spPr>
          <a:xfrm>
            <a:off x="457200" y="457200"/>
            <a:ext cx="8229600" cy="1371600"/>
          </a:xfrm>
        </p:spPr>
        <p:txBody>
          <a:bodyPr/>
          <a:lstStyle/>
          <a:p>
            <a:r>
              <a:rPr lang="sk-SK" smtClean="0"/>
              <a:t>Kliknite sem a upravte štýl predlohy nadpisov.</a:t>
            </a:r>
            <a:endParaRPr lang="sk-SK"/>
          </a:p>
        </p:txBody>
      </p:sp>
      <p:sp>
        <p:nvSpPr>
          <p:cNvPr id="3" name="Zástupný symbol textu 2"/>
          <p:cNvSpPr>
            <a:spLocks noGrp="1"/>
          </p:cNvSpPr>
          <p:nvPr>
            <p:ph type="body" sz="half" idx="1"/>
          </p:nvPr>
        </p:nvSpPr>
        <p:spPr>
          <a:xfrm>
            <a:off x="457200" y="1981200"/>
            <a:ext cx="4038600" cy="3886200"/>
          </a:xfrm>
        </p:spPr>
        <p:txBody>
          <a:bodyPr/>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quarter" idx="2"/>
          </p:nvPr>
        </p:nvSpPr>
        <p:spPr>
          <a:xfrm>
            <a:off x="4648200" y="1981200"/>
            <a:ext cx="4038600" cy="1866900"/>
          </a:xfrm>
        </p:spPr>
        <p:txBody>
          <a:bodyPr/>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obsahu 4"/>
          <p:cNvSpPr>
            <a:spLocks noGrp="1"/>
          </p:cNvSpPr>
          <p:nvPr>
            <p:ph sz="quarter" idx="3"/>
          </p:nvPr>
        </p:nvSpPr>
        <p:spPr>
          <a:xfrm>
            <a:off x="4648200" y="4000500"/>
            <a:ext cx="4038600" cy="1866900"/>
          </a:xfrm>
        </p:spPr>
        <p:txBody>
          <a:bodyPr/>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6" name="Rectangle 2"/>
          <p:cNvSpPr>
            <a:spLocks noGrp="1" noChangeArrowheads="1"/>
          </p:cNvSpPr>
          <p:nvPr>
            <p:ph type="ftr" sz="quarter" idx="10"/>
          </p:nvPr>
        </p:nvSpPr>
        <p:spPr>
          <a:ln/>
        </p:spPr>
        <p:txBody>
          <a:bodyPr/>
          <a:lstStyle>
            <a:lvl1pPr>
              <a:defRPr/>
            </a:lvl1pPr>
          </a:lstStyle>
          <a:p>
            <a:pPr>
              <a:defRPr/>
            </a:pPr>
            <a:endParaRPr lang="sk-SK"/>
          </a:p>
        </p:txBody>
      </p:sp>
      <p:sp>
        <p:nvSpPr>
          <p:cNvPr id="7" name="Rectangle 3"/>
          <p:cNvSpPr>
            <a:spLocks noGrp="1" noChangeArrowheads="1"/>
          </p:cNvSpPr>
          <p:nvPr>
            <p:ph type="sldNum" sz="quarter" idx="11"/>
          </p:nvPr>
        </p:nvSpPr>
        <p:spPr>
          <a:ln/>
        </p:spPr>
        <p:txBody>
          <a:bodyPr/>
          <a:lstStyle>
            <a:lvl1pPr>
              <a:defRPr/>
            </a:lvl1pPr>
          </a:lstStyle>
          <a:p>
            <a:pPr>
              <a:defRPr/>
            </a:pPr>
            <a:fld id="{2F42F3A4-76AB-4DF2-8B7E-5C724830AB00}" type="slidenum">
              <a:rPr lang="sk-SK"/>
              <a:pPr>
                <a:defRPr/>
              </a:pPr>
              <a:t>‹#›</a:t>
            </a:fld>
            <a:endParaRPr lang="sk-SK" dirty="0"/>
          </a:p>
        </p:txBody>
      </p:sp>
      <p:sp>
        <p:nvSpPr>
          <p:cNvPr id="8" name="Rectangle 16"/>
          <p:cNvSpPr>
            <a:spLocks noGrp="1" noChangeArrowheads="1"/>
          </p:cNvSpPr>
          <p:nvPr>
            <p:ph type="dt" sz="half" idx="12"/>
          </p:nvPr>
        </p:nvSpPr>
        <p:spPr>
          <a:ln/>
        </p:spPr>
        <p:txBody>
          <a:bodyPr/>
          <a:lstStyle>
            <a:lvl1pPr>
              <a:defRPr/>
            </a:lvl1pPr>
          </a:lstStyle>
          <a:p>
            <a:pPr>
              <a:defRPr/>
            </a:pPr>
            <a:endParaRPr lang="sk-SK"/>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Nadpis, text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457200"/>
            <a:ext cx="8229600" cy="1371600"/>
          </a:xfrm>
        </p:spPr>
        <p:txBody>
          <a:bodyPr/>
          <a:lstStyle/>
          <a:p>
            <a:r>
              <a:rPr lang="sk-SK" smtClean="0"/>
              <a:t>Kliknite sem a upravte štýl predlohy nadpisov.</a:t>
            </a:r>
            <a:endParaRPr lang="sk-SK"/>
          </a:p>
        </p:txBody>
      </p:sp>
      <p:sp>
        <p:nvSpPr>
          <p:cNvPr id="3" name="Zástupný symbol textu 2"/>
          <p:cNvSpPr>
            <a:spLocks noGrp="1"/>
          </p:cNvSpPr>
          <p:nvPr>
            <p:ph type="body" sz="half" idx="1"/>
          </p:nvPr>
        </p:nvSpPr>
        <p:spPr>
          <a:xfrm>
            <a:off x="457200" y="1981200"/>
            <a:ext cx="4038600" cy="3886200"/>
          </a:xfrm>
        </p:spPr>
        <p:txBody>
          <a:bodyPr/>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981200"/>
            <a:ext cx="4038600" cy="3886200"/>
          </a:xfrm>
        </p:spPr>
        <p:txBody>
          <a:bodyPr/>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Rectangle 2"/>
          <p:cNvSpPr>
            <a:spLocks noGrp="1" noChangeArrowheads="1"/>
          </p:cNvSpPr>
          <p:nvPr>
            <p:ph type="ftr" sz="quarter" idx="10"/>
          </p:nvPr>
        </p:nvSpPr>
        <p:spPr>
          <a:ln/>
        </p:spPr>
        <p:txBody>
          <a:bodyPr/>
          <a:lstStyle>
            <a:lvl1pPr>
              <a:defRPr/>
            </a:lvl1pPr>
          </a:lstStyle>
          <a:p>
            <a:pPr>
              <a:defRPr/>
            </a:pPr>
            <a:endParaRPr lang="sk-SK"/>
          </a:p>
        </p:txBody>
      </p:sp>
      <p:sp>
        <p:nvSpPr>
          <p:cNvPr id="6" name="Rectangle 3"/>
          <p:cNvSpPr>
            <a:spLocks noGrp="1" noChangeArrowheads="1"/>
          </p:cNvSpPr>
          <p:nvPr>
            <p:ph type="sldNum" sz="quarter" idx="11"/>
          </p:nvPr>
        </p:nvSpPr>
        <p:spPr>
          <a:ln/>
        </p:spPr>
        <p:txBody>
          <a:bodyPr/>
          <a:lstStyle>
            <a:lvl1pPr>
              <a:defRPr/>
            </a:lvl1pPr>
          </a:lstStyle>
          <a:p>
            <a:pPr>
              <a:defRPr/>
            </a:pPr>
            <a:fld id="{E1C79762-7F6F-4395-AC2A-E0B32F8E5E92}" type="slidenum">
              <a:rPr lang="sk-SK"/>
              <a:pPr>
                <a:defRPr/>
              </a:pPr>
              <a:t>‹#›</a:t>
            </a:fld>
            <a:endParaRPr lang="sk-SK" dirty="0"/>
          </a:p>
        </p:txBody>
      </p:sp>
      <p:sp>
        <p:nvSpPr>
          <p:cNvPr id="7" name="Rectangle 16"/>
          <p:cNvSpPr>
            <a:spLocks noGrp="1" noChangeArrowheads="1"/>
          </p:cNvSpPr>
          <p:nvPr>
            <p:ph type="dt" sz="half" idx="12"/>
          </p:nvPr>
        </p:nvSpPr>
        <p:spPr>
          <a:ln/>
        </p:spPr>
        <p:txBody>
          <a:bodyPr/>
          <a:lstStyle>
            <a:lvl1pPr>
              <a:defRPr/>
            </a:lvl1pPr>
          </a:lstStyle>
          <a:p>
            <a:pPr>
              <a:defRPr/>
            </a:pPr>
            <a:endParaRPr lang="sk-SK"/>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atin typeface="Arial" pitchFamily="34" charset="0"/>
                <a:cs typeface="+mn-cs"/>
              </a:defRPr>
            </a:lvl1pPr>
          </a:lstStyle>
          <a:p>
            <a:pPr>
              <a:defRPr/>
            </a:pPr>
            <a:endParaRPr lang="sk-SK"/>
          </a:p>
        </p:txBody>
      </p:sp>
      <p:sp>
        <p:nvSpPr>
          <p:cNvPr id="6147"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Black" pitchFamily="34" charset="0"/>
                <a:cs typeface="+mn-cs"/>
              </a:defRPr>
            </a:lvl1pPr>
          </a:lstStyle>
          <a:p>
            <a:pPr>
              <a:defRPr/>
            </a:pPr>
            <a:fld id="{613B27CD-10D7-42BD-A23A-9886FD515382}" type="slidenum">
              <a:rPr lang="sk-SK"/>
              <a:pPr>
                <a:defRPr/>
              </a:pPr>
              <a:t>‹#›</a:t>
            </a:fld>
            <a:endParaRPr lang="sk-SK" dirty="0"/>
          </a:p>
        </p:txBody>
      </p:sp>
      <p:grpSp>
        <p:nvGrpSpPr>
          <p:cNvPr id="5124" name="Group 4"/>
          <p:cNvGrpSpPr>
            <a:grpSpLocks/>
          </p:cNvGrpSpPr>
          <p:nvPr/>
        </p:nvGrpSpPr>
        <p:grpSpPr bwMode="auto">
          <a:xfrm>
            <a:off x="0" y="0"/>
            <a:ext cx="9144000" cy="546100"/>
            <a:chOff x="0" y="0"/>
            <a:chExt cx="5760" cy="344"/>
          </a:xfrm>
        </p:grpSpPr>
        <p:sp>
          <p:nvSpPr>
            <p:cNvPr id="2"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lang="en-GB" sz="2400" dirty="0">
                <a:latin typeface="Times New Roman" pitchFamily="18" charset="0"/>
                <a:cs typeface="+mn-cs"/>
              </a:endParaRPr>
            </a:p>
          </p:txBody>
        </p:sp>
        <p:sp>
          <p:nvSpPr>
            <p:cNvPr id="3"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pPr>
                <a:defRPr/>
              </a:pPr>
              <a:endParaRPr lang="en-GB" sz="2400" dirty="0">
                <a:latin typeface="Times New Roman" pitchFamily="18" charset="0"/>
                <a:cs typeface="+mn-cs"/>
              </a:endParaRPr>
            </a:p>
          </p:txBody>
        </p:sp>
        <p:sp>
          <p:nvSpPr>
            <p:cNvPr id="6151"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pPr>
                <a:defRPr/>
              </a:pPr>
              <a:endParaRPr lang="en-GB" sz="1800" dirty="0">
                <a:solidFill>
                  <a:schemeClr val="hlink"/>
                </a:solidFill>
                <a:latin typeface="Arial" pitchFamily="34" charset="0"/>
                <a:cs typeface="+mn-cs"/>
              </a:endParaRPr>
            </a:p>
          </p:txBody>
        </p:sp>
        <p:sp>
          <p:nvSpPr>
            <p:cNvPr id="6152"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pPr>
                <a:defRPr/>
              </a:pPr>
              <a:endParaRPr lang="en-GB" sz="1800" dirty="0">
                <a:solidFill>
                  <a:schemeClr val="hlink"/>
                </a:solidFill>
                <a:latin typeface="Arial" pitchFamily="34" charset="0"/>
                <a:cs typeface="+mn-cs"/>
              </a:endParaRPr>
            </a:p>
          </p:txBody>
        </p:sp>
        <p:sp>
          <p:nvSpPr>
            <p:cNvPr id="6153"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pPr>
                <a:defRPr/>
              </a:pPr>
              <a:endParaRPr lang="en-GB" sz="1800" dirty="0">
                <a:solidFill>
                  <a:schemeClr val="accent2"/>
                </a:solidFill>
                <a:latin typeface="Arial" pitchFamily="34" charset="0"/>
                <a:cs typeface="+mn-cs"/>
              </a:endParaRPr>
            </a:p>
          </p:txBody>
        </p:sp>
        <p:sp>
          <p:nvSpPr>
            <p:cNvPr id="6154"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pPr>
                <a:defRPr/>
              </a:pPr>
              <a:endParaRPr lang="en-GB" sz="1800" dirty="0">
                <a:solidFill>
                  <a:schemeClr val="hlink"/>
                </a:solidFill>
                <a:latin typeface="Arial" pitchFamily="34" charset="0"/>
                <a:cs typeface="+mn-cs"/>
              </a:endParaRPr>
            </a:p>
          </p:txBody>
        </p:sp>
        <p:sp>
          <p:nvSpPr>
            <p:cNvPr id="6155"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pPr>
                <a:defRPr/>
              </a:pPr>
              <a:endParaRPr lang="en-GB" sz="2400" dirty="0">
                <a:latin typeface="Times New Roman" pitchFamily="18" charset="0"/>
                <a:cs typeface="+mn-cs"/>
              </a:endParaRPr>
            </a:p>
          </p:txBody>
        </p:sp>
        <p:sp>
          <p:nvSpPr>
            <p:cNvPr id="6156"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pPr>
                <a:defRPr/>
              </a:pPr>
              <a:endParaRPr lang="en-GB" sz="1800" dirty="0">
                <a:solidFill>
                  <a:schemeClr val="accent2"/>
                </a:solidFill>
                <a:latin typeface="Arial" pitchFamily="34" charset="0"/>
                <a:cs typeface="+mn-cs"/>
              </a:endParaRPr>
            </a:p>
          </p:txBody>
        </p:sp>
        <p:sp>
          <p:nvSpPr>
            <p:cNvPr id="6157"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pPr>
                <a:defRPr/>
              </a:pPr>
              <a:endParaRPr lang="en-GB" sz="1800" dirty="0">
                <a:solidFill>
                  <a:schemeClr val="accent2"/>
                </a:solidFill>
                <a:latin typeface="Arial" pitchFamily="34" charset="0"/>
                <a:cs typeface="+mn-cs"/>
              </a:endParaRPr>
            </a:p>
          </p:txBody>
        </p:sp>
      </p:grpSp>
      <p:sp>
        <p:nvSpPr>
          <p:cNvPr id="5125" name="Rectangle 14"/>
          <p:cNvSpPr>
            <a:spLocks noGrp="1" noChangeArrowheads="1"/>
          </p:cNvSpPr>
          <p:nvPr>
            <p:ph type="title"/>
          </p:nvPr>
        </p:nvSpPr>
        <p:spPr bwMode="auto">
          <a:xfrm>
            <a:off x="457200" y="457200"/>
            <a:ext cx="8229600" cy="1371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sk-SK" smtClean="0"/>
              <a:t>Click to edit Master title style</a:t>
            </a:r>
          </a:p>
        </p:txBody>
      </p:sp>
      <p:sp>
        <p:nvSpPr>
          <p:cNvPr id="5126" name="Rectangle 15"/>
          <p:cNvSpPr>
            <a:spLocks noGrp="1" noChangeArrowheads="1"/>
          </p:cNvSpPr>
          <p:nvPr>
            <p:ph type="body" idx="1"/>
          </p:nvPr>
        </p:nvSpPr>
        <p:spPr bwMode="auto">
          <a:xfrm>
            <a:off x="457200" y="1981200"/>
            <a:ext cx="82296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sk-SK" smtClean="0"/>
              <a:t>Click to edit Master text styles</a:t>
            </a:r>
          </a:p>
          <a:p>
            <a:pPr lvl="1"/>
            <a:r>
              <a:rPr lang="sk-SK" smtClean="0"/>
              <a:t>Second level</a:t>
            </a:r>
          </a:p>
          <a:p>
            <a:pPr lvl="2"/>
            <a:r>
              <a:rPr lang="sk-SK" smtClean="0"/>
              <a:t>Third level</a:t>
            </a:r>
          </a:p>
          <a:p>
            <a:pPr lvl="3"/>
            <a:r>
              <a:rPr lang="sk-SK" smtClean="0"/>
              <a:t>Fourth level</a:t>
            </a:r>
          </a:p>
          <a:p>
            <a:pPr lvl="4"/>
            <a:r>
              <a:rPr lang="sk-SK" smtClean="0"/>
              <a:t>Fifth level</a:t>
            </a:r>
          </a:p>
        </p:txBody>
      </p:sp>
      <p:sp>
        <p:nvSpPr>
          <p:cNvPr id="6160" name="Rectangle 16"/>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atin typeface="Arial" pitchFamily="34" charset="0"/>
                <a:cs typeface="+mn-cs"/>
              </a:defRPr>
            </a:lvl1pPr>
          </a:lstStyle>
          <a:p>
            <a:pPr>
              <a:defRPr/>
            </a:pPr>
            <a:endParaRPr lang="sk-SK"/>
          </a:p>
        </p:txBody>
      </p:sp>
    </p:spTree>
  </p:cSld>
  <p:clrMap bg1="lt1" tx1="dk1" bg2="lt2" tx2="dk2" accent1="accent1" accent2="accent2" accent3="accent3" accent4="accent4" accent5="accent5" accent6="accent6" hlink="hlink" folHlink="folHlink"/>
  <p:sldLayoutIdLst>
    <p:sldLayoutId id="2147483963"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 id="2147483960" r:id="rId12"/>
    <p:sldLayoutId id="2147483961" r:id="rId13"/>
    <p:sldLayoutId id="2147483962" r:id="rId14"/>
  </p:sldLayoutIdLst>
  <p:txStyles>
    <p:title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pitchFamily="34" charset="0"/>
        </a:defRPr>
      </a:lvl2pPr>
      <a:lvl3pPr algn="l" rtl="0" eaLnBrk="0" fontAlgn="base" hangingPunct="0">
        <a:spcBef>
          <a:spcPct val="0"/>
        </a:spcBef>
        <a:spcAft>
          <a:spcPct val="0"/>
        </a:spcAft>
        <a:defRPr sz="4400">
          <a:solidFill>
            <a:schemeClr val="tx1"/>
          </a:solidFill>
          <a:latin typeface="Arial" pitchFamily="34" charset="0"/>
        </a:defRPr>
      </a:lvl3pPr>
      <a:lvl4pPr algn="l" rtl="0" eaLnBrk="0" fontAlgn="base" hangingPunct="0">
        <a:spcBef>
          <a:spcPct val="0"/>
        </a:spcBef>
        <a:spcAft>
          <a:spcPct val="0"/>
        </a:spcAft>
        <a:defRPr sz="4400">
          <a:solidFill>
            <a:schemeClr val="tx1"/>
          </a:solidFill>
          <a:latin typeface="Arial" pitchFamily="34" charset="0"/>
        </a:defRPr>
      </a:lvl4pPr>
      <a:lvl5pPr algn="l" rtl="0" eaLnBrk="0" fontAlgn="base" hangingPunct="0">
        <a:spcBef>
          <a:spcPct val="0"/>
        </a:spcBef>
        <a:spcAft>
          <a:spcPct val="0"/>
        </a:spcAft>
        <a:defRPr sz="4400">
          <a:solidFill>
            <a:schemeClr val="tx1"/>
          </a:solidFill>
          <a:latin typeface="Arial" pitchFamily="34" charset="0"/>
        </a:defRPr>
      </a:lvl5pPr>
      <a:lvl6pPr marL="457200" algn="l" rtl="0" fontAlgn="base">
        <a:spcBef>
          <a:spcPct val="0"/>
        </a:spcBef>
        <a:spcAft>
          <a:spcPct val="0"/>
        </a:spcAft>
        <a:defRPr sz="4400">
          <a:solidFill>
            <a:schemeClr val="tx1"/>
          </a:solidFill>
          <a:latin typeface="Arial" pitchFamily="34" charset="0"/>
        </a:defRPr>
      </a:lvl6pPr>
      <a:lvl7pPr marL="914400" algn="l" rtl="0" fontAlgn="base">
        <a:spcBef>
          <a:spcPct val="0"/>
        </a:spcBef>
        <a:spcAft>
          <a:spcPct val="0"/>
        </a:spcAft>
        <a:defRPr sz="4400">
          <a:solidFill>
            <a:schemeClr val="tx1"/>
          </a:solidFill>
          <a:latin typeface="Arial" pitchFamily="34" charset="0"/>
        </a:defRPr>
      </a:lvl7pPr>
      <a:lvl8pPr marL="1371600" algn="l" rtl="0" fontAlgn="base">
        <a:spcBef>
          <a:spcPct val="0"/>
        </a:spcBef>
        <a:spcAft>
          <a:spcPct val="0"/>
        </a:spcAft>
        <a:defRPr sz="4400">
          <a:solidFill>
            <a:schemeClr val="tx1"/>
          </a:solidFill>
          <a:latin typeface="Arial" pitchFamily="34" charset="0"/>
        </a:defRPr>
      </a:lvl8pPr>
      <a:lvl9pPr marL="1828800" algn="l" rtl="0" fontAlgn="base">
        <a:spcBef>
          <a:spcPct val="0"/>
        </a:spcBef>
        <a:spcAft>
          <a:spcPct val="0"/>
        </a:spcAft>
        <a:defRPr sz="4400">
          <a:solidFill>
            <a:schemeClr val="tx1"/>
          </a:solidFill>
          <a:latin typeface="Arial" pitchFamily="34" charset="0"/>
        </a:defRPr>
      </a:lvl9pPr>
    </p:titleStyle>
    <p:bodyStyle>
      <a:lvl1pPr marL="342900" indent="-342900" algn="l" rtl="0" eaLnBrk="0" fontAlgn="base" hangingPunct="0">
        <a:spcBef>
          <a:spcPct val="20000"/>
        </a:spcBef>
        <a:spcAft>
          <a:spcPct val="0"/>
        </a:spcAft>
        <a:buClr>
          <a:schemeClr val="bg2"/>
        </a:buClr>
        <a:buSzPct val="75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chemeClr val="bg2"/>
        </a:buClr>
        <a:buSzPct val="65000"/>
        <a:buFont typeface="Wingdings"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bg2"/>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Microsoft_Office_Excel_Chart1.xls"/><Relationship Id="rId2" Type="http://schemas.openxmlformats.org/officeDocument/2006/relationships/slideLayout" Target="../slideLayouts/slideLayout7.xml"/><Relationship Id="rId1" Type="http://schemas.openxmlformats.org/officeDocument/2006/relationships/vmlDrawing" Target="../drawings/vmlDrawing2.vml"/></Relationships>
</file>

<file path=ppt/slides/_rels/slide10.xml.rels><?xml version="1.0" encoding="UTF-8" standalone="yes"?>
<Relationships xmlns="http://schemas.openxmlformats.org/package/2006/relationships"><Relationship Id="rId3" Type="http://schemas.openxmlformats.org/officeDocument/2006/relationships/oleObject" Target="../embeddings/Microsoft_Office_Excel_Chart2.xls"/><Relationship Id="rId2" Type="http://schemas.openxmlformats.org/officeDocument/2006/relationships/slideLayout" Target="../slideLayouts/slideLayout7.xml"/><Relationship Id="rId1" Type="http://schemas.openxmlformats.org/officeDocument/2006/relationships/vmlDrawing" Target="../drawings/vmlDrawing3.v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Microsoft_Office_Excel_Chart3.xls"/><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hyperlink" Target="http://en.wikipedia.org/wiki/Brave_New_World" TargetMode="External"/><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ctrTitle"/>
          </p:nvPr>
        </p:nvSpPr>
        <p:spPr>
          <a:xfrm>
            <a:off x="2987675" y="2276475"/>
            <a:ext cx="6019800" cy="2209800"/>
          </a:xfrm>
        </p:spPr>
        <p:txBody>
          <a:bodyPr/>
          <a:lstStyle/>
          <a:p>
            <a:pPr eaLnBrk="1" hangingPunct="1"/>
            <a:r>
              <a:rPr lang="sk-SK" sz="2400" dirty="0" smtClean="0">
                <a:solidFill>
                  <a:schemeClr val="bg1"/>
                </a:solidFill>
              </a:rPr>
              <a:t/>
            </a:r>
            <a:br>
              <a:rPr lang="sk-SK" sz="2400" dirty="0" smtClean="0">
                <a:solidFill>
                  <a:schemeClr val="bg1"/>
                </a:solidFill>
              </a:rPr>
            </a:br>
            <a:r>
              <a:rPr lang="sk-SK" sz="2800" dirty="0" smtClean="0">
                <a:solidFill>
                  <a:schemeClr val="bg1"/>
                </a:solidFill>
              </a:rPr>
              <a:t>Ako sa dá vyrásť z dlhu či nezamestnanosti</a:t>
            </a:r>
            <a:r>
              <a:rPr lang="sk-SK" sz="2400" dirty="0" smtClean="0">
                <a:solidFill>
                  <a:schemeClr val="bg1"/>
                </a:solidFill>
              </a:rPr>
              <a:t/>
            </a:r>
            <a:br>
              <a:rPr lang="sk-SK" sz="2400" dirty="0" smtClean="0">
                <a:solidFill>
                  <a:schemeClr val="bg1"/>
                </a:solidFill>
              </a:rPr>
            </a:br>
            <a:r>
              <a:rPr lang="sk-SK" sz="4600" dirty="0" smtClean="0">
                <a:solidFill>
                  <a:schemeClr val="tx1"/>
                </a:solidFill>
              </a:rPr>
              <a:t/>
            </a:r>
            <a:br>
              <a:rPr lang="sk-SK" sz="4600" dirty="0" smtClean="0">
                <a:solidFill>
                  <a:schemeClr val="tx1"/>
                </a:solidFill>
              </a:rPr>
            </a:br>
            <a:endParaRPr lang="sk-SK" sz="4600" dirty="0" smtClean="0">
              <a:solidFill>
                <a:schemeClr val="tx1"/>
              </a:solidFill>
            </a:endParaRPr>
          </a:p>
        </p:txBody>
      </p:sp>
      <p:sp>
        <p:nvSpPr>
          <p:cNvPr id="1028" name="Rectangle 3"/>
          <p:cNvSpPr>
            <a:spLocks noGrp="1" noChangeArrowheads="1"/>
          </p:cNvSpPr>
          <p:nvPr>
            <p:ph type="subTitle" idx="1"/>
          </p:nvPr>
        </p:nvSpPr>
        <p:spPr>
          <a:xfrm>
            <a:off x="2971800" y="4267200"/>
            <a:ext cx="6019800" cy="2257425"/>
          </a:xfrm>
        </p:spPr>
        <p:txBody>
          <a:bodyPr/>
          <a:lstStyle/>
          <a:p>
            <a:pPr eaLnBrk="1" hangingPunct="1"/>
            <a:endParaRPr lang="sk-SK" sz="2400" smtClean="0"/>
          </a:p>
          <a:p>
            <a:pPr eaLnBrk="1" hangingPunct="1"/>
            <a:r>
              <a:rPr lang="sk-SK" sz="2000" smtClean="0"/>
              <a:t>Šance pre Slovensko</a:t>
            </a:r>
          </a:p>
          <a:p>
            <a:pPr eaLnBrk="1" hangingPunct="1"/>
            <a:r>
              <a:rPr lang="sk-SK" sz="2000" smtClean="0"/>
              <a:t>Ekonomická konferencia SDKÚ</a:t>
            </a:r>
          </a:p>
          <a:p>
            <a:pPr eaLnBrk="1" hangingPunct="1"/>
            <a:r>
              <a:rPr lang="en-US" sz="2000" smtClean="0"/>
              <a:t>Bratislava</a:t>
            </a:r>
          </a:p>
          <a:p>
            <a:pPr eaLnBrk="1" hangingPunct="1"/>
            <a:r>
              <a:rPr lang="sk-SK" sz="2000" smtClean="0"/>
              <a:t>16.9.</a:t>
            </a:r>
            <a:r>
              <a:rPr lang="en-US" sz="2000" smtClean="0"/>
              <a:t>2013</a:t>
            </a:r>
          </a:p>
          <a:p>
            <a:pPr eaLnBrk="1" hangingPunct="1"/>
            <a:r>
              <a:rPr lang="en-US" sz="2000" smtClean="0"/>
              <a:t>Eugen Jurzyca, INEKO</a:t>
            </a:r>
          </a:p>
        </p:txBody>
      </p:sp>
      <p:graphicFrame>
        <p:nvGraphicFramePr>
          <p:cNvPr id="1026" name="Object 4"/>
          <p:cNvGraphicFramePr>
            <a:graphicFrameLocks noChangeAspect="1"/>
          </p:cNvGraphicFramePr>
          <p:nvPr/>
        </p:nvGraphicFramePr>
        <p:xfrm>
          <a:off x="4140200" y="260350"/>
          <a:ext cx="4799013" cy="592138"/>
        </p:xfrm>
        <a:graphic>
          <a:graphicData uri="http://schemas.openxmlformats.org/presentationml/2006/ole">
            <p:oleObj spid="_x0000_s1026" name="Image Document" r:id="rId3" imgW="9648720" imgH="1190520" progId="">
              <p:embed/>
            </p:oleObj>
          </a:graphicData>
        </a:graphic>
      </p:graphicFrame>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Nadpis 5"/>
          <p:cNvSpPr>
            <a:spLocks noGrp="1"/>
          </p:cNvSpPr>
          <p:nvPr>
            <p:ph type="title"/>
          </p:nvPr>
        </p:nvSpPr>
        <p:spPr/>
        <p:txBody>
          <a:bodyPr/>
          <a:lstStyle/>
          <a:p>
            <a:r>
              <a:rPr lang="sk-SK" sz="2400" smtClean="0"/>
              <a:t>Obsah prezentácie</a:t>
            </a:r>
            <a:endParaRPr lang="en-US" sz="2400" smtClean="0"/>
          </a:p>
        </p:txBody>
      </p:sp>
      <p:sp>
        <p:nvSpPr>
          <p:cNvPr id="7171" name="Zástupný symbol obsahu 6"/>
          <p:cNvSpPr>
            <a:spLocks noGrp="1"/>
          </p:cNvSpPr>
          <p:nvPr>
            <p:ph idx="1"/>
          </p:nvPr>
        </p:nvSpPr>
        <p:spPr>
          <a:xfrm>
            <a:off x="457200" y="1981200"/>
            <a:ext cx="8229600" cy="4687888"/>
          </a:xfrm>
        </p:spPr>
        <p:txBody>
          <a:bodyPr/>
          <a:lstStyle/>
          <a:p>
            <a:r>
              <a:rPr lang="sk-SK" sz="2000" b="1" smtClean="0"/>
              <a:t>Situácia:</a:t>
            </a:r>
            <a:r>
              <a:rPr lang="sk-SK" sz="2000" smtClean="0"/>
              <a:t> Nezamestnanosť a rast verejného dlhu patria medzi najväčšie problémy Slovenska. SR patrí dlhodobo ku krajinám s nadpriemernou mierou nezamestnanosti v EÚ, verejný dlh narástol od roku 2008 približne na dvojnásobok a dlhodobý výhľad je hrozivý.</a:t>
            </a:r>
          </a:p>
          <a:p>
            <a:r>
              <a:rPr lang="sk-SK" sz="2000" b="1" smtClean="0"/>
              <a:t>Aktuálna reakcia spoločnosti:</a:t>
            </a:r>
            <a:r>
              <a:rPr lang="sk-SK" sz="2000" smtClean="0"/>
              <a:t> Krajina (podobne ako iné) sa spolieha na hospodársky rast, ktorý by mal oba problémy vyriešiť. Nezamestnanosť by navyše malo vyriešiť aj zreformované školstvo.  </a:t>
            </a:r>
          </a:p>
          <a:p>
            <a:r>
              <a:rPr lang="sk-SK" sz="2000" b="1" smtClean="0"/>
              <a:t>Komentár k reakcii (rast): </a:t>
            </a:r>
            <a:r>
              <a:rPr lang="sk-SK" sz="2000" smtClean="0"/>
              <a:t>Hospodársky rast môže byť „riešením“ oboch problémov iba krátkodobo, zásadné zmeny v školstve pomôcť môžu. Ale iné a ani tie nie rozhodujúcou mierou.</a:t>
            </a:r>
          </a:p>
          <a:p>
            <a:r>
              <a:rPr lang="sk-SK" sz="2000" b="1" smtClean="0"/>
              <a:t>Odporúčania (konsolidačné)</a:t>
            </a:r>
          </a:p>
          <a:p>
            <a:r>
              <a:rPr lang="sk-SK" sz="2000" b="1" smtClean="0"/>
              <a:t>Komentár k reakcii (školstvo)</a:t>
            </a:r>
          </a:p>
          <a:p>
            <a:r>
              <a:rPr lang="sk-SK" sz="2000" b="1" smtClean="0"/>
              <a:t>Odporúčania (školstvo)</a:t>
            </a:r>
          </a:p>
          <a:p>
            <a:r>
              <a:rPr lang="sk-SK" sz="2000" b="1" smtClean="0"/>
              <a:t>Záver</a:t>
            </a:r>
            <a:endParaRPr lang="en-US" sz="2000" b="1" smtClean="0"/>
          </a:p>
        </p:txBody>
      </p:sp>
    </p:spTree>
  </p:cSld>
  <p:clrMapOvr>
    <a:masterClrMapping/>
  </p:clrMapOvr>
  <p:transition advClick="0" advTm="1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Nadpis 2"/>
          <p:cNvSpPr>
            <a:spLocks noGrp="1"/>
          </p:cNvSpPr>
          <p:nvPr>
            <p:ph type="title"/>
          </p:nvPr>
        </p:nvSpPr>
        <p:spPr>
          <a:xfrm>
            <a:off x="250825" y="2852738"/>
            <a:ext cx="8734425" cy="1371600"/>
          </a:xfrm>
        </p:spPr>
        <p:txBody>
          <a:bodyPr/>
          <a:lstStyle/>
          <a:p>
            <a:pPr algn="ctr"/>
            <a:r>
              <a:rPr lang="sk-SK" smtClean="0"/>
              <a:t>Situácia</a:t>
            </a:r>
            <a:endParaRPr lang="en-US" smtClean="0"/>
          </a:p>
        </p:txBody>
      </p:sp>
    </p:spTree>
  </p:cSld>
  <p:clrMapOvr>
    <a:masterClrMapping/>
  </p:clrMapOvr>
  <p:transition advClick="0" advTm="1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Nadpis 2"/>
          <p:cNvSpPr>
            <a:spLocks noGrp="1"/>
          </p:cNvSpPr>
          <p:nvPr>
            <p:ph type="title"/>
          </p:nvPr>
        </p:nvSpPr>
        <p:spPr>
          <a:xfrm>
            <a:off x="395288" y="457200"/>
            <a:ext cx="8497887" cy="668338"/>
          </a:xfrm>
        </p:spPr>
        <p:txBody>
          <a:bodyPr/>
          <a:lstStyle/>
          <a:p>
            <a:r>
              <a:rPr lang="en-US" sz="2000" smtClean="0"/>
              <a:t>Pod</a:t>
            </a:r>
            <a:r>
              <a:rPr lang="sk-SK" sz="2000" smtClean="0"/>
              <a:t>ľa základného scenára RRZ hrozí SR dlh 379% HDP v roku 2062</a:t>
            </a:r>
            <a:endParaRPr lang="en-US" sz="2000" smtClean="0"/>
          </a:p>
        </p:txBody>
      </p:sp>
      <p:pic>
        <p:nvPicPr>
          <p:cNvPr id="9219" name="Picture 3"/>
          <p:cNvPicPr>
            <a:picLocks noChangeAspect="1" noChangeArrowheads="1"/>
          </p:cNvPicPr>
          <p:nvPr/>
        </p:nvPicPr>
        <p:blipFill>
          <a:blip r:embed="rId3" cstate="print"/>
          <a:srcRect l="21060" t="20705" r="18697" b="5000"/>
          <a:stretch>
            <a:fillRect/>
          </a:stretch>
        </p:blipFill>
        <p:spPr bwMode="auto">
          <a:xfrm>
            <a:off x="0" y="1196975"/>
            <a:ext cx="8893175" cy="5661025"/>
          </a:xfrm>
          <a:prstGeom prst="rect">
            <a:avLst/>
          </a:prstGeom>
          <a:noFill/>
          <a:ln w="9525">
            <a:noFill/>
            <a:miter lim="800000"/>
            <a:headEnd/>
            <a:tailEnd/>
          </a:ln>
        </p:spPr>
      </p:pic>
      <p:sp>
        <p:nvSpPr>
          <p:cNvPr id="9220" name="Ovál 2"/>
          <p:cNvSpPr>
            <a:spLocks noChangeArrowheads="1"/>
          </p:cNvSpPr>
          <p:nvPr/>
        </p:nvSpPr>
        <p:spPr bwMode="auto">
          <a:xfrm>
            <a:off x="8101013" y="1773238"/>
            <a:ext cx="792162" cy="287337"/>
          </a:xfrm>
          <a:prstGeom prst="ellipse">
            <a:avLst/>
          </a:prstGeom>
          <a:noFill/>
          <a:ln w="19050" algn="ctr">
            <a:solidFill>
              <a:srgbClr val="FF0000"/>
            </a:solidFill>
            <a:round/>
            <a:headEnd/>
            <a:tailEnd/>
          </a:ln>
        </p:spPr>
        <p:txBody>
          <a:bodyPr anchor="ctr"/>
          <a:lstStyle/>
          <a:p>
            <a:pPr algn="ctr"/>
            <a:endParaRPr lang="en-US"/>
          </a:p>
        </p:txBody>
      </p:sp>
      <p:sp>
        <p:nvSpPr>
          <p:cNvPr id="9221" name="Ovál 2"/>
          <p:cNvSpPr>
            <a:spLocks noChangeArrowheads="1"/>
          </p:cNvSpPr>
          <p:nvPr/>
        </p:nvSpPr>
        <p:spPr bwMode="auto">
          <a:xfrm>
            <a:off x="8101013" y="6569075"/>
            <a:ext cx="792162" cy="288925"/>
          </a:xfrm>
          <a:prstGeom prst="ellipse">
            <a:avLst/>
          </a:prstGeom>
          <a:noFill/>
          <a:ln w="19050" algn="ctr">
            <a:solidFill>
              <a:srgbClr val="FF0000"/>
            </a:solidFill>
            <a:round/>
            <a:headEnd/>
            <a:tailEnd/>
          </a:ln>
        </p:spPr>
        <p:txBody>
          <a:bodyPr anchor="ctr"/>
          <a:lstStyle/>
          <a:p>
            <a:pPr algn="ctr"/>
            <a:endParaRPr lang="en-US"/>
          </a:p>
        </p:txBody>
      </p:sp>
    </p:spTree>
  </p:cSld>
  <p:clrMapOvr>
    <a:masterClrMapping/>
  </p:clrMapOvr>
  <p:transition advClick="0" advTm="1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Nadpis 2"/>
          <p:cNvSpPr>
            <a:spLocks noGrp="1"/>
          </p:cNvSpPr>
          <p:nvPr>
            <p:ph type="title"/>
          </p:nvPr>
        </p:nvSpPr>
        <p:spPr>
          <a:xfrm>
            <a:off x="250825" y="2852738"/>
            <a:ext cx="8734425" cy="1371600"/>
          </a:xfrm>
        </p:spPr>
        <p:txBody>
          <a:bodyPr/>
          <a:lstStyle/>
          <a:p>
            <a:pPr algn="ctr"/>
            <a:r>
              <a:rPr lang="sk-SK" smtClean="0"/>
              <a:t>Aktuálna reakcia spoločnosti </a:t>
            </a:r>
            <a:endParaRPr lang="en-US" smtClean="0"/>
          </a:p>
        </p:txBody>
      </p:sp>
    </p:spTree>
  </p:cSld>
  <p:clrMapOvr>
    <a:masterClrMapping/>
  </p:clrMapOvr>
  <p:transition advClick="0" advTm="1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BlokTextu 6"/>
          <p:cNvSpPr txBox="1">
            <a:spLocks noChangeArrowheads="1"/>
          </p:cNvSpPr>
          <p:nvPr/>
        </p:nvSpPr>
        <p:spPr bwMode="auto">
          <a:xfrm>
            <a:off x="0" y="1341438"/>
            <a:ext cx="9144000" cy="5878512"/>
          </a:xfrm>
          <a:prstGeom prst="rect">
            <a:avLst/>
          </a:prstGeom>
          <a:noFill/>
          <a:ln w="9525">
            <a:noFill/>
            <a:miter lim="800000"/>
            <a:headEnd/>
            <a:tailEnd/>
          </a:ln>
        </p:spPr>
        <p:txBody>
          <a:bodyPr>
            <a:spAutoFit/>
          </a:bodyPr>
          <a:lstStyle/>
          <a:p>
            <a:r>
              <a:rPr lang="sk-SK" sz="2000"/>
              <a:t>Čiže spoliehate sa, že vyrastiete z deficitu?</a:t>
            </a:r>
            <a:br>
              <a:rPr lang="sk-SK" sz="2000"/>
            </a:br>
            <a:r>
              <a:rPr lang="sk-SK" sz="2000"/>
              <a:t>Predseda vlády SR (podobné citáty v EÚ sú bežné)</a:t>
            </a:r>
            <a:br>
              <a:rPr lang="sk-SK" sz="2000"/>
            </a:br>
            <a:r>
              <a:rPr lang="sk-SK" sz="2000"/>
              <a:t>To je otázka samozrejme že </a:t>
            </a:r>
            <a:r>
              <a:rPr lang="sk-SK" sz="2000" b="1" u="sng"/>
              <a:t>hospodársky rast</a:t>
            </a:r>
            <a:r>
              <a:rPr lang="sk-SK" sz="2000" u="sng"/>
              <a:t> keď ide hore, tak máte menšie problémy s deficitom</a:t>
            </a:r>
            <a:r>
              <a:rPr lang="sk-SK" sz="2000"/>
              <a:t>.</a:t>
            </a:r>
          </a:p>
          <a:p>
            <a:r>
              <a:rPr lang="sk-SK" sz="2000"/>
              <a:t> ...</a:t>
            </a:r>
          </a:p>
          <a:p>
            <a:r>
              <a:rPr lang="sk-SK" sz="2000"/>
              <a:t>My považujeme práve </a:t>
            </a:r>
            <a:r>
              <a:rPr lang="sk-SK" sz="2000" b="1"/>
              <a:t>hospodársky rast</a:t>
            </a:r>
            <a:r>
              <a:rPr lang="sk-SK" sz="2000"/>
              <a:t> za niečo, čo môže významne pomôcť v boji proti </a:t>
            </a:r>
            <a:r>
              <a:rPr lang="sk-SK" sz="2000" b="1"/>
              <a:t>nezamestnanosti</a:t>
            </a:r>
            <a:r>
              <a:rPr lang="sk-SK" sz="2000"/>
              <a:t>, čo nám môže významne pomôcť pri vytváraní nových pracovných miest. </a:t>
            </a:r>
          </a:p>
          <a:p>
            <a:r>
              <a:rPr lang="sk-SK" sz="2000"/>
              <a:t>...</a:t>
            </a:r>
            <a:br>
              <a:rPr lang="sk-SK" sz="2000"/>
            </a:br>
            <a:r>
              <a:rPr lang="sk-SK" sz="2000"/>
              <a:t>To čo robí Európa jediné možné riešenie na boj proti </a:t>
            </a:r>
            <a:r>
              <a:rPr lang="sk-SK" sz="2000" b="1"/>
              <a:t>nezamestnanosti</a:t>
            </a:r>
            <a:r>
              <a:rPr lang="sk-SK" sz="2000"/>
              <a:t> mladých ľudí a </a:t>
            </a:r>
            <a:r>
              <a:rPr lang="sk-SK" sz="2000" b="1"/>
              <a:t>nezamestnanosti</a:t>
            </a:r>
            <a:r>
              <a:rPr lang="sk-SK" sz="2000"/>
              <a:t> ako takej, všetci dobre vieme, že problém s </a:t>
            </a:r>
            <a:r>
              <a:rPr lang="sk-SK" sz="2000" b="1"/>
              <a:t>nezamestnanosťou</a:t>
            </a:r>
            <a:r>
              <a:rPr lang="sk-SK" sz="2000"/>
              <a:t> prestane vtedy, keď začne opäť v Európe </a:t>
            </a:r>
            <a:r>
              <a:rPr lang="sk-SK" sz="2000" b="1"/>
              <a:t>hospodársky rast</a:t>
            </a:r>
            <a:r>
              <a:rPr lang="sk-SK" sz="2000"/>
              <a:t>.</a:t>
            </a:r>
          </a:p>
          <a:p>
            <a:r>
              <a:rPr lang="sk-SK" sz="2000"/>
              <a:t>Čiže vnímajme to ako kombináciu na jednej strane boje o každé jedno pracovné miesto, s opatreniami, ktoré majú podporovať </a:t>
            </a:r>
            <a:r>
              <a:rPr lang="sk-SK" sz="2000" b="1"/>
              <a:t>hospodársky rast</a:t>
            </a:r>
            <a:r>
              <a:rPr lang="sk-SK" sz="2000"/>
              <a:t> do budúcnosti, </a:t>
            </a:r>
            <a:r>
              <a:rPr lang="sk-SK" sz="2000" u="sng"/>
              <a:t>bez </a:t>
            </a:r>
            <a:r>
              <a:rPr lang="sk-SK" sz="2000" b="1" u="sng"/>
              <a:t>hospodárskeho rastu</a:t>
            </a:r>
            <a:r>
              <a:rPr lang="sk-SK" sz="2000" u="sng"/>
              <a:t> nikdy nevyriešime </a:t>
            </a:r>
            <a:r>
              <a:rPr lang="sk-SK" sz="2000" b="1" u="sng"/>
              <a:t>nezamestnanosť</a:t>
            </a:r>
            <a:r>
              <a:rPr lang="sk-SK" sz="2000" u="sng"/>
              <a:t>.</a:t>
            </a:r>
          </a:p>
          <a:p>
            <a:endParaRPr lang="sk-SK" sz="2000"/>
          </a:p>
          <a:p>
            <a:endParaRPr lang="en-US"/>
          </a:p>
        </p:txBody>
      </p:sp>
      <p:sp>
        <p:nvSpPr>
          <p:cNvPr id="11267" name="BlokTextu 8"/>
          <p:cNvSpPr txBox="1">
            <a:spLocks noChangeArrowheads="1"/>
          </p:cNvSpPr>
          <p:nvPr/>
        </p:nvSpPr>
        <p:spPr bwMode="auto">
          <a:xfrm>
            <a:off x="0" y="765175"/>
            <a:ext cx="8748713" cy="461963"/>
          </a:xfrm>
          <a:prstGeom prst="rect">
            <a:avLst/>
          </a:prstGeom>
          <a:noFill/>
          <a:ln w="9525">
            <a:noFill/>
            <a:miter lim="800000"/>
            <a:headEnd/>
            <a:tailEnd/>
          </a:ln>
        </p:spPr>
        <p:txBody>
          <a:bodyPr>
            <a:spAutoFit/>
          </a:bodyPr>
          <a:lstStyle/>
          <a:p>
            <a:r>
              <a:rPr lang="sk-SK" sz="2400"/>
              <a:t>Slovensko sa spolieha na hospodársky rast:</a:t>
            </a:r>
            <a:endParaRPr lang="en-US" sz="2400"/>
          </a:p>
        </p:txBody>
      </p:sp>
    </p:spTree>
  </p:cSld>
  <p:clrMapOvr>
    <a:masterClrMapping/>
  </p:clrMapOvr>
  <p:transition advClick="0" advTm="1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Nadpis 2"/>
          <p:cNvSpPr>
            <a:spLocks noGrp="1"/>
          </p:cNvSpPr>
          <p:nvPr>
            <p:ph type="title"/>
          </p:nvPr>
        </p:nvSpPr>
        <p:spPr>
          <a:xfrm>
            <a:off x="179388" y="6281738"/>
            <a:ext cx="8785225" cy="387350"/>
          </a:xfrm>
        </p:spPr>
        <p:txBody>
          <a:bodyPr/>
          <a:lstStyle/>
          <a:p>
            <a:r>
              <a:rPr lang="en-US" sz="1000" smtClean="0"/>
              <a:t>http://www.topky.sk/cl/7/1276496/Az-tretina-absolventov-VS-ostava-nezamestnanych</a:t>
            </a:r>
          </a:p>
        </p:txBody>
      </p:sp>
      <p:pic>
        <p:nvPicPr>
          <p:cNvPr id="12291" name="Picture 3"/>
          <p:cNvPicPr>
            <a:picLocks noChangeAspect="1" noChangeArrowheads="1"/>
          </p:cNvPicPr>
          <p:nvPr/>
        </p:nvPicPr>
        <p:blipFill>
          <a:blip r:embed="rId3" cstate="print"/>
          <a:srcRect l="2751" t="29210" r="52953" b="16927"/>
          <a:stretch>
            <a:fillRect/>
          </a:stretch>
        </p:blipFill>
        <p:spPr bwMode="auto">
          <a:xfrm>
            <a:off x="179388" y="620713"/>
            <a:ext cx="8280400" cy="5616575"/>
          </a:xfrm>
          <a:prstGeom prst="rect">
            <a:avLst/>
          </a:prstGeom>
          <a:noFill/>
          <a:ln w="9525">
            <a:noFill/>
            <a:miter lim="800000"/>
            <a:headEnd/>
            <a:tailEnd/>
          </a:ln>
        </p:spPr>
      </p:pic>
      <p:sp>
        <p:nvSpPr>
          <p:cNvPr id="4" name="BlokTextu 3"/>
          <p:cNvSpPr txBox="1"/>
          <p:nvPr/>
        </p:nvSpPr>
        <p:spPr>
          <a:xfrm>
            <a:off x="4356100" y="1628775"/>
            <a:ext cx="4787900" cy="923925"/>
          </a:xfrm>
          <a:prstGeom prst="rect">
            <a:avLst/>
          </a:prstGeom>
          <a:solidFill>
            <a:schemeClr val="accent6">
              <a:lumMod val="40000"/>
              <a:lumOff val="60000"/>
            </a:schemeClr>
          </a:solidFill>
        </p:spPr>
        <p:txBody>
          <a:bodyPr>
            <a:spAutoFit/>
          </a:bodyPr>
          <a:lstStyle/>
          <a:p>
            <a:pPr>
              <a:defRPr/>
            </a:pPr>
            <a:r>
              <a:rPr lang="sk-SK" sz="1800" dirty="0"/>
              <a:t>Vnímanie školstva ako hlavného vinníka nezamestnanosti mladých je rozšírené. Nielen u nás.</a:t>
            </a:r>
            <a:endParaRPr lang="en-US" sz="1800" dirty="0"/>
          </a:p>
        </p:txBody>
      </p:sp>
    </p:spTree>
  </p:cSld>
  <p:clrMapOvr>
    <a:masterClrMapping/>
  </p:clrMapOvr>
  <p:transition advClick="0" advTm="1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Nadpis 2"/>
          <p:cNvSpPr>
            <a:spLocks noGrp="1"/>
          </p:cNvSpPr>
          <p:nvPr>
            <p:ph type="title"/>
          </p:nvPr>
        </p:nvSpPr>
        <p:spPr>
          <a:xfrm>
            <a:off x="250825" y="2852738"/>
            <a:ext cx="8734425" cy="1371600"/>
          </a:xfrm>
        </p:spPr>
        <p:txBody>
          <a:bodyPr/>
          <a:lstStyle/>
          <a:p>
            <a:pPr algn="ctr"/>
            <a:r>
              <a:rPr lang="sk-SK" smtClean="0"/>
              <a:t>Komentár k reakcii (rast)</a:t>
            </a:r>
            <a:endParaRPr lang="en-US" smtClean="0"/>
          </a:p>
        </p:txBody>
      </p:sp>
    </p:spTree>
  </p:cSld>
  <p:clrMapOvr>
    <a:masterClrMapping/>
  </p:clrMapOvr>
  <p:transition advClick="0" advTm="1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4"/>
          <p:cNvGraphicFramePr>
            <a:graphicFrameLocks noChangeAspect="1"/>
          </p:cNvGraphicFramePr>
          <p:nvPr/>
        </p:nvGraphicFramePr>
        <p:xfrm>
          <a:off x="755650" y="628650"/>
          <a:ext cx="7848600" cy="5759450"/>
        </p:xfrm>
        <a:graphic>
          <a:graphicData uri="http://schemas.openxmlformats.org/presentationml/2006/ole">
            <p:oleObj spid="_x0000_s2050" name="Graf" r:id="rId3" imgW="4848208" imgH="3609913" progId="Excel.Chart.8">
              <p:embed/>
            </p:oleObj>
          </a:graphicData>
        </a:graphic>
      </p:graphicFrame>
      <p:sp>
        <p:nvSpPr>
          <p:cNvPr id="2051" name="Text Box 5"/>
          <p:cNvSpPr txBox="1">
            <a:spLocks noChangeArrowheads="1"/>
          </p:cNvSpPr>
          <p:nvPr/>
        </p:nvSpPr>
        <p:spPr bwMode="auto">
          <a:xfrm>
            <a:off x="1403350" y="6453188"/>
            <a:ext cx="7056438" cy="731837"/>
          </a:xfrm>
          <a:prstGeom prst="rect">
            <a:avLst/>
          </a:prstGeom>
          <a:noFill/>
          <a:ln w="9525" algn="ctr">
            <a:noFill/>
            <a:miter lim="800000"/>
            <a:headEnd/>
            <a:tailEnd/>
          </a:ln>
        </p:spPr>
        <p:txBody>
          <a:bodyPr>
            <a:spAutoFit/>
          </a:bodyPr>
          <a:lstStyle/>
          <a:p>
            <a:pPr>
              <a:spcBef>
                <a:spcPct val="50000"/>
              </a:spcBef>
            </a:pPr>
            <a:r>
              <a:rPr lang="sk-SK" sz="1200"/>
              <a:t>Zdroj:</a:t>
            </a:r>
            <a:r>
              <a:rPr lang="en-US" sz="1200"/>
              <a:t>  Ma</a:t>
            </a:r>
            <a:r>
              <a:rPr lang="sk-SK" sz="1200"/>
              <a:t>d</a:t>
            </a:r>
            <a:r>
              <a:rPr lang="en-US" sz="1200"/>
              <a:t>dison, Agnus.  The World Economy: A Millennial Perspective. OECD, 2001. V: North Douglass, C.: Understanding the Process of Economic Change, Princeton University Press, 2005</a:t>
            </a:r>
          </a:p>
          <a:p>
            <a:pPr>
              <a:spcBef>
                <a:spcPct val="50000"/>
              </a:spcBef>
            </a:pPr>
            <a:endParaRPr lang="en-US" sz="12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4" name="Object 4"/>
          <p:cNvGraphicFramePr>
            <a:graphicFrameLocks noChangeAspect="1"/>
          </p:cNvGraphicFramePr>
          <p:nvPr/>
        </p:nvGraphicFramePr>
        <p:xfrm>
          <a:off x="755650" y="3535363"/>
          <a:ext cx="3887788" cy="2852737"/>
        </p:xfrm>
        <a:graphic>
          <a:graphicData uri="http://schemas.openxmlformats.org/presentationml/2006/ole">
            <p:oleObj spid="_x0000_s3074" name="Graf" r:id="rId3" imgW="4905248" imgH="3676835" progId="Excel.Chart.8">
              <p:embed/>
            </p:oleObj>
          </a:graphicData>
        </a:graphic>
      </p:graphicFrame>
      <p:sp>
        <p:nvSpPr>
          <p:cNvPr id="3075" name="BlokTextu 3"/>
          <p:cNvSpPr txBox="1">
            <a:spLocks noChangeArrowheads="1"/>
          </p:cNvSpPr>
          <p:nvPr/>
        </p:nvSpPr>
        <p:spPr bwMode="auto">
          <a:xfrm>
            <a:off x="539750" y="908050"/>
            <a:ext cx="8208963" cy="2555875"/>
          </a:xfrm>
          <a:prstGeom prst="rect">
            <a:avLst/>
          </a:prstGeom>
          <a:noFill/>
          <a:ln w="9525">
            <a:noFill/>
            <a:miter lim="800000"/>
            <a:headEnd/>
            <a:tailEnd/>
          </a:ln>
        </p:spPr>
        <p:txBody>
          <a:bodyPr>
            <a:spAutoFit/>
          </a:bodyPr>
          <a:lstStyle/>
          <a:p>
            <a:r>
              <a:rPr lang="sk-SK" sz="2000"/>
              <a:t>Nesprávne interpretované Okunovo pravidlo: </a:t>
            </a:r>
          </a:p>
          <a:p>
            <a:r>
              <a:rPr lang="sk-SK" sz="2000"/>
              <a:t>Nárast HDP o dve percentá zníži nezamestnanosť o jedno percento.</a:t>
            </a:r>
          </a:p>
          <a:p>
            <a:endParaRPr lang="sk-SK" sz="2000"/>
          </a:p>
          <a:p>
            <a:r>
              <a:rPr lang="sk-SK" sz="2000"/>
              <a:t>Za 200 rokov narástla ekonomika vyspelého sveta asi o 2000 percent. Ak by platila prechádzajúca predstava, bola by nezamestnanosť v Európe pred 200 rokmi vyše 1000 percent.</a:t>
            </a:r>
          </a:p>
          <a:p>
            <a:endParaRPr lang="sk-SK" sz="2000"/>
          </a:p>
          <a:p>
            <a:endParaRPr lang="en-US" sz="2000"/>
          </a:p>
        </p:txBody>
      </p:sp>
      <p:sp>
        <p:nvSpPr>
          <p:cNvPr id="3076" name="BlokTextu 4"/>
          <p:cNvSpPr txBox="1">
            <a:spLocks noChangeArrowheads="1"/>
          </p:cNvSpPr>
          <p:nvPr/>
        </p:nvSpPr>
        <p:spPr bwMode="auto">
          <a:xfrm>
            <a:off x="4716463" y="3573463"/>
            <a:ext cx="4176712" cy="1938337"/>
          </a:xfrm>
          <a:prstGeom prst="rect">
            <a:avLst/>
          </a:prstGeom>
          <a:noFill/>
          <a:ln w="9525">
            <a:noFill/>
            <a:miter lim="800000"/>
            <a:headEnd/>
            <a:tailEnd/>
          </a:ln>
        </p:spPr>
        <p:txBody>
          <a:bodyPr>
            <a:spAutoFit/>
          </a:bodyPr>
          <a:lstStyle/>
          <a:p>
            <a:r>
              <a:rPr lang="sk-SK" sz="2000"/>
              <a:t>Podobné pravidlo zrejme veľká časť vyspelého sveta (vrátane SR) akceptuje aj pre vzťah rastu a verejného dlhu. Ak by platilo, aj dlh by pred 200 rokmi prevyšoval 1000 percent HDP. </a:t>
            </a:r>
            <a:endParaRPr lang="en-US" sz="20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Nadpis 2"/>
          <p:cNvSpPr>
            <a:spLocks noGrp="1"/>
          </p:cNvSpPr>
          <p:nvPr>
            <p:ph type="title"/>
          </p:nvPr>
        </p:nvSpPr>
        <p:spPr>
          <a:xfrm>
            <a:off x="250825" y="6381750"/>
            <a:ext cx="8229600" cy="476250"/>
          </a:xfrm>
        </p:spPr>
        <p:txBody>
          <a:bodyPr/>
          <a:lstStyle/>
          <a:p>
            <a:r>
              <a:rPr lang="en-US" sz="1000" smtClean="0"/>
              <a:t>http://blog.etrend.sk/inekomenty/2013/06/18/preco-sa-vyspely-svet-%E2%80%9Epo-usi%E2%80%9D-zadlzil/</a:t>
            </a:r>
          </a:p>
        </p:txBody>
      </p:sp>
      <p:pic>
        <p:nvPicPr>
          <p:cNvPr id="14339" name="Picture 2"/>
          <p:cNvPicPr>
            <a:picLocks noChangeAspect="1" noChangeArrowheads="1"/>
          </p:cNvPicPr>
          <p:nvPr/>
        </p:nvPicPr>
        <p:blipFill>
          <a:blip r:embed="rId3" cstate="print"/>
          <a:srcRect l="1472" t="29880" r="37103" b="16257"/>
          <a:stretch>
            <a:fillRect/>
          </a:stretch>
        </p:blipFill>
        <p:spPr bwMode="auto">
          <a:xfrm>
            <a:off x="250825" y="765175"/>
            <a:ext cx="8893175" cy="5400675"/>
          </a:xfrm>
          <a:prstGeom prst="rect">
            <a:avLst/>
          </a:prstGeom>
          <a:noFill/>
          <a:ln w="9525">
            <a:noFill/>
            <a:miter lim="800000"/>
            <a:headEnd/>
            <a:tailEnd/>
          </a:ln>
        </p:spPr>
      </p:pic>
    </p:spTree>
  </p:cSld>
  <p:clrMapOvr>
    <a:masterClrMapping/>
  </p:clrMapOvr>
  <p:transition advClick="0" advTm="1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BlokTextu 3"/>
          <p:cNvSpPr txBox="1">
            <a:spLocks noChangeArrowheads="1"/>
          </p:cNvSpPr>
          <p:nvPr/>
        </p:nvSpPr>
        <p:spPr bwMode="auto">
          <a:xfrm>
            <a:off x="1187450" y="2276475"/>
            <a:ext cx="6192838" cy="646113"/>
          </a:xfrm>
          <a:prstGeom prst="rect">
            <a:avLst/>
          </a:prstGeom>
          <a:noFill/>
          <a:ln w="9525">
            <a:noFill/>
            <a:miter lim="800000"/>
            <a:headEnd/>
            <a:tailEnd/>
          </a:ln>
        </p:spPr>
        <p:txBody>
          <a:bodyPr>
            <a:spAutoFit/>
          </a:bodyPr>
          <a:lstStyle/>
          <a:p>
            <a:r>
              <a:rPr lang="sk-SK"/>
              <a:t>Odporúčania konsolidačné</a:t>
            </a:r>
          </a:p>
        </p:txBody>
      </p:sp>
    </p:spTree>
  </p:cSld>
  <p:clrMapOvr>
    <a:masterClrMapping/>
  </p:clrMapOvr>
  <p:transition advClick="0" advTm="1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cstate="print"/>
          <a:srcRect l="19879" t="21651" r="21651" b="7475"/>
          <a:stretch>
            <a:fillRect/>
          </a:stretch>
        </p:blipFill>
        <p:spPr bwMode="auto">
          <a:xfrm>
            <a:off x="323850" y="549275"/>
            <a:ext cx="8569325" cy="6048375"/>
          </a:xfrm>
          <a:prstGeom prst="rect">
            <a:avLst/>
          </a:prstGeom>
          <a:noFill/>
          <a:ln w="9525">
            <a:solidFill>
              <a:schemeClr val="accent1"/>
            </a:solidFill>
            <a:miter lim="800000"/>
            <a:headEnd/>
            <a:tailEnd/>
          </a:ln>
        </p:spPr>
      </p:pic>
      <p:sp>
        <p:nvSpPr>
          <p:cNvPr id="16387" name="Ovál 6"/>
          <p:cNvSpPr>
            <a:spLocks noChangeArrowheads="1"/>
          </p:cNvSpPr>
          <p:nvPr/>
        </p:nvSpPr>
        <p:spPr bwMode="auto">
          <a:xfrm>
            <a:off x="8243888" y="5876925"/>
            <a:ext cx="720725" cy="215900"/>
          </a:xfrm>
          <a:prstGeom prst="ellipse">
            <a:avLst/>
          </a:prstGeom>
          <a:noFill/>
          <a:ln w="9525" algn="ctr">
            <a:noFill/>
            <a:round/>
            <a:headEnd/>
            <a:tailEnd/>
          </a:ln>
        </p:spPr>
        <p:txBody>
          <a:bodyPr anchor="ctr"/>
          <a:lstStyle/>
          <a:p>
            <a:pPr algn="ctr"/>
            <a:endParaRPr lang="en-US"/>
          </a:p>
        </p:txBody>
      </p:sp>
      <p:sp>
        <p:nvSpPr>
          <p:cNvPr id="16388" name="Ovál 7"/>
          <p:cNvSpPr>
            <a:spLocks noChangeArrowheads="1"/>
          </p:cNvSpPr>
          <p:nvPr/>
        </p:nvSpPr>
        <p:spPr bwMode="auto">
          <a:xfrm>
            <a:off x="7308850" y="5445125"/>
            <a:ext cx="935038" cy="215900"/>
          </a:xfrm>
          <a:prstGeom prst="ellipse">
            <a:avLst/>
          </a:prstGeom>
          <a:noFill/>
          <a:ln w="9525" algn="ctr">
            <a:noFill/>
            <a:round/>
            <a:headEnd/>
            <a:tailEnd/>
          </a:ln>
        </p:spPr>
        <p:txBody>
          <a:bodyPr anchor="ctr"/>
          <a:lstStyle/>
          <a:p>
            <a:pPr algn="ctr"/>
            <a:endParaRPr lang="en-US"/>
          </a:p>
        </p:txBody>
      </p:sp>
      <p:sp>
        <p:nvSpPr>
          <p:cNvPr id="16389" name="Ovál 8"/>
          <p:cNvSpPr>
            <a:spLocks noChangeArrowheads="1"/>
          </p:cNvSpPr>
          <p:nvPr/>
        </p:nvSpPr>
        <p:spPr bwMode="auto">
          <a:xfrm>
            <a:off x="6300788" y="5300663"/>
            <a:ext cx="1366837" cy="504825"/>
          </a:xfrm>
          <a:prstGeom prst="ellipse">
            <a:avLst/>
          </a:prstGeom>
          <a:noFill/>
          <a:ln w="9525" algn="ctr">
            <a:noFill/>
            <a:round/>
            <a:headEnd/>
            <a:tailEnd/>
          </a:ln>
        </p:spPr>
        <p:txBody>
          <a:bodyPr anchor="ctr"/>
          <a:lstStyle/>
          <a:p>
            <a:pPr algn="ctr"/>
            <a:endParaRPr lang="en-US"/>
          </a:p>
        </p:txBody>
      </p:sp>
      <p:sp>
        <p:nvSpPr>
          <p:cNvPr id="16390" name="Ovál 9"/>
          <p:cNvSpPr>
            <a:spLocks noChangeArrowheads="1"/>
          </p:cNvSpPr>
          <p:nvPr/>
        </p:nvSpPr>
        <p:spPr bwMode="auto">
          <a:xfrm>
            <a:off x="7848600" y="5300663"/>
            <a:ext cx="1295400" cy="865187"/>
          </a:xfrm>
          <a:prstGeom prst="ellipse">
            <a:avLst/>
          </a:prstGeom>
          <a:noFill/>
          <a:ln w="9525" algn="ctr">
            <a:noFill/>
            <a:round/>
            <a:headEnd/>
            <a:tailEnd/>
          </a:ln>
        </p:spPr>
        <p:txBody>
          <a:bodyPr anchor="ctr"/>
          <a:lstStyle/>
          <a:p>
            <a:pPr algn="ctr"/>
            <a:endParaRPr lang="en-US"/>
          </a:p>
        </p:txBody>
      </p:sp>
      <p:sp>
        <p:nvSpPr>
          <p:cNvPr id="16391" name="Ovál 10"/>
          <p:cNvSpPr>
            <a:spLocks noChangeArrowheads="1"/>
          </p:cNvSpPr>
          <p:nvPr/>
        </p:nvSpPr>
        <p:spPr bwMode="auto">
          <a:xfrm>
            <a:off x="6659563" y="1844675"/>
            <a:ext cx="914400" cy="914400"/>
          </a:xfrm>
          <a:prstGeom prst="ellipse">
            <a:avLst/>
          </a:prstGeom>
          <a:noFill/>
          <a:ln w="9525" algn="ctr">
            <a:noFill/>
            <a:round/>
            <a:headEnd/>
            <a:tailEnd/>
          </a:ln>
        </p:spPr>
        <p:txBody>
          <a:bodyPr anchor="ctr"/>
          <a:lstStyle/>
          <a:p>
            <a:pPr algn="ctr"/>
            <a:endParaRPr lang="en-US"/>
          </a:p>
        </p:txBody>
      </p:sp>
      <p:sp>
        <p:nvSpPr>
          <p:cNvPr id="16392" name="Ovál 11"/>
          <p:cNvSpPr>
            <a:spLocks noChangeArrowheads="1"/>
          </p:cNvSpPr>
          <p:nvPr/>
        </p:nvSpPr>
        <p:spPr bwMode="auto">
          <a:xfrm>
            <a:off x="6156325" y="1628775"/>
            <a:ext cx="863600" cy="792163"/>
          </a:xfrm>
          <a:prstGeom prst="ellipse">
            <a:avLst/>
          </a:prstGeom>
          <a:noFill/>
          <a:ln w="9525" algn="ctr">
            <a:noFill/>
            <a:round/>
            <a:headEnd/>
            <a:tailEnd/>
          </a:ln>
        </p:spPr>
        <p:txBody>
          <a:bodyPr anchor="ctr"/>
          <a:lstStyle/>
          <a:p>
            <a:pPr algn="ctr"/>
            <a:endParaRPr lang="en-US"/>
          </a:p>
        </p:txBody>
      </p:sp>
      <p:sp>
        <p:nvSpPr>
          <p:cNvPr id="16393" name="Ovál 12"/>
          <p:cNvSpPr>
            <a:spLocks noChangeArrowheads="1"/>
          </p:cNvSpPr>
          <p:nvPr/>
        </p:nvSpPr>
        <p:spPr bwMode="auto">
          <a:xfrm>
            <a:off x="6156325" y="1628775"/>
            <a:ext cx="1152525" cy="936625"/>
          </a:xfrm>
          <a:prstGeom prst="ellipse">
            <a:avLst/>
          </a:prstGeom>
          <a:noFill/>
          <a:ln w="9525" algn="ctr">
            <a:noFill/>
            <a:round/>
            <a:headEnd/>
            <a:tailEnd/>
          </a:ln>
        </p:spPr>
        <p:txBody>
          <a:bodyPr anchor="ctr"/>
          <a:lstStyle/>
          <a:p>
            <a:pPr algn="ctr"/>
            <a:endParaRPr lang="en-US"/>
          </a:p>
        </p:txBody>
      </p:sp>
      <p:sp>
        <p:nvSpPr>
          <p:cNvPr id="16394" name="Ovál 14"/>
          <p:cNvSpPr>
            <a:spLocks noChangeArrowheads="1"/>
          </p:cNvSpPr>
          <p:nvPr/>
        </p:nvSpPr>
        <p:spPr bwMode="auto">
          <a:xfrm>
            <a:off x="2339975" y="4724400"/>
            <a:ext cx="1547813" cy="360363"/>
          </a:xfrm>
          <a:prstGeom prst="ellipse">
            <a:avLst/>
          </a:prstGeom>
          <a:noFill/>
          <a:ln w="25400" algn="ctr">
            <a:solidFill>
              <a:srgbClr val="FF0000"/>
            </a:solidFill>
            <a:round/>
            <a:headEnd/>
            <a:tailEnd/>
          </a:ln>
        </p:spPr>
        <p:txBody>
          <a:bodyPr anchor="ctr"/>
          <a:lstStyle/>
          <a:p>
            <a:pPr algn="ctr"/>
            <a:endParaRPr lang="en-US"/>
          </a:p>
        </p:txBody>
      </p:sp>
      <p:sp>
        <p:nvSpPr>
          <p:cNvPr id="16395" name="Ovál 15"/>
          <p:cNvSpPr>
            <a:spLocks noChangeArrowheads="1"/>
          </p:cNvSpPr>
          <p:nvPr/>
        </p:nvSpPr>
        <p:spPr bwMode="auto">
          <a:xfrm>
            <a:off x="5508625" y="4724400"/>
            <a:ext cx="1366838" cy="360363"/>
          </a:xfrm>
          <a:prstGeom prst="ellipse">
            <a:avLst/>
          </a:prstGeom>
          <a:noFill/>
          <a:ln w="25400" algn="ctr">
            <a:solidFill>
              <a:srgbClr val="FF0000"/>
            </a:solidFill>
            <a:round/>
            <a:headEnd/>
            <a:tailEnd/>
          </a:ln>
        </p:spPr>
        <p:txBody>
          <a:bodyPr anchor="ctr"/>
          <a:lstStyle/>
          <a:p>
            <a:pPr algn="ctr"/>
            <a:endParaRPr lang="en-US"/>
          </a:p>
        </p:txBody>
      </p:sp>
      <p:sp>
        <p:nvSpPr>
          <p:cNvPr id="16396" name="Ovál 16"/>
          <p:cNvSpPr>
            <a:spLocks noChangeArrowheads="1"/>
          </p:cNvSpPr>
          <p:nvPr/>
        </p:nvSpPr>
        <p:spPr bwMode="auto">
          <a:xfrm>
            <a:off x="7164388" y="3357563"/>
            <a:ext cx="1223962" cy="358775"/>
          </a:xfrm>
          <a:prstGeom prst="ellipse">
            <a:avLst/>
          </a:prstGeom>
          <a:noFill/>
          <a:ln w="25400" algn="ctr">
            <a:solidFill>
              <a:srgbClr val="FF0000"/>
            </a:solidFill>
            <a:round/>
            <a:headEnd/>
            <a:tailEnd/>
          </a:ln>
        </p:spPr>
        <p:txBody>
          <a:bodyPr anchor="ctr"/>
          <a:lstStyle/>
          <a:p>
            <a:pPr algn="ctr"/>
            <a:endParaRPr lang="en-US"/>
          </a:p>
        </p:txBody>
      </p:sp>
      <p:sp>
        <p:nvSpPr>
          <p:cNvPr id="18" name="BlokTextu 17"/>
          <p:cNvSpPr txBox="1"/>
          <p:nvPr/>
        </p:nvSpPr>
        <p:spPr>
          <a:xfrm>
            <a:off x="4859338" y="1484313"/>
            <a:ext cx="3960812" cy="1200150"/>
          </a:xfrm>
          <a:prstGeom prst="rect">
            <a:avLst/>
          </a:prstGeom>
          <a:solidFill>
            <a:schemeClr val="accent6">
              <a:lumMod val="40000"/>
              <a:lumOff val="60000"/>
            </a:schemeClr>
          </a:solidFill>
        </p:spPr>
        <p:txBody>
          <a:bodyPr>
            <a:spAutoFit/>
          </a:bodyPr>
          <a:lstStyle/>
          <a:p>
            <a:pPr>
              <a:defRPr/>
            </a:pPr>
            <a:r>
              <a:rPr lang="sk-SK" sz="1800" i="1" dirty="0"/>
              <a:t>Portál umožňuje vyskladať balíčky opatrení napríklad podľa ich dopadu na konsolidáciu či priechodnosti. Napríklad: </a:t>
            </a:r>
            <a:endParaRPr lang="en-US" sz="1800" i="1" dirty="0"/>
          </a:p>
        </p:txBody>
      </p:sp>
      <p:cxnSp>
        <p:nvCxnSpPr>
          <p:cNvPr id="16398" name="Rovná spojovacia šípka 19"/>
          <p:cNvCxnSpPr>
            <a:cxnSpLocks noChangeShapeType="1"/>
          </p:cNvCxnSpPr>
          <p:nvPr/>
        </p:nvCxnSpPr>
        <p:spPr bwMode="auto">
          <a:xfrm>
            <a:off x="7596188" y="2492375"/>
            <a:ext cx="1152525" cy="0"/>
          </a:xfrm>
          <a:prstGeom prst="straightConnector1">
            <a:avLst/>
          </a:prstGeom>
          <a:noFill/>
          <a:ln w="9525" algn="ctr">
            <a:noFill/>
            <a:round/>
            <a:headEnd/>
            <a:tailEnd type="arrow" w="med" len="med"/>
          </a:ln>
        </p:spPr>
      </p:cxnSp>
      <p:cxnSp>
        <p:nvCxnSpPr>
          <p:cNvPr id="16399" name="Rovná spojovacia šípka 21"/>
          <p:cNvCxnSpPr>
            <a:cxnSpLocks noChangeShapeType="1"/>
          </p:cNvCxnSpPr>
          <p:nvPr/>
        </p:nvCxnSpPr>
        <p:spPr bwMode="auto">
          <a:xfrm>
            <a:off x="7524750" y="2492375"/>
            <a:ext cx="1223963" cy="0"/>
          </a:xfrm>
          <a:prstGeom prst="straightConnector1">
            <a:avLst/>
          </a:prstGeom>
          <a:noFill/>
          <a:ln w="25400" algn="ctr">
            <a:solidFill>
              <a:srgbClr val="FF0000"/>
            </a:solidFill>
            <a:round/>
            <a:headEnd/>
            <a:tailEnd type="arrow" w="med" len="med"/>
          </a:ln>
        </p:spPr>
      </p:cxnSp>
      <p:sp>
        <p:nvSpPr>
          <p:cNvPr id="23" name="BlokTextu 22"/>
          <p:cNvSpPr txBox="1"/>
          <p:nvPr/>
        </p:nvSpPr>
        <p:spPr>
          <a:xfrm>
            <a:off x="2195513" y="5084763"/>
            <a:ext cx="2305050" cy="923925"/>
          </a:xfrm>
          <a:prstGeom prst="rect">
            <a:avLst/>
          </a:prstGeom>
          <a:solidFill>
            <a:schemeClr val="accent6">
              <a:lumMod val="40000"/>
              <a:lumOff val="60000"/>
            </a:schemeClr>
          </a:solidFill>
          <a:effectLst>
            <a:outerShdw blurRad="50800" dist="50800" dir="5400000" algn="ctr" rotWithShape="0">
              <a:schemeClr val="accent3">
                <a:lumMod val="95000"/>
              </a:schemeClr>
            </a:outerShdw>
          </a:effectLst>
        </p:spPr>
        <p:txBody>
          <a:bodyPr>
            <a:spAutoFit/>
          </a:bodyPr>
          <a:lstStyle/>
          <a:p>
            <a:pPr>
              <a:defRPr/>
            </a:pPr>
            <a:r>
              <a:rPr lang="sk-SK" sz="1800" i="1" dirty="0"/>
              <a:t>Odhady dopadov budú spresnené prepočtami</a:t>
            </a:r>
            <a:endParaRPr lang="en-US" sz="1800" i="1" dirty="0"/>
          </a:p>
        </p:txBody>
      </p:sp>
    </p:spTree>
  </p:cSld>
  <p:clrMapOvr>
    <a:masterClrMapping/>
  </p:clrMapOvr>
  <p:transition advClick="0" advTm="1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BlokTextu 12"/>
          <p:cNvSpPr txBox="1">
            <a:spLocks noChangeArrowheads="1"/>
          </p:cNvSpPr>
          <p:nvPr/>
        </p:nvSpPr>
        <p:spPr bwMode="auto">
          <a:xfrm>
            <a:off x="468313" y="981075"/>
            <a:ext cx="7775575" cy="922338"/>
          </a:xfrm>
          <a:prstGeom prst="rect">
            <a:avLst/>
          </a:prstGeom>
          <a:noFill/>
          <a:ln w="9525">
            <a:noFill/>
            <a:miter lim="800000"/>
            <a:headEnd/>
            <a:tailEnd/>
          </a:ln>
        </p:spPr>
        <p:txBody>
          <a:bodyPr>
            <a:spAutoFit/>
          </a:bodyPr>
          <a:lstStyle/>
          <a:p>
            <a:r>
              <a:rPr lang="sk-SK" sz="1800"/>
              <a:t>Príklady balíčkov obsahujúcich opatrenia s </a:t>
            </a:r>
            <a:r>
              <a:rPr lang="sk-SK" sz="1800" u="sng"/>
              <a:t>krátkodobým negatívnym a dlhodobým pozitívnym (neistým) dopadom </a:t>
            </a:r>
            <a:r>
              <a:rPr lang="sk-SK" sz="1800"/>
              <a:t>na verejné financie s opatreniami s </a:t>
            </a:r>
            <a:r>
              <a:rPr lang="sk-SK" sz="1800" u="sng"/>
              <a:t>krátkodobým pozitívnym dopadom</a:t>
            </a:r>
            <a:r>
              <a:rPr lang="sk-SK" sz="1800"/>
              <a:t>:</a:t>
            </a:r>
            <a:endParaRPr lang="en-US" sz="1800"/>
          </a:p>
        </p:txBody>
      </p:sp>
      <p:sp>
        <p:nvSpPr>
          <p:cNvPr id="17411" name="Obdĺžnik 13"/>
          <p:cNvSpPr>
            <a:spLocks noChangeArrowheads="1"/>
          </p:cNvSpPr>
          <p:nvPr/>
        </p:nvSpPr>
        <p:spPr bwMode="auto">
          <a:xfrm>
            <a:off x="755650" y="4437063"/>
            <a:ext cx="3600450" cy="1200150"/>
          </a:xfrm>
          <a:prstGeom prst="rect">
            <a:avLst/>
          </a:prstGeom>
          <a:noFill/>
          <a:ln w="9525">
            <a:noFill/>
            <a:miter lim="800000"/>
            <a:headEnd/>
            <a:tailEnd/>
          </a:ln>
        </p:spPr>
        <p:txBody>
          <a:bodyPr>
            <a:spAutoFit/>
          </a:bodyPr>
          <a:lstStyle/>
          <a:p>
            <a:r>
              <a:rPr lang="sk-SK" sz="1800"/>
              <a:t>- Spustiť intenzívnejšiu transparentnú a efektívnu privatizáciu štátom vlastnených podnikov, resp. podielov v nich </a:t>
            </a:r>
            <a:endParaRPr lang="en-US" sz="1800"/>
          </a:p>
        </p:txBody>
      </p:sp>
      <p:sp>
        <p:nvSpPr>
          <p:cNvPr id="17412" name="Vývojový diagram: magnetický disk 15"/>
          <p:cNvSpPr>
            <a:spLocks noChangeArrowheads="1"/>
          </p:cNvSpPr>
          <p:nvPr/>
        </p:nvSpPr>
        <p:spPr bwMode="auto">
          <a:xfrm>
            <a:off x="684213" y="1916113"/>
            <a:ext cx="3743325" cy="4752975"/>
          </a:xfrm>
          <a:prstGeom prst="flowChartMagneticDisk">
            <a:avLst/>
          </a:prstGeom>
          <a:noFill/>
          <a:ln w="9525" algn="ctr">
            <a:solidFill>
              <a:srgbClr val="FF0000"/>
            </a:solidFill>
            <a:round/>
            <a:headEnd/>
            <a:tailEnd/>
          </a:ln>
        </p:spPr>
        <p:txBody>
          <a:bodyPr anchor="ctr"/>
          <a:lstStyle/>
          <a:p>
            <a:pPr algn="ctr"/>
            <a:endParaRPr lang="en-US"/>
          </a:p>
        </p:txBody>
      </p:sp>
      <p:sp>
        <p:nvSpPr>
          <p:cNvPr id="17413" name="Vývojový diagram: magnetický disk 16"/>
          <p:cNvSpPr>
            <a:spLocks noChangeArrowheads="1"/>
          </p:cNvSpPr>
          <p:nvPr/>
        </p:nvSpPr>
        <p:spPr bwMode="auto">
          <a:xfrm>
            <a:off x="4932363" y="2420938"/>
            <a:ext cx="3743325" cy="4248150"/>
          </a:xfrm>
          <a:prstGeom prst="flowChartMagneticDisk">
            <a:avLst/>
          </a:prstGeom>
          <a:noFill/>
          <a:ln w="9525" algn="ctr">
            <a:solidFill>
              <a:srgbClr val="FF0000"/>
            </a:solidFill>
            <a:round/>
            <a:headEnd/>
            <a:tailEnd/>
          </a:ln>
        </p:spPr>
        <p:txBody>
          <a:bodyPr anchor="ctr"/>
          <a:lstStyle/>
          <a:p>
            <a:pPr algn="ctr"/>
            <a:endParaRPr lang="en-US"/>
          </a:p>
        </p:txBody>
      </p:sp>
      <p:sp>
        <p:nvSpPr>
          <p:cNvPr id="17414" name="BlokTextu 17"/>
          <p:cNvSpPr txBox="1">
            <a:spLocks noChangeArrowheads="1"/>
          </p:cNvSpPr>
          <p:nvPr/>
        </p:nvSpPr>
        <p:spPr bwMode="auto">
          <a:xfrm>
            <a:off x="755650" y="3644900"/>
            <a:ext cx="3600450" cy="923925"/>
          </a:xfrm>
          <a:prstGeom prst="rect">
            <a:avLst/>
          </a:prstGeom>
          <a:noFill/>
          <a:ln w="9525">
            <a:noFill/>
            <a:miter lim="800000"/>
            <a:headEnd/>
            <a:tailEnd/>
          </a:ln>
        </p:spPr>
        <p:txBody>
          <a:bodyPr>
            <a:spAutoFit/>
          </a:bodyPr>
          <a:lstStyle/>
          <a:p>
            <a:r>
              <a:rPr lang="sk-SK" sz="1800"/>
              <a:t>- Nehnuteľnosti - plošné zvýšenie sadzieb na úroveň 2x-súčasného stavu</a:t>
            </a:r>
            <a:endParaRPr lang="en-US" sz="1800"/>
          </a:p>
        </p:txBody>
      </p:sp>
      <p:sp>
        <p:nvSpPr>
          <p:cNvPr id="17415" name="Obdĺžnik 19"/>
          <p:cNvSpPr>
            <a:spLocks noChangeArrowheads="1"/>
          </p:cNvSpPr>
          <p:nvPr/>
        </p:nvSpPr>
        <p:spPr bwMode="auto">
          <a:xfrm>
            <a:off x="5076825" y="3789363"/>
            <a:ext cx="3527425" cy="2584450"/>
          </a:xfrm>
          <a:prstGeom prst="rect">
            <a:avLst/>
          </a:prstGeom>
          <a:noFill/>
          <a:ln w="9525">
            <a:noFill/>
            <a:miter lim="800000"/>
            <a:headEnd/>
            <a:tailEnd/>
          </a:ln>
        </p:spPr>
        <p:txBody>
          <a:bodyPr>
            <a:spAutoFit/>
          </a:bodyPr>
          <a:lstStyle/>
          <a:p>
            <a:r>
              <a:rPr lang="sk-SK" sz="1800">
                <a:solidFill>
                  <a:srgbClr val="000000"/>
                </a:solidFill>
              </a:rPr>
              <a:t>Znížiť sadzby zdravotných a sociálnych odvodov pri nízkych príjmoch (do výšky minimálnej mzdy tak, aby sa kontinuálne zvyšovali s rastúcim príjmom, nie skokovo (ako pri návrhu zníženie pre dlhodobo nezamestnaných (riziko nárastu ich počtu)</a:t>
            </a:r>
            <a:endParaRPr lang="en-US" sz="1800">
              <a:solidFill>
                <a:srgbClr val="000000"/>
              </a:solidFill>
            </a:endParaRPr>
          </a:p>
        </p:txBody>
      </p:sp>
      <p:cxnSp>
        <p:nvCxnSpPr>
          <p:cNvPr id="17416" name="Rovná spojovacia šípka 20"/>
          <p:cNvCxnSpPr>
            <a:cxnSpLocks noChangeShapeType="1"/>
          </p:cNvCxnSpPr>
          <p:nvPr/>
        </p:nvCxnSpPr>
        <p:spPr bwMode="auto">
          <a:xfrm flipH="1">
            <a:off x="2484438" y="1844675"/>
            <a:ext cx="1366837" cy="936625"/>
          </a:xfrm>
          <a:prstGeom prst="straightConnector1">
            <a:avLst/>
          </a:prstGeom>
          <a:noFill/>
          <a:ln w="25400" algn="ctr">
            <a:solidFill>
              <a:srgbClr val="FF0000"/>
            </a:solidFill>
            <a:round/>
            <a:headEnd/>
            <a:tailEnd type="arrow" w="med" len="med"/>
          </a:ln>
        </p:spPr>
      </p:cxnSp>
      <p:cxnSp>
        <p:nvCxnSpPr>
          <p:cNvPr id="17417" name="Rovná spojovacia šípka 26"/>
          <p:cNvCxnSpPr>
            <a:cxnSpLocks noChangeShapeType="1"/>
          </p:cNvCxnSpPr>
          <p:nvPr/>
        </p:nvCxnSpPr>
        <p:spPr bwMode="auto">
          <a:xfrm flipH="1">
            <a:off x="6875463" y="1268413"/>
            <a:ext cx="144462" cy="1944687"/>
          </a:xfrm>
          <a:prstGeom prst="straightConnector1">
            <a:avLst/>
          </a:prstGeom>
          <a:noFill/>
          <a:ln w="25400" algn="ctr">
            <a:solidFill>
              <a:srgbClr val="FF0000"/>
            </a:solidFill>
            <a:round/>
            <a:headEnd/>
            <a:tailEnd type="arrow" w="med" len="med"/>
          </a:ln>
        </p:spPr>
      </p:cxnSp>
    </p:spTree>
  </p:cSld>
  <p:clrMapOvr>
    <a:masterClrMapping/>
  </p:clrMapOvr>
  <p:transition advClick="0" advTm="1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BlokTextu 12"/>
          <p:cNvSpPr txBox="1">
            <a:spLocks noChangeArrowheads="1"/>
          </p:cNvSpPr>
          <p:nvPr/>
        </p:nvSpPr>
        <p:spPr bwMode="auto">
          <a:xfrm>
            <a:off x="468313" y="981075"/>
            <a:ext cx="7775575" cy="922338"/>
          </a:xfrm>
          <a:prstGeom prst="rect">
            <a:avLst/>
          </a:prstGeom>
          <a:noFill/>
          <a:ln w="9525">
            <a:noFill/>
            <a:miter lim="800000"/>
            <a:headEnd/>
            <a:tailEnd/>
          </a:ln>
        </p:spPr>
        <p:txBody>
          <a:bodyPr>
            <a:spAutoFit/>
          </a:bodyPr>
          <a:lstStyle/>
          <a:p>
            <a:r>
              <a:rPr lang="sk-SK" sz="1800"/>
              <a:t>Príklady balíčkov obsahujúcich opatrenia s </a:t>
            </a:r>
            <a:r>
              <a:rPr lang="sk-SK" sz="1800" u="sng"/>
              <a:t>krátkodobým negatívnym a dlhodobým pozitívnym (neistým) dopadom </a:t>
            </a:r>
            <a:r>
              <a:rPr lang="sk-SK" sz="1800"/>
              <a:t>na verejné financie s opatreniami s </a:t>
            </a:r>
            <a:r>
              <a:rPr lang="sk-SK" sz="1800" u="sng"/>
              <a:t>krátkodobým pozitívnym dopadom</a:t>
            </a:r>
            <a:r>
              <a:rPr lang="sk-SK" sz="1800"/>
              <a:t>:</a:t>
            </a:r>
            <a:endParaRPr lang="en-US" sz="1800"/>
          </a:p>
        </p:txBody>
      </p:sp>
      <p:sp>
        <p:nvSpPr>
          <p:cNvPr id="18435" name="Vývojový diagram: magnetický disk 15"/>
          <p:cNvSpPr>
            <a:spLocks noChangeArrowheads="1"/>
          </p:cNvSpPr>
          <p:nvPr/>
        </p:nvSpPr>
        <p:spPr bwMode="auto">
          <a:xfrm>
            <a:off x="684213" y="1916113"/>
            <a:ext cx="3743325" cy="4941887"/>
          </a:xfrm>
          <a:prstGeom prst="flowChartMagneticDisk">
            <a:avLst/>
          </a:prstGeom>
          <a:noFill/>
          <a:ln w="9525" algn="ctr">
            <a:solidFill>
              <a:srgbClr val="FF0000"/>
            </a:solidFill>
            <a:round/>
            <a:headEnd/>
            <a:tailEnd/>
          </a:ln>
        </p:spPr>
        <p:txBody>
          <a:bodyPr anchor="ctr"/>
          <a:lstStyle/>
          <a:p>
            <a:pPr algn="ctr"/>
            <a:endParaRPr lang="en-US"/>
          </a:p>
        </p:txBody>
      </p:sp>
      <p:sp>
        <p:nvSpPr>
          <p:cNvPr id="18436" name="Vývojový diagram: magnetický disk 16"/>
          <p:cNvSpPr>
            <a:spLocks noChangeArrowheads="1"/>
          </p:cNvSpPr>
          <p:nvPr/>
        </p:nvSpPr>
        <p:spPr bwMode="auto">
          <a:xfrm>
            <a:off x="4932363" y="2420938"/>
            <a:ext cx="3743325" cy="4437062"/>
          </a:xfrm>
          <a:prstGeom prst="flowChartMagneticDisk">
            <a:avLst/>
          </a:prstGeom>
          <a:noFill/>
          <a:ln w="9525" algn="ctr">
            <a:solidFill>
              <a:srgbClr val="FF0000"/>
            </a:solidFill>
            <a:round/>
            <a:headEnd/>
            <a:tailEnd/>
          </a:ln>
        </p:spPr>
        <p:txBody>
          <a:bodyPr anchor="ctr"/>
          <a:lstStyle/>
          <a:p>
            <a:pPr algn="ctr"/>
            <a:endParaRPr lang="en-US"/>
          </a:p>
        </p:txBody>
      </p:sp>
      <p:cxnSp>
        <p:nvCxnSpPr>
          <p:cNvPr id="18437" name="Rovná spojovacia šípka 20"/>
          <p:cNvCxnSpPr>
            <a:cxnSpLocks noChangeShapeType="1"/>
          </p:cNvCxnSpPr>
          <p:nvPr/>
        </p:nvCxnSpPr>
        <p:spPr bwMode="auto">
          <a:xfrm flipH="1">
            <a:off x="2484438" y="1844675"/>
            <a:ext cx="1366837" cy="936625"/>
          </a:xfrm>
          <a:prstGeom prst="straightConnector1">
            <a:avLst/>
          </a:prstGeom>
          <a:noFill/>
          <a:ln w="25400" algn="ctr">
            <a:solidFill>
              <a:srgbClr val="FF0000"/>
            </a:solidFill>
            <a:round/>
            <a:headEnd/>
            <a:tailEnd type="arrow" w="med" len="med"/>
          </a:ln>
        </p:spPr>
      </p:cxnSp>
      <p:cxnSp>
        <p:nvCxnSpPr>
          <p:cNvPr id="18438" name="Rovná spojovacia šípka 26"/>
          <p:cNvCxnSpPr>
            <a:cxnSpLocks noChangeShapeType="1"/>
          </p:cNvCxnSpPr>
          <p:nvPr/>
        </p:nvCxnSpPr>
        <p:spPr bwMode="auto">
          <a:xfrm flipH="1">
            <a:off x="6875463" y="1268413"/>
            <a:ext cx="144462" cy="1944687"/>
          </a:xfrm>
          <a:prstGeom prst="straightConnector1">
            <a:avLst/>
          </a:prstGeom>
          <a:noFill/>
          <a:ln w="25400" algn="ctr">
            <a:solidFill>
              <a:srgbClr val="FF0000"/>
            </a:solidFill>
            <a:round/>
            <a:headEnd/>
            <a:tailEnd type="arrow" w="med" len="med"/>
          </a:ln>
        </p:spPr>
      </p:cxnSp>
      <p:sp>
        <p:nvSpPr>
          <p:cNvPr id="18439" name="Obdĺžnik 10"/>
          <p:cNvSpPr>
            <a:spLocks noChangeArrowheads="1"/>
          </p:cNvSpPr>
          <p:nvPr/>
        </p:nvSpPr>
        <p:spPr bwMode="auto">
          <a:xfrm>
            <a:off x="827088" y="3500438"/>
            <a:ext cx="3840162" cy="2032000"/>
          </a:xfrm>
          <a:prstGeom prst="rect">
            <a:avLst/>
          </a:prstGeom>
          <a:noFill/>
          <a:ln w="9525">
            <a:noFill/>
            <a:miter lim="800000"/>
            <a:headEnd/>
            <a:tailEnd/>
          </a:ln>
        </p:spPr>
        <p:txBody>
          <a:bodyPr>
            <a:spAutoFit/>
          </a:bodyPr>
          <a:lstStyle/>
          <a:p>
            <a:pPr>
              <a:buFontTx/>
              <a:buChar char="-"/>
            </a:pPr>
            <a:r>
              <a:rPr lang="sk-SK" sz="1800">
                <a:solidFill>
                  <a:srgbClr val="000000"/>
                </a:solidFill>
              </a:rPr>
              <a:t> Zvýšiť spodnú sadzbu DPH na úroveň základnej sadzby DPH (20%, postupne v dvoch rokoch). Opatrenie sa týka DPH za knihy, lieky a medicínske potreby</a:t>
            </a:r>
          </a:p>
          <a:p>
            <a:pPr>
              <a:buFontTx/>
              <a:buChar char="-"/>
            </a:pPr>
            <a:r>
              <a:rPr lang="sk-SK" sz="1800">
                <a:solidFill>
                  <a:srgbClr val="000000"/>
                </a:solidFill>
              </a:rPr>
              <a:t> Zrušiť, prípadne znížiť výnimky v energetických daniach </a:t>
            </a:r>
            <a:endParaRPr lang="en-US" sz="1800">
              <a:solidFill>
                <a:srgbClr val="000000"/>
              </a:solidFill>
            </a:endParaRPr>
          </a:p>
        </p:txBody>
      </p:sp>
      <p:sp>
        <p:nvSpPr>
          <p:cNvPr id="18440" name="Obdĺžnik 11"/>
          <p:cNvSpPr>
            <a:spLocks noChangeArrowheads="1"/>
          </p:cNvSpPr>
          <p:nvPr/>
        </p:nvSpPr>
        <p:spPr bwMode="auto">
          <a:xfrm>
            <a:off x="4932363" y="3789363"/>
            <a:ext cx="3743325" cy="1200150"/>
          </a:xfrm>
          <a:prstGeom prst="rect">
            <a:avLst/>
          </a:prstGeom>
          <a:noFill/>
          <a:ln w="9525">
            <a:noFill/>
            <a:miter lim="800000"/>
            <a:headEnd/>
            <a:tailEnd/>
          </a:ln>
        </p:spPr>
        <p:txBody>
          <a:bodyPr>
            <a:spAutoFit/>
          </a:bodyPr>
          <a:lstStyle/>
          <a:p>
            <a:r>
              <a:rPr lang="sk-SK" sz="1800"/>
              <a:t>Znížiť nároky v nezamestnanosti (práceneschopnosti, invalidity...) osobám nesúhlasiacim so zverejnením výšky ich podpory</a:t>
            </a:r>
          </a:p>
        </p:txBody>
      </p:sp>
      <p:sp>
        <p:nvSpPr>
          <p:cNvPr id="18441" name="Obdĺžnik 18"/>
          <p:cNvSpPr>
            <a:spLocks noChangeArrowheads="1"/>
          </p:cNvSpPr>
          <p:nvPr/>
        </p:nvSpPr>
        <p:spPr bwMode="auto">
          <a:xfrm>
            <a:off x="4897438" y="5084763"/>
            <a:ext cx="3778250" cy="1200150"/>
          </a:xfrm>
          <a:prstGeom prst="rect">
            <a:avLst/>
          </a:prstGeom>
          <a:noFill/>
          <a:ln w="9525">
            <a:noFill/>
            <a:miter lim="800000"/>
            <a:headEnd/>
            <a:tailEnd/>
          </a:ln>
        </p:spPr>
        <p:txBody>
          <a:bodyPr>
            <a:spAutoFit/>
          </a:bodyPr>
          <a:lstStyle/>
          <a:p>
            <a:r>
              <a:rPr lang="sk-SK" sz="1800">
                <a:solidFill>
                  <a:srgbClr val="000000"/>
                </a:solidFill>
              </a:rPr>
              <a:t>Znížiť sadzbu dane z príjmov fyzickým osobám súhlasiacim so zverejnením výšky zaplatenej dane a výšky odvodov </a:t>
            </a:r>
          </a:p>
        </p:txBody>
      </p:sp>
    </p:spTree>
  </p:cSld>
  <p:clrMapOvr>
    <a:masterClrMapping/>
  </p:clrMapOvr>
  <p:transition advClick="0" advTm="1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adpis 2"/>
          <p:cNvSpPr>
            <a:spLocks noGrp="1"/>
          </p:cNvSpPr>
          <p:nvPr>
            <p:ph type="title"/>
          </p:nvPr>
        </p:nvSpPr>
        <p:spPr>
          <a:xfrm>
            <a:off x="250825" y="2852738"/>
            <a:ext cx="8734425" cy="1371600"/>
          </a:xfrm>
        </p:spPr>
        <p:txBody>
          <a:bodyPr/>
          <a:lstStyle/>
          <a:p>
            <a:pPr algn="ctr"/>
            <a:r>
              <a:rPr lang="sk-SK" smtClean="0"/>
              <a:t>Komentár k reakcii (školstvo)</a:t>
            </a:r>
            <a:endParaRPr lang="en-US" smtClean="0"/>
          </a:p>
        </p:txBody>
      </p:sp>
    </p:spTree>
  </p:cSld>
  <p:clrMapOvr>
    <a:masterClrMapping/>
  </p:clrMapOvr>
  <p:transition advClick="0" advTm="1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Vývojový diagram: magnetický disk 3"/>
          <p:cNvSpPr>
            <a:spLocks noChangeArrowheads="1"/>
          </p:cNvSpPr>
          <p:nvPr/>
        </p:nvSpPr>
        <p:spPr bwMode="auto">
          <a:xfrm>
            <a:off x="3348038" y="2349500"/>
            <a:ext cx="2303462" cy="2951163"/>
          </a:xfrm>
          <a:prstGeom prst="flowChartMagneticDisk">
            <a:avLst/>
          </a:prstGeom>
          <a:noFill/>
          <a:ln w="9525" algn="ctr">
            <a:noFill/>
            <a:round/>
            <a:headEnd/>
            <a:tailEnd/>
          </a:ln>
        </p:spPr>
        <p:txBody>
          <a:bodyPr anchor="ctr"/>
          <a:lstStyle/>
          <a:p>
            <a:pPr algn="ctr"/>
            <a:endParaRPr lang="en-US"/>
          </a:p>
        </p:txBody>
      </p:sp>
      <p:sp>
        <p:nvSpPr>
          <p:cNvPr id="20483" name="Nadpis 5"/>
          <p:cNvSpPr>
            <a:spLocks noGrp="1"/>
          </p:cNvSpPr>
          <p:nvPr>
            <p:ph type="title"/>
          </p:nvPr>
        </p:nvSpPr>
        <p:spPr>
          <a:xfrm>
            <a:off x="395288" y="3500438"/>
            <a:ext cx="8229600" cy="1371600"/>
          </a:xfrm>
        </p:spPr>
        <p:txBody>
          <a:bodyPr/>
          <a:lstStyle/>
          <a:p>
            <a:r>
              <a:rPr lang="sk-SK" sz="2400" smtClean="0"/>
              <a:t>Z čísel sa nezdá, že naše školstvo spôsobuje výrazne vyššiu nezamestnanosť mladých než je priemer vo vyspelom zahraničí</a:t>
            </a:r>
            <a:endParaRPr lang="en-US" sz="2400" smtClean="0"/>
          </a:p>
        </p:txBody>
      </p:sp>
    </p:spTree>
  </p:cSld>
  <p:clrMapOvr>
    <a:masterClrMapping/>
  </p:clrMapOvr>
  <p:transition advClick="0" advTm="1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Zástupný symbol obsahu 3"/>
          <p:cNvPicPr>
            <a:picLocks noGrp="1" noChangeAspect="1"/>
          </p:cNvPicPr>
          <p:nvPr>
            <p:ph idx="1"/>
          </p:nvPr>
        </p:nvPicPr>
        <p:blipFill>
          <a:blip r:embed="rId2" cstate="print"/>
          <a:srcRect/>
          <a:stretch>
            <a:fillRect/>
          </a:stretch>
        </p:blipFill>
        <p:spPr>
          <a:xfrm>
            <a:off x="1258888" y="125413"/>
            <a:ext cx="6697662" cy="6711950"/>
          </a:xfrm>
        </p:spPr>
      </p:pic>
      <p:sp>
        <p:nvSpPr>
          <p:cNvPr id="3" name="Ovál 2"/>
          <p:cNvSpPr/>
          <p:nvPr/>
        </p:nvSpPr>
        <p:spPr>
          <a:xfrm>
            <a:off x="2771775" y="2492375"/>
            <a:ext cx="360363" cy="288925"/>
          </a:xfrm>
          <a:prstGeom prst="ellipse">
            <a:avLst/>
          </a:prstGeom>
          <a:solidFill>
            <a:schemeClr val="accent1">
              <a:alpha val="2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sk-SK"/>
          </a:p>
        </p:txBody>
      </p:sp>
      <p:cxnSp>
        <p:nvCxnSpPr>
          <p:cNvPr id="8" name="Rovná spojovacia šípka 7"/>
          <p:cNvCxnSpPr/>
          <p:nvPr/>
        </p:nvCxnSpPr>
        <p:spPr>
          <a:xfrm>
            <a:off x="2124075" y="1989138"/>
            <a:ext cx="647700" cy="503237"/>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21509" name="Ovál 4"/>
          <p:cNvSpPr>
            <a:spLocks noChangeArrowheads="1"/>
          </p:cNvSpPr>
          <p:nvPr/>
        </p:nvSpPr>
        <p:spPr bwMode="auto">
          <a:xfrm>
            <a:off x="2987675" y="4868863"/>
            <a:ext cx="914400" cy="914400"/>
          </a:xfrm>
          <a:prstGeom prst="ellipse">
            <a:avLst/>
          </a:prstGeom>
          <a:noFill/>
          <a:ln w="9525" algn="ctr">
            <a:noFill/>
            <a:round/>
            <a:headEnd/>
            <a:tailEnd/>
          </a:ln>
        </p:spPr>
        <p:txBody>
          <a:bodyPr anchor="ctr"/>
          <a:lstStyle/>
          <a:p>
            <a:pPr algn="ctr"/>
            <a:endParaRPr lang="en-US"/>
          </a:p>
        </p:txBody>
      </p:sp>
      <p:sp>
        <p:nvSpPr>
          <p:cNvPr id="21510" name="Ovál 2"/>
          <p:cNvSpPr>
            <a:spLocks noChangeArrowheads="1"/>
          </p:cNvSpPr>
          <p:nvPr/>
        </p:nvSpPr>
        <p:spPr bwMode="auto">
          <a:xfrm>
            <a:off x="1403350" y="2349500"/>
            <a:ext cx="2016125" cy="2951163"/>
          </a:xfrm>
          <a:prstGeom prst="ellipse">
            <a:avLst/>
          </a:prstGeom>
          <a:noFill/>
          <a:ln w="19050" algn="ctr">
            <a:solidFill>
              <a:srgbClr val="FF0000"/>
            </a:solidFill>
            <a:round/>
            <a:headEnd/>
            <a:tailEnd/>
          </a:ln>
        </p:spPr>
        <p:txBody>
          <a:bodyPr anchor="ctr"/>
          <a:lstStyle/>
          <a:p>
            <a:pPr algn="ctr"/>
            <a:endParaRPr lang="en-US"/>
          </a:p>
        </p:txBody>
      </p:sp>
      <p:sp>
        <p:nvSpPr>
          <p:cNvPr id="21511" name="BlokTextu 6"/>
          <p:cNvSpPr txBox="1">
            <a:spLocks noChangeArrowheads="1"/>
          </p:cNvSpPr>
          <p:nvPr/>
        </p:nvSpPr>
        <p:spPr bwMode="auto">
          <a:xfrm>
            <a:off x="6011863" y="6021388"/>
            <a:ext cx="3024187" cy="830262"/>
          </a:xfrm>
          <a:prstGeom prst="rect">
            <a:avLst/>
          </a:prstGeom>
          <a:solidFill>
            <a:schemeClr val="accent1"/>
          </a:solidFill>
          <a:ln w="9525">
            <a:noFill/>
            <a:miter lim="800000"/>
            <a:headEnd/>
            <a:tailEnd/>
          </a:ln>
        </p:spPr>
        <p:txBody>
          <a:bodyPr>
            <a:spAutoFit/>
          </a:bodyPr>
          <a:lstStyle/>
          <a:p>
            <a:r>
              <a:rPr lang="sk-SK" sz="1200" b="1"/>
              <a:t>ZŠ</a:t>
            </a:r>
            <a:r>
              <a:rPr lang="sk-SK" sz="1200"/>
              <a:t>: Ľavý dolný roh: krajiny s malými výdavkami na študenta a slabými výsledkami. SR má vysokú efektívnosť a priemerné výsledky.</a:t>
            </a:r>
            <a:endParaRPr lang="en-US" sz="120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8" name="Zástupný symbol obsahu 2"/>
          <p:cNvGraphicFramePr>
            <a:graphicFrameLocks noGrp="1"/>
          </p:cNvGraphicFramePr>
          <p:nvPr>
            <p:ph idx="1"/>
          </p:nvPr>
        </p:nvGraphicFramePr>
        <p:xfrm>
          <a:off x="128588" y="563563"/>
          <a:ext cx="8815387" cy="6156325"/>
        </p:xfrm>
        <a:graphic>
          <a:graphicData uri="http://schemas.openxmlformats.org/presentationml/2006/ole">
            <p:oleObj spid="_x0000_s4098" r:id="rId3" imgW="8815580" imgH="6157494" progId="Excel.Chart.8">
              <p:embed/>
            </p:oleObj>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Ovál 9"/>
          <p:cNvSpPr>
            <a:spLocks noChangeArrowheads="1"/>
          </p:cNvSpPr>
          <p:nvPr/>
        </p:nvSpPr>
        <p:spPr bwMode="auto">
          <a:xfrm>
            <a:off x="3132138" y="2205038"/>
            <a:ext cx="719137" cy="4248150"/>
          </a:xfrm>
          <a:prstGeom prst="ellipse">
            <a:avLst/>
          </a:prstGeom>
          <a:noFill/>
          <a:ln w="9525" algn="ctr">
            <a:noFill/>
            <a:round/>
            <a:headEnd/>
            <a:tailEnd/>
          </a:ln>
        </p:spPr>
        <p:txBody>
          <a:bodyPr anchor="ctr"/>
          <a:lstStyle/>
          <a:p>
            <a:pPr algn="ctr"/>
            <a:endParaRPr lang="en-US"/>
          </a:p>
        </p:txBody>
      </p:sp>
      <p:sp>
        <p:nvSpPr>
          <p:cNvPr id="22531" name="Ovál 10"/>
          <p:cNvSpPr>
            <a:spLocks noChangeArrowheads="1"/>
          </p:cNvSpPr>
          <p:nvPr/>
        </p:nvSpPr>
        <p:spPr bwMode="auto">
          <a:xfrm>
            <a:off x="-1116013" y="1125538"/>
            <a:ext cx="792163" cy="4391025"/>
          </a:xfrm>
          <a:prstGeom prst="ellipse">
            <a:avLst/>
          </a:prstGeom>
          <a:noFill/>
          <a:ln w="9525" algn="ctr">
            <a:noFill/>
            <a:round/>
            <a:headEnd/>
            <a:tailEnd/>
          </a:ln>
        </p:spPr>
        <p:txBody>
          <a:bodyPr anchor="ctr"/>
          <a:lstStyle/>
          <a:p>
            <a:pPr algn="ctr"/>
            <a:endParaRPr lang="en-US"/>
          </a:p>
        </p:txBody>
      </p:sp>
      <p:sp>
        <p:nvSpPr>
          <p:cNvPr id="22532" name="Ovál 11"/>
          <p:cNvSpPr>
            <a:spLocks noChangeArrowheads="1"/>
          </p:cNvSpPr>
          <p:nvPr/>
        </p:nvSpPr>
        <p:spPr bwMode="auto">
          <a:xfrm>
            <a:off x="3284538" y="2357438"/>
            <a:ext cx="792162" cy="4392612"/>
          </a:xfrm>
          <a:prstGeom prst="ellipse">
            <a:avLst/>
          </a:prstGeom>
          <a:noFill/>
          <a:ln w="9525" algn="ctr">
            <a:noFill/>
            <a:round/>
            <a:headEnd/>
            <a:tailEnd/>
          </a:ln>
        </p:spPr>
        <p:txBody>
          <a:bodyPr anchor="ctr"/>
          <a:lstStyle/>
          <a:p>
            <a:pPr algn="ctr"/>
            <a:endParaRPr lang="en-US"/>
          </a:p>
        </p:txBody>
      </p:sp>
      <p:sp>
        <p:nvSpPr>
          <p:cNvPr id="22533" name="Ovál 12"/>
          <p:cNvSpPr>
            <a:spLocks noChangeArrowheads="1"/>
          </p:cNvSpPr>
          <p:nvPr/>
        </p:nvSpPr>
        <p:spPr bwMode="auto">
          <a:xfrm>
            <a:off x="3284538" y="2357438"/>
            <a:ext cx="719137" cy="4248150"/>
          </a:xfrm>
          <a:prstGeom prst="ellipse">
            <a:avLst/>
          </a:prstGeom>
          <a:noFill/>
          <a:ln w="9525" algn="ctr">
            <a:noFill/>
            <a:round/>
            <a:headEnd/>
            <a:tailEnd/>
          </a:ln>
        </p:spPr>
        <p:txBody>
          <a:bodyPr anchor="ctr"/>
          <a:lstStyle/>
          <a:p>
            <a:pPr algn="ctr"/>
            <a:endParaRPr lang="en-US"/>
          </a:p>
        </p:txBody>
      </p:sp>
      <p:sp>
        <p:nvSpPr>
          <p:cNvPr id="22534" name="Ovál 13"/>
          <p:cNvSpPr>
            <a:spLocks noChangeArrowheads="1"/>
          </p:cNvSpPr>
          <p:nvPr/>
        </p:nvSpPr>
        <p:spPr bwMode="auto">
          <a:xfrm>
            <a:off x="-2916238" y="1052513"/>
            <a:ext cx="792163" cy="4392612"/>
          </a:xfrm>
          <a:prstGeom prst="ellipse">
            <a:avLst/>
          </a:prstGeom>
          <a:noFill/>
          <a:ln w="9525" algn="ctr">
            <a:noFill/>
            <a:round/>
            <a:headEnd/>
            <a:tailEnd/>
          </a:ln>
        </p:spPr>
        <p:txBody>
          <a:bodyPr anchor="ctr"/>
          <a:lstStyle/>
          <a:p>
            <a:pPr algn="ctr"/>
            <a:endParaRPr lang="en-US"/>
          </a:p>
        </p:txBody>
      </p:sp>
      <p:sp>
        <p:nvSpPr>
          <p:cNvPr id="22535" name="Ovál 14"/>
          <p:cNvSpPr>
            <a:spLocks noChangeArrowheads="1"/>
          </p:cNvSpPr>
          <p:nvPr/>
        </p:nvSpPr>
        <p:spPr bwMode="auto">
          <a:xfrm>
            <a:off x="-1549400" y="1484313"/>
            <a:ext cx="720725" cy="4248150"/>
          </a:xfrm>
          <a:prstGeom prst="ellipse">
            <a:avLst/>
          </a:prstGeom>
          <a:noFill/>
          <a:ln w="9525" algn="ctr">
            <a:noFill/>
            <a:round/>
            <a:headEnd/>
            <a:tailEnd/>
          </a:ln>
        </p:spPr>
        <p:txBody>
          <a:bodyPr anchor="ctr"/>
          <a:lstStyle/>
          <a:p>
            <a:pPr algn="ctr"/>
            <a:endParaRPr lang="en-US"/>
          </a:p>
        </p:txBody>
      </p:sp>
      <p:pic>
        <p:nvPicPr>
          <p:cNvPr id="22536" name="Picture 2"/>
          <p:cNvPicPr>
            <a:picLocks noChangeAspect="1" noChangeArrowheads="1"/>
          </p:cNvPicPr>
          <p:nvPr/>
        </p:nvPicPr>
        <p:blipFill>
          <a:blip r:embed="rId3" cstate="print"/>
          <a:srcRect l="20963" t="10056" r="12888" b="18333"/>
          <a:stretch>
            <a:fillRect/>
          </a:stretch>
        </p:blipFill>
        <p:spPr bwMode="auto">
          <a:xfrm>
            <a:off x="179388" y="404813"/>
            <a:ext cx="8856662" cy="6264275"/>
          </a:xfrm>
          <a:prstGeom prst="rect">
            <a:avLst/>
          </a:prstGeom>
          <a:noFill/>
          <a:ln w="9525">
            <a:noFill/>
            <a:miter lim="800000"/>
            <a:headEnd/>
            <a:tailEnd/>
          </a:ln>
        </p:spPr>
      </p:pic>
      <p:sp>
        <p:nvSpPr>
          <p:cNvPr id="22537" name="Ovál 2"/>
          <p:cNvSpPr>
            <a:spLocks noChangeArrowheads="1"/>
          </p:cNvSpPr>
          <p:nvPr/>
        </p:nvSpPr>
        <p:spPr bwMode="auto">
          <a:xfrm>
            <a:off x="3924300" y="2133600"/>
            <a:ext cx="287338" cy="3167063"/>
          </a:xfrm>
          <a:prstGeom prst="ellipse">
            <a:avLst/>
          </a:prstGeom>
          <a:noFill/>
          <a:ln w="19050" algn="ctr">
            <a:solidFill>
              <a:srgbClr val="FF0000"/>
            </a:solidFill>
            <a:round/>
            <a:headEnd/>
            <a:tailEnd/>
          </a:ln>
        </p:spPr>
        <p:txBody>
          <a:bodyPr anchor="ctr"/>
          <a:lstStyle/>
          <a:p>
            <a:pPr algn="ctr"/>
            <a:endParaRPr lang="en-US"/>
          </a:p>
        </p:txBody>
      </p:sp>
      <p:sp>
        <p:nvSpPr>
          <p:cNvPr id="22538" name="Ovál 2"/>
          <p:cNvSpPr>
            <a:spLocks noChangeArrowheads="1"/>
          </p:cNvSpPr>
          <p:nvPr/>
        </p:nvSpPr>
        <p:spPr bwMode="auto">
          <a:xfrm>
            <a:off x="1547813" y="2133600"/>
            <a:ext cx="360362" cy="3167063"/>
          </a:xfrm>
          <a:prstGeom prst="ellipse">
            <a:avLst/>
          </a:prstGeom>
          <a:noFill/>
          <a:ln w="19050" algn="ctr">
            <a:solidFill>
              <a:srgbClr val="FF0000"/>
            </a:solidFill>
            <a:round/>
            <a:headEnd/>
            <a:tailEnd/>
          </a:ln>
        </p:spPr>
        <p:txBody>
          <a:bodyPr anchor="ctr"/>
          <a:lstStyle/>
          <a:p>
            <a:pPr algn="ctr"/>
            <a:endParaRPr lang="en-US"/>
          </a:p>
        </p:txBody>
      </p:sp>
      <p:sp>
        <p:nvSpPr>
          <p:cNvPr id="11" name="BlokTextu 10"/>
          <p:cNvSpPr txBox="1"/>
          <p:nvPr/>
        </p:nvSpPr>
        <p:spPr>
          <a:xfrm>
            <a:off x="5003800" y="5157788"/>
            <a:ext cx="3960813" cy="1014412"/>
          </a:xfrm>
          <a:prstGeom prst="rect">
            <a:avLst/>
          </a:prstGeom>
          <a:solidFill>
            <a:schemeClr val="accent6">
              <a:lumMod val="40000"/>
              <a:lumOff val="60000"/>
            </a:schemeClr>
          </a:solidFill>
        </p:spPr>
        <p:txBody>
          <a:bodyPr>
            <a:spAutoFit/>
          </a:bodyPr>
          <a:lstStyle/>
          <a:p>
            <a:pPr>
              <a:defRPr/>
            </a:pPr>
            <a:r>
              <a:rPr lang="sk-SK" sz="2000" dirty="0"/>
              <a:t>Rozdiel medzi platom absolventa SŠ a ZŠ je u nás väčší než v OECD. Platí to aj pre VŠ a SŠ </a:t>
            </a:r>
            <a:endParaRPr lang="en-US" sz="2000" dirty="0"/>
          </a:p>
        </p:txBody>
      </p:sp>
    </p:spTree>
  </p:cSld>
  <p:clrMapOvr>
    <a:masterClrMapping/>
  </p:clrMapOvr>
  <p:transition advClick="0" advTm="1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Ovál 9"/>
          <p:cNvSpPr>
            <a:spLocks noChangeArrowheads="1"/>
          </p:cNvSpPr>
          <p:nvPr/>
        </p:nvSpPr>
        <p:spPr bwMode="auto">
          <a:xfrm>
            <a:off x="3132138" y="2205038"/>
            <a:ext cx="719137" cy="4248150"/>
          </a:xfrm>
          <a:prstGeom prst="ellipse">
            <a:avLst/>
          </a:prstGeom>
          <a:noFill/>
          <a:ln w="9525" algn="ctr">
            <a:noFill/>
            <a:round/>
            <a:headEnd/>
            <a:tailEnd/>
          </a:ln>
        </p:spPr>
        <p:txBody>
          <a:bodyPr anchor="ctr"/>
          <a:lstStyle/>
          <a:p>
            <a:pPr algn="ctr"/>
            <a:endParaRPr lang="en-US"/>
          </a:p>
        </p:txBody>
      </p:sp>
      <p:sp>
        <p:nvSpPr>
          <p:cNvPr id="23555" name="Ovál 10"/>
          <p:cNvSpPr>
            <a:spLocks noChangeArrowheads="1"/>
          </p:cNvSpPr>
          <p:nvPr/>
        </p:nvSpPr>
        <p:spPr bwMode="auto">
          <a:xfrm>
            <a:off x="-1116013" y="1125538"/>
            <a:ext cx="792163" cy="4391025"/>
          </a:xfrm>
          <a:prstGeom prst="ellipse">
            <a:avLst/>
          </a:prstGeom>
          <a:noFill/>
          <a:ln w="9525" algn="ctr">
            <a:noFill/>
            <a:round/>
            <a:headEnd/>
            <a:tailEnd/>
          </a:ln>
        </p:spPr>
        <p:txBody>
          <a:bodyPr anchor="ctr"/>
          <a:lstStyle/>
          <a:p>
            <a:pPr algn="ctr"/>
            <a:endParaRPr lang="en-US"/>
          </a:p>
        </p:txBody>
      </p:sp>
      <p:sp>
        <p:nvSpPr>
          <p:cNvPr id="23556" name="Ovál 11"/>
          <p:cNvSpPr>
            <a:spLocks noChangeArrowheads="1"/>
          </p:cNvSpPr>
          <p:nvPr/>
        </p:nvSpPr>
        <p:spPr bwMode="auto">
          <a:xfrm>
            <a:off x="3284538" y="2357438"/>
            <a:ext cx="792162" cy="4392612"/>
          </a:xfrm>
          <a:prstGeom prst="ellipse">
            <a:avLst/>
          </a:prstGeom>
          <a:noFill/>
          <a:ln w="9525" algn="ctr">
            <a:noFill/>
            <a:round/>
            <a:headEnd/>
            <a:tailEnd/>
          </a:ln>
        </p:spPr>
        <p:txBody>
          <a:bodyPr anchor="ctr"/>
          <a:lstStyle/>
          <a:p>
            <a:pPr algn="ctr"/>
            <a:endParaRPr lang="en-US"/>
          </a:p>
        </p:txBody>
      </p:sp>
      <p:sp>
        <p:nvSpPr>
          <p:cNvPr id="23557" name="Ovál 12"/>
          <p:cNvSpPr>
            <a:spLocks noChangeArrowheads="1"/>
          </p:cNvSpPr>
          <p:nvPr/>
        </p:nvSpPr>
        <p:spPr bwMode="auto">
          <a:xfrm>
            <a:off x="3284538" y="2357438"/>
            <a:ext cx="719137" cy="4248150"/>
          </a:xfrm>
          <a:prstGeom prst="ellipse">
            <a:avLst/>
          </a:prstGeom>
          <a:noFill/>
          <a:ln w="9525" algn="ctr">
            <a:noFill/>
            <a:round/>
            <a:headEnd/>
            <a:tailEnd/>
          </a:ln>
        </p:spPr>
        <p:txBody>
          <a:bodyPr anchor="ctr"/>
          <a:lstStyle/>
          <a:p>
            <a:pPr algn="ctr"/>
            <a:endParaRPr lang="en-US"/>
          </a:p>
        </p:txBody>
      </p:sp>
      <p:sp>
        <p:nvSpPr>
          <p:cNvPr id="23558" name="Ovál 13"/>
          <p:cNvSpPr>
            <a:spLocks noChangeArrowheads="1"/>
          </p:cNvSpPr>
          <p:nvPr/>
        </p:nvSpPr>
        <p:spPr bwMode="auto">
          <a:xfrm>
            <a:off x="-2916238" y="1052513"/>
            <a:ext cx="792163" cy="4392612"/>
          </a:xfrm>
          <a:prstGeom prst="ellipse">
            <a:avLst/>
          </a:prstGeom>
          <a:noFill/>
          <a:ln w="9525" algn="ctr">
            <a:noFill/>
            <a:round/>
            <a:headEnd/>
            <a:tailEnd/>
          </a:ln>
        </p:spPr>
        <p:txBody>
          <a:bodyPr anchor="ctr"/>
          <a:lstStyle/>
          <a:p>
            <a:pPr algn="ctr"/>
            <a:endParaRPr lang="en-US"/>
          </a:p>
        </p:txBody>
      </p:sp>
      <p:sp>
        <p:nvSpPr>
          <p:cNvPr id="23559" name="Ovál 14"/>
          <p:cNvSpPr>
            <a:spLocks noChangeArrowheads="1"/>
          </p:cNvSpPr>
          <p:nvPr/>
        </p:nvSpPr>
        <p:spPr bwMode="auto">
          <a:xfrm>
            <a:off x="-1549400" y="1484313"/>
            <a:ext cx="720725" cy="4248150"/>
          </a:xfrm>
          <a:prstGeom prst="ellipse">
            <a:avLst/>
          </a:prstGeom>
          <a:noFill/>
          <a:ln w="9525" algn="ctr">
            <a:noFill/>
            <a:round/>
            <a:headEnd/>
            <a:tailEnd/>
          </a:ln>
        </p:spPr>
        <p:txBody>
          <a:bodyPr anchor="ctr"/>
          <a:lstStyle/>
          <a:p>
            <a:pPr algn="ctr"/>
            <a:endParaRPr lang="en-US"/>
          </a:p>
        </p:txBody>
      </p:sp>
      <p:pic>
        <p:nvPicPr>
          <p:cNvPr id="23560" name="Picture 12"/>
          <p:cNvPicPr>
            <a:picLocks noChangeAspect="1" noChangeArrowheads="1"/>
          </p:cNvPicPr>
          <p:nvPr/>
        </p:nvPicPr>
        <p:blipFill>
          <a:blip r:embed="rId3" cstate="print"/>
          <a:srcRect l="21553" t="9317" r="12299" b="36050"/>
          <a:stretch>
            <a:fillRect/>
          </a:stretch>
        </p:blipFill>
        <p:spPr bwMode="auto">
          <a:xfrm>
            <a:off x="395288" y="836613"/>
            <a:ext cx="8064500" cy="5329237"/>
          </a:xfrm>
          <a:prstGeom prst="rect">
            <a:avLst/>
          </a:prstGeom>
          <a:noFill/>
          <a:ln w="9525">
            <a:noFill/>
            <a:miter lim="800000"/>
            <a:headEnd/>
            <a:tailEnd/>
          </a:ln>
        </p:spPr>
      </p:pic>
      <p:sp>
        <p:nvSpPr>
          <p:cNvPr id="23561" name="Ovál 2"/>
          <p:cNvSpPr>
            <a:spLocks noChangeArrowheads="1"/>
          </p:cNvSpPr>
          <p:nvPr/>
        </p:nvSpPr>
        <p:spPr bwMode="auto">
          <a:xfrm>
            <a:off x="5292725" y="2205038"/>
            <a:ext cx="287338" cy="3168650"/>
          </a:xfrm>
          <a:prstGeom prst="ellipse">
            <a:avLst/>
          </a:prstGeom>
          <a:noFill/>
          <a:ln w="19050" algn="ctr">
            <a:solidFill>
              <a:srgbClr val="FF0000"/>
            </a:solidFill>
            <a:round/>
            <a:headEnd/>
            <a:tailEnd/>
          </a:ln>
        </p:spPr>
        <p:txBody>
          <a:bodyPr anchor="ctr"/>
          <a:lstStyle/>
          <a:p>
            <a:pPr algn="ctr"/>
            <a:endParaRPr lang="en-US"/>
          </a:p>
        </p:txBody>
      </p:sp>
    </p:spTree>
  </p:cSld>
  <p:clrMapOvr>
    <a:masterClrMapping/>
  </p:clrMapOvr>
  <p:transition advClick="0" advTm="1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Obrázok 3"/>
          <p:cNvPicPr>
            <a:picLocks noChangeAspect="1" noChangeArrowheads="1"/>
          </p:cNvPicPr>
          <p:nvPr/>
        </p:nvPicPr>
        <p:blipFill>
          <a:blip r:embed="rId3" cstate="print"/>
          <a:srcRect l="21297" t="12871" r="19019" b="10446"/>
          <a:stretch>
            <a:fillRect/>
          </a:stretch>
        </p:blipFill>
        <p:spPr bwMode="auto">
          <a:xfrm>
            <a:off x="179388" y="620713"/>
            <a:ext cx="8713787" cy="6048375"/>
          </a:xfrm>
          <a:prstGeom prst="rect">
            <a:avLst/>
          </a:prstGeom>
          <a:noFill/>
          <a:ln w="9525">
            <a:noFill/>
            <a:miter lim="800000"/>
            <a:headEnd/>
            <a:tailEnd/>
          </a:ln>
        </p:spPr>
      </p:pic>
      <p:sp>
        <p:nvSpPr>
          <p:cNvPr id="24579" name="Ovál 2"/>
          <p:cNvSpPr>
            <a:spLocks noChangeArrowheads="1"/>
          </p:cNvSpPr>
          <p:nvPr/>
        </p:nvSpPr>
        <p:spPr bwMode="auto">
          <a:xfrm>
            <a:off x="2771775" y="5157788"/>
            <a:ext cx="431800" cy="215900"/>
          </a:xfrm>
          <a:prstGeom prst="ellipse">
            <a:avLst/>
          </a:prstGeom>
          <a:noFill/>
          <a:ln w="19050" algn="ctr">
            <a:solidFill>
              <a:srgbClr val="FF0000"/>
            </a:solidFill>
            <a:round/>
            <a:headEnd/>
            <a:tailEnd/>
          </a:ln>
        </p:spPr>
        <p:txBody>
          <a:bodyPr anchor="ctr"/>
          <a:lstStyle/>
          <a:p>
            <a:pPr algn="ctr"/>
            <a:endParaRPr lang="en-US"/>
          </a:p>
        </p:txBody>
      </p:sp>
      <p:sp>
        <p:nvSpPr>
          <p:cNvPr id="24580" name="Ovál 2"/>
          <p:cNvSpPr>
            <a:spLocks noChangeArrowheads="1"/>
          </p:cNvSpPr>
          <p:nvPr/>
        </p:nvSpPr>
        <p:spPr bwMode="auto">
          <a:xfrm>
            <a:off x="7380288" y="6453188"/>
            <a:ext cx="431800" cy="215900"/>
          </a:xfrm>
          <a:prstGeom prst="ellipse">
            <a:avLst/>
          </a:prstGeom>
          <a:noFill/>
          <a:ln w="19050" algn="ctr">
            <a:solidFill>
              <a:srgbClr val="FF0000"/>
            </a:solidFill>
            <a:round/>
            <a:headEnd/>
            <a:tailEnd/>
          </a:ln>
        </p:spPr>
        <p:txBody>
          <a:bodyPr anchor="ctr"/>
          <a:lstStyle/>
          <a:p>
            <a:pPr algn="ctr"/>
            <a:endParaRPr lang="en-US"/>
          </a:p>
        </p:txBody>
      </p:sp>
      <p:sp>
        <p:nvSpPr>
          <p:cNvPr id="24581" name="Ovál 2"/>
          <p:cNvSpPr>
            <a:spLocks noChangeArrowheads="1"/>
          </p:cNvSpPr>
          <p:nvPr/>
        </p:nvSpPr>
        <p:spPr bwMode="auto">
          <a:xfrm>
            <a:off x="7380288" y="5157788"/>
            <a:ext cx="431800" cy="215900"/>
          </a:xfrm>
          <a:prstGeom prst="ellipse">
            <a:avLst/>
          </a:prstGeom>
          <a:noFill/>
          <a:ln w="19050" algn="ctr">
            <a:solidFill>
              <a:srgbClr val="FF0000"/>
            </a:solidFill>
            <a:round/>
            <a:headEnd/>
            <a:tailEnd/>
          </a:ln>
        </p:spPr>
        <p:txBody>
          <a:bodyPr anchor="ctr"/>
          <a:lstStyle/>
          <a:p>
            <a:pPr algn="ctr"/>
            <a:endParaRPr lang="en-US"/>
          </a:p>
        </p:txBody>
      </p:sp>
      <p:sp>
        <p:nvSpPr>
          <p:cNvPr id="24582" name="Ovál 2"/>
          <p:cNvSpPr>
            <a:spLocks noChangeArrowheads="1"/>
          </p:cNvSpPr>
          <p:nvPr/>
        </p:nvSpPr>
        <p:spPr bwMode="auto">
          <a:xfrm>
            <a:off x="2771775" y="6453188"/>
            <a:ext cx="431800" cy="215900"/>
          </a:xfrm>
          <a:prstGeom prst="ellipse">
            <a:avLst/>
          </a:prstGeom>
          <a:noFill/>
          <a:ln w="19050" algn="ctr">
            <a:solidFill>
              <a:srgbClr val="FF0000"/>
            </a:solidFill>
            <a:round/>
            <a:headEnd/>
            <a:tailEnd/>
          </a:ln>
        </p:spPr>
        <p:txBody>
          <a:bodyPr anchor="ctr"/>
          <a:lstStyle/>
          <a:p>
            <a:pPr algn="ctr"/>
            <a:endParaRPr lang="en-US"/>
          </a:p>
        </p:txBody>
      </p:sp>
    </p:spTree>
  </p:cSld>
  <p:clrMapOvr>
    <a:masterClrMapping/>
  </p:clrMapOvr>
  <p:transition advClick="0" advTm="1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Obrázok 3"/>
          <p:cNvPicPr>
            <a:picLocks noChangeAspect="1" noChangeArrowheads="1"/>
          </p:cNvPicPr>
          <p:nvPr/>
        </p:nvPicPr>
        <p:blipFill>
          <a:blip r:embed="rId3" cstate="print"/>
          <a:srcRect l="20872" t="10912" r="21375" b="18385"/>
          <a:stretch>
            <a:fillRect/>
          </a:stretch>
        </p:blipFill>
        <p:spPr bwMode="auto">
          <a:xfrm>
            <a:off x="323850" y="549275"/>
            <a:ext cx="8351838" cy="6048375"/>
          </a:xfrm>
          <a:prstGeom prst="rect">
            <a:avLst/>
          </a:prstGeom>
          <a:noFill/>
          <a:ln w="9525">
            <a:noFill/>
            <a:miter lim="800000"/>
            <a:headEnd/>
            <a:tailEnd/>
          </a:ln>
        </p:spPr>
      </p:pic>
      <p:sp>
        <p:nvSpPr>
          <p:cNvPr id="25603" name="Ovál 2"/>
          <p:cNvSpPr>
            <a:spLocks noChangeArrowheads="1"/>
          </p:cNvSpPr>
          <p:nvPr/>
        </p:nvSpPr>
        <p:spPr bwMode="auto">
          <a:xfrm>
            <a:off x="8027988" y="5013325"/>
            <a:ext cx="576262" cy="215900"/>
          </a:xfrm>
          <a:prstGeom prst="ellipse">
            <a:avLst/>
          </a:prstGeom>
          <a:noFill/>
          <a:ln w="19050" algn="ctr">
            <a:solidFill>
              <a:srgbClr val="FF0000"/>
            </a:solidFill>
            <a:round/>
            <a:headEnd/>
            <a:tailEnd/>
          </a:ln>
        </p:spPr>
        <p:txBody>
          <a:bodyPr anchor="ctr"/>
          <a:lstStyle/>
          <a:p>
            <a:pPr algn="ctr"/>
            <a:endParaRPr lang="en-US"/>
          </a:p>
        </p:txBody>
      </p:sp>
      <p:sp>
        <p:nvSpPr>
          <p:cNvPr id="25604" name="Ovál 2"/>
          <p:cNvSpPr>
            <a:spLocks noChangeArrowheads="1"/>
          </p:cNvSpPr>
          <p:nvPr/>
        </p:nvSpPr>
        <p:spPr bwMode="auto">
          <a:xfrm>
            <a:off x="8027988" y="6237288"/>
            <a:ext cx="576262" cy="360362"/>
          </a:xfrm>
          <a:prstGeom prst="ellipse">
            <a:avLst/>
          </a:prstGeom>
          <a:noFill/>
          <a:ln w="19050" algn="ctr">
            <a:solidFill>
              <a:srgbClr val="FF0000"/>
            </a:solidFill>
            <a:round/>
            <a:headEnd/>
            <a:tailEnd/>
          </a:ln>
        </p:spPr>
        <p:txBody>
          <a:bodyPr anchor="ctr"/>
          <a:lstStyle/>
          <a:p>
            <a:pPr algn="ctr"/>
            <a:endParaRPr lang="en-US"/>
          </a:p>
        </p:txBody>
      </p:sp>
      <p:sp>
        <p:nvSpPr>
          <p:cNvPr id="25605" name="Ovál 2"/>
          <p:cNvSpPr>
            <a:spLocks noChangeArrowheads="1"/>
          </p:cNvSpPr>
          <p:nvPr/>
        </p:nvSpPr>
        <p:spPr bwMode="auto">
          <a:xfrm>
            <a:off x="539750" y="6165850"/>
            <a:ext cx="863600" cy="431800"/>
          </a:xfrm>
          <a:prstGeom prst="ellipse">
            <a:avLst/>
          </a:prstGeom>
          <a:noFill/>
          <a:ln w="19050" algn="ctr">
            <a:solidFill>
              <a:srgbClr val="FF0000"/>
            </a:solidFill>
            <a:round/>
            <a:headEnd/>
            <a:tailEnd/>
          </a:ln>
        </p:spPr>
        <p:txBody>
          <a:bodyPr anchor="ctr"/>
          <a:lstStyle/>
          <a:p>
            <a:pPr algn="ctr"/>
            <a:endParaRPr lang="en-US"/>
          </a:p>
        </p:txBody>
      </p:sp>
      <p:sp>
        <p:nvSpPr>
          <p:cNvPr id="25606" name="Ovál 2"/>
          <p:cNvSpPr>
            <a:spLocks noChangeArrowheads="1"/>
          </p:cNvSpPr>
          <p:nvPr/>
        </p:nvSpPr>
        <p:spPr bwMode="auto">
          <a:xfrm>
            <a:off x="468313" y="5013325"/>
            <a:ext cx="1008062" cy="287338"/>
          </a:xfrm>
          <a:prstGeom prst="ellipse">
            <a:avLst/>
          </a:prstGeom>
          <a:noFill/>
          <a:ln w="19050" algn="ctr">
            <a:solidFill>
              <a:srgbClr val="FF0000"/>
            </a:solidFill>
            <a:round/>
            <a:headEnd/>
            <a:tailEnd/>
          </a:ln>
        </p:spPr>
        <p:txBody>
          <a:bodyPr anchor="ctr"/>
          <a:lstStyle/>
          <a:p>
            <a:pPr algn="ctr"/>
            <a:endParaRPr lang="en-US"/>
          </a:p>
        </p:txBody>
      </p:sp>
      <p:sp>
        <p:nvSpPr>
          <p:cNvPr id="25607" name="BlokTextu 8"/>
          <p:cNvSpPr txBox="1">
            <a:spLocks noChangeArrowheads="1"/>
          </p:cNvSpPr>
          <p:nvPr/>
        </p:nvSpPr>
        <p:spPr bwMode="auto">
          <a:xfrm>
            <a:off x="1692275" y="6597650"/>
            <a:ext cx="5975350" cy="246063"/>
          </a:xfrm>
          <a:prstGeom prst="rect">
            <a:avLst/>
          </a:prstGeom>
          <a:noFill/>
          <a:ln w="9525">
            <a:noFill/>
            <a:miter lim="800000"/>
            <a:headEnd/>
            <a:tailEnd/>
          </a:ln>
        </p:spPr>
        <p:txBody>
          <a:bodyPr>
            <a:spAutoFit/>
          </a:bodyPr>
          <a:lstStyle/>
          <a:p>
            <a:r>
              <a:rPr lang="sk-SK" sz="1000"/>
              <a:t>OECD: Education at a Glance</a:t>
            </a:r>
            <a:endParaRPr lang="en-US" sz="1000"/>
          </a:p>
        </p:txBody>
      </p:sp>
    </p:spTree>
  </p:cSld>
  <p:clrMapOvr>
    <a:masterClrMapping/>
  </p:clrMapOvr>
  <p:transition advClick="0" advTm="1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uľka 3"/>
          <p:cNvGraphicFramePr>
            <a:graphicFrameLocks noGrp="1"/>
          </p:cNvGraphicFramePr>
          <p:nvPr/>
        </p:nvGraphicFramePr>
        <p:xfrm>
          <a:off x="971550" y="1628775"/>
          <a:ext cx="7416826" cy="4104452"/>
        </p:xfrm>
        <a:graphic>
          <a:graphicData uri="http://schemas.openxmlformats.org/drawingml/2006/table">
            <a:tbl>
              <a:tblPr/>
              <a:tblGrid>
                <a:gridCol w="4199888"/>
                <a:gridCol w="1608469"/>
                <a:gridCol w="1608469"/>
              </a:tblGrid>
              <a:tr h="373132">
                <a:tc>
                  <a:txBody>
                    <a:bodyPr/>
                    <a:lstStyle/>
                    <a:p>
                      <a:pPr algn="l" fontAlgn="b"/>
                      <a:r>
                        <a:rPr lang="sk-SK" sz="1000" b="0" i="0" u="none" strike="noStrike" dirty="0" smtClean="0">
                          <a:latin typeface="Arial"/>
                        </a:rPr>
                        <a:t>Krajina</a:t>
                      </a:r>
                      <a:r>
                        <a:rPr lang="en-US" sz="1000" b="0" i="0" u="none" strike="noStrike" dirty="0" smtClean="0">
                          <a:latin typeface="Arial"/>
                        </a:rPr>
                        <a:t>/</a:t>
                      </a:r>
                      <a:r>
                        <a:rPr lang="sk-SK" sz="1000" b="0" i="0" u="none" strike="noStrike" dirty="0" smtClean="0">
                          <a:latin typeface="Arial"/>
                        </a:rPr>
                        <a:t>rok</a:t>
                      </a:r>
                      <a:r>
                        <a:rPr lang="sk-SK" sz="1000" b="0" i="0" u="none" strike="noStrike" baseline="0" dirty="0" smtClean="0">
                          <a:latin typeface="Arial"/>
                        </a:rPr>
                        <a:t> </a:t>
                      </a:r>
                      <a:endParaRPr lang="sk-SK" sz="1000" b="0" i="0" u="none" strike="noStrike" dirty="0">
                        <a:latin typeface="Arial"/>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9CCFF"/>
                    </a:solidFill>
                  </a:tcPr>
                </a:tc>
                <a:tc>
                  <a:txBody>
                    <a:bodyPr/>
                    <a:lstStyle/>
                    <a:p>
                      <a:pPr algn="l" fontAlgn="b"/>
                      <a:r>
                        <a:rPr lang="sk-SK" sz="1000" b="0" i="0" u="none" strike="noStrike">
                          <a:latin typeface="Arial"/>
                        </a:rPr>
                        <a:t>2005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9CCFF"/>
                    </a:solidFill>
                  </a:tcPr>
                </a:tc>
                <a:tc>
                  <a:txBody>
                    <a:bodyPr/>
                    <a:lstStyle/>
                    <a:p>
                      <a:pPr algn="l" fontAlgn="b"/>
                      <a:r>
                        <a:rPr lang="sk-SK" sz="1000" b="0" i="0" u="none" strike="noStrike">
                          <a:latin typeface="Arial"/>
                        </a:rPr>
                        <a:t>2012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9CCFF"/>
                    </a:solidFill>
                  </a:tcPr>
                </a:tc>
              </a:tr>
              <a:tr h="373132">
                <a:tc>
                  <a:txBody>
                    <a:bodyPr/>
                    <a:lstStyle/>
                    <a:p>
                      <a:pPr algn="l" fontAlgn="b"/>
                      <a:r>
                        <a:rPr lang="sk-SK" sz="1000" b="0" i="0" u="none" strike="noStrike">
                          <a:latin typeface="Arial"/>
                        </a:rPr>
                        <a:t>European Union (27 countries)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9CCFF"/>
                    </a:solidFill>
                  </a:tcPr>
                </a:tc>
                <a:tc>
                  <a:txBody>
                    <a:bodyPr/>
                    <a:lstStyle/>
                    <a:p>
                      <a:pPr algn="r" fontAlgn="b"/>
                      <a:r>
                        <a:rPr lang="sk-SK" sz="1000" b="0" i="0" u="none" strike="noStrike">
                          <a:latin typeface="Arial"/>
                        </a:rPr>
                        <a:t>18,8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sk-SK" sz="1000" b="0" i="0" u="none" strike="noStrike">
                          <a:latin typeface="Arial"/>
                        </a:rPr>
                        <a:t>22,8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73132">
                <a:tc>
                  <a:txBody>
                    <a:bodyPr/>
                    <a:lstStyle/>
                    <a:p>
                      <a:pPr algn="l" fontAlgn="b"/>
                      <a:r>
                        <a:rPr lang="sk-SK" sz="1000" b="0" i="0" u="none" strike="noStrike">
                          <a:solidFill>
                            <a:srgbClr val="FF0000"/>
                          </a:solidFill>
                          <a:latin typeface="Arial"/>
                        </a:rPr>
                        <a:t>Euro area (17 countries)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9CCFF"/>
                    </a:solidFill>
                  </a:tcPr>
                </a:tc>
                <a:tc>
                  <a:txBody>
                    <a:bodyPr/>
                    <a:lstStyle/>
                    <a:p>
                      <a:pPr algn="r" fontAlgn="b"/>
                      <a:r>
                        <a:rPr lang="sk-SK" sz="1000" b="0" i="0" u="none" strike="noStrike">
                          <a:solidFill>
                            <a:srgbClr val="FF0000"/>
                          </a:solidFill>
                          <a:latin typeface="Arial"/>
                        </a:rPr>
                        <a:t>18,3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sk-SK" sz="1000" b="0" i="0" u="none" strike="noStrike" dirty="0">
                          <a:solidFill>
                            <a:srgbClr val="FF0000"/>
                          </a:solidFill>
                          <a:latin typeface="Arial"/>
                        </a:rPr>
                        <a:t>23,1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73132">
                <a:tc>
                  <a:txBody>
                    <a:bodyPr/>
                    <a:lstStyle/>
                    <a:p>
                      <a:pPr algn="l" fontAlgn="b"/>
                      <a:r>
                        <a:rPr lang="sk-SK" sz="1000" b="0" i="0" u="none" strike="noStrike">
                          <a:solidFill>
                            <a:srgbClr val="FF0000"/>
                          </a:solidFill>
                          <a:latin typeface="Arial"/>
                        </a:rPr>
                        <a:t>Germany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9CCFF"/>
                    </a:solidFill>
                  </a:tcPr>
                </a:tc>
                <a:tc>
                  <a:txBody>
                    <a:bodyPr/>
                    <a:lstStyle/>
                    <a:p>
                      <a:pPr algn="r" fontAlgn="b"/>
                      <a:r>
                        <a:rPr lang="sk-SK" sz="1000" b="0" i="0" u="none" strike="noStrike">
                          <a:solidFill>
                            <a:srgbClr val="FF0000"/>
                          </a:solidFill>
                          <a:latin typeface="Arial"/>
                        </a:rPr>
                        <a:t>15,6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sk-SK" sz="1000" b="0" i="0" u="none" strike="noStrike">
                          <a:solidFill>
                            <a:srgbClr val="FF0000"/>
                          </a:solidFill>
                          <a:latin typeface="Arial"/>
                        </a:rPr>
                        <a:t>8,1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73132">
                <a:tc>
                  <a:txBody>
                    <a:bodyPr/>
                    <a:lstStyle/>
                    <a:p>
                      <a:pPr algn="l" fontAlgn="b"/>
                      <a:r>
                        <a:rPr lang="sk-SK" sz="1000" b="0" i="0" u="none" strike="noStrike">
                          <a:latin typeface="Arial"/>
                        </a:rPr>
                        <a:t>Estonia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9CCFF"/>
                    </a:solidFill>
                  </a:tcPr>
                </a:tc>
                <a:tc>
                  <a:txBody>
                    <a:bodyPr/>
                    <a:lstStyle/>
                    <a:p>
                      <a:pPr algn="r" fontAlgn="b"/>
                      <a:r>
                        <a:rPr lang="sk-SK" sz="1000" b="0" i="0" u="none" strike="noStrike">
                          <a:latin typeface="Arial"/>
                        </a:rPr>
                        <a:t>16,1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sk-SK" sz="1000" b="0" i="0" u="none" strike="noStrike" dirty="0">
                          <a:latin typeface="Arial"/>
                        </a:rPr>
                        <a:t>20,9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73132">
                <a:tc>
                  <a:txBody>
                    <a:bodyPr/>
                    <a:lstStyle/>
                    <a:p>
                      <a:pPr algn="l" fontAlgn="b"/>
                      <a:r>
                        <a:rPr lang="sk-SK" sz="1000" b="0" i="0" u="none" strike="noStrike">
                          <a:solidFill>
                            <a:srgbClr val="FF0000"/>
                          </a:solidFill>
                          <a:latin typeface="Arial"/>
                        </a:rPr>
                        <a:t>Ireland</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9CCFF"/>
                    </a:solidFill>
                  </a:tcPr>
                </a:tc>
                <a:tc>
                  <a:txBody>
                    <a:bodyPr/>
                    <a:lstStyle/>
                    <a:p>
                      <a:pPr algn="r" fontAlgn="b"/>
                      <a:r>
                        <a:rPr lang="sk-SK" sz="1000" b="0" i="0" u="none" strike="noStrike">
                          <a:solidFill>
                            <a:srgbClr val="FF0000"/>
                          </a:solidFill>
                          <a:latin typeface="Arial"/>
                        </a:rPr>
                        <a:t>8,6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sk-SK" sz="1000" b="0" i="0" u="none" strike="noStrike">
                          <a:solidFill>
                            <a:srgbClr val="FF0000"/>
                          </a:solidFill>
                          <a:latin typeface="Arial"/>
                        </a:rPr>
                        <a:t>30,4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73132">
                <a:tc>
                  <a:txBody>
                    <a:bodyPr/>
                    <a:lstStyle/>
                    <a:p>
                      <a:pPr algn="l" fontAlgn="b"/>
                      <a:r>
                        <a:rPr lang="sk-SK" sz="1000" b="0" i="0" u="none" strike="noStrike">
                          <a:latin typeface="Arial"/>
                        </a:rPr>
                        <a:t>Netherlands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9CCFF"/>
                    </a:solidFill>
                  </a:tcPr>
                </a:tc>
                <a:tc>
                  <a:txBody>
                    <a:bodyPr/>
                    <a:lstStyle/>
                    <a:p>
                      <a:pPr algn="r" fontAlgn="b"/>
                      <a:r>
                        <a:rPr lang="sk-SK" sz="1000" b="0" i="0" u="none" strike="noStrike">
                          <a:latin typeface="Arial"/>
                        </a:rPr>
                        <a:t>9,4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sk-SK" sz="1000" b="0" i="0" u="none" strike="noStrike">
                          <a:latin typeface="Arial"/>
                        </a:rPr>
                        <a:t>9,5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73132">
                <a:tc>
                  <a:txBody>
                    <a:bodyPr/>
                    <a:lstStyle/>
                    <a:p>
                      <a:pPr algn="l" fontAlgn="b"/>
                      <a:r>
                        <a:rPr lang="sk-SK" sz="1000" b="0" i="0" u="none" strike="noStrike">
                          <a:latin typeface="Arial"/>
                        </a:rPr>
                        <a:t>Austria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9CCFF"/>
                    </a:solidFill>
                  </a:tcPr>
                </a:tc>
                <a:tc>
                  <a:txBody>
                    <a:bodyPr/>
                    <a:lstStyle/>
                    <a:p>
                      <a:pPr algn="r" fontAlgn="b"/>
                      <a:r>
                        <a:rPr lang="sk-SK" sz="1000" b="0" i="0" u="none" strike="noStrike">
                          <a:latin typeface="Arial"/>
                        </a:rPr>
                        <a:t>10,3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sk-SK" sz="1000" b="0" i="0" u="none" strike="noStrike">
                          <a:latin typeface="Arial"/>
                        </a:rPr>
                        <a:t>8,7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73132">
                <a:tc>
                  <a:txBody>
                    <a:bodyPr/>
                    <a:lstStyle/>
                    <a:p>
                      <a:pPr algn="l" fontAlgn="b"/>
                      <a:r>
                        <a:rPr lang="sk-SK" sz="1000" b="0" i="0" u="none" strike="noStrike">
                          <a:latin typeface="Arial"/>
                        </a:rPr>
                        <a:t>United Kingdom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9CCFF"/>
                    </a:solidFill>
                  </a:tcPr>
                </a:tc>
                <a:tc>
                  <a:txBody>
                    <a:bodyPr/>
                    <a:lstStyle/>
                    <a:p>
                      <a:pPr algn="r" fontAlgn="b"/>
                      <a:r>
                        <a:rPr lang="sk-SK" sz="1000" b="0" i="0" u="none" strike="noStrike">
                          <a:latin typeface="Arial"/>
                        </a:rPr>
                        <a:t>12,8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sk-SK" sz="1000" b="0" i="0" u="none" strike="noStrike">
                          <a:latin typeface="Arial"/>
                        </a:rPr>
                        <a:t>21,0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73132">
                <a:tc>
                  <a:txBody>
                    <a:bodyPr/>
                    <a:lstStyle/>
                    <a:p>
                      <a:pPr algn="l" fontAlgn="b"/>
                      <a:r>
                        <a:rPr lang="sk-SK" sz="1000" b="0" i="0" u="none" strike="noStrike">
                          <a:latin typeface="Arial"/>
                        </a:rPr>
                        <a:t>United States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9CCFF"/>
                    </a:solidFill>
                  </a:tcPr>
                </a:tc>
                <a:tc>
                  <a:txBody>
                    <a:bodyPr/>
                    <a:lstStyle/>
                    <a:p>
                      <a:pPr algn="r" fontAlgn="b"/>
                      <a:r>
                        <a:rPr lang="sk-SK" sz="1000" b="0" i="0" u="none" strike="noStrike">
                          <a:latin typeface="Arial"/>
                        </a:rPr>
                        <a:t>11,3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sk-SK" sz="1000" b="0" i="0" u="none" strike="noStrike">
                          <a:latin typeface="Arial"/>
                        </a:rPr>
                        <a:t>16,2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73132">
                <a:tc>
                  <a:txBody>
                    <a:bodyPr/>
                    <a:lstStyle/>
                    <a:p>
                      <a:pPr algn="l" fontAlgn="b"/>
                      <a:r>
                        <a:rPr lang="sk-SK" sz="1000" b="0" i="0" u="none" strike="noStrike">
                          <a:solidFill>
                            <a:srgbClr val="FF0000"/>
                          </a:solidFill>
                          <a:latin typeface="Arial"/>
                        </a:rPr>
                        <a:t>Japan</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9CCFF"/>
                    </a:solidFill>
                  </a:tcPr>
                </a:tc>
                <a:tc>
                  <a:txBody>
                    <a:bodyPr/>
                    <a:lstStyle/>
                    <a:p>
                      <a:pPr algn="r" fontAlgn="b"/>
                      <a:r>
                        <a:rPr lang="sk-SK" sz="1000" b="0" i="0" u="none" strike="noStrike">
                          <a:solidFill>
                            <a:srgbClr val="FF0000"/>
                          </a:solidFill>
                          <a:latin typeface="Arial"/>
                        </a:rPr>
                        <a:t>8,7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sk-SK" sz="1000" b="0" i="0" u="none" strike="noStrike" dirty="0">
                          <a:solidFill>
                            <a:srgbClr val="FF0000"/>
                          </a:solidFill>
                          <a:latin typeface="Arial"/>
                        </a:rPr>
                        <a:t>8,1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26676" name="BlokTextu 4"/>
          <p:cNvSpPr txBox="1">
            <a:spLocks noChangeArrowheads="1"/>
          </p:cNvSpPr>
          <p:nvPr/>
        </p:nvSpPr>
        <p:spPr bwMode="auto">
          <a:xfrm>
            <a:off x="971550" y="6092825"/>
            <a:ext cx="5976938" cy="215900"/>
          </a:xfrm>
          <a:prstGeom prst="rect">
            <a:avLst/>
          </a:prstGeom>
          <a:noFill/>
          <a:ln w="9525">
            <a:noFill/>
            <a:miter lim="800000"/>
            <a:headEnd/>
            <a:tailEnd/>
          </a:ln>
        </p:spPr>
        <p:txBody>
          <a:bodyPr>
            <a:spAutoFit/>
          </a:bodyPr>
          <a:lstStyle/>
          <a:p>
            <a:r>
              <a:rPr lang="sk-SK" sz="800"/>
              <a:t>Zdroj: Eurostat</a:t>
            </a:r>
            <a:endParaRPr lang="en-US" sz="800"/>
          </a:p>
        </p:txBody>
      </p:sp>
      <p:sp>
        <p:nvSpPr>
          <p:cNvPr id="26677" name="BlokTextu 5"/>
          <p:cNvSpPr txBox="1">
            <a:spLocks noChangeArrowheads="1"/>
          </p:cNvSpPr>
          <p:nvPr/>
        </p:nvSpPr>
        <p:spPr bwMode="auto">
          <a:xfrm>
            <a:off x="971550" y="981075"/>
            <a:ext cx="5184775" cy="400050"/>
          </a:xfrm>
          <a:prstGeom prst="rect">
            <a:avLst/>
          </a:prstGeom>
          <a:noFill/>
          <a:ln w="9525">
            <a:noFill/>
            <a:miter lim="800000"/>
            <a:headEnd/>
            <a:tailEnd/>
          </a:ln>
        </p:spPr>
        <p:txBody>
          <a:bodyPr>
            <a:spAutoFit/>
          </a:bodyPr>
          <a:lstStyle/>
          <a:p>
            <a:r>
              <a:rPr lang="sk-SK" sz="2000" b="1"/>
              <a:t>Nezamestnanosť mladých (%)</a:t>
            </a:r>
            <a:endParaRPr lang="en-US" sz="2000" b="1"/>
          </a:p>
        </p:txBody>
      </p:sp>
      <p:sp>
        <p:nvSpPr>
          <p:cNvPr id="26678" name="Ovál 2"/>
          <p:cNvSpPr>
            <a:spLocks noChangeArrowheads="1"/>
          </p:cNvSpPr>
          <p:nvPr/>
        </p:nvSpPr>
        <p:spPr bwMode="auto">
          <a:xfrm>
            <a:off x="8027988" y="2349500"/>
            <a:ext cx="431800" cy="1008063"/>
          </a:xfrm>
          <a:prstGeom prst="ellipse">
            <a:avLst/>
          </a:prstGeom>
          <a:noFill/>
          <a:ln w="19050" algn="ctr">
            <a:solidFill>
              <a:srgbClr val="FF0000"/>
            </a:solidFill>
            <a:round/>
            <a:headEnd/>
            <a:tailEnd/>
          </a:ln>
        </p:spPr>
        <p:txBody>
          <a:bodyPr anchor="ctr"/>
          <a:lstStyle/>
          <a:p>
            <a:pPr algn="ctr"/>
            <a:endParaRPr lang="en-US"/>
          </a:p>
        </p:txBody>
      </p:sp>
      <p:sp>
        <p:nvSpPr>
          <p:cNvPr id="26679" name="Ovál 2"/>
          <p:cNvSpPr>
            <a:spLocks noChangeArrowheads="1"/>
          </p:cNvSpPr>
          <p:nvPr/>
        </p:nvSpPr>
        <p:spPr bwMode="auto">
          <a:xfrm>
            <a:off x="6443663" y="2349500"/>
            <a:ext cx="431800" cy="1008063"/>
          </a:xfrm>
          <a:prstGeom prst="ellipse">
            <a:avLst/>
          </a:prstGeom>
          <a:noFill/>
          <a:ln w="19050" algn="ctr">
            <a:solidFill>
              <a:srgbClr val="FF0000"/>
            </a:solidFill>
            <a:round/>
            <a:headEnd/>
            <a:tailEnd/>
          </a:ln>
        </p:spPr>
        <p:txBody>
          <a:bodyPr anchor="ctr"/>
          <a:lstStyle/>
          <a:p>
            <a:pPr algn="ctr"/>
            <a:endParaRPr lang="en-US"/>
          </a:p>
        </p:txBody>
      </p:sp>
      <p:sp>
        <p:nvSpPr>
          <p:cNvPr id="26680" name="BlokTextu 8"/>
          <p:cNvSpPr txBox="1">
            <a:spLocks noChangeArrowheads="1"/>
          </p:cNvSpPr>
          <p:nvPr/>
        </p:nvSpPr>
        <p:spPr bwMode="auto">
          <a:xfrm>
            <a:off x="2016125" y="5805488"/>
            <a:ext cx="7127875" cy="923925"/>
          </a:xfrm>
          <a:prstGeom prst="rect">
            <a:avLst/>
          </a:prstGeom>
          <a:solidFill>
            <a:schemeClr val="accent1"/>
          </a:solidFill>
          <a:ln w="9525">
            <a:noFill/>
            <a:miter lim="800000"/>
            <a:headEnd/>
            <a:tailEnd/>
          </a:ln>
        </p:spPr>
        <p:txBody>
          <a:bodyPr>
            <a:spAutoFit/>
          </a:bodyPr>
          <a:lstStyle/>
          <a:p>
            <a:r>
              <a:rPr lang="sk-SK" sz="1800"/>
              <a:t>V roku 2005 nemalo (často spomínané) Nemecko výrazne nižšiu nezamestnanosť mladých než eurozóna. Pritom malo rovnaký školský systém ako dnes. Odvtedy však reformovalo trh práce.</a:t>
            </a:r>
            <a:endParaRPr lang="en-US" sz="1800"/>
          </a:p>
        </p:txBody>
      </p:sp>
    </p:spTree>
  </p:cSld>
  <p:clrMapOvr>
    <a:masterClrMapping/>
  </p:clrMapOvr>
  <p:transition advClick="0" advTm="1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Nadpis 2"/>
          <p:cNvSpPr>
            <a:spLocks noGrp="1"/>
          </p:cNvSpPr>
          <p:nvPr>
            <p:ph type="title"/>
          </p:nvPr>
        </p:nvSpPr>
        <p:spPr/>
        <p:txBody>
          <a:bodyPr/>
          <a:lstStyle/>
          <a:p>
            <a:r>
              <a:rPr lang="sk-SK" sz="2800" smtClean="0"/>
              <a:t>Mimochodom, toto je vekové zloženie cyklistov na Tour de France 2012</a:t>
            </a:r>
            <a:endParaRPr lang="en-US" sz="2800" smtClean="0"/>
          </a:p>
        </p:txBody>
      </p:sp>
      <p:graphicFrame>
        <p:nvGraphicFramePr>
          <p:cNvPr id="4" name="Graf 3"/>
          <p:cNvGraphicFramePr/>
          <p:nvPr/>
        </p:nvGraphicFramePr>
        <p:xfrm>
          <a:off x="539552" y="1556792"/>
          <a:ext cx="7920880" cy="4536504"/>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ransition advClick="0" advTm="1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Nadpis 2"/>
          <p:cNvSpPr>
            <a:spLocks noGrp="1"/>
          </p:cNvSpPr>
          <p:nvPr>
            <p:ph type="title"/>
          </p:nvPr>
        </p:nvSpPr>
        <p:spPr/>
        <p:txBody>
          <a:bodyPr/>
          <a:lstStyle/>
          <a:p>
            <a:r>
              <a:rPr lang="sk-SK" sz="2800" smtClean="0"/>
              <a:t>Vekové zloženie cyklistov na Tour de France</a:t>
            </a:r>
            <a:endParaRPr lang="en-US" sz="2800" smtClean="0"/>
          </a:p>
        </p:txBody>
      </p:sp>
      <p:graphicFrame>
        <p:nvGraphicFramePr>
          <p:cNvPr id="4" name="Graf 3"/>
          <p:cNvGraphicFramePr/>
          <p:nvPr/>
        </p:nvGraphicFramePr>
        <p:xfrm>
          <a:off x="539552" y="3140968"/>
          <a:ext cx="5328592" cy="2952328"/>
        </p:xfrm>
        <a:graphic>
          <a:graphicData uri="http://schemas.openxmlformats.org/drawingml/2006/chart">
            <c:chart xmlns:c="http://schemas.openxmlformats.org/drawingml/2006/chart" xmlns:r="http://schemas.openxmlformats.org/officeDocument/2006/relationships" r:id="rId3"/>
          </a:graphicData>
        </a:graphic>
      </p:graphicFrame>
      <p:sp>
        <p:nvSpPr>
          <p:cNvPr id="28676" name="BlokTextu 4"/>
          <p:cNvSpPr txBox="1">
            <a:spLocks noChangeArrowheads="1"/>
          </p:cNvSpPr>
          <p:nvPr/>
        </p:nvSpPr>
        <p:spPr bwMode="auto">
          <a:xfrm>
            <a:off x="539750" y="1628775"/>
            <a:ext cx="7777163" cy="1631950"/>
          </a:xfrm>
          <a:prstGeom prst="rect">
            <a:avLst/>
          </a:prstGeom>
          <a:noFill/>
          <a:ln w="9525">
            <a:noFill/>
            <a:miter lim="800000"/>
            <a:headEnd/>
            <a:tailEnd/>
          </a:ln>
        </p:spPr>
        <p:txBody>
          <a:bodyPr>
            <a:spAutoFit/>
          </a:bodyPr>
          <a:lstStyle/>
          <a:p>
            <a:r>
              <a:rPr lang="sk-SK" sz="2000"/>
              <a:t>Časť trhu práce EÚ aj SR tvoria cyklistické preteky. Naznačujú, že istá miera rozdielnosti šancí na trhu práce podľa veku je prirodzená, že čakať riešenie od školstva či hospodárskeho rastu nemôžeme vždy. Tour asi nebude jediným segmentom na trhu práce s podobným prirodzeným vekovým rozložením.</a:t>
            </a:r>
            <a:endParaRPr lang="en-US" sz="2000"/>
          </a:p>
        </p:txBody>
      </p:sp>
    </p:spTree>
  </p:cSld>
  <p:clrMapOvr>
    <a:masterClrMapping/>
  </p:clrMapOvr>
  <p:transition advClick="0" advTm="1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BlokTextu 3"/>
          <p:cNvSpPr txBox="1">
            <a:spLocks noChangeArrowheads="1"/>
          </p:cNvSpPr>
          <p:nvPr/>
        </p:nvSpPr>
        <p:spPr bwMode="auto">
          <a:xfrm>
            <a:off x="1187450" y="2276475"/>
            <a:ext cx="6192838" cy="646113"/>
          </a:xfrm>
          <a:prstGeom prst="rect">
            <a:avLst/>
          </a:prstGeom>
          <a:noFill/>
          <a:ln w="9525">
            <a:noFill/>
            <a:miter lim="800000"/>
            <a:headEnd/>
            <a:tailEnd/>
          </a:ln>
        </p:spPr>
        <p:txBody>
          <a:bodyPr>
            <a:spAutoFit/>
          </a:bodyPr>
          <a:lstStyle/>
          <a:p>
            <a:r>
              <a:rPr lang="sk-SK"/>
              <a:t>Odporúčania školské</a:t>
            </a:r>
          </a:p>
        </p:txBody>
      </p:sp>
    </p:spTree>
  </p:cSld>
  <p:clrMapOvr>
    <a:masterClrMapping/>
  </p:clrMapOvr>
  <p:transition advClick="0" advTm="1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Vývojový diagram: magnetický disk 3"/>
          <p:cNvSpPr>
            <a:spLocks noChangeArrowheads="1"/>
          </p:cNvSpPr>
          <p:nvPr/>
        </p:nvSpPr>
        <p:spPr bwMode="auto">
          <a:xfrm>
            <a:off x="3348038" y="2349500"/>
            <a:ext cx="2303462" cy="2951163"/>
          </a:xfrm>
          <a:prstGeom prst="flowChartMagneticDisk">
            <a:avLst/>
          </a:prstGeom>
          <a:noFill/>
          <a:ln w="9525" algn="ctr">
            <a:noFill/>
            <a:round/>
            <a:headEnd/>
            <a:tailEnd/>
          </a:ln>
        </p:spPr>
        <p:txBody>
          <a:bodyPr anchor="ctr"/>
          <a:lstStyle/>
          <a:p>
            <a:pPr algn="ctr"/>
            <a:endParaRPr lang="en-US"/>
          </a:p>
        </p:txBody>
      </p:sp>
      <p:sp>
        <p:nvSpPr>
          <p:cNvPr id="30723" name="Nadpis 5"/>
          <p:cNvSpPr>
            <a:spLocks noGrp="1"/>
          </p:cNvSpPr>
          <p:nvPr>
            <p:ph type="title"/>
          </p:nvPr>
        </p:nvSpPr>
        <p:spPr/>
        <p:txBody>
          <a:bodyPr/>
          <a:lstStyle/>
          <a:p>
            <a:r>
              <a:rPr lang="sk-SK" sz="2400" smtClean="0"/>
              <a:t>Prepojenie školstva a trhu práce</a:t>
            </a:r>
            <a:endParaRPr lang="en-US" sz="2400" smtClean="0"/>
          </a:p>
        </p:txBody>
      </p:sp>
      <p:sp>
        <p:nvSpPr>
          <p:cNvPr id="30724" name="Zástupný symbol obsahu 3"/>
          <p:cNvSpPr>
            <a:spLocks noGrp="1"/>
          </p:cNvSpPr>
          <p:nvPr>
            <p:ph sz="half" idx="1"/>
          </p:nvPr>
        </p:nvSpPr>
        <p:spPr>
          <a:xfrm>
            <a:off x="457200" y="1341438"/>
            <a:ext cx="4038600" cy="5516562"/>
          </a:xfrm>
        </p:spPr>
        <p:txBody>
          <a:bodyPr/>
          <a:lstStyle/>
          <a:p>
            <a:r>
              <a:rPr lang="sk-SK" smtClean="0"/>
              <a:t>„Centralizované“</a:t>
            </a:r>
          </a:p>
          <a:p>
            <a:r>
              <a:rPr lang="sk-SK" sz="1800" smtClean="0"/>
              <a:t>Centrálne určenie (prognóza) potrieb trhu práce v budúcnosti</a:t>
            </a:r>
          </a:p>
          <a:p>
            <a:r>
              <a:rPr lang="sk-SK" sz="1800" smtClean="0"/>
              <a:t>Centrálne a permanentné popisovanie tisícov kvalifikácií</a:t>
            </a:r>
          </a:p>
          <a:p>
            <a:r>
              <a:rPr lang="sk-SK" sz="1800" b="1" u="sng" smtClean="0">
                <a:hlinkClick r:id="rId3"/>
              </a:rPr>
              <a:t>Rozdelenie detí na alfy, bety (určné na riadenie spoločnosti), gamy, delty a epsilony</a:t>
            </a:r>
            <a:r>
              <a:rPr lang="sk-SK" sz="1800" b="1" smtClean="0"/>
              <a:t> </a:t>
            </a:r>
            <a:r>
              <a:rPr lang="sk-SK" sz="1800" smtClean="0"/>
              <a:t>(určené na manuálne práce) </a:t>
            </a:r>
          </a:p>
          <a:p>
            <a:r>
              <a:rPr lang="sk-SK" sz="1800" smtClean="0"/>
              <a:t>Snaha o financovanie na subjekt (subjektu), nie na žiaka (žiakovi)</a:t>
            </a:r>
          </a:p>
          <a:p>
            <a:endParaRPr lang="sk-SK" sz="1800" smtClean="0"/>
          </a:p>
          <a:p>
            <a:r>
              <a:rPr lang="sk-SK" sz="1800" smtClean="0"/>
              <a:t>Nákladový normatív (efektívnosť merať netreba, existuje prognóza)</a:t>
            </a:r>
          </a:p>
          <a:p>
            <a:r>
              <a:rPr lang="sk-SK" sz="1800" smtClean="0"/>
              <a:t>Centrálne vybraná konkrétna škola pre žiaka</a:t>
            </a:r>
            <a:endParaRPr lang="en-US" sz="1800" smtClean="0"/>
          </a:p>
        </p:txBody>
      </p:sp>
      <p:sp>
        <p:nvSpPr>
          <p:cNvPr id="30725" name="Zástupný symbol obsahu 4"/>
          <p:cNvSpPr>
            <a:spLocks noGrp="1"/>
          </p:cNvSpPr>
          <p:nvPr>
            <p:ph sz="half" idx="2"/>
          </p:nvPr>
        </p:nvSpPr>
        <p:spPr>
          <a:xfrm>
            <a:off x="4648200" y="1341438"/>
            <a:ext cx="4038600" cy="5327650"/>
          </a:xfrm>
        </p:spPr>
        <p:txBody>
          <a:bodyPr/>
          <a:lstStyle/>
          <a:p>
            <a:r>
              <a:rPr lang="sk-SK" smtClean="0"/>
              <a:t>„Súťažné“</a:t>
            </a:r>
          </a:p>
          <a:p>
            <a:r>
              <a:rPr lang="sk-SK" sz="1800" smtClean="0"/>
              <a:t>Čítanie a zverejňovanie nových údajov trhu práce (šťuch)☻</a:t>
            </a:r>
          </a:p>
          <a:p>
            <a:r>
              <a:rPr lang="sk-SK" sz="1800" smtClean="0"/>
              <a:t>Kvalifikáciu absolventa ponúka škola v súťaži ☺</a:t>
            </a:r>
          </a:p>
          <a:p>
            <a:r>
              <a:rPr lang="sk-SK" sz="1800" smtClean="0"/>
              <a:t>Ak štát nezvýhodní napríklad normatívom neefektívne odbory, je výber na deťoch, rodičoch a školách ☺</a:t>
            </a:r>
          </a:p>
          <a:p>
            <a:r>
              <a:rPr lang="sk-SK" sz="1800" smtClean="0"/>
              <a:t>Financovanie na žiaka. Má lepšie motivácie než štát, často aj lepšie informácie ☺</a:t>
            </a:r>
          </a:p>
          <a:p>
            <a:r>
              <a:rPr lang="sk-SK" sz="1800" smtClean="0"/>
              <a:t>„Efektívnostný“ normatív ☼</a:t>
            </a:r>
          </a:p>
          <a:p>
            <a:r>
              <a:rPr lang="sk-SK" sz="2000" smtClean="0"/>
              <a:t>Školu si vyberá žiak s rodičmi po dohode so školou</a:t>
            </a:r>
            <a:endParaRPr lang="en-US" sz="2000" smtClean="0"/>
          </a:p>
        </p:txBody>
      </p:sp>
    </p:spTree>
  </p:cSld>
  <p:clrMapOvr>
    <a:masterClrMapping/>
  </p:clrMapOvr>
  <p:transition advClick="0" advTm="1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Vývojový diagram: magnetický disk 3"/>
          <p:cNvSpPr>
            <a:spLocks noChangeArrowheads="1"/>
          </p:cNvSpPr>
          <p:nvPr/>
        </p:nvSpPr>
        <p:spPr bwMode="auto">
          <a:xfrm>
            <a:off x="3348038" y="2349500"/>
            <a:ext cx="2303462" cy="2951163"/>
          </a:xfrm>
          <a:prstGeom prst="flowChartMagneticDisk">
            <a:avLst/>
          </a:prstGeom>
          <a:noFill/>
          <a:ln w="9525" algn="ctr">
            <a:noFill/>
            <a:round/>
            <a:headEnd/>
            <a:tailEnd/>
          </a:ln>
        </p:spPr>
        <p:txBody>
          <a:bodyPr anchor="ctr"/>
          <a:lstStyle/>
          <a:p>
            <a:pPr algn="ctr"/>
            <a:endParaRPr lang="en-US"/>
          </a:p>
        </p:txBody>
      </p:sp>
      <p:sp>
        <p:nvSpPr>
          <p:cNvPr id="31747" name="Nadpis 5"/>
          <p:cNvSpPr>
            <a:spLocks noGrp="1"/>
          </p:cNvSpPr>
          <p:nvPr>
            <p:ph type="title"/>
          </p:nvPr>
        </p:nvSpPr>
        <p:spPr/>
        <p:txBody>
          <a:bodyPr/>
          <a:lstStyle/>
          <a:p>
            <a:r>
              <a:rPr lang="sk-SK" sz="2400" smtClean="0"/>
              <a:t>Prepojenie školstva a trhu práce</a:t>
            </a:r>
            <a:endParaRPr lang="en-US" sz="2400" smtClean="0"/>
          </a:p>
        </p:txBody>
      </p:sp>
      <p:sp>
        <p:nvSpPr>
          <p:cNvPr id="31748" name="BlokTextu 4"/>
          <p:cNvSpPr txBox="1">
            <a:spLocks noChangeArrowheads="1"/>
          </p:cNvSpPr>
          <p:nvPr/>
        </p:nvSpPr>
        <p:spPr bwMode="auto">
          <a:xfrm>
            <a:off x="1258888" y="3068638"/>
            <a:ext cx="6626225" cy="2800350"/>
          </a:xfrm>
          <a:prstGeom prst="rect">
            <a:avLst/>
          </a:prstGeom>
          <a:noFill/>
          <a:ln w="9525">
            <a:noFill/>
            <a:miter lim="800000"/>
            <a:headEnd/>
            <a:tailEnd/>
          </a:ln>
        </p:spPr>
        <p:txBody>
          <a:bodyPr>
            <a:spAutoFit/>
          </a:bodyPr>
          <a:lstStyle/>
          <a:p>
            <a:r>
              <a:rPr lang="sk-SK" sz="2000" b="1"/>
              <a:t>Centralizovaný prístup je menej efektívny</a:t>
            </a:r>
            <a:r>
              <a:rPr lang="sk-SK" sz="2000"/>
              <a:t>, oveľa drahší, blokuje ľahko dostupné dôležité informácie, deformuje rozhodnutia rodičov, žiakov, zriaďovateľov, škôl a štátu nákladovým normatívom.</a:t>
            </a:r>
          </a:p>
          <a:p>
            <a:endParaRPr lang="sk-SK" sz="2000"/>
          </a:p>
          <a:p>
            <a:endParaRPr lang="sk-SK" sz="2000"/>
          </a:p>
          <a:p>
            <a:r>
              <a:rPr lang="sk-SK" sz="2000" b="1"/>
              <a:t>Nepresadí sa, ale odďaľuje efektívnejšiu cestu. </a:t>
            </a:r>
          </a:p>
          <a:p>
            <a:endParaRPr lang="en-US"/>
          </a:p>
        </p:txBody>
      </p:sp>
    </p:spTree>
  </p:cSld>
  <p:clrMapOvr>
    <a:masterClrMapping/>
  </p:clrMapOvr>
  <p:transition advClick="0" advTm="1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Nadpis 3"/>
          <p:cNvSpPr>
            <a:spLocks noGrp="1"/>
          </p:cNvSpPr>
          <p:nvPr>
            <p:ph type="title"/>
          </p:nvPr>
        </p:nvSpPr>
        <p:spPr>
          <a:xfrm>
            <a:off x="457200" y="457200"/>
            <a:ext cx="8229600" cy="379413"/>
          </a:xfrm>
        </p:spPr>
        <p:txBody>
          <a:bodyPr/>
          <a:lstStyle/>
          <a:p>
            <a:pPr algn="ctr"/>
            <a:r>
              <a:rPr lang="sk-SK" sz="2400" smtClean="0"/>
              <a:t>Záver</a:t>
            </a:r>
            <a:endParaRPr lang="en-US" sz="2400" smtClean="0"/>
          </a:p>
        </p:txBody>
      </p:sp>
      <p:sp>
        <p:nvSpPr>
          <p:cNvPr id="32771" name="Zástupný symbol obsahu 4"/>
          <p:cNvSpPr>
            <a:spLocks noGrp="1"/>
          </p:cNvSpPr>
          <p:nvPr>
            <p:ph idx="1"/>
          </p:nvPr>
        </p:nvSpPr>
        <p:spPr>
          <a:xfrm>
            <a:off x="457200" y="981075"/>
            <a:ext cx="8435975" cy="5688013"/>
          </a:xfrm>
        </p:spPr>
        <p:txBody>
          <a:bodyPr/>
          <a:lstStyle/>
          <a:p>
            <a:r>
              <a:rPr lang="sk-SK" sz="2000" smtClean="0"/>
              <a:t>Hospodársky rast dlhodobo nezníži nezamestnanosť ani verejný dlh</a:t>
            </a:r>
          </a:p>
          <a:p>
            <a:r>
              <a:rPr lang="sk-SK" sz="2000" smtClean="0"/>
              <a:t>Hospodársky rast môže znížiť nezamestnanosť krátkodobo, kým si časť voličov a (preto) časť politikov neuvedomí, že je možné pomáhať nezamestnaným štedrejšie</a:t>
            </a:r>
          </a:p>
          <a:p>
            <a:r>
              <a:rPr lang="sk-SK" sz="2000" smtClean="0"/>
              <a:t>Hospodársky rast môže znížiť podiel verejného dlhu na HDP krátkodobo, kým si časť voličov a (preto) časť politikov neuvedomí, že je možné štedrejšie financovať napríklad diaľnice a štadióny</a:t>
            </a:r>
          </a:p>
          <a:p>
            <a:r>
              <a:rPr lang="sk-SK" sz="2000" smtClean="0"/>
              <a:t>Konsolidačné opatrenia by mohli byť dávkované v balíčkoch, ktoré by boli krátkodobo aj dlhodobo konsolidačné a zefektívňovali systém</a:t>
            </a:r>
          </a:p>
          <a:p>
            <a:r>
              <a:rPr lang="sk-SK" sz="2000" smtClean="0"/>
              <a:t>Nezamestnanosť (aj mladých) je (aj u nás) vysoká pravdepodobne najmä v dôsledku usporiadania trhu práce (vysoké odvody, nepružný zákonník práce, štedré podpora), nie najmä v dôsledku školského systému</a:t>
            </a:r>
          </a:p>
          <a:p>
            <a:r>
              <a:rPr lang="sk-SK" sz="2000" smtClean="0"/>
              <a:t>Školský systém nie je naviazaný na potreby trhu práce optimálne, ani k tomu nesmeruje</a:t>
            </a:r>
            <a:endParaRPr lang="en-US" sz="2000" smtClean="0"/>
          </a:p>
          <a:p>
            <a:pPr>
              <a:buFont typeface="Wingdings" pitchFamily="2" charset="2"/>
              <a:buNone/>
            </a:pPr>
            <a:r>
              <a:rPr lang="sk-SK" sz="2000" smtClean="0"/>
              <a:t> </a:t>
            </a:r>
          </a:p>
          <a:p>
            <a:endParaRPr lang="sk-SK" sz="2000" smtClean="0"/>
          </a:p>
          <a:p>
            <a:endParaRPr lang="en-US" sz="2000" smtClean="0"/>
          </a:p>
          <a:p>
            <a:endParaRPr lang="en-US" sz="2000" smtClean="0"/>
          </a:p>
          <a:p>
            <a:pPr lvl="1">
              <a:buFont typeface="Wingdings" pitchFamily="2" charset="2"/>
              <a:buNone/>
            </a:pPr>
            <a:endParaRPr lang="en-US" sz="2000" smtClean="0"/>
          </a:p>
          <a:p>
            <a:pPr lvl="1">
              <a:buFont typeface="Wingdings" pitchFamily="2" charset="2"/>
              <a:buNone/>
            </a:pPr>
            <a:endParaRPr lang="en-US" sz="2000" smtClean="0"/>
          </a:p>
          <a:p>
            <a:pPr lvl="1">
              <a:buFont typeface="Wingdings" pitchFamily="2" charset="2"/>
              <a:buNone/>
            </a:pPr>
            <a:endParaRPr lang="en-US" sz="2000" smtClean="0"/>
          </a:p>
          <a:p>
            <a:pPr lvl="1"/>
            <a:endParaRPr lang="en-US" smtClean="0"/>
          </a:p>
        </p:txBody>
      </p:sp>
    </p:spTree>
  </p:cSld>
  <p:clrMapOvr>
    <a:masterClrMapping/>
  </p:clrMapOvr>
  <p:transition advClick="0" advTm="1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Nadpis 2"/>
          <p:cNvSpPr>
            <a:spLocks noGrp="1"/>
          </p:cNvSpPr>
          <p:nvPr>
            <p:ph type="title"/>
          </p:nvPr>
        </p:nvSpPr>
        <p:spPr>
          <a:xfrm>
            <a:off x="250825" y="2852738"/>
            <a:ext cx="8734425" cy="1371600"/>
          </a:xfrm>
        </p:spPr>
        <p:txBody>
          <a:bodyPr/>
          <a:lstStyle/>
          <a:p>
            <a:pPr algn="ctr"/>
            <a:r>
              <a:rPr lang="sk-SK" smtClean="0"/>
              <a:t>Ďakujem za pozornosť</a:t>
            </a:r>
            <a:endParaRPr lang="en-US" smtClean="0"/>
          </a:p>
        </p:txBody>
      </p:sp>
    </p:spTree>
  </p:cSld>
  <p:clrMapOvr>
    <a:masterClrMapping/>
  </p:clrMapOvr>
  <p:transition advClick="0" advTm="1000"/>
  <p:timing>
    <p:tnLst>
      <p:par>
        <p:cTn id="1" dur="indefinite" restart="never" nodeType="tmRoot"/>
      </p:par>
    </p:tnLst>
  </p:timing>
</p:sld>
</file>

<file path=ppt/theme/theme1.xml><?xml version="1.0" encoding="utf-8"?>
<a:theme xmlns:a="http://schemas.openxmlformats.org/drawingml/2006/main" name="Pixel">
  <a:themeElements>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sk-SK" sz="36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sk-SK" sz="36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ív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Pixel</Template>
  <TotalTime>5021</TotalTime>
  <Words>1072</Words>
  <Application>Microsoft Office PowerPoint</Application>
  <PresentationFormat>Předvádění na obrazovce (4:3)</PresentationFormat>
  <Paragraphs>152</Paragraphs>
  <Slides>31</Slides>
  <Notes>26</Notes>
  <HiddenSlides>0</HiddenSlides>
  <MMClips>0</MMClips>
  <ScaleCrop>false</ScaleCrop>
  <HeadingPairs>
    <vt:vector size="8" baseType="variant">
      <vt:variant>
        <vt:lpstr>Použitá písma</vt:lpstr>
      </vt:variant>
      <vt:variant>
        <vt:i4>4</vt:i4>
      </vt:variant>
      <vt:variant>
        <vt:lpstr>Motiv</vt:lpstr>
      </vt:variant>
      <vt:variant>
        <vt:i4>1</vt:i4>
      </vt:variant>
      <vt:variant>
        <vt:lpstr>Vložené servery OLE</vt:lpstr>
      </vt:variant>
      <vt:variant>
        <vt:i4>2</vt:i4>
      </vt:variant>
      <vt:variant>
        <vt:lpstr>Nadpisy snímků</vt:lpstr>
      </vt:variant>
      <vt:variant>
        <vt:i4>31</vt:i4>
      </vt:variant>
    </vt:vector>
  </HeadingPairs>
  <TitlesOfParts>
    <vt:vector size="38" baseType="lpstr">
      <vt:lpstr>Arial</vt:lpstr>
      <vt:lpstr>Wingdings</vt:lpstr>
      <vt:lpstr>Arial Black</vt:lpstr>
      <vt:lpstr>Times New Roman</vt:lpstr>
      <vt:lpstr>Pixel</vt:lpstr>
      <vt:lpstr>Image Document</vt:lpstr>
      <vt:lpstr>Graf programu Microsoft Office Excel</vt:lpstr>
      <vt:lpstr> Ako sa dá vyrásť z dlhu či nezamestnanosti  </vt:lpstr>
      <vt:lpstr>Obsah prezentácie</vt:lpstr>
      <vt:lpstr>Situácia</vt:lpstr>
      <vt:lpstr>Podľa základného scenára RRZ hrozí SR dlh 379% HDP v roku 2062</vt:lpstr>
      <vt:lpstr>Aktuálna reakcia spoločnosti </vt:lpstr>
      <vt:lpstr>Snímek 6</vt:lpstr>
      <vt:lpstr>http://www.topky.sk/cl/7/1276496/Az-tretina-absolventov-VS-ostava-nezamestnanych</vt:lpstr>
      <vt:lpstr>Komentár k reakcii (rast)</vt:lpstr>
      <vt:lpstr>Snímek 9</vt:lpstr>
      <vt:lpstr>Snímek 10</vt:lpstr>
      <vt:lpstr>http://blog.etrend.sk/inekomenty/2013/06/18/preco-sa-vyspely-svet-%E2%80%9Epo-usi%E2%80%9D-zadlzil/</vt:lpstr>
      <vt:lpstr>Snímek 12</vt:lpstr>
      <vt:lpstr>Snímek 13</vt:lpstr>
      <vt:lpstr>Snímek 14</vt:lpstr>
      <vt:lpstr>Snímek 15</vt:lpstr>
      <vt:lpstr>Komentár k reakcii (školstvo)</vt:lpstr>
      <vt:lpstr>Z čísel sa nezdá, že naše školstvo spôsobuje výrazne vyššiu nezamestnanosť mladých než je priemer vo vyspelom zahraničí</vt:lpstr>
      <vt:lpstr>Snímek 18</vt:lpstr>
      <vt:lpstr>Snímek 19</vt:lpstr>
      <vt:lpstr>Snímek 20</vt:lpstr>
      <vt:lpstr>Snímek 21</vt:lpstr>
      <vt:lpstr>Snímek 22</vt:lpstr>
      <vt:lpstr>Snímek 23</vt:lpstr>
      <vt:lpstr>Snímek 24</vt:lpstr>
      <vt:lpstr>Mimochodom, toto je vekové zloženie cyklistov na Tour de France 2012</vt:lpstr>
      <vt:lpstr>Vekové zloženie cyklistov na Tour de France</vt:lpstr>
      <vt:lpstr>Snímek 27</vt:lpstr>
      <vt:lpstr>Prepojenie školstva a trhu práce</vt:lpstr>
      <vt:lpstr>Prepojenie školstva a trhu práce</vt:lpstr>
      <vt:lpstr>Záver</vt:lpstr>
      <vt:lpstr>Ďakujem za pozornosť</vt:lpstr>
    </vt:vector>
  </TitlesOfParts>
  <Company>INEKO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Future of Independent think tanks in new EU member states in Central and Eastern Europe</dc:title>
  <dc:creator>Jurzyca</dc:creator>
  <cp:lastModifiedBy>Lenovo User</cp:lastModifiedBy>
  <cp:revision>750</cp:revision>
  <dcterms:created xsi:type="dcterms:W3CDTF">2006-04-27T08:52:19Z</dcterms:created>
  <dcterms:modified xsi:type="dcterms:W3CDTF">2013-09-17T09:57:59Z</dcterms:modified>
</cp:coreProperties>
</file>