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83" r:id="rId4"/>
    <p:sldId id="285" r:id="rId5"/>
    <p:sldId id="286" r:id="rId6"/>
    <p:sldId id="287" r:id="rId7"/>
    <p:sldId id="288" r:id="rId8"/>
    <p:sldId id="289" r:id="rId9"/>
    <p:sldId id="291" r:id="rId10"/>
    <p:sldId id="294" r:id="rId11"/>
    <p:sldId id="296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95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1F06C-E09C-4334-80E8-459B7EE0E5CF}" type="datetimeFigureOut">
              <a:rPr lang="en-US" smtClean="0"/>
              <a:t>5/22/2013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43E5-AFF8-4E28-B5D0-BA19CA55D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822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1F06C-E09C-4334-80E8-459B7EE0E5CF}" type="datetimeFigureOut">
              <a:rPr lang="en-US" smtClean="0"/>
              <a:t>5/22/2013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43E5-AFF8-4E28-B5D0-BA19CA55D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065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1F06C-E09C-4334-80E8-459B7EE0E5CF}" type="datetimeFigureOut">
              <a:rPr lang="en-US" smtClean="0"/>
              <a:t>5/22/2013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43E5-AFF8-4E28-B5D0-BA19CA55D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780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1F06C-E09C-4334-80E8-459B7EE0E5CF}" type="datetimeFigureOut">
              <a:rPr lang="en-US" smtClean="0"/>
              <a:t>5/22/2013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43E5-AFF8-4E28-B5D0-BA19CA55D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488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1F06C-E09C-4334-80E8-459B7EE0E5CF}" type="datetimeFigureOut">
              <a:rPr lang="en-US" smtClean="0"/>
              <a:t>5/22/2013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43E5-AFF8-4E28-B5D0-BA19CA55D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842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1F06C-E09C-4334-80E8-459B7EE0E5CF}" type="datetimeFigureOut">
              <a:rPr lang="en-US" smtClean="0"/>
              <a:t>5/22/2013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43E5-AFF8-4E28-B5D0-BA19CA55D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527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1F06C-E09C-4334-80E8-459B7EE0E5CF}" type="datetimeFigureOut">
              <a:rPr lang="en-US" smtClean="0"/>
              <a:t>5/22/2013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43E5-AFF8-4E28-B5D0-BA19CA55D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58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1F06C-E09C-4334-80E8-459B7EE0E5CF}" type="datetimeFigureOut">
              <a:rPr lang="en-US" smtClean="0"/>
              <a:t>5/22/2013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43E5-AFF8-4E28-B5D0-BA19CA55D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763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1F06C-E09C-4334-80E8-459B7EE0E5CF}" type="datetimeFigureOut">
              <a:rPr lang="en-US" smtClean="0"/>
              <a:t>5/22/2013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43E5-AFF8-4E28-B5D0-BA19CA55D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070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1F06C-E09C-4334-80E8-459B7EE0E5CF}" type="datetimeFigureOut">
              <a:rPr lang="en-US" smtClean="0"/>
              <a:t>5/22/2013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43E5-AFF8-4E28-B5D0-BA19CA55D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894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1F06C-E09C-4334-80E8-459B7EE0E5CF}" type="datetimeFigureOut">
              <a:rPr lang="en-US" smtClean="0"/>
              <a:t>5/22/2013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43E5-AFF8-4E28-B5D0-BA19CA55D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306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E1F06C-E09C-4334-80E8-459B7EE0E5CF}" type="datetimeFigureOut">
              <a:rPr lang="en-US" smtClean="0"/>
              <a:t>5/22/2013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F43E5-AFF8-4E28-B5D0-BA19CA55D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465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060848"/>
            <a:ext cx="828092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en-US" b="1" u="sng" dirty="0" smtClean="0"/>
              <a:t>Financing education and solving information asymmetries in Slovakia</a:t>
            </a:r>
            <a:endParaRPr lang="en-US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sk-SK" dirty="0" smtClean="0"/>
              <a:t>Peter </a:t>
            </a:r>
            <a:r>
              <a:rPr lang="sk-SK" dirty="0" err="1" smtClean="0"/>
              <a:t>Goliaš</a:t>
            </a:r>
            <a:endParaRPr lang="sk-SK" dirty="0" smtClean="0"/>
          </a:p>
          <a:p>
            <a:pPr algn="r"/>
            <a:r>
              <a:rPr lang="sk-SK" dirty="0" smtClean="0"/>
              <a:t>INEKO, 22. </a:t>
            </a:r>
            <a:r>
              <a:rPr lang="sk-SK" dirty="0" err="1" smtClean="0"/>
              <a:t>May</a:t>
            </a:r>
            <a:r>
              <a:rPr lang="sk-SK" dirty="0" smtClean="0"/>
              <a:t> 2013</a:t>
            </a:r>
          </a:p>
          <a:p>
            <a:pPr algn="r"/>
            <a:r>
              <a:rPr lang="sk-SK" dirty="0" smtClean="0"/>
              <a:t>Bratislava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2332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Contents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Overview of the financing system</a:t>
            </a:r>
          </a:p>
          <a:p>
            <a:pPr lvl="1"/>
            <a:r>
              <a:rPr lang="en-US" dirty="0" smtClean="0"/>
              <a:t>Primary and secondary education</a:t>
            </a:r>
          </a:p>
          <a:p>
            <a:pPr lvl="1"/>
            <a:r>
              <a:rPr lang="en-US" dirty="0" smtClean="0"/>
              <a:t>Tertiary education</a:t>
            </a:r>
          </a:p>
          <a:p>
            <a:r>
              <a:rPr lang="en-US" dirty="0" smtClean="0"/>
              <a:t>Information asymmetry as a key problem</a:t>
            </a:r>
          </a:p>
          <a:p>
            <a:r>
              <a:rPr lang="en-US" dirty="0" smtClean="0"/>
              <a:t>Examples of solving information asymmetries</a:t>
            </a:r>
          </a:p>
          <a:p>
            <a:pPr lvl="1"/>
            <a:r>
              <a:rPr lang="en-US" dirty="0" smtClean="0"/>
              <a:t>Primary and secondary education: INEKO rankings</a:t>
            </a:r>
          </a:p>
          <a:p>
            <a:pPr lvl="1"/>
            <a:r>
              <a:rPr lang="en-US" dirty="0" smtClean="0"/>
              <a:t>Tertiary education: Ministerial portal vs.iedu.sk, ARRA rankings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64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err="1" smtClean="0"/>
              <a:t>Primary</a:t>
            </a:r>
            <a:r>
              <a:rPr lang="sk-SK" b="1" u="sng" dirty="0" smtClean="0"/>
              <a:t> &amp; </a:t>
            </a:r>
            <a:r>
              <a:rPr lang="sk-SK" b="1" u="sng" dirty="0" err="1" smtClean="0"/>
              <a:t>Secondary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Centrally financed schools:</a:t>
            </a:r>
          </a:p>
          <a:p>
            <a:pPr lvl="1"/>
            <a:r>
              <a:rPr lang="en-US" dirty="0" smtClean="0"/>
              <a:t>Primary schools, grammar schools, secondary vocational schools, conservatories, schools for kids with special education needs</a:t>
            </a:r>
          </a:p>
          <a:p>
            <a:r>
              <a:rPr lang="en-US" dirty="0" smtClean="0"/>
              <a:t>Regionally financed schools:</a:t>
            </a:r>
          </a:p>
          <a:p>
            <a:pPr lvl="1"/>
            <a:r>
              <a:rPr lang="en-US" dirty="0" smtClean="0"/>
              <a:t>Primary arts schools, language schools, pre-primary schools, school facilities (dormitories, clubs, etc.)</a:t>
            </a:r>
          </a:p>
          <a:p>
            <a:r>
              <a:rPr lang="en-US" dirty="0" smtClean="0"/>
              <a:t>Owners:</a:t>
            </a:r>
          </a:p>
          <a:p>
            <a:pPr lvl="1"/>
            <a:r>
              <a:rPr lang="en-US" dirty="0" smtClean="0"/>
              <a:t>Public (municipalities, state): 90% of kids</a:t>
            </a:r>
          </a:p>
          <a:p>
            <a:pPr lvl="1"/>
            <a:r>
              <a:rPr lang="en-US" dirty="0" smtClean="0"/>
              <a:t>Private: 4% of kids</a:t>
            </a:r>
          </a:p>
          <a:p>
            <a:pPr lvl="1"/>
            <a:r>
              <a:rPr lang="en-US" dirty="0" smtClean="0"/>
              <a:t>Religious: 6% of kids</a:t>
            </a:r>
          </a:p>
        </p:txBody>
      </p:sp>
    </p:spTree>
    <p:extLst>
      <p:ext uri="{BB962C8B-B14F-4D97-AF65-F5344CB8AC3E}">
        <p14:creationId xmlns:p14="http://schemas.microsoft.com/office/powerpoint/2010/main" val="396278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Financial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flows</a:t>
            </a:r>
            <a:endParaRPr lang="en-US" b="1" u="sng" dirty="0"/>
          </a:p>
        </p:txBody>
      </p:sp>
      <p:sp>
        <p:nvSpPr>
          <p:cNvPr id="3" name="Obdĺžnik 2"/>
          <p:cNvSpPr/>
          <p:nvPr/>
        </p:nvSpPr>
        <p:spPr>
          <a:xfrm>
            <a:off x="827584" y="2204864"/>
            <a:ext cx="1728192" cy="16561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 smtClean="0"/>
              <a:t>State </a:t>
            </a:r>
            <a:r>
              <a:rPr lang="sk-SK" dirty="0" err="1" smtClean="0"/>
              <a:t>budget</a:t>
            </a:r>
            <a:endParaRPr lang="en-US" dirty="0"/>
          </a:p>
        </p:txBody>
      </p:sp>
      <p:sp>
        <p:nvSpPr>
          <p:cNvPr id="4" name="Obdĺžnik 3"/>
          <p:cNvSpPr/>
          <p:nvPr/>
        </p:nvSpPr>
        <p:spPr>
          <a:xfrm>
            <a:off x="3779913" y="4437112"/>
            <a:ext cx="2795102" cy="5928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 err="1" smtClean="0"/>
              <a:t>Private</a:t>
            </a:r>
            <a:r>
              <a:rPr lang="sk-SK" dirty="0"/>
              <a:t> </a:t>
            </a:r>
            <a:r>
              <a:rPr lang="sk-SK" dirty="0" smtClean="0"/>
              <a:t>&amp; </a:t>
            </a:r>
            <a:r>
              <a:rPr lang="sk-SK" dirty="0" err="1" smtClean="0"/>
              <a:t>Religious</a:t>
            </a:r>
            <a:r>
              <a:rPr lang="sk-SK" dirty="0" smtClean="0"/>
              <a:t> </a:t>
            </a:r>
            <a:r>
              <a:rPr lang="sk-SK" dirty="0" err="1" smtClean="0"/>
              <a:t>owners</a:t>
            </a:r>
            <a:endParaRPr lang="en-US" dirty="0"/>
          </a:p>
        </p:txBody>
      </p:sp>
      <p:sp>
        <p:nvSpPr>
          <p:cNvPr id="5" name="Obdĺžnik 4"/>
          <p:cNvSpPr/>
          <p:nvPr/>
        </p:nvSpPr>
        <p:spPr>
          <a:xfrm>
            <a:off x="7151078" y="2204864"/>
            <a:ext cx="1525378" cy="28250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 err="1" smtClean="0"/>
              <a:t>Municipalities</a:t>
            </a:r>
            <a:endParaRPr lang="en-US" dirty="0"/>
          </a:p>
        </p:txBody>
      </p:sp>
      <p:sp>
        <p:nvSpPr>
          <p:cNvPr id="6" name="Obdĺžnik 5"/>
          <p:cNvSpPr/>
          <p:nvPr/>
        </p:nvSpPr>
        <p:spPr>
          <a:xfrm>
            <a:off x="3779912" y="5589240"/>
            <a:ext cx="2795103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 err="1" smtClean="0"/>
              <a:t>Private</a:t>
            </a:r>
            <a:r>
              <a:rPr lang="sk-SK" dirty="0"/>
              <a:t> </a:t>
            </a:r>
            <a:r>
              <a:rPr lang="sk-SK" dirty="0" smtClean="0"/>
              <a:t>&amp; </a:t>
            </a:r>
            <a:r>
              <a:rPr lang="sk-SK" dirty="0" err="1" smtClean="0"/>
              <a:t>Religious</a:t>
            </a:r>
            <a:r>
              <a:rPr lang="sk-SK" dirty="0" smtClean="0"/>
              <a:t> </a:t>
            </a:r>
            <a:r>
              <a:rPr lang="sk-SK" dirty="0" err="1" smtClean="0"/>
              <a:t>schools</a:t>
            </a:r>
            <a:endParaRPr lang="en-US" dirty="0"/>
          </a:p>
        </p:txBody>
      </p:sp>
      <p:cxnSp>
        <p:nvCxnSpPr>
          <p:cNvPr id="8" name="Rovná spojovacia šípka 7"/>
          <p:cNvCxnSpPr/>
          <p:nvPr/>
        </p:nvCxnSpPr>
        <p:spPr>
          <a:xfrm>
            <a:off x="2555775" y="3356992"/>
            <a:ext cx="716644" cy="0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Rovná spojovacia šípka 9"/>
          <p:cNvCxnSpPr/>
          <p:nvPr/>
        </p:nvCxnSpPr>
        <p:spPr>
          <a:xfrm>
            <a:off x="2555775" y="2564904"/>
            <a:ext cx="4591369" cy="0"/>
          </a:xfrm>
          <a:prstGeom prst="straightConnector1">
            <a:avLst/>
          </a:prstGeom>
          <a:ln w="158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BlokTextu 10"/>
          <p:cNvSpPr txBox="1"/>
          <p:nvPr/>
        </p:nvSpPr>
        <p:spPr>
          <a:xfrm>
            <a:off x="1413826" y="5029938"/>
            <a:ext cx="2557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Central</a:t>
            </a:r>
            <a:r>
              <a:rPr lang="sk-SK" dirty="0" smtClean="0"/>
              <a:t> </a:t>
            </a:r>
            <a:r>
              <a:rPr lang="sk-SK" dirty="0" err="1" smtClean="0"/>
              <a:t>financing</a:t>
            </a:r>
            <a:endParaRPr lang="en-US" dirty="0"/>
          </a:p>
        </p:txBody>
      </p:sp>
      <p:sp>
        <p:nvSpPr>
          <p:cNvPr id="12" name="BlokTextu 11"/>
          <p:cNvSpPr txBox="1"/>
          <p:nvPr/>
        </p:nvSpPr>
        <p:spPr>
          <a:xfrm>
            <a:off x="1413826" y="5378364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Regional</a:t>
            </a:r>
            <a:r>
              <a:rPr lang="sk-SK" dirty="0" smtClean="0"/>
              <a:t> </a:t>
            </a:r>
            <a:r>
              <a:rPr lang="sk-SK" dirty="0" err="1" smtClean="0"/>
              <a:t>financing</a:t>
            </a:r>
            <a:endParaRPr lang="en-US" dirty="0"/>
          </a:p>
        </p:txBody>
      </p:sp>
      <p:cxnSp>
        <p:nvCxnSpPr>
          <p:cNvPr id="19" name="Rovná spojovacia šípka 18"/>
          <p:cNvCxnSpPr/>
          <p:nvPr/>
        </p:nvCxnSpPr>
        <p:spPr>
          <a:xfrm>
            <a:off x="6310679" y="5049180"/>
            <a:ext cx="0" cy="540060"/>
          </a:xfrm>
          <a:prstGeom prst="straightConnector1">
            <a:avLst/>
          </a:prstGeom>
          <a:ln w="158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ovná spojovacia šípka 20"/>
          <p:cNvCxnSpPr/>
          <p:nvPr/>
        </p:nvCxnSpPr>
        <p:spPr>
          <a:xfrm>
            <a:off x="7596336" y="5052906"/>
            <a:ext cx="0" cy="536334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Rovná spojovacia šípka 32"/>
          <p:cNvCxnSpPr/>
          <p:nvPr/>
        </p:nvCxnSpPr>
        <p:spPr>
          <a:xfrm>
            <a:off x="6571080" y="3356992"/>
            <a:ext cx="576064" cy="0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bdĺžnik 35"/>
          <p:cNvSpPr/>
          <p:nvPr/>
        </p:nvSpPr>
        <p:spPr>
          <a:xfrm>
            <a:off x="3272420" y="2852936"/>
            <a:ext cx="142228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Education</a:t>
            </a:r>
            <a:endParaRPr lang="en-US" dirty="0"/>
          </a:p>
        </p:txBody>
      </p:sp>
      <p:cxnSp>
        <p:nvCxnSpPr>
          <p:cNvPr id="40" name="Rovná spojovacia šípka 39"/>
          <p:cNvCxnSpPr/>
          <p:nvPr/>
        </p:nvCxnSpPr>
        <p:spPr>
          <a:xfrm flipH="1">
            <a:off x="6575014" y="4733525"/>
            <a:ext cx="576064" cy="0"/>
          </a:xfrm>
          <a:prstGeom prst="straightConnector1">
            <a:avLst/>
          </a:prstGeom>
          <a:ln w="158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bdĺžnik 43"/>
          <p:cNvSpPr/>
          <p:nvPr/>
        </p:nvSpPr>
        <p:spPr>
          <a:xfrm>
            <a:off x="5364088" y="2852936"/>
            <a:ext cx="1210926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 err="1" smtClean="0"/>
              <a:t>District</a:t>
            </a:r>
            <a:r>
              <a:rPr lang="sk-SK" dirty="0" smtClean="0"/>
              <a:t> </a:t>
            </a:r>
            <a:r>
              <a:rPr lang="sk-SK" dirty="0" err="1" smtClean="0"/>
              <a:t>authorities</a:t>
            </a:r>
            <a:endParaRPr lang="en-US" dirty="0"/>
          </a:p>
        </p:txBody>
      </p:sp>
      <p:cxnSp>
        <p:nvCxnSpPr>
          <p:cNvPr id="47" name="Rovná spojovacia šípka 46"/>
          <p:cNvCxnSpPr/>
          <p:nvPr/>
        </p:nvCxnSpPr>
        <p:spPr>
          <a:xfrm>
            <a:off x="4694706" y="3356992"/>
            <a:ext cx="669382" cy="0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Rovná spojovacia šípka 48"/>
          <p:cNvCxnSpPr>
            <a:stCxn id="44" idx="2"/>
          </p:cNvCxnSpPr>
          <p:nvPr/>
        </p:nvCxnSpPr>
        <p:spPr>
          <a:xfrm>
            <a:off x="5969551" y="3861048"/>
            <a:ext cx="0" cy="576064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ovná spojovacia šípka 53"/>
          <p:cNvCxnSpPr/>
          <p:nvPr/>
        </p:nvCxnSpPr>
        <p:spPr>
          <a:xfrm>
            <a:off x="827584" y="5229200"/>
            <a:ext cx="576064" cy="0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ovná spojovacia šípka 55"/>
          <p:cNvCxnSpPr/>
          <p:nvPr/>
        </p:nvCxnSpPr>
        <p:spPr>
          <a:xfrm>
            <a:off x="829020" y="5598861"/>
            <a:ext cx="576064" cy="0"/>
          </a:xfrm>
          <a:prstGeom prst="straightConnector1">
            <a:avLst/>
          </a:prstGeom>
          <a:ln w="158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ovná spojovacia šípka 57"/>
          <p:cNvCxnSpPr/>
          <p:nvPr/>
        </p:nvCxnSpPr>
        <p:spPr>
          <a:xfrm>
            <a:off x="5969551" y="5049180"/>
            <a:ext cx="0" cy="540060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ovná spojovacia šípka 59"/>
          <p:cNvCxnSpPr/>
          <p:nvPr/>
        </p:nvCxnSpPr>
        <p:spPr>
          <a:xfrm>
            <a:off x="7884368" y="5039559"/>
            <a:ext cx="0" cy="559302"/>
          </a:xfrm>
          <a:prstGeom prst="straightConnector1">
            <a:avLst/>
          </a:prstGeom>
          <a:ln w="158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Obdĺžnik 61"/>
          <p:cNvSpPr/>
          <p:nvPr/>
        </p:nvSpPr>
        <p:spPr>
          <a:xfrm>
            <a:off x="7151078" y="5592966"/>
            <a:ext cx="1525378" cy="428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schools</a:t>
            </a:r>
            <a:endParaRPr lang="en-US" dirty="0"/>
          </a:p>
        </p:txBody>
      </p:sp>
      <p:sp>
        <p:nvSpPr>
          <p:cNvPr id="7" name="BlokTextu 6"/>
          <p:cNvSpPr txBox="1"/>
          <p:nvPr/>
        </p:nvSpPr>
        <p:spPr>
          <a:xfrm>
            <a:off x="7396362" y="6230027"/>
            <a:ext cx="12800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400" dirty="0" err="1" smtClean="0"/>
              <a:t>Source</a:t>
            </a:r>
            <a:r>
              <a:rPr lang="sk-SK" sz="1400" dirty="0" smtClean="0"/>
              <a:t>: </a:t>
            </a:r>
            <a:r>
              <a:rPr lang="sk-SK" sz="1400" dirty="0" err="1" smtClean="0"/>
              <a:t>Author</a:t>
            </a:r>
            <a:endParaRPr lang="en-US" sz="1400" dirty="0"/>
          </a:p>
        </p:txBody>
      </p:sp>
      <p:sp>
        <p:nvSpPr>
          <p:cNvPr id="13" name="Obdĺžnik 12"/>
          <p:cNvSpPr/>
          <p:nvPr/>
        </p:nvSpPr>
        <p:spPr>
          <a:xfrm>
            <a:off x="829020" y="1484784"/>
            <a:ext cx="7846611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dirty="0" err="1" smtClean="0"/>
              <a:t>Taxpayers</a:t>
            </a:r>
            <a:endParaRPr lang="en-US" dirty="0"/>
          </a:p>
        </p:txBody>
      </p:sp>
      <p:cxnSp>
        <p:nvCxnSpPr>
          <p:cNvPr id="15" name="Rovná spojovacia šípka 14"/>
          <p:cNvCxnSpPr/>
          <p:nvPr/>
        </p:nvCxnSpPr>
        <p:spPr>
          <a:xfrm>
            <a:off x="1691680" y="1916832"/>
            <a:ext cx="0" cy="288032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Rovná spojovacia šípka 29"/>
          <p:cNvCxnSpPr/>
          <p:nvPr/>
        </p:nvCxnSpPr>
        <p:spPr>
          <a:xfrm>
            <a:off x="7904672" y="1916832"/>
            <a:ext cx="0" cy="288032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362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Reform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from</a:t>
            </a:r>
            <a:r>
              <a:rPr lang="sk-SK" b="1" u="sng" dirty="0" smtClean="0"/>
              <a:t> 2003-04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Introduction of „normative“ financing based on number of pupils</a:t>
            </a:r>
          </a:p>
          <a:p>
            <a:r>
              <a:rPr lang="en-US" dirty="0" smtClean="0"/>
              <a:t>Replaced the old system based on historical mostly cost-based </a:t>
            </a:r>
            <a:r>
              <a:rPr lang="sk-SK" dirty="0" smtClean="0"/>
              <a:t>and </a:t>
            </a:r>
            <a:r>
              <a:rPr lang="sk-SK" dirty="0" err="1" smtClean="0"/>
              <a:t>bargaining</a:t>
            </a:r>
            <a:r>
              <a:rPr lang="sk-SK" dirty="0" smtClean="0"/>
              <a:t> </a:t>
            </a:r>
            <a:r>
              <a:rPr lang="en-US" dirty="0" smtClean="0"/>
              <a:t>financing</a:t>
            </a:r>
            <a:endParaRPr lang="en-US" dirty="0" smtClean="0"/>
          </a:p>
          <a:p>
            <a:r>
              <a:rPr lang="en-US" dirty="0" smtClean="0"/>
              <a:t>Goals: </a:t>
            </a:r>
          </a:p>
          <a:p>
            <a:pPr lvl="1"/>
            <a:r>
              <a:rPr lang="en-US" dirty="0" smtClean="0"/>
              <a:t>Increase transparency</a:t>
            </a:r>
          </a:p>
          <a:p>
            <a:pPr lvl="1"/>
            <a:r>
              <a:rPr lang="en-US" dirty="0" smtClean="0"/>
              <a:t>Increase pressure on rationalization of the „schools‘ net“</a:t>
            </a:r>
          </a:p>
          <a:p>
            <a:pPr lvl="1"/>
            <a:r>
              <a:rPr lang="en-US" dirty="0" smtClean="0"/>
              <a:t>Increase efficiency</a:t>
            </a:r>
          </a:p>
        </p:txBody>
      </p:sp>
    </p:spTree>
    <p:extLst>
      <p:ext uri="{BB962C8B-B14F-4D97-AF65-F5344CB8AC3E}">
        <p14:creationId xmlns:p14="http://schemas.microsoft.com/office/powerpoint/2010/main" val="6372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smtClean="0"/>
              <a:t>Normative sources</a:t>
            </a:r>
            <a:endParaRPr lang="en-US" b="1" u="sng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The biggest piece of cake (at least 94% of all current expenditure)</a:t>
            </a:r>
          </a:p>
          <a:p>
            <a:r>
              <a:rPr lang="en-US" dirty="0" smtClean="0"/>
              <a:t>2012: On average 1680 € per pupil</a:t>
            </a:r>
          </a:p>
          <a:p>
            <a:r>
              <a:rPr lang="en-US" dirty="0" smtClean="0"/>
              <a:t>Non-discrimination of owners = Almost the same rules for public, religious and private schools</a:t>
            </a:r>
          </a:p>
          <a:p>
            <a:r>
              <a:rPr lang="en-US" dirty="0" smtClean="0"/>
              <a:t>Discretionary spending. </a:t>
            </a:r>
            <a:r>
              <a:rPr lang="en-US" dirty="0" smtClean="0"/>
              <a:t>Exceptions: </a:t>
            </a:r>
          </a:p>
          <a:p>
            <a:pPr lvl="1"/>
            <a:r>
              <a:rPr lang="en-US" dirty="0" smtClean="0"/>
              <a:t>Private &amp; Religious schools cannot spend them on rent and advertisement</a:t>
            </a:r>
          </a:p>
          <a:p>
            <a:pPr lvl="1"/>
            <a:r>
              <a:rPr lang="en-US" dirty="0" smtClean="0"/>
              <a:t>Private schools cannot spend them on capital expenses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3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Computing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normatives</a:t>
            </a:r>
            <a:r>
              <a:rPr lang="sk-SK" b="1" u="sng" dirty="0" smtClean="0"/>
              <a:t> 1/2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sz="3200" dirty="0" smtClean="0"/>
              <a:t>Political decision about state budget including the amount and the ratio of personal and operation expenditure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sz="3200" dirty="0" smtClean="0"/>
              <a:t>Normative (computed for every school) = Wage normative (annual personal costs per pupil) + Operation normative (annual operation costs per pupil)</a:t>
            </a:r>
          </a:p>
          <a:p>
            <a:r>
              <a:rPr lang="en-US" dirty="0" smtClean="0"/>
              <a:t>Normative income (computed for every school) = Normative * Number of pupils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69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Computing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normatives</a:t>
            </a:r>
            <a:r>
              <a:rPr lang="sk-SK" b="1" u="sng" dirty="0" smtClean="0"/>
              <a:t> 2/2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Wage normative depends on:</a:t>
            </a:r>
          </a:p>
          <a:p>
            <a:pPr lvl="1"/>
            <a:r>
              <a:rPr lang="en-US" dirty="0" smtClean="0"/>
              <a:t>School type, </a:t>
            </a:r>
            <a:r>
              <a:rPr lang="en-US" dirty="0" err="1" smtClean="0"/>
              <a:t>categarization</a:t>
            </a:r>
            <a:r>
              <a:rPr lang="en-US" dirty="0" smtClean="0"/>
              <a:t> of teachers into wage classes, need of teachers for a specific study plan, study form (internal/external), language of education, school size (only for primary schools)</a:t>
            </a:r>
          </a:p>
          <a:p>
            <a:pPr lvl="1"/>
            <a:r>
              <a:rPr lang="en-US" dirty="0" smtClean="0"/>
              <a:t>The school must get full wage normative</a:t>
            </a:r>
          </a:p>
          <a:p>
            <a:r>
              <a:rPr lang="en-US" dirty="0" smtClean="0"/>
              <a:t>Operation normative depends on:</a:t>
            </a:r>
          </a:p>
          <a:p>
            <a:pPr lvl="1"/>
            <a:r>
              <a:rPr lang="en-US" dirty="0" smtClean="0"/>
              <a:t>School type, costs </a:t>
            </a:r>
            <a:r>
              <a:rPr lang="en-US" dirty="0" err="1" smtClean="0"/>
              <a:t>coeficient</a:t>
            </a:r>
            <a:r>
              <a:rPr lang="en-US" dirty="0" smtClean="0"/>
              <a:t>, study form (internal/external), language of education, average expenditure on heating over past three years, school size (only for primary schools)</a:t>
            </a:r>
          </a:p>
          <a:p>
            <a:pPr lvl="1"/>
            <a:r>
              <a:rPr lang="en-US" dirty="0" smtClean="0"/>
              <a:t>The school must get at least 80% of its normative</a:t>
            </a:r>
          </a:p>
          <a:p>
            <a:endParaRPr lang="sk-SK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90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err="1" smtClean="0"/>
              <a:t>Additional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sources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Special agreements: The owner may demand more money from the ministry. In 2012 agreements amounted to 2,14% of normative sources (98% was personal expenditure). </a:t>
            </a:r>
          </a:p>
          <a:p>
            <a:r>
              <a:rPr lang="en-US" dirty="0" smtClean="0"/>
              <a:t>Non-normative sources (up to 6% of overall current expenditure):</a:t>
            </a:r>
          </a:p>
          <a:p>
            <a:pPr lvl="1"/>
            <a:r>
              <a:rPr lang="en-US" dirty="0" smtClean="0"/>
              <a:t>Education coupons for pupils (in 2012 value of 29€, 82% of pupils used them)</a:t>
            </a:r>
          </a:p>
          <a:p>
            <a:pPr lvl="1"/>
            <a:r>
              <a:rPr lang="en-US" dirty="0" smtClean="0"/>
              <a:t>Solving accidents</a:t>
            </a:r>
          </a:p>
          <a:p>
            <a:pPr lvl="1"/>
            <a:r>
              <a:rPr lang="en-US" dirty="0" smtClean="0"/>
              <a:t>Contribution for 5-year old kids in pre-primary schools</a:t>
            </a:r>
          </a:p>
          <a:p>
            <a:pPr lvl="1"/>
            <a:r>
              <a:rPr lang="en-US" dirty="0" smtClean="0"/>
              <a:t>Transport contribution (in 2012 13,5% pupils from primary schools used it)</a:t>
            </a:r>
          </a:p>
          <a:p>
            <a:pPr lvl="1"/>
            <a:r>
              <a:rPr lang="en-US" dirty="0" smtClean="0"/>
              <a:t>Contribution for </a:t>
            </a:r>
            <a:r>
              <a:rPr lang="en-US" dirty="0" err="1" smtClean="0"/>
              <a:t>socialy</a:t>
            </a:r>
            <a:r>
              <a:rPr lang="en-US" dirty="0" smtClean="0"/>
              <a:t> disadvantaged (14% of kids take it)</a:t>
            </a:r>
          </a:p>
          <a:p>
            <a:pPr lvl="1"/>
            <a:r>
              <a:rPr lang="en-US" dirty="0" smtClean="0"/>
              <a:t>Contribution for teachers‘ </a:t>
            </a:r>
            <a:r>
              <a:rPr lang="en-US" dirty="0" err="1" smtClean="0"/>
              <a:t>assistents</a:t>
            </a:r>
            <a:r>
              <a:rPr lang="en-US" dirty="0" smtClean="0"/>
              <a:t> for disabled or gifted pupils</a:t>
            </a:r>
          </a:p>
          <a:p>
            <a:pPr lvl="1"/>
            <a:r>
              <a:rPr lang="en-US" dirty="0" smtClean="0"/>
              <a:t>Contribution for teachers leaving for pension</a:t>
            </a:r>
          </a:p>
          <a:p>
            <a:pPr lvl="1"/>
            <a:r>
              <a:rPr lang="en-US" dirty="0" smtClean="0"/>
              <a:t>Contribution for exceptional results, etc.</a:t>
            </a:r>
          </a:p>
          <a:p>
            <a:pPr lvl="1"/>
            <a:endParaRPr lang="sk-SK" dirty="0" smtClean="0"/>
          </a:p>
          <a:p>
            <a:pPr lvl="1"/>
            <a:endParaRPr lang="sk-SK" dirty="0" smtClean="0"/>
          </a:p>
          <a:p>
            <a:pPr lvl="1"/>
            <a:endParaRPr lang="sk-SK" dirty="0" smtClean="0"/>
          </a:p>
          <a:p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1716382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Tertiary education 1/2</a:t>
            </a:r>
            <a:endParaRPr lang="en-US" b="1" u="sng" dirty="0"/>
          </a:p>
        </p:txBody>
      </p:sp>
      <p:graphicFrame>
        <p:nvGraphicFramePr>
          <p:cNvPr id="4" name="Zástupný symbol obsah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9908860"/>
              </p:ext>
            </p:extLst>
          </p:nvPr>
        </p:nvGraphicFramePr>
        <p:xfrm>
          <a:off x="611560" y="1600200"/>
          <a:ext cx="7920880" cy="450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/>
                <a:gridCol w="1080120"/>
                <a:gridCol w="4104456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dirty="0" smtClean="0"/>
                        <a:t>2011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k-SK" dirty="0" smtClean="0"/>
                        <a:t>Main </a:t>
                      </a:r>
                      <a:r>
                        <a:rPr lang="sk-SK" dirty="0" err="1" smtClean="0"/>
                        <a:t>criteria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noProof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Education and operation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noProof="0" smtClean="0"/>
                        <a:t>59,75%</a:t>
                      </a:r>
                    </a:p>
                    <a:p>
                      <a:pPr algn="r"/>
                      <a:endParaRPr lang="en-US" b="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0" u="sng" noProof="0" smtClean="0"/>
                        <a:t>Number of students</a:t>
                      </a:r>
                      <a:r>
                        <a:rPr lang="en-US" b="0" u="none" noProof="0" smtClean="0"/>
                        <a:t> </a:t>
                      </a:r>
                      <a:r>
                        <a:rPr lang="en-US" b="0" noProof="0" smtClean="0"/>
                        <a:t>and graduates, qualification of teachers, need of teachers for each study plan, publication activity</a:t>
                      </a:r>
                      <a:r>
                        <a:rPr lang="en-US" b="0" baseline="0" noProof="0" smtClean="0"/>
                        <a:t> and quotations</a:t>
                      </a:r>
                      <a:endParaRPr lang="en-US" b="0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kern="1200" noProof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Research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noProof="0" smtClean="0"/>
                        <a:t>24,37%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u="sng" noProof="0" smtClean="0"/>
                        <a:t>Research quality</a:t>
                      </a:r>
                      <a:r>
                        <a:rPr lang="en-US" b="0" noProof="0" smtClean="0"/>
                        <a:t> according to acreditation committee (45%), domestic and foreign grants (28%),</a:t>
                      </a: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noProof="0" smtClean="0"/>
                        <a:t>publication activity</a:t>
                      </a:r>
                      <a:r>
                        <a:rPr lang="en-US" b="0" baseline="0" noProof="0" smtClean="0"/>
                        <a:t> and quotation </a:t>
                      </a:r>
                      <a:r>
                        <a:rPr lang="en-US" b="0" noProof="0" smtClean="0"/>
                        <a:t>(24,5%) 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Social support for students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0" noProof="0" smtClean="0"/>
                        <a:t>12,39%</a:t>
                      </a:r>
                      <a:endParaRPr lang="en-US" b="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0" noProof="0" smtClean="0"/>
                        <a:t>Historical expenditure, number of students</a:t>
                      </a:r>
                      <a:endParaRPr lang="en-US" b="0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Development projects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0" noProof="0" smtClean="0"/>
                        <a:t>1,14%</a:t>
                      </a:r>
                      <a:endParaRPr lang="en-US" b="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b="0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Capital expenditure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0" noProof="0" smtClean="0"/>
                        <a:t>2,35%</a:t>
                      </a:r>
                      <a:endParaRPr lang="en-US" b="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b="0" noProof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0" noProof="0" smtClean="0"/>
                        <a:t>100,00%</a:t>
                      </a:r>
                      <a:endParaRPr lang="en-US" b="0" noProof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b="0" noProof="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4716017" y="6088262"/>
            <a:ext cx="3888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Source: Author based on the Ministry of Education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91932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Tertiary education 2/2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subsidies do not have a specified purpose („block grants“). The only exception is that personal costs cannot exceed 80% of the subsidy used for financing current expenditure.</a:t>
            </a:r>
          </a:p>
          <a:p>
            <a:r>
              <a:rPr lang="en-US" dirty="0" smtClean="0"/>
              <a:t>The state does not finance private universities with the exception of the social scholarships for students.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382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Key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problems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Most schools in Slovakia are financed mainly according to the </a:t>
            </a:r>
            <a:r>
              <a:rPr lang="en-US" u="sng" dirty="0" smtClean="0"/>
              <a:t>number of their students</a:t>
            </a:r>
            <a:r>
              <a:rPr lang="en-US" dirty="0" smtClean="0"/>
              <a:t> combined with some historical cost-based coefficients</a:t>
            </a:r>
          </a:p>
          <a:p>
            <a:r>
              <a:rPr lang="en-US" dirty="0" smtClean="0"/>
              <a:t>This creates pressure to compete by attracting as many students as possible</a:t>
            </a:r>
          </a:p>
          <a:p>
            <a:r>
              <a:rPr lang="en-US" dirty="0" smtClean="0"/>
              <a:t>Normally, quality should be guaranteed by free choice of school (students and their parents should choose the best)</a:t>
            </a:r>
          </a:p>
          <a:p>
            <a:r>
              <a:rPr lang="en-US" dirty="0" smtClean="0"/>
              <a:t>Problems: </a:t>
            </a:r>
          </a:p>
          <a:p>
            <a:pPr lvl="1"/>
            <a:r>
              <a:rPr lang="en-US" dirty="0" smtClean="0"/>
              <a:t>Information asymmetry: Students and parents have little information about the quality of schools. There is a risk of „race-to-the-bottom“: Schools compete by investing in „visible“ things (building, food, furniture, equipment) and under-investing in quality of education (teachers‘ salaries)</a:t>
            </a:r>
          </a:p>
          <a:p>
            <a:pPr lvl="1"/>
            <a:r>
              <a:rPr lang="en-US" dirty="0" smtClean="0"/>
              <a:t>Cost-based coefficients persist: Lower pressure on efficiency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535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Possible solutions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Including quality indicators into the financing formula. Here are some examples from the tertiary education in Slovakia:</a:t>
            </a:r>
          </a:p>
          <a:p>
            <a:pPr marL="1314450" lvl="2" indent="-514350">
              <a:buFont typeface="Calibri" pitchFamily="34" charset="0"/>
              <a:buChar char="‒"/>
            </a:pPr>
            <a:r>
              <a:rPr lang="en-US" dirty="0" smtClean="0"/>
              <a:t>Qualification of teachers (problematic)</a:t>
            </a:r>
          </a:p>
          <a:p>
            <a:pPr marL="1314450" lvl="2" indent="-514350">
              <a:buFont typeface="Calibri" pitchFamily="34" charset="0"/>
              <a:buChar char="‒"/>
            </a:pPr>
            <a:r>
              <a:rPr lang="en-US" dirty="0" smtClean="0"/>
              <a:t>Publication activity, frequency of quotations (reasonable, but mainly for science, less for education)</a:t>
            </a:r>
          </a:p>
          <a:p>
            <a:pPr marL="1314450" lvl="2" indent="-514350">
              <a:buFont typeface="Calibri" pitchFamily="34" charset="0"/>
              <a:buChar char="‒"/>
            </a:pPr>
            <a:r>
              <a:rPr lang="en-US" dirty="0" smtClean="0"/>
              <a:t>Domestic and foreign grants won in past two years (reasonable)</a:t>
            </a:r>
          </a:p>
          <a:p>
            <a:pPr marL="1314450" lvl="2" indent="-514350">
              <a:buFont typeface="Calibri" pitchFamily="34" charset="0"/>
              <a:buChar char="‒"/>
            </a:pPr>
            <a:r>
              <a:rPr lang="en-US" dirty="0" smtClean="0"/>
              <a:t>Unemployment rate of graduates (reasonable)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Computing efficiency for every school (OECD methodology), developing efficiency-based „normative“ (alternative to cost-based)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Collecting and publishing information indicating quality (school rankings)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Any combination of solutions mentioned above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454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How to measure quality?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INEKO uses following indicators for primary and secondary schools:</a:t>
            </a:r>
          </a:p>
          <a:p>
            <a:pPr lvl="2">
              <a:buFont typeface="Calibri" pitchFamily="34" charset="0"/>
              <a:buChar char="‒"/>
            </a:pPr>
            <a:r>
              <a:rPr lang="en-US" dirty="0" smtClean="0"/>
              <a:t>Results of national standardized exit tests</a:t>
            </a:r>
          </a:p>
          <a:p>
            <a:pPr lvl="2">
              <a:buFont typeface="Calibri" pitchFamily="34" charset="0"/>
              <a:buChar char="‒"/>
            </a:pPr>
            <a:r>
              <a:rPr lang="en-US" dirty="0" smtClean="0"/>
              <a:t>Financial rewards for exceptional results</a:t>
            </a:r>
          </a:p>
          <a:p>
            <a:pPr lvl="2">
              <a:buFont typeface="Calibri" pitchFamily="34" charset="0"/>
              <a:buChar char="‒"/>
            </a:pPr>
            <a:r>
              <a:rPr lang="en-US" dirty="0" smtClean="0"/>
              <a:t>Unemployment rate of graduates (only for secondary)</a:t>
            </a:r>
          </a:p>
          <a:p>
            <a:pPr lvl="2">
              <a:buFont typeface="Calibri" pitchFamily="34" charset="0"/>
              <a:buChar char="‒"/>
            </a:pPr>
            <a:r>
              <a:rPr lang="en-US" dirty="0" smtClean="0"/>
              <a:t>Financial sources per student</a:t>
            </a:r>
          </a:p>
          <a:p>
            <a:pPr lvl="2">
              <a:buFont typeface="Calibri" pitchFamily="34" charset="0"/>
              <a:buChar char="‒"/>
            </a:pPr>
            <a:r>
              <a:rPr lang="en-US" dirty="0" smtClean="0"/>
              <a:t>Less relevant: Student-teacher ratio, qualification of teachers, IT equipment, results of state inspections, etc.</a:t>
            </a:r>
          </a:p>
          <a:p>
            <a:r>
              <a:rPr lang="en-US" dirty="0" smtClean="0"/>
              <a:t>Most needed improvements:</a:t>
            </a:r>
          </a:p>
          <a:p>
            <a:pPr lvl="2">
              <a:buFont typeface="Calibri" pitchFamily="34" charset="0"/>
              <a:buChar char="‒"/>
            </a:pPr>
            <a:r>
              <a:rPr lang="en-US" dirty="0" smtClean="0"/>
              <a:t>Measuring „value-added“</a:t>
            </a:r>
          </a:p>
          <a:p>
            <a:pPr lvl="2">
              <a:buFont typeface="Calibri" pitchFamily="34" charset="0"/>
              <a:buChar char="‒"/>
            </a:pPr>
            <a:r>
              <a:rPr lang="en-US" dirty="0" smtClean="0"/>
              <a:t>Measuring success of graduates when entering higher education (tracking students‘ path among schools)</a:t>
            </a:r>
          </a:p>
          <a:p>
            <a:pPr lvl="2">
              <a:buFont typeface="Calibri" pitchFamily="34" charset="0"/>
              <a:buChar char="‒"/>
            </a:pPr>
            <a:r>
              <a:rPr lang="en-US" dirty="0" smtClean="0"/>
              <a:t>Collecting data about graduates‘ salaries (only for secondary)</a:t>
            </a:r>
          </a:p>
          <a:p>
            <a:pPr lvl="1"/>
            <a:endParaRPr lang="en-US" dirty="0" smtClean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1993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INEKO rankings 1/4</a:t>
            </a:r>
            <a:endParaRPr lang="en-US" b="1" u="sng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83154"/>
            <a:ext cx="8208912" cy="5338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lokTextu 2"/>
          <p:cNvSpPr txBox="1"/>
          <p:nvPr/>
        </p:nvSpPr>
        <p:spPr>
          <a:xfrm>
            <a:off x="6001173" y="6533141"/>
            <a:ext cx="162897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000" dirty="0" err="1" smtClean="0"/>
              <a:t>Source</a:t>
            </a:r>
            <a:r>
              <a:rPr lang="sk-SK" sz="1000" dirty="0" smtClean="0"/>
              <a:t>: </a:t>
            </a:r>
            <a:r>
              <a:rPr lang="sk-SK" sz="1000" dirty="0" err="1" smtClean="0"/>
              <a:t>www.skoly.ineko.sk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59414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INEKO </a:t>
            </a:r>
            <a:r>
              <a:rPr lang="sk-SK" b="1" u="sng" dirty="0" err="1" smtClean="0"/>
              <a:t>rankings</a:t>
            </a:r>
            <a:r>
              <a:rPr lang="sk-SK" b="1" u="sng" dirty="0" smtClean="0"/>
              <a:t> 2/4</a:t>
            </a:r>
            <a:endParaRPr lang="en-US" b="1" u="sng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394287"/>
            <a:ext cx="5346749" cy="5111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6001173" y="6533141"/>
            <a:ext cx="162897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000" dirty="0" err="1" smtClean="0"/>
              <a:t>Source</a:t>
            </a:r>
            <a:r>
              <a:rPr lang="sk-SK" sz="1000" dirty="0" smtClean="0"/>
              <a:t>: </a:t>
            </a:r>
            <a:r>
              <a:rPr lang="sk-SK" sz="1000" dirty="0" err="1" smtClean="0"/>
              <a:t>www.skoly.ineko.sk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481699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INEKO </a:t>
            </a:r>
            <a:r>
              <a:rPr lang="sk-SK" b="1" u="sng" dirty="0" err="1" smtClean="0"/>
              <a:t>rankings</a:t>
            </a:r>
            <a:r>
              <a:rPr lang="sk-SK" b="1" u="sng" dirty="0" smtClean="0"/>
              <a:t> 3/4</a:t>
            </a:r>
            <a:endParaRPr lang="en-US" b="1" u="sn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96752"/>
            <a:ext cx="6492602" cy="5561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7092280" y="6511974"/>
            <a:ext cx="162897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000" dirty="0" err="1" smtClean="0"/>
              <a:t>Source</a:t>
            </a:r>
            <a:r>
              <a:rPr lang="sk-SK" sz="1000" dirty="0" smtClean="0"/>
              <a:t>: </a:t>
            </a:r>
            <a:r>
              <a:rPr lang="sk-SK" sz="1000" dirty="0" err="1" smtClean="0"/>
              <a:t>www.skoly.ineko.sk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83817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INEKO </a:t>
            </a:r>
            <a:r>
              <a:rPr lang="sk-SK" b="1" u="sng" dirty="0" err="1" smtClean="0"/>
              <a:t>rankings</a:t>
            </a:r>
            <a:r>
              <a:rPr lang="sk-SK" b="1" u="sng" dirty="0" smtClean="0"/>
              <a:t> 4/4</a:t>
            </a:r>
            <a:endParaRPr lang="en-US" b="1" u="sng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68" y="1268760"/>
            <a:ext cx="7593019" cy="5473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7308304" y="6410030"/>
            <a:ext cx="162897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000" dirty="0" err="1" smtClean="0"/>
              <a:t>Source</a:t>
            </a:r>
            <a:r>
              <a:rPr lang="sk-SK" sz="1000" dirty="0" smtClean="0"/>
              <a:t>: </a:t>
            </a:r>
            <a:r>
              <a:rPr lang="sk-SK" sz="1000" dirty="0" err="1" smtClean="0"/>
              <a:t>www.skoly.ineko.sk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007297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Ministerial „tertiary“ portal 1/3</a:t>
            </a:r>
            <a:endParaRPr lang="en-US" b="1" u="sng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95470"/>
            <a:ext cx="6213326" cy="5460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7628191" y="6365558"/>
            <a:ext cx="141737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000" dirty="0" err="1" smtClean="0"/>
              <a:t>Source</a:t>
            </a:r>
            <a:r>
              <a:rPr lang="sk-SK" sz="1000" dirty="0" smtClean="0"/>
              <a:t>: </a:t>
            </a:r>
            <a:r>
              <a:rPr lang="sk-SK" sz="1000" dirty="0" err="1" smtClean="0"/>
              <a:t>www.vs.iedu.sk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14583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Ministerial „tertiary“ portal 2/3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340768"/>
            <a:ext cx="5872336" cy="5350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7628191" y="6365558"/>
            <a:ext cx="141737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000" dirty="0" err="1" smtClean="0"/>
              <a:t>Source</a:t>
            </a:r>
            <a:r>
              <a:rPr lang="sk-SK" sz="1000" dirty="0" smtClean="0"/>
              <a:t>: </a:t>
            </a:r>
            <a:r>
              <a:rPr lang="sk-SK" sz="1000" dirty="0" err="1" smtClean="0"/>
              <a:t>www.vs.iedu.sk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306669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Ministerial „tertiary“ portal 3/3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26231"/>
            <a:ext cx="5832648" cy="5287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7452320" y="6371438"/>
            <a:ext cx="141737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000" dirty="0" err="1" smtClean="0"/>
              <a:t>Source</a:t>
            </a:r>
            <a:r>
              <a:rPr lang="sk-SK" sz="1000" dirty="0" smtClean="0"/>
              <a:t>: </a:t>
            </a:r>
            <a:r>
              <a:rPr lang="sk-SK" sz="1000" dirty="0" err="1" smtClean="0"/>
              <a:t>www.vs.iedu.sk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48073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ARRA „tertiary“ rankings</a:t>
            </a:r>
            <a:endParaRPr lang="en-US" b="1" u="sng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24744"/>
            <a:ext cx="5531450" cy="531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7092280" y="6206920"/>
            <a:ext cx="126188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000" dirty="0" err="1" smtClean="0"/>
              <a:t>Source</a:t>
            </a:r>
            <a:r>
              <a:rPr lang="sk-SK" sz="1000" dirty="0" smtClean="0"/>
              <a:t>: </a:t>
            </a:r>
            <a:r>
              <a:rPr lang="sk-SK" sz="1000" dirty="0" err="1" smtClean="0"/>
              <a:t>www.arra.sk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43208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1143000"/>
          </a:xfrm>
        </p:spPr>
        <p:txBody>
          <a:bodyPr/>
          <a:lstStyle/>
          <a:p>
            <a:r>
              <a:rPr lang="en-US" b="1" u="sng" dirty="0" smtClean="0"/>
              <a:t>Thanks for your attention!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165061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1035</TotalTime>
  <Words>1062</Words>
  <Application>Microsoft Office PowerPoint</Application>
  <PresentationFormat>Prezentácia na obrazovke (4:3)</PresentationFormat>
  <Paragraphs>138</Paragraphs>
  <Slides>23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23</vt:i4>
      </vt:variant>
    </vt:vector>
  </HeadingPairs>
  <TitlesOfParts>
    <vt:vector size="24" baseType="lpstr">
      <vt:lpstr>Motív Office</vt:lpstr>
      <vt:lpstr>Financing education and solving information asymmetries in Slovakia</vt:lpstr>
      <vt:lpstr>Contents</vt:lpstr>
      <vt:lpstr>Primary &amp; Secondary</vt:lpstr>
      <vt:lpstr>Financial flows</vt:lpstr>
      <vt:lpstr>Reform from 2003-04</vt:lpstr>
      <vt:lpstr>Normative sources</vt:lpstr>
      <vt:lpstr>Computing normatives 1/2</vt:lpstr>
      <vt:lpstr>Computing normatives 2/2</vt:lpstr>
      <vt:lpstr>Additional sources</vt:lpstr>
      <vt:lpstr>Tertiary education 1/2</vt:lpstr>
      <vt:lpstr>Tertiary education 2/2</vt:lpstr>
      <vt:lpstr>Key problems</vt:lpstr>
      <vt:lpstr>Possible solutions</vt:lpstr>
      <vt:lpstr>How to measure quality?</vt:lpstr>
      <vt:lpstr>INEKO rankings 1/4</vt:lpstr>
      <vt:lpstr>INEKO rankings 2/4</vt:lpstr>
      <vt:lpstr>INEKO rankings 3/4</vt:lpstr>
      <vt:lpstr>INEKO rankings 4/4</vt:lpstr>
      <vt:lpstr>Ministerial „tertiary“ portal 1/3</vt:lpstr>
      <vt:lpstr>Ministerial „tertiary“ portal 2/3</vt:lpstr>
      <vt:lpstr>Ministerial „tertiary“ portal 3/3</vt:lpstr>
      <vt:lpstr>ARRA „tertiary“ rankings</vt:lpstr>
      <vt:lpstr>Thanks for your attention!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Financovanie školstva a príklady riešenia informačných nerovností v SR</dc:title>
  <dc:creator>Peter Golias</dc:creator>
  <cp:lastModifiedBy>Peter Golias</cp:lastModifiedBy>
  <cp:revision>126</cp:revision>
  <dcterms:created xsi:type="dcterms:W3CDTF">2013-05-20T06:55:42Z</dcterms:created>
  <dcterms:modified xsi:type="dcterms:W3CDTF">2013-05-22T12:48:54Z</dcterms:modified>
</cp:coreProperties>
</file>