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5" r:id="rId4"/>
    <p:sldId id="271" r:id="rId5"/>
    <p:sldId id="272" r:id="rId6"/>
    <p:sldId id="273" r:id="rId7"/>
    <p:sldId id="268" r:id="rId8"/>
    <p:sldId id="274" r:id="rId9"/>
    <p:sldId id="259" r:id="rId10"/>
    <p:sldId id="277" r:id="rId11"/>
    <p:sldId id="276" r:id="rId12"/>
    <p:sldId id="278" r:id="rId13"/>
    <p:sldId id="279" r:id="rId14"/>
    <p:sldId id="281" r:id="rId15"/>
    <p:sldId id="282" r:id="rId16"/>
    <p:sldId id="28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191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03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381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53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252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14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76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25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743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35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0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C8F80-5796-4460-95C7-CB249F983099}" type="datetimeFigureOut">
              <a:rPr lang="en-US" smtClean="0"/>
              <a:t>5/3/2013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9687D-B36F-4B14-B282-DC4BD4381A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79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dirty="0" smtClean="0"/>
              <a:t>Riešenia dlhovej krízy v EÚ z pohľadu Slovenska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/>
              <a:t>Peter </a:t>
            </a:r>
            <a:r>
              <a:rPr lang="sk-SK" dirty="0" err="1" smtClean="0"/>
              <a:t>Goliaš</a:t>
            </a:r>
            <a:r>
              <a:rPr lang="sk-SK" dirty="0" smtClean="0"/>
              <a:t>, riaditeľ INEKO</a:t>
            </a:r>
          </a:p>
          <a:p>
            <a:pPr algn="r"/>
            <a:r>
              <a:rPr lang="sk-SK" dirty="0" smtClean="0"/>
              <a:t>6. </a:t>
            </a:r>
            <a:r>
              <a:rPr lang="sk-SK" dirty="0"/>
              <a:t>m</a:t>
            </a:r>
            <a:r>
              <a:rPr lang="sk-SK" dirty="0" smtClean="0"/>
              <a:t>ája 2013, Brno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92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Menová </a:t>
            </a:r>
            <a:r>
              <a:rPr lang="sk-SK" b="1" u="sng" dirty="0" err="1" smtClean="0"/>
              <a:t>vs</a:t>
            </a:r>
            <a:r>
              <a:rPr lang="sk-SK" b="1" u="sng" dirty="0" smtClean="0"/>
              <a:t> fiškálna únia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r>
              <a:rPr lang="sk-SK" dirty="0" smtClean="0"/>
              <a:t>Vstupom do menovej únie krajina stráca nástroje menovej politiky (úrokové sadzby, kurzové pohyby, intervencie centrálnej banky)</a:t>
            </a:r>
          </a:p>
          <a:p>
            <a:r>
              <a:rPr lang="sk-SK" dirty="0" smtClean="0"/>
              <a:t>Makroekonomickú nerovnováhu možno riešiť:</a:t>
            </a:r>
          </a:p>
          <a:p>
            <a:pPr lvl="1"/>
            <a:r>
              <a:rPr lang="sk-SK" dirty="0" smtClean="0"/>
              <a:t>Rozpočtovou politikou (dane, výdavky)</a:t>
            </a:r>
          </a:p>
          <a:p>
            <a:pPr lvl="1"/>
            <a:r>
              <a:rPr lang="sk-SK" dirty="0" smtClean="0"/>
              <a:t>Fiškálnymi transfermi z iných častí menovej únie</a:t>
            </a:r>
          </a:p>
          <a:p>
            <a:r>
              <a:rPr lang="sk-SK" dirty="0" smtClean="0"/>
              <a:t>Problém eurozóny:</a:t>
            </a:r>
          </a:p>
          <a:p>
            <a:pPr lvl="1"/>
            <a:r>
              <a:rPr lang="sk-SK" dirty="0" smtClean="0"/>
              <a:t>Bola postavená ako menová ale nie fiškálna únia (no </a:t>
            </a:r>
            <a:r>
              <a:rPr lang="sk-SK" dirty="0" err="1" smtClean="0"/>
              <a:t>bail-out</a:t>
            </a:r>
            <a:r>
              <a:rPr lang="sk-SK" dirty="0" smtClean="0"/>
              <a:t>)</a:t>
            </a:r>
          </a:p>
          <a:p>
            <a:pPr lvl="1"/>
            <a:r>
              <a:rPr lang="sk-SK" b="1" dirty="0" smtClean="0"/>
              <a:t>Hlbšia integrácia nás tlačí do fiškálnej únie, či chceme, či nechceme</a:t>
            </a:r>
          </a:p>
          <a:p>
            <a:pPr lvl="1"/>
            <a:r>
              <a:rPr lang="sk-SK" dirty="0" smtClean="0"/>
              <a:t>Nedodržiavali sa pravidlá zodpovedného hospodárenia</a:t>
            </a:r>
          </a:p>
          <a:p>
            <a:r>
              <a:rPr lang="sk-SK" dirty="0" err="1" smtClean="0"/>
              <a:t>Makro-nerovnováha</a:t>
            </a:r>
            <a:r>
              <a:rPr lang="sk-SK" dirty="0" smtClean="0"/>
              <a:t> </a:t>
            </a:r>
            <a:r>
              <a:rPr lang="sk-SK" dirty="0"/>
              <a:t>niektorých </a:t>
            </a:r>
            <a:r>
              <a:rPr lang="sk-SK" dirty="0" smtClean="0"/>
              <a:t>členov si vyžiadala fiškálne transfery (</a:t>
            </a:r>
            <a:r>
              <a:rPr lang="sk-SK" dirty="0" err="1" smtClean="0"/>
              <a:t>de</a:t>
            </a:r>
            <a:r>
              <a:rPr lang="sk-SK" dirty="0" smtClean="0"/>
              <a:t> facto vznikla fiškálna únia)</a:t>
            </a:r>
          </a:p>
          <a:p>
            <a:r>
              <a:rPr lang="sk-SK" dirty="0" smtClean="0"/>
              <a:t>Otvorené otázky:</a:t>
            </a:r>
          </a:p>
          <a:p>
            <a:pPr lvl="1"/>
            <a:r>
              <a:rPr lang="sk-SK" dirty="0" smtClean="0"/>
              <a:t>Akú podobu a rozsah bude mať fiškálna únia?</a:t>
            </a:r>
          </a:p>
          <a:p>
            <a:pPr lvl="1"/>
            <a:r>
              <a:rPr lang="sk-SK" dirty="0" smtClean="0"/>
              <a:t>Aké zaviesť pravidlá, aby v budúcnosti nevznikala lokálna </a:t>
            </a:r>
            <a:r>
              <a:rPr lang="sk-SK" dirty="0" err="1" smtClean="0"/>
              <a:t>makro-nerovnováha</a:t>
            </a:r>
            <a:r>
              <a:rPr lang="sk-SK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63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Záchranné balíky</a:t>
            </a:r>
            <a:endParaRPr lang="en-US" b="1" u="sng" dirty="0"/>
          </a:p>
        </p:txBody>
      </p:sp>
      <p:pic>
        <p:nvPicPr>
          <p:cNvPr id="1026" name="Picture 2" descr="http://media.economist.com/sites/default/files/imagecache/full-width/images/2013/03/blogs/graphic-detail/20130330_gdc3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5667375" cy="33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64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Koľko sa nám vráti?</a:t>
            </a:r>
            <a:endParaRPr lang="en-US" b="1" u="sng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3486732"/>
              </p:ext>
            </p:extLst>
          </p:nvPr>
        </p:nvGraphicFramePr>
        <p:xfrm>
          <a:off x="457200" y="1600200"/>
          <a:ext cx="807524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824"/>
                <a:gridCol w="1799222"/>
                <a:gridCol w="1945194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Záchranný balík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Očakávaná návratnosť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Priemer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Medián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Grécko, 1. balík (SR sa nezúčastnila)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Grécko</a:t>
                      </a:r>
                      <a:r>
                        <a:rPr lang="sk-SK" baseline="0" dirty="0" smtClean="0"/>
                        <a:t>, 2. balík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Írsko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Portugalsko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78%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Španielsko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Slovinsko </a:t>
                      </a:r>
                      <a:r>
                        <a:rPr lang="sk-SK" dirty="0" smtClean="0"/>
                        <a:t>(zatiaľ nepožiadalo o pomoc)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100%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Cyprus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65%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14378" y="4948823"/>
            <a:ext cx="55493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/>
              <a:t>Zdroj: Dotazník INEKO medzi 12 slovenskými ekonómami, november 2012</a:t>
            </a:r>
            <a:endParaRPr lang="en-US" sz="1400" dirty="0"/>
          </a:p>
        </p:txBody>
      </p:sp>
      <p:sp>
        <p:nvSpPr>
          <p:cNvPr id="6" name="BlokTextu 5"/>
          <p:cNvSpPr txBox="1"/>
          <p:nvPr/>
        </p:nvSpPr>
        <p:spPr>
          <a:xfrm>
            <a:off x="396411" y="5275905"/>
            <a:ext cx="74133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sk-SK" sz="2400" dirty="0" smtClean="0"/>
              <a:t>Vieme, že stratíme, ale aká bola alternatíva?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k-SK" sz="2400" dirty="0" smtClean="0"/>
              <a:t>Ide o investíciu, ktorá má svoju návratnosť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k-SK" sz="2400" dirty="0" smtClean="0"/>
              <a:t>Ako maximalizovať návratnosť, t.j. minimalizovať straty?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4035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Ako riešiť krízu?</a:t>
            </a:r>
            <a:endParaRPr lang="en-US" b="1" u="sng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0565702"/>
              </p:ext>
            </p:extLst>
          </p:nvPr>
        </p:nvGraphicFramePr>
        <p:xfrm>
          <a:off x="457200" y="1600200"/>
          <a:ext cx="8243600" cy="339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2912"/>
                <a:gridCol w="1670184"/>
                <a:gridCol w="1450504"/>
              </a:tblGrid>
              <a:tr h="316632">
                <a:tc>
                  <a:txBody>
                    <a:bodyPr/>
                    <a:lstStyle/>
                    <a:p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Názor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noProof="0" dirty="0" smtClean="0"/>
                        <a:t>Očakávanie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noProof="0" dirty="0" smtClean="0"/>
                        <a:t>Vylúčenie z eurozóny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noProof="0" smtClean="0"/>
                        <a:t>Ponechanie v eurozóne, ale bez akejkoľvek pomoci</a:t>
                      </a:r>
                      <a:endParaRPr lang="sk-SK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1" noProof="0" dirty="0" smtClean="0"/>
                        <a:t>Ponechanie v eurozóne s pomocou podmienenou ozdravnými opatreniami</a:t>
                      </a:r>
                      <a:endParaRPr lang="sk-SK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noProof="0" dirty="0" smtClean="0"/>
                        <a:t>45%</a:t>
                      </a:r>
                      <a:endParaRPr lang="sk-SK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/>
                        <a:t>45%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noProof="0" smtClean="0"/>
                        <a:t>Ponechanie v eurozóne s nepodmienenou pomocou</a:t>
                      </a:r>
                      <a:endParaRPr lang="sk-SK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noProof="0" smtClean="0"/>
                        <a:t>Ponechanie v eurozóne a riešenie problému zo strany ECB (infláciou, QE)</a:t>
                      </a:r>
                      <a:endParaRPr lang="sk-SK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3%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noProof="0" smtClean="0"/>
                        <a:t>Ponechanie v eurozóne a riešenie problému zo strany ECB nákupom dlhopisov (so sterilizáciou)</a:t>
                      </a:r>
                      <a:endParaRPr lang="sk-SK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5%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380436" y="5137446"/>
            <a:ext cx="7504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/>
              <a:t>Zdroj: Dotazník INEKO medzi 12 slovenskými ekonómami, november 2012, ide o </a:t>
            </a:r>
            <a:r>
              <a:rPr lang="sk-SK" sz="1400" dirty="0" err="1" smtClean="0"/>
              <a:t>mediánové</a:t>
            </a:r>
            <a:r>
              <a:rPr lang="sk-SK" sz="1400" dirty="0" smtClean="0"/>
              <a:t> hodnoty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40950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Aké ozdravné opatrenia?</a:t>
            </a:r>
            <a:endParaRPr lang="en-US" b="1" u="sng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5287728"/>
              </p:ext>
            </p:extLst>
          </p:nvPr>
        </p:nvGraphicFramePr>
        <p:xfrm>
          <a:off x="457200" y="1600200"/>
          <a:ext cx="8305264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8976"/>
                <a:gridCol w="1296144"/>
                <a:gridCol w="1310144"/>
              </a:tblGrid>
              <a:tr h="370840">
                <a:tc>
                  <a:txBody>
                    <a:bodyPr/>
                    <a:lstStyle/>
                    <a:p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noProof="0" dirty="0" smtClean="0"/>
                        <a:t>Názor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noProof="0" dirty="0" smtClean="0"/>
                        <a:t>Očakávanie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Obmedzovanie verejných výdavkov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23%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Zvyšovanie príjmov verejných rozpočtov vyšším zaťažením práce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5%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Zvyšovanie príjmov verejných rozpočtov nepriamymi daňami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3%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Zvyšovanie príjmov verejných rozpočtov majetkovými daňami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4%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Vytvorenie bankovej únie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15%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noProof="0" dirty="0" smtClean="0"/>
                        <a:t>Štrukturálne reformy (zákonník práce, vek odchodu do dôchodku, zdravotníctvo, školstvo, verejné obstarávanie, …)</a:t>
                      </a:r>
                      <a:endParaRPr lang="sk-SK" sz="16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noProof="0" dirty="0" smtClean="0"/>
                        <a:t>33%</a:t>
                      </a:r>
                      <a:endParaRPr lang="sk-SK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noProof="0" dirty="0" smtClean="0"/>
                        <a:t>15%</a:t>
                      </a:r>
                      <a:endParaRPr lang="sk-SK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Privatizácia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13%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Silnejší centrálny dohľad nad rozpočtami všetkých členov EÚ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Silnejší centrálny dohľad nad rozpočtami členov EÚ s vyšším než dohodnutým deficitom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10%</a:t>
                      </a:r>
                      <a:endParaRPr lang="sk-SK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noProof="0" dirty="0" smtClean="0"/>
                        <a:t>Zabezpečenie plnej návratnosti pôžičiek (napríklad zárukami)</a:t>
                      </a:r>
                      <a:endParaRPr lang="sk-SK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noProof="0" dirty="0" smtClean="0"/>
                        <a:t>0%</a:t>
                      </a:r>
                      <a:endParaRPr lang="sk-SK" noProof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25836" y="6165304"/>
            <a:ext cx="7504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/>
              <a:t>Zdroj: Dotazník INEKO medzi 12 slovenskými ekonómami, november 2012, ide o </a:t>
            </a:r>
            <a:r>
              <a:rPr lang="sk-SK" sz="1400" dirty="0" err="1" smtClean="0"/>
              <a:t>mediánové</a:t>
            </a:r>
            <a:r>
              <a:rPr lang="sk-SK" sz="1400" dirty="0" smtClean="0"/>
              <a:t> hodnoty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7528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Kto má pomáhať?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Mali by zadlženým štátom eurozóny pomáhať len štáty eurozóny alebo celá EÚ (áno / nie)?</a:t>
            </a:r>
          </a:p>
          <a:p>
            <a:r>
              <a:rPr lang="sk-SK" dirty="0" smtClean="0"/>
              <a:t>Odpovede z dotazníka INEKO medzi dvanástimi ekonómami (november 2012): 50% / 50%</a:t>
            </a:r>
          </a:p>
          <a:p>
            <a:r>
              <a:rPr lang="sk-SK" dirty="0" smtClean="0"/>
              <a:t>Slovensko je jediná krajina V4, ktorá sa priamo zúčastňuje pomoci</a:t>
            </a:r>
          </a:p>
          <a:p>
            <a:r>
              <a:rPr lang="sk-SK" dirty="0" smtClean="0"/>
              <a:t>Fínsko je jediná škandinávska krajina, ktorá sa priamo zúčastňuje pomoci</a:t>
            </a:r>
          </a:p>
          <a:p>
            <a:r>
              <a:rPr lang="sk-SK" dirty="0" smtClean="0"/>
              <a:t>Problém: Náklady nesú priamo len členovia eurozóny, ale dopady dezintegrácie by boli na všetkých približne rovnaké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85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Aké riešenia sa realizujú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Euroval</a:t>
            </a:r>
            <a:r>
              <a:rPr lang="sk-SK" dirty="0" smtClean="0"/>
              <a:t> a podmienená pomoc</a:t>
            </a:r>
          </a:p>
          <a:p>
            <a:pPr lvl="1"/>
            <a:r>
              <a:rPr lang="sk-SK" dirty="0" smtClean="0"/>
              <a:t>Najskôr dočasný, od 2012 trvalý </a:t>
            </a:r>
            <a:r>
              <a:rPr lang="sk-SK" dirty="0"/>
              <a:t>(ESM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Kapitál 700 </a:t>
            </a:r>
            <a:r>
              <a:rPr lang="sk-SK" dirty="0"/>
              <a:t>mld. </a:t>
            </a:r>
            <a:r>
              <a:rPr lang="sk-SK" dirty="0" smtClean="0"/>
              <a:t>eur, max</a:t>
            </a:r>
            <a:r>
              <a:rPr lang="sk-SK" dirty="0"/>
              <a:t>. úverová kapacita: 500 mld. </a:t>
            </a:r>
            <a:r>
              <a:rPr lang="sk-SK" dirty="0" smtClean="0"/>
              <a:t>eur</a:t>
            </a:r>
            <a:endParaRPr lang="sk-SK" dirty="0"/>
          </a:p>
          <a:p>
            <a:pPr lvl="1"/>
            <a:r>
              <a:rPr lang="sk-SK" dirty="0"/>
              <a:t>Podiel SR: 0,824%, t.j. </a:t>
            </a:r>
            <a:r>
              <a:rPr lang="sk-SK" dirty="0" smtClean="0"/>
              <a:t>5,77 </a:t>
            </a:r>
            <a:r>
              <a:rPr lang="sk-SK" dirty="0"/>
              <a:t>mld. </a:t>
            </a:r>
            <a:r>
              <a:rPr lang="sk-SK" dirty="0" smtClean="0"/>
              <a:t>eur </a:t>
            </a:r>
            <a:r>
              <a:rPr lang="sk-SK" dirty="0"/>
              <a:t>– cca 8% HDP (z toho 0,66 mld. </a:t>
            </a:r>
            <a:r>
              <a:rPr lang="sk-SK" dirty="0" smtClean="0"/>
              <a:t>eur </a:t>
            </a:r>
            <a:r>
              <a:rPr lang="sk-SK" dirty="0"/>
              <a:t>vklad v hotovosti</a:t>
            </a:r>
            <a:r>
              <a:rPr lang="sk-SK" dirty="0" smtClean="0"/>
              <a:t>)</a:t>
            </a:r>
            <a:endParaRPr lang="sk-SK" dirty="0"/>
          </a:p>
          <a:p>
            <a:pPr lvl="1"/>
            <a:r>
              <a:rPr lang="sk-SK" dirty="0"/>
              <a:t>Jún 2012: dohoda o možnosti použiť zdroje aj na </a:t>
            </a:r>
            <a:r>
              <a:rPr lang="sk-SK" dirty="0" err="1"/>
              <a:t>rekapitalizáciu</a:t>
            </a:r>
            <a:r>
              <a:rPr lang="sk-SK" dirty="0"/>
              <a:t> </a:t>
            </a:r>
            <a:r>
              <a:rPr lang="sk-SK" dirty="0" smtClean="0"/>
              <a:t>bánk</a:t>
            </a:r>
          </a:p>
          <a:p>
            <a:pPr marL="514350" indent="-514350">
              <a:spcBef>
                <a:spcPts val="1500"/>
              </a:spcBef>
              <a:buFont typeface="+mj-lt"/>
              <a:buAutoNum type="arabicPeriod"/>
            </a:pPr>
            <a:r>
              <a:rPr lang="sk-SK" dirty="0" err="1" smtClean="0"/>
              <a:t>Rekapitalizácia</a:t>
            </a:r>
            <a:r>
              <a:rPr lang="sk-SK" dirty="0" smtClean="0"/>
              <a:t> bánk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/>
              <a:t>Intervencie centrálnych bánk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/>
              <a:t>Fiškálna zmluva (hrozba pokút)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/>
              <a:t>Banková únia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57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Podmienená pomoc Grécku 1/5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smtClean="0"/>
              <a:t>Súkromní </a:t>
            </a:r>
            <a:r>
              <a:rPr lang="sk-SK" dirty="0"/>
              <a:t>veritelia stratili 75% pohľadávok </a:t>
            </a:r>
            <a:endParaRPr lang="sk-SK" dirty="0" smtClean="0"/>
          </a:p>
          <a:p>
            <a:r>
              <a:rPr lang="pl-PL" dirty="0" smtClean="0"/>
              <a:t>Dôchodková reforma: </a:t>
            </a:r>
          </a:p>
          <a:p>
            <a:pPr lvl="1"/>
            <a:r>
              <a:rPr lang="pl-PL" dirty="0" smtClean="0"/>
              <a:t>Zrušenie </a:t>
            </a:r>
            <a:r>
              <a:rPr lang="pl-PL" dirty="0"/>
              <a:t>13. a 14. </a:t>
            </a:r>
            <a:r>
              <a:rPr lang="pl-PL" dirty="0" smtClean="0"/>
              <a:t>dôchodku</a:t>
            </a:r>
          </a:p>
          <a:p>
            <a:pPr lvl="1"/>
            <a:r>
              <a:rPr lang="pl-PL" dirty="0" smtClean="0"/>
              <a:t>Zníženie dôchodkov nad 1000 eur mesačne</a:t>
            </a:r>
          </a:p>
          <a:p>
            <a:pPr lvl="1"/>
            <a:r>
              <a:rPr lang="sk-SK" dirty="0" smtClean="0"/>
              <a:t>V</a:t>
            </a:r>
            <a:r>
              <a:rPr lang="en-US" dirty="0" err="1" smtClean="0"/>
              <a:t>alorizáci</a:t>
            </a:r>
            <a:r>
              <a:rPr lang="sk-SK" dirty="0" smtClean="0"/>
              <a:t>a</a:t>
            </a:r>
            <a:r>
              <a:rPr lang="en-US" dirty="0" smtClean="0"/>
              <a:t> </a:t>
            </a:r>
            <a:r>
              <a:rPr lang="en-US" dirty="0" err="1"/>
              <a:t>dôchodkov</a:t>
            </a:r>
            <a:r>
              <a:rPr lang="en-US" dirty="0"/>
              <a:t> </a:t>
            </a:r>
            <a:r>
              <a:rPr lang="en-US" dirty="0" err="1"/>
              <a:t>podľa</a:t>
            </a:r>
            <a:r>
              <a:rPr lang="en-US" dirty="0"/>
              <a:t> </a:t>
            </a:r>
            <a:r>
              <a:rPr lang="en-US" dirty="0" err="1" smtClean="0"/>
              <a:t>inflácie</a:t>
            </a:r>
            <a:endParaRPr lang="sk-SK" dirty="0" smtClean="0"/>
          </a:p>
          <a:p>
            <a:pPr lvl="1"/>
            <a:r>
              <a:rPr lang="pl-PL" dirty="0" smtClean="0"/>
              <a:t>Predĺženie dôchodkov</a:t>
            </a:r>
            <a:r>
              <a:rPr lang="pl-PL" dirty="0"/>
              <a:t>ého veku z 55 resp. 60 rokov na </a:t>
            </a:r>
            <a:r>
              <a:rPr lang="pl-PL" dirty="0" smtClean="0"/>
              <a:t>67</a:t>
            </a:r>
          </a:p>
          <a:p>
            <a:r>
              <a:rPr lang="en-US" dirty="0" err="1"/>
              <a:t>Reforma</a:t>
            </a:r>
            <a:r>
              <a:rPr lang="en-US" dirty="0"/>
              <a:t> </a:t>
            </a:r>
            <a:r>
              <a:rPr lang="en-US" dirty="0" err="1"/>
              <a:t>verejnej</a:t>
            </a:r>
            <a:r>
              <a:rPr lang="en-US" dirty="0"/>
              <a:t> </a:t>
            </a:r>
            <a:r>
              <a:rPr lang="en-US" dirty="0" err="1"/>
              <a:t>správy</a:t>
            </a:r>
            <a:r>
              <a:rPr lang="en-US" dirty="0"/>
              <a:t>: </a:t>
            </a:r>
            <a:endParaRPr lang="sk-SK" dirty="0" smtClean="0"/>
          </a:p>
          <a:p>
            <a:pPr lvl="1"/>
            <a:r>
              <a:rPr lang="sk-SK" dirty="0" smtClean="0"/>
              <a:t>2010: </a:t>
            </a:r>
            <a:r>
              <a:rPr lang="en-US" dirty="0" err="1" smtClean="0"/>
              <a:t>Zrušenie</a:t>
            </a:r>
            <a:r>
              <a:rPr lang="en-US" dirty="0" smtClean="0"/>
              <a:t> </a:t>
            </a:r>
            <a:r>
              <a:rPr lang="en-US" dirty="0"/>
              <a:t>13. a 14. </a:t>
            </a:r>
            <a:r>
              <a:rPr lang="en-US" dirty="0" err="1"/>
              <a:t>platov</a:t>
            </a:r>
            <a:r>
              <a:rPr lang="en-US" dirty="0"/>
              <a:t> </a:t>
            </a:r>
            <a:endParaRPr lang="sk-SK" dirty="0" smtClean="0"/>
          </a:p>
          <a:p>
            <a:pPr lvl="1"/>
            <a:r>
              <a:rPr lang="sk-SK" dirty="0" smtClean="0"/>
              <a:t>2011: Z</a:t>
            </a:r>
            <a:r>
              <a:rPr lang="en-US" dirty="0" err="1" smtClean="0"/>
              <a:t>níženie</a:t>
            </a:r>
            <a:r>
              <a:rPr lang="en-US" dirty="0" smtClean="0"/>
              <a:t> </a:t>
            </a:r>
            <a:r>
              <a:rPr lang="en-US" dirty="0" err="1"/>
              <a:t>platov</a:t>
            </a:r>
            <a:r>
              <a:rPr lang="en-US" dirty="0"/>
              <a:t> o 20% od </a:t>
            </a:r>
            <a:r>
              <a:rPr lang="en-US" dirty="0" err="1"/>
              <a:t>novembra</a:t>
            </a:r>
            <a:r>
              <a:rPr lang="en-US" dirty="0"/>
              <a:t> </a:t>
            </a:r>
            <a:r>
              <a:rPr lang="en-US" dirty="0" smtClean="0"/>
              <a:t>2011</a:t>
            </a:r>
            <a:endParaRPr lang="sk-SK" dirty="0" smtClean="0"/>
          </a:p>
          <a:p>
            <a:pPr lvl="1"/>
            <a:r>
              <a:rPr lang="sk-SK" dirty="0" smtClean="0"/>
              <a:t>2011-12: P</a:t>
            </a:r>
            <a:r>
              <a:rPr lang="en-US" dirty="0" err="1" smtClean="0"/>
              <a:t>okles</a:t>
            </a:r>
            <a:r>
              <a:rPr lang="en-US" dirty="0" smtClean="0"/>
              <a:t> </a:t>
            </a:r>
            <a:r>
              <a:rPr lang="en-US" dirty="0" err="1"/>
              <a:t>počtu</a:t>
            </a:r>
            <a:r>
              <a:rPr lang="en-US" dirty="0"/>
              <a:t> </a:t>
            </a:r>
            <a:r>
              <a:rPr lang="en-US" dirty="0" err="1"/>
              <a:t>zamestnancov</a:t>
            </a:r>
            <a:r>
              <a:rPr lang="en-US" dirty="0"/>
              <a:t> </a:t>
            </a:r>
            <a:r>
              <a:rPr lang="en-US" dirty="0" err="1" smtClean="0"/>
              <a:t>približne</a:t>
            </a:r>
            <a:r>
              <a:rPr lang="en-US" dirty="0" smtClean="0"/>
              <a:t> </a:t>
            </a:r>
            <a:r>
              <a:rPr lang="en-US" dirty="0"/>
              <a:t>o 80-tisíc, </a:t>
            </a:r>
            <a:r>
              <a:rPr lang="en-US" dirty="0" smtClean="0"/>
              <a:t>do </a:t>
            </a:r>
            <a:r>
              <a:rPr lang="en-US" dirty="0" err="1"/>
              <a:t>roku</a:t>
            </a:r>
            <a:r>
              <a:rPr lang="en-US" dirty="0"/>
              <a:t> 2015 </a:t>
            </a:r>
            <a:r>
              <a:rPr lang="en-US" dirty="0" err="1"/>
              <a:t>má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počet</a:t>
            </a:r>
            <a:r>
              <a:rPr lang="en-US" dirty="0"/>
              <a:t> </a:t>
            </a:r>
            <a:r>
              <a:rPr lang="en-US" dirty="0" err="1"/>
              <a:t>klesnúť</a:t>
            </a:r>
            <a:r>
              <a:rPr lang="en-US" dirty="0"/>
              <a:t> o </a:t>
            </a:r>
            <a:r>
              <a:rPr lang="en-US" dirty="0" err="1"/>
              <a:t>ďalších</a:t>
            </a:r>
            <a:r>
              <a:rPr lang="en-US" dirty="0"/>
              <a:t> </a:t>
            </a:r>
            <a:r>
              <a:rPr lang="en-US" dirty="0" smtClean="0"/>
              <a:t>70-tisíc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90528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Podmienená pomoc Grécku 2/5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Reforma</a:t>
            </a:r>
            <a:r>
              <a:rPr lang="en-US" dirty="0"/>
              <a:t> </a:t>
            </a:r>
            <a:r>
              <a:rPr lang="en-US" dirty="0" err="1"/>
              <a:t>trhu</a:t>
            </a:r>
            <a:r>
              <a:rPr lang="en-US" dirty="0"/>
              <a:t> </a:t>
            </a:r>
            <a:r>
              <a:rPr lang="en-US" dirty="0" err="1"/>
              <a:t>práce</a:t>
            </a:r>
            <a:r>
              <a:rPr lang="en-US" dirty="0"/>
              <a:t>: </a:t>
            </a:r>
            <a:endParaRPr lang="sk-SK" dirty="0" smtClean="0"/>
          </a:p>
          <a:p>
            <a:pPr lvl="1"/>
            <a:r>
              <a:rPr lang="en-US" dirty="0" err="1" smtClean="0"/>
              <a:t>Zníženie</a:t>
            </a:r>
            <a:r>
              <a:rPr lang="en-US" dirty="0" smtClean="0"/>
              <a:t> </a:t>
            </a:r>
            <a:r>
              <a:rPr lang="en-US" dirty="0" err="1"/>
              <a:t>minimálnej</a:t>
            </a:r>
            <a:r>
              <a:rPr lang="en-US" dirty="0"/>
              <a:t> </a:t>
            </a:r>
            <a:r>
              <a:rPr lang="en-US" dirty="0" err="1" smtClean="0"/>
              <a:t>mzdy</a:t>
            </a:r>
            <a:r>
              <a:rPr lang="sk-SK" dirty="0" smtClean="0"/>
              <a:t> </a:t>
            </a:r>
            <a:r>
              <a:rPr lang="en-US" dirty="0" smtClean="0"/>
              <a:t>v</a:t>
            </a:r>
            <a:r>
              <a:rPr lang="en-US" dirty="0"/>
              <a:t> </a:t>
            </a:r>
            <a:r>
              <a:rPr lang="en-US" dirty="0" err="1"/>
              <a:t>roku</a:t>
            </a:r>
            <a:r>
              <a:rPr lang="en-US" dirty="0"/>
              <a:t> 2012 z 877 </a:t>
            </a:r>
            <a:r>
              <a:rPr lang="en-US" dirty="0" err="1"/>
              <a:t>eur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684 </a:t>
            </a:r>
            <a:r>
              <a:rPr lang="en-US" dirty="0" err="1"/>
              <a:t>eur</a:t>
            </a:r>
            <a:r>
              <a:rPr lang="en-US" dirty="0"/>
              <a:t>, </a:t>
            </a:r>
            <a:r>
              <a:rPr lang="en-US" dirty="0" err="1"/>
              <a:t>t.j.</a:t>
            </a:r>
            <a:r>
              <a:rPr lang="en-US" dirty="0"/>
              <a:t> z </a:t>
            </a:r>
            <a:r>
              <a:rPr lang="en-US" dirty="0" err="1"/>
              <a:t>približne</a:t>
            </a:r>
            <a:r>
              <a:rPr lang="en-US" dirty="0"/>
              <a:t> 50% </a:t>
            </a:r>
            <a:r>
              <a:rPr lang="en-US" dirty="0" err="1"/>
              <a:t>na</a:t>
            </a:r>
            <a:r>
              <a:rPr lang="en-US" dirty="0"/>
              <a:t> 39% </a:t>
            </a:r>
            <a:r>
              <a:rPr lang="en-US" dirty="0" err="1"/>
              <a:t>priemernej</a:t>
            </a:r>
            <a:r>
              <a:rPr lang="en-US" dirty="0"/>
              <a:t> </a:t>
            </a:r>
            <a:r>
              <a:rPr lang="en-US" dirty="0" err="1"/>
              <a:t>mzdy</a:t>
            </a:r>
            <a:r>
              <a:rPr lang="en-US" dirty="0"/>
              <a:t>. </a:t>
            </a:r>
            <a:endParaRPr lang="sk-SK" dirty="0" smtClean="0"/>
          </a:p>
          <a:p>
            <a:pPr lvl="1"/>
            <a:r>
              <a:rPr lang="en-US" dirty="0" smtClean="0"/>
              <a:t>V</a:t>
            </a:r>
            <a:r>
              <a:rPr lang="en-US" dirty="0"/>
              <a:t> </a:t>
            </a:r>
            <a:r>
              <a:rPr lang="en-US" dirty="0" err="1"/>
              <a:t>roku</a:t>
            </a:r>
            <a:r>
              <a:rPr lang="en-US" dirty="0"/>
              <a:t> 2012 </a:t>
            </a:r>
            <a:r>
              <a:rPr lang="en-US" dirty="0" err="1"/>
              <a:t>klesli</a:t>
            </a:r>
            <a:r>
              <a:rPr lang="en-US" dirty="0"/>
              <a:t> </a:t>
            </a:r>
            <a:r>
              <a:rPr lang="en-US" dirty="0" err="1"/>
              <a:t>mzdy</a:t>
            </a:r>
            <a:r>
              <a:rPr lang="en-US" dirty="0"/>
              <a:t> v </a:t>
            </a:r>
            <a:r>
              <a:rPr lang="en-US" dirty="0" err="1"/>
              <a:t>sektoroch</a:t>
            </a:r>
            <a:r>
              <a:rPr lang="en-US" dirty="0"/>
              <a:t> s </a:t>
            </a:r>
            <a:r>
              <a:rPr lang="en-US" dirty="0" err="1"/>
              <a:t>kolektívnym</a:t>
            </a:r>
            <a:r>
              <a:rPr lang="en-US" dirty="0"/>
              <a:t> </a:t>
            </a:r>
            <a:r>
              <a:rPr lang="en-US" dirty="0" err="1"/>
              <a:t>vyjednávaním</a:t>
            </a:r>
            <a:r>
              <a:rPr lang="en-US" dirty="0"/>
              <a:t> </a:t>
            </a:r>
            <a:r>
              <a:rPr lang="en-US" dirty="0" err="1"/>
              <a:t>zhruba</a:t>
            </a:r>
            <a:r>
              <a:rPr lang="en-US" dirty="0"/>
              <a:t> o 20</a:t>
            </a:r>
            <a:r>
              <a:rPr lang="en-US" dirty="0" smtClean="0"/>
              <a:t>%</a:t>
            </a:r>
            <a:r>
              <a:rPr lang="sk-SK" dirty="0" smtClean="0"/>
              <a:t>.</a:t>
            </a:r>
          </a:p>
          <a:p>
            <a:r>
              <a:rPr lang="en-US" dirty="0"/>
              <a:t>V </a:t>
            </a:r>
            <a:r>
              <a:rPr lang="en-US" dirty="0" err="1"/>
              <a:t>rebríčku</a:t>
            </a:r>
            <a:r>
              <a:rPr lang="en-US" dirty="0"/>
              <a:t> </a:t>
            </a:r>
            <a:r>
              <a:rPr lang="en-US" dirty="0" err="1"/>
              <a:t>Svetovej</a:t>
            </a:r>
            <a:r>
              <a:rPr lang="en-US" dirty="0"/>
              <a:t> </a:t>
            </a:r>
            <a:r>
              <a:rPr lang="en-US" dirty="0" err="1"/>
              <a:t>banky</a:t>
            </a:r>
            <a:r>
              <a:rPr lang="en-US" dirty="0"/>
              <a:t> Doing Business 2013 </a:t>
            </a:r>
            <a:r>
              <a:rPr lang="en-US" dirty="0" err="1"/>
              <a:t>Grécko</a:t>
            </a:r>
            <a:r>
              <a:rPr lang="en-US" dirty="0"/>
              <a:t> </a:t>
            </a:r>
            <a:r>
              <a:rPr lang="en-US" dirty="0" err="1"/>
              <a:t>stúplo</a:t>
            </a:r>
            <a:r>
              <a:rPr lang="en-US" dirty="0"/>
              <a:t> o 11 </a:t>
            </a:r>
            <a:r>
              <a:rPr lang="en-US" dirty="0" err="1"/>
              <a:t>miest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78. </a:t>
            </a:r>
            <a:r>
              <a:rPr lang="en-US" dirty="0" err="1"/>
              <a:t>miesto</a:t>
            </a:r>
            <a:r>
              <a:rPr lang="en-US" dirty="0"/>
              <a:t>, </a:t>
            </a:r>
            <a:r>
              <a:rPr lang="en-US" dirty="0" err="1"/>
              <a:t>čím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zaradilo</a:t>
            </a:r>
            <a:r>
              <a:rPr lang="en-US" dirty="0"/>
              <a:t> </a:t>
            </a:r>
            <a:r>
              <a:rPr lang="en-US" dirty="0" err="1"/>
              <a:t>medzi</a:t>
            </a:r>
            <a:r>
              <a:rPr lang="en-US" dirty="0"/>
              <a:t> </a:t>
            </a:r>
            <a:r>
              <a:rPr lang="sk-SK" dirty="0" smtClean="0"/>
              <a:t>10 </a:t>
            </a:r>
            <a:r>
              <a:rPr lang="en-US" dirty="0" err="1" smtClean="0"/>
              <a:t>najlepších</a:t>
            </a:r>
            <a:r>
              <a:rPr lang="en-US" dirty="0" smtClean="0"/>
              <a:t> </a:t>
            </a:r>
            <a:r>
              <a:rPr lang="en-US" dirty="0" err="1" smtClean="0"/>
              <a:t>skokanov</a:t>
            </a:r>
            <a:r>
              <a:rPr lang="en-US" dirty="0" smtClean="0"/>
              <a:t>.</a:t>
            </a:r>
            <a:endParaRPr lang="sk-SK" dirty="0" smtClean="0"/>
          </a:p>
          <a:p>
            <a:r>
              <a:rPr lang="en-US" dirty="0" err="1"/>
              <a:t>Reforma</a:t>
            </a:r>
            <a:r>
              <a:rPr lang="en-US" dirty="0"/>
              <a:t> </a:t>
            </a:r>
            <a:r>
              <a:rPr lang="en-US" dirty="0" err="1"/>
              <a:t>zdravotníctva</a:t>
            </a:r>
            <a:r>
              <a:rPr lang="en-US" dirty="0" smtClean="0"/>
              <a:t>:</a:t>
            </a:r>
            <a:r>
              <a:rPr lang="sk-SK" dirty="0" smtClean="0"/>
              <a:t> </a:t>
            </a:r>
          </a:p>
          <a:p>
            <a:pPr lvl="1"/>
            <a:r>
              <a:rPr lang="sk-SK" dirty="0" smtClean="0"/>
              <a:t>E</a:t>
            </a:r>
            <a:r>
              <a:rPr lang="en-US" dirty="0" err="1" smtClean="0"/>
              <a:t>lektronické</a:t>
            </a:r>
            <a:r>
              <a:rPr lang="en-US" dirty="0" smtClean="0"/>
              <a:t> </a:t>
            </a:r>
            <a:r>
              <a:rPr lang="en-US" dirty="0" err="1" smtClean="0"/>
              <a:t>predpisovani</a:t>
            </a:r>
            <a:r>
              <a:rPr lang="sk-SK" dirty="0" smtClean="0"/>
              <a:t>e</a:t>
            </a:r>
            <a:r>
              <a:rPr lang="en-US" dirty="0" smtClean="0"/>
              <a:t> </a:t>
            </a:r>
            <a:r>
              <a:rPr lang="en-US" dirty="0" err="1" smtClean="0"/>
              <a:t>liekov</a:t>
            </a:r>
            <a:endParaRPr lang="sk-SK" dirty="0" smtClean="0"/>
          </a:p>
          <a:p>
            <a:pPr lvl="1"/>
            <a:r>
              <a:rPr lang="sk-SK" dirty="0" smtClean="0"/>
              <a:t>P</a:t>
            </a:r>
            <a:r>
              <a:rPr lang="en-US" dirty="0" err="1" smtClean="0"/>
              <a:t>ovinné</a:t>
            </a:r>
            <a:r>
              <a:rPr lang="en-US" dirty="0" smtClean="0"/>
              <a:t> </a:t>
            </a:r>
            <a:r>
              <a:rPr lang="en-US" dirty="0" err="1"/>
              <a:t>predpisovanie</a:t>
            </a:r>
            <a:r>
              <a:rPr lang="en-US" dirty="0"/>
              <a:t> </a:t>
            </a:r>
            <a:r>
              <a:rPr lang="en-US" dirty="0" err="1"/>
              <a:t>účinnej</a:t>
            </a:r>
            <a:r>
              <a:rPr lang="en-US" dirty="0"/>
              <a:t> </a:t>
            </a:r>
            <a:r>
              <a:rPr lang="en-US" dirty="0" err="1"/>
              <a:t>látky</a:t>
            </a:r>
            <a:r>
              <a:rPr lang="en-US" dirty="0"/>
              <a:t> (</a:t>
            </a:r>
            <a:r>
              <a:rPr lang="en-US" dirty="0" err="1"/>
              <a:t>tzv</a:t>
            </a:r>
            <a:r>
              <a:rPr lang="en-US" dirty="0"/>
              <a:t>. </a:t>
            </a:r>
            <a:r>
              <a:rPr lang="en-US" dirty="0" err="1"/>
              <a:t>generická</a:t>
            </a:r>
            <a:r>
              <a:rPr lang="en-US" dirty="0"/>
              <a:t> </a:t>
            </a:r>
            <a:r>
              <a:rPr lang="en-US" dirty="0" err="1"/>
              <a:t>preskribcia</a:t>
            </a:r>
            <a:r>
              <a:rPr lang="en-US" dirty="0" smtClean="0"/>
              <a:t>)</a:t>
            </a:r>
            <a:r>
              <a:rPr lang="sk-SK" dirty="0" smtClean="0"/>
              <a:t>,</a:t>
            </a:r>
            <a:r>
              <a:rPr lang="en-US" dirty="0" smtClean="0"/>
              <a:t> </a:t>
            </a:r>
            <a:r>
              <a:rPr lang="en-US" dirty="0" err="1"/>
              <a:t>povinná</a:t>
            </a:r>
            <a:r>
              <a:rPr lang="en-US" dirty="0"/>
              <a:t> </a:t>
            </a:r>
            <a:r>
              <a:rPr lang="en-US" dirty="0" err="1"/>
              <a:t>generická</a:t>
            </a:r>
            <a:r>
              <a:rPr lang="en-US" dirty="0"/>
              <a:t> </a:t>
            </a:r>
            <a:r>
              <a:rPr lang="en-US" dirty="0" err="1"/>
              <a:t>substitúcia</a:t>
            </a:r>
            <a:r>
              <a:rPr lang="en-US" dirty="0"/>
              <a:t> </a:t>
            </a:r>
            <a:r>
              <a:rPr lang="en-US" dirty="0" err="1"/>
              <a:t>liekov</a:t>
            </a:r>
            <a:r>
              <a:rPr lang="en-US" dirty="0"/>
              <a:t> v </a:t>
            </a:r>
            <a:r>
              <a:rPr lang="en-US" dirty="0" err="1" smtClean="0"/>
              <a:t>lekárňach</a:t>
            </a:r>
            <a:endParaRPr lang="sk-SK" dirty="0" smtClean="0"/>
          </a:p>
          <a:p>
            <a:pPr lvl="1"/>
            <a:r>
              <a:rPr lang="sk-SK" dirty="0" smtClean="0"/>
              <a:t>R</a:t>
            </a:r>
            <a:r>
              <a:rPr lang="en-US" dirty="0" err="1" smtClean="0"/>
              <a:t>ozšírené</a:t>
            </a:r>
            <a:r>
              <a:rPr lang="en-US" dirty="0" smtClean="0"/>
              <a:t> </a:t>
            </a:r>
            <a:r>
              <a:rPr lang="en-US" dirty="0" err="1"/>
              <a:t>doplatky</a:t>
            </a:r>
            <a:r>
              <a:rPr lang="en-US" dirty="0"/>
              <a:t> </a:t>
            </a:r>
            <a:r>
              <a:rPr lang="en-US" dirty="0" err="1" smtClean="0"/>
              <a:t>pacientov</a:t>
            </a:r>
            <a:r>
              <a:rPr lang="sk-SK" dirty="0" smtClean="0"/>
              <a:t> na lieky</a:t>
            </a:r>
          </a:p>
          <a:p>
            <a:r>
              <a:rPr lang="en-US" dirty="0" err="1"/>
              <a:t>Školstvo</a:t>
            </a:r>
            <a:r>
              <a:rPr lang="en-US" dirty="0" smtClean="0"/>
              <a:t>:</a:t>
            </a:r>
            <a:r>
              <a:rPr lang="sk-SK" dirty="0" smtClean="0"/>
              <a:t> Z</a:t>
            </a:r>
            <a:r>
              <a:rPr lang="en-US" dirty="0" err="1" smtClean="0"/>
              <a:t>rušených</a:t>
            </a:r>
            <a:r>
              <a:rPr lang="en-US" dirty="0" smtClean="0"/>
              <a:t> </a:t>
            </a:r>
            <a:r>
              <a:rPr lang="en-US" dirty="0"/>
              <a:t>bolo </a:t>
            </a:r>
            <a:r>
              <a:rPr lang="en-US" dirty="0" err="1" smtClean="0"/>
              <a:t>zhruba</a:t>
            </a:r>
            <a:r>
              <a:rPr lang="en-US" dirty="0" smtClean="0"/>
              <a:t> </a:t>
            </a:r>
            <a:r>
              <a:rPr lang="en-US" dirty="0" err="1" smtClean="0"/>
              <a:t>dvetisíc</a:t>
            </a:r>
            <a:r>
              <a:rPr lang="sk-SK" dirty="0" smtClean="0"/>
              <a:t> </a:t>
            </a:r>
            <a:r>
              <a:rPr lang="en-US" dirty="0" err="1" smtClean="0"/>
              <a:t>malých</a:t>
            </a:r>
            <a:r>
              <a:rPr lang="en-US" dirty="0" smtClean="0"/>
              <a:t> </a:t>
            </a:r>
            <a:r>
              <a:rPr lang="en-US" dirty="0" err="1"/>
              <a:t>škôl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96460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Podmienená pomoc Grécku 3/5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Daňová</a:t>
            </a:r>
            <a:r>
              <a:rPr lang="en-US" dirty="0" smtClean="0"/>
              <a:t> </a:t>
            </a:r>
            <a:r>
              <a:rPr lang="en-US" dirty="0" err="1"/>
              <a:t>reforma</a:t>
            </a:r>
            <a:r>
              <a:rPr lang="en-US" dirty="0"/>
              <a:t>: </a:t>
            </a:r>
            <a:endParaRPr lang="sk-SK" dirty="0" smtClean="0"/>
          </a:p>
          <a:p>
            <a:pPr lvl="1"/>
            <a:r>
              <a:rPr lang="en-US" dirty="0" err="1" smtClean="0"/>
              <a:t>Zvýšenie</a:t>
            </a:r>
            <a:r>
              <a:rPr lang="en-US" dirty="0" smtClean="0"/>
              <a:t> </a:t>
            </a:r>
            <a:r>
              <a:rPr lang="en-US" dirty="0" err="1"/>
              <a:t>dane</a:t>
            </a:r>
            <a:r>
              <a:rPr lang="en-US" dirty="0"/>
              <a:t> z </a:t>
            </a:r>
            <a:r>
              <a:rPr lang="en-US" dirty="0" err="1"/>
              <a:t>tabaku</a:t>
            </a:r>
            <a:r>
              <a:rPr lang="en-US" dirty="0"/>
              <a:t> a z </a:t>
            </a:r>
            <a:r>
              <a:rPr lang="en-US" dirty="0" err="1"/>
              <a:t>hazardu</a:t>
            </a:r>
            <a:r>
              <a:rPr lang="en-US" dirty="0"/>
              <a:t>, </a:t>
            </a:r>
            <a:r>
              <a:rPr lang="en-US" dirty="0" err="1"/>
              <a:t>zvýšenie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z </a:t>
            </a:r>
            <a:r>
              <a:rPr lang="en-US" dirty="0" err="1"/>
              <a:t>úrokov</a:t>
            </a:r>
            <a:r>
              <a:rPr lang="en-US" dirty="0"/>
              <a:t> z 10% </a:t>
            </a:r>
            <a:r>
              <a:rPr lang="en-US" dirty="0" err="1"/>
              <a:t>na</a:t>
            </a:r>
            <a:r>
              <a:rPr lang="en-US" dirty="0"/>
              <a:t> 15%. </a:t>
            </a:r>
            <a:endParaRPr lang="sk-SK" dirty="0" smtClean="0"/>
          </a:p>
          <a:p>
            <a:pPr lvl="1"/>
            <a:r>
              <a:rPr lang="en-US" dirty="0" err="1" smtClean="0"/>
              <a:t>Zrušenie</a:t>
            </a:r>
            <a:r>
              <a:rPr lang="en-US" dirty="0" smtClean="0"/>
              <a:t> </a:t>
            </a:r>
            <a:r>
              <a:rPr lang="en-US" dirty="0" err="1"/>
              <a:t>špeciálnych</a:t>
            </a:r>
            <a:r>
              <a:rPr lang="en-US" dirty="0"/>
              <a:t> </a:t>
            </a:r>
            <a:r>
              <a:rPr lang="en-US" dirty="0" err="1"/>
              <a:t>daňových</a:t>
            </a:r>
            <a:r>
              <a:rPr lang="en-US" dirty="0"/>
              <a:t> </a:t>
            </a:r>
            <a:r>
              <a:rPr lang="en-US" dirty="0" err="1"/>
              <a:t>režimov</a:t>
            </a:r>
            <a:r>
              <a:rPr lang="en-US" dirty="0"/>
              <a:t> (</a:t>
            </a:r>
            <a:r>
              <a:rPr lang="en-US" dirty="0" err="1"/>
              <a:t>napr</a:t>
            </a:r>
            <a:r>
              <a:rPr lang="en-US" dirty="0"/>
              <a:t>. pre </a:t>
            </a:r>
            <a:r>
              <a:rPr lang="en-US" dirty="0" err="1"/>
              <a:t>farmárov</a:t>
            </a:r>
            <a:r>
              <a:rPr lang="en-US" dirty="0"/>
              <a:t> a </a:t>
            </a:r>
            <a:r>
              <a:rPr lang="en-US" dirty="0" err="1"/>
              <a:t>rybárov</a:t>
            </a:r>
            <a:r>
              <a:rPr lang="en-US" dirty="0"/>
              <a:t>), </a:t>
            </a:r>
            <a:r>
              <a:rPr lang="en-US" dirty="0" err="1"/>
              <a:t>daňových</a:t>
            </a:r>
            <a:r>
              <a:rPr lang="en-US" dirty="0"/>
              <a:t> </a:t>
            </a:r>
            <a:r>
              <a:rPr lang="en-US" dirty="0" err="1"/>
              <a:t>výdavkov</a:t>
            </a:r>
            <a:r>
              <a:rPr lang="en-US" dirty="0"/>
              <a:t> a </a:t>
            </a:r>
            <a:r>
              <a:rPr lang="en-US" dirty="0" err="1"/>
              <a:t>úľav</a:t>
            </a:r>
            <a:r>
              <a:rPr lang="en-US" dirty="0"/>
              <a:t> (</a:t>
            </a:r>
            <a:r>
              <a:rPr lang="en-US" dirty="0" err="1"/>
              <a:t>napr</a:t>
            </a:r>
            <a:r>
              <a:rPr lang="en-US" dirty="0"/>
              <a:t>. pre SZČO a </a:t>
            </a:r>
            <a:r>
              <a:rPr lang="en-US" dirty="0" err="1"/>
              <a:t>tzv</a:t>
            </a:r>
            <a:r>
              <a:rPr lang="en-US" dirty="0"/>
              <a:t>. „</a:t>
            </a:r>
            <a:r>
              <a:rPr lang="en-US" dirty="0" err="1"/>
              <a:t>profesionálne</a:t>
            </a:r>
            <a:r>
              <a:rPr lang="en-US" dirty="0"/>
              <a:t>“ </a:t>
            </a:r>
            <a:r>
              <a:rPr lang="en-US" dirty="0" err="1" smtClean="0"/>
              <a:t>povolania</a:t>
            </a:r>
            <a:r>
              <a:rPr lang="sk-SK" dirty="0" smtClean="0"/>
              <a:t>)</a:t>
            </a:r>
            <a:r>
              <a:rPr lang="en-US" dirty="0" smtClean="0"/>
              <a:t>. </a:t>
            </a:r>
            <a:endParaRPr lang="sk-SK" dirty="0" smtClean="0"/>
          </a:p>
          <a:p>
            <a:pPr lvl="1"/>
            <a:r>
              <a:rPr lang="en-US" dirty="0" err="1" smtClean="0"/>
              <a:t>Predtým</a:t>
            </a:r>
            <a:r>
              <a:rPr lang="en-US" dirty="0" smtClean="0"/>
              <a:t> </a:t>
            </a:r>
            <a:r>
              <a:rPr lang="en-US" dirty="0" err="1"/>
              <a:t>plošné</a:t>
            </a:r>
            <a:r>
              <a:rPr lang="en-US" dirty="0"/>
              <a:t> </a:t>
            </a:r>
            <a:r>
              <a:rPr lang="en-US" dirty="0" err="1"/>
              <a:t>daňové</a:t>
            </a:r>
            <a:r>
              <a:rPr lang="en-US" dirty="0"/>
              <a:t> </a:t>
            </a:r>
            <a:r>
              <a:rPr lang="en-US" dirty="0" err="1"/>
              <a:t>úľavy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deti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začali</a:t>
            </a:r>
            <a:r>
              <a:rPr lang="en-US" dirty="0"/>
              <a:t> </a:t>
            </a:r>
            <a:r>
              <a:rPr lang="en-US" dirty="0" err="1"/>
              <a:t>testovať</a:t>
            </a:r>
            <a:r>
              <a:rPr lang="en-US" dirty="0"/>
              <a:t> </a:t>
            </a:r>
            <a:r>
              <a:rPr lang="en-US" dirty="0" err="1"/>
              <a:t>podľa</a:t>
            </a:r>
            <a:r>
              <a:rPr lang="en-US" dirty="0"/>
              <a:t> </a:t>
            </a:r>
            <a:r>
              <a:rPr lang="en-US" dirty="0" err="1"/>
              <a:t>prostriedkov</a:t>
            </a:r>
            <a:r>
              <a:rPr lang="en-US" dirty="0"/>
              <a:t>, </a:t>
            </a:r>
            <a:r>
              <a:rPr lang="en-US" dirty="0" err="1"/>
              <a:t>t.j.</a:t>
            </a:r>
            <a:r>
              <a:rPr lang="en-US" dirty="0"/>
              <a:t> </a:t>
            </a:r>
            <a:r>
              <a:rPr lang="en-US" dirty="0" err="1"/>
              <a:t>príjmu</a:t>
            </a:r>
            <a:r>
              <a:rPr lang="en-US" dirty="0"/>
              <a:t> a </a:t>
            </a:r>
            <a:r>
              <a:rPr lang="en-US" dirty="0" err="1"/>
              <a:t>majetku</a:t>
            </a:r>
            <a:r>
              <a:rPr lang="en-US" dirty="0"/>
              <a:t> (means testing). </a:t>
            </a:r>
            <a:endParaRPr lang="sk-SK" dirty="0" smtClean="0"/>
          </a:p>
          <a:p>
            <a:pPr lvl="1"/>
            <a:r>
              <a:rPr lang="en-US" dirty="0" err="1" smtClean="0"/>
              <a:t>Pri</a:t>
            </a:r>
            <a:r>
              <a:rPr lang="en-US" dirty="0" smtClean="0"/>
              <a:t> </a:t>
            </a:r>
            <a:r>
              <a:rPr lang="en-US" dirty="0" err="1"/>
              <a:t>firmách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daň</a:t>
            </a:r>
            <a:r>
              <a:rPr lang="en-US" dirty="0"/>
              <a:t> </a:t>
            </a:r>
            <a:r>
              <a:rPr lang="en-US" dirty="0" err="1"/>
              <a:t>zo</a:t>
            </a:r>
            <a:r>
              <a:rPr lang="en-US" dirty="0"/>
              <a:t> </a:t>
            </a:r>
            <a:r>
              <a:rPr lang="en-US" dirty="0" err="1"/>
              <a:t>zisku</a:t>
            </a:r>
            <a:r>
              <a:rPr lang="en-US" dirty="0"/>
              <a:t> </a:t>
            </a:r>
            <a:r>
              <a:rPr lang="en-US" dirty="0" err="1"/>
              <a:t>zvýšila</a:t>
            </a:r>
            <a:r>
              <a:rPr lang="en-US" dirty="0"/>
              <a:t> z 20% </a:t>
            </a:r>
            <a:r>
              <a:rPr lang="en-US" dirty="0" err="1"/>
              <a:t>na</a:t>
            </a:r>
            <a:r>
              <a:rPr lang="en-US" dirty="0"/>
              <a:t> 26% a </a:t>
            </a:r>
            <a:r>
              <a:rPr lang="en-US" dirty="0" err="1"/>
              <a:t>daň</a:t>
            </a:r>
            <a:r>
              <a:rPr lang="en-US" dirty="0"/>
              <a:t> z dividend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znížila</a:t>
            </a:r>
            <a:r>
              <a:rPr lang="en-US" dirty="0"/>
              <a:t> z 25% </a:t>
            </a:r>
            <a:r>
              <a:rPr lang="en-US" dirty="0" err="1"/>
              <a:t>na</a:t>
            </a:r>
            <a:r>
              <a:rPr lang="en-US" dirty="0"/>
              <a:t> 10%, </a:t>
            </a:r>
            <a:r>
              <a:rPr lang="en-US" dirty="0" err="1"/>
              <a:t>efektívne</a:t>
            </a:r>
            <a:r>
              <a:rPr lang="en-US" dirty="0"/>
              <a:t> </a:t>
            </a:r>
            <a:r>
              <a:rPr lang="en-US" dirty="0" err="1"/>
              <a:t>zdaňovanie</a:t>
            </a:r>
            <a:r>
              <a:rPr lang="en-US" dirty="0"/>
              <a:t> </a:t>
            </a:r>
            <a:r>
              <a:rPr lang="en-US" dirty="0" err="1"/>
              <a:t>ziskov</a:t>
            </a:r>
            <a:r>
              <a:rPr lang="en-US" dirty="0"/>
              <a:t> </a:t>
            </a:r>
            <a:r>
              <a:rPr lang="en-US" dirty="0" err="1"/>
              <a:t>firiem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znížilo</a:t>
            </a:r>
            <a:r>
              <a:rPr lang="en-US" dirty="0"/>
              <a:t> </a:t>
            </a:r>
            <a:r>
              <a:rPr lang="en-US" dirty="0" err="1"/>
              <a:t>zo</a:t>
            </a:r>
            <a:r>
              <a:rPr lang="en-US" dirty="0"/>
              <a:t> 40% </a:t>
            </a:r>
            <a:r>
              <a:rPr lang="en-US" dirty="0" err="1"/>
              <a:t>na</a:t>
            </a:r>
            <a:r>
              <a:rPr lang="en-US" dirty="0"/>
              <a:t> 33,4</a:t>
            </a:r>
            <a:r>
              <a:rPr lang="en-US" dirty="0" smtClean="0"/>
              <a:t>%.</a:t>
            </a:r>
            <a:endParaRPr lang="sk-SK" dirty="0" smtClean="0"/>
          </a:p>
          <a:p>
            <a:pPr lvl="1"/>
            <a:r>
              <a:rPr lang="sk-SK" dirty="0" smtClean="0"/>
              <a:t>Zníženie dane z príjmu pre nízkopríjmových</a:t>
            </a:r>
          </a:p>
        </p:txBody>
      </p:sp>
    </p:spTree>
    <p:extLst>
      <p:ext uri="{BB962C8B-B14F-4D97-AF65-F5344CB8AC3E}">
        <p14:creationId xmlns:p14="http://schemas.microsoft.com/office/powerpoint/2010/main" val="196460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Podmienená pomoc Grécku 4/5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R</a:t>
            </a:r>
            <a:r>
              <a:rPr lang="en-US" dirty="0" err="1" smtClean="0"/>
              <a:t>adikálne</a:t>
            </a:r>
            <a:r>
              <a:rPr lang="en-US" dirty="0" smtClean="0"/>
              <a:t> </a:t>
            </a:r>
            <a:r>
              <a:rPr lang="en-US" dirty="0" err="1"/>
              <a:t>zníženie</a:t>
            </a:r>
            <a:r>
              <a:rPr lang="en-US" dirty="0"/>
              <a:t> </a:t>
            </a:r>
            <a:r>
              <a:rPr lang="en-US" dirty="0" err="1"/>
              <a:t>primárneho</a:t>
            </a:r>
            <a:r>
              <a:rPr lang="en-US" dirty="0"/>
              <a:t> </a:t>
            </a:r>
            <a:r>
              <a:rPr lang="en-US" dirty="0" err="1"/>
              <a:t>deficitu</a:t>
            </a:r>
            <a:r>
              <a:rPr lang="en-US" dirty="0"/>
              <a:t> </a:t>
            </a:r>
            <a:r>
              <a:rPr lang="en-US" dirty="0" err="1"/>
              <a:t>verejných</a:t>
            </a:r>
            <a:r>
              <a:rPr lang="en-US" dirty="0"/>
              <a:t> </a:t>
            </a:r>
            <a:r>
              <a:rPr lang="en-US" dirty="0" err="1"/>
              <a:t>financií</a:t>
            </a:r>
            <a:r>
              <a:rPr lang="en-US" dirty="0"/>
              <a:t> (</a:t>
            </a:r>
            <a:r>
              <a:rPr lang="en-US" dirty="0" err="1"/>
              <a:t>t.j.</a:t>
            </a:r>
            <a:r>
              <a:rPr lang="en-US" dirty="0"/>
              <a:t> </a:t>
            </a:r>
            <a:r>
              <a:rPr lang="en-US" dirty="0" err="1"/>
              <a:t>očisteného</a:t>
            </a:r>
            <a:r>
              <a:rPr lang="en-US" dirty="0"/>
              <a:t> o </a:t>
            </a:r>
            <a:r>
              <a:rPr lang="en-US" dirty="0" err="1"/>
              <a:t>splátky</a:t>
            </a:r>
            <a:r>
              <a:rPr lang="en-US" dirty="0"/>
              <a:t> </a:t>
            </a:r>
            <a:r>
              <a:rPr lang="en-US" dirty="0" err="1"/>
              <a:t>úrokov</a:t>
            </a:r>
            <a:r>
              <a:rPr lang="en-US" dirty="0"/>
              <a:t>), </a:t>
            </a:r>
            <a:r>
              <a:rPr lang="en-US" dirty="0" err="1"/>
              <a:t>ktorý</a:t>
            </a:r>
            <a:r>
              <a:rPr lang="en-US" dirty="0"/>
              <a:t> v </a:t>
            </a:r>
            <a:r>
              <a:rPr lang="en-US" dirty="0" err="1"/>
              <a:t>rokoch</a:t>
            </a:r>
            <a:r>
              <a:rPr lang="en-US" dirty="0"/>
              <a:t> 2009 </a:t>
            </a:r>
            <a:r>
              <a:rPr lang="en-US" dirty="0" err="1"/>
              <a:t>až</a:t>
            </a:r>
            <a:r>
              <a:rPr lang="en-US" dirty="0"/>
              <a:t> 2012 </a:t>
            </a:r>
            <a:r>
              <a:rPr lang="en-US" dirty="0" err="1"/>
              <a:t>klesol</a:t>
            </a:r>
            <a:r>
              <a:rPr lang="en-US" dirty="0"/>
              <a:t> </a:t>
            </a:r>
            <a:r>
              <a:rPr lang="en-US" dirty="0" err="1"/>
              <a:t>približne</a:t>
            </a:r>
            <a:r>
              <a:rPr lang="en-US" dirty="0"/>
              <a:t> o 9 </a:t>
            </a:r>
            <a:r>
              <a:rPr lang="en-US" dirty="0" err="1"/>
              <a:t>percentuálnych</a:t>
            </a:r>
            <a:r>
              <a:rPr lang="en-US" dirty="0"/>
              <a:t> </a:t>
            </a:r>
            <a:r>
              <a:rPr lang="en-US" dirty="0" err="1"/>
              <a:t>bodov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úroveň</a:t>
            </a:r>
            <a:r>
              <a:rPr lang="en-US" dirty="0"/>
              <a:t> 1,5% </a:t>
            </a:r>
            <a:r>
              <a:rPr lang="en-US" dirty="0" smtClean="0"/>
              <a:t>HDP</a:t>
            </a:r>
            <a:endParaRPr lang="sk-SK" dirty="0" smtClean="0"/>
          </a:p>
          <a:p>
            <a:r>
              <a:rPr lang="en-US" dirty="0" err="1"/>
              <a:t>Konsolidácia</a:t>
            </a:r>
            <a:r>
              <a:rPr lang="en-US" dirty="0"/>
              <a:t> v </a:t>
            </a:r>
            <a:r>
              <a:rPr lang="en-US" dirty="0" err="1"/>
              <a:t>objeme</a:t>
            </a:r>
            <a:r>
              <a:rPr lang="en-US" dirty="0"/>
              <a:t> 7,3% HDP </a:t>
            </a:r>
            <a:r>
              <a:rPr lang="en-US" dirty="0" err="1"/>
              <a:t>bude</a:t>
            </a:r>
            <a:r>
              <a:rPr lang="en-US" dirty="0"/>
              <a:t> </a:t>
            </a:r>
            <a:r>
              <a:rPr lang="en-US" dirty="0" err="1"/>
              <a:t>pokračovať</a:t>
            </a:r>
            <a:r>
              <a:rPr lang="en-US" dirty="0"/>
              <a:t> </a:t>
            </a:r>
            <a:r>
              <a:rPr lang="en-US" dirty="0" err="1"/>
              <a:t>aj</a:t>
            </a:r>
            <a:r>
              <a:rPr lang="en-US" dirty="0"/>
              <a:t> v </a:t>
            </a:r>
            <a:r>
              <a:rPr lang="en-US" dirty="0" err="1"/>
              <a:t>rokoch</a:t>
            </a:r>
            <a:r>
              <a:rPr lang="en-US" dirty="0"/>
              <a:t> 2013 a 2014, </a:t>
            </a:r>
            <a:r>
              <a:rPr lang="en-US" dirty="0" err="1"/>
              <a:t>pričom</a:t>
            </a:r>
            <a:r>
              <a:rPr lang="en-US" dirty="0"/>
              <a:t> </a:t>
            </a:r>
            <a:r>
              <a:rPr lang="en-US" dirty="0" err="1"/>
              <a:t>viac</a:t>
            </a:r>
            <a:r>
              <a:rPr lang="en-US" dirty="0"/>
              <a:t> </a:t>
            </a:r>
            <a:r>
              <a:rPr lang="en-US" dirty="0" err="1"/>
              <a:t>než</a:t>
            </a:r>
            <a:r>
              <a:rPr lang="en-US" dirty="0"/>
              <a:t> </a:t>
            </a:r>
            <a:r>
              <a:rPr lang="en-US" dirty="0" err="1"/>
              <a:t>polovicu</a:t>
            </a:r>
            <a:r>
              <a:rPr lang="en-US" dirty="0"/>
              <a:t> </a:t>
            </a:r>
            <a:r>
              <a:rPr lang="en-US" dirty="0" err="1"/>
              <a:t>ozdravného</a:t>
            </a:r>
            <a:r>
              <a:rPr lang="en-US" dirty="0"/>
              <a:t> </a:t>
            </a:r>
            <a:r>
              <a:rPr lang="en-US" dirty="0" err="1"/>
              <a:t>balíka</a:t>
            </a:r>
            <a:r>
              <a:rPr lang="en-US" dirty="0"/>
              <a:t> </a:t>
            </a:r>
            <a:r>
              <a:rPr lang="en-US" dirty="0" err="1"/>
              <a:t>predstavujú</a:t>
            </a:r>
            <a:r>
              <a:rPr lang="en-US" dirty="0"/>
              <a:t> </a:t>
            </a:r>
            <a:r>
              <a:rPr lang="en-US" dirty="0" err="1"/>
              <a:t>ďalšie</a:t>
            </a:r>
            <a:r>
              <a:rPr lang="en-US" dirty="0"/>
              <a:t> </a:t>
            </a:r>
            <a:r>
              <a:rPr lang="en-US" dirty="0" err="1"/>
              <a:t>úspory</a:t>
            </a:r>
            <a:r>
              <a:rPr lang="en-US" dirty="0"/>
              <a:t> v </a:t>
            </a:r>
            <a:r>
              <a:rPr lang="en-US" dirty="0" err="1"/>
              <a:t>dôchodkoch</a:t>
            </a:r>
            <a:r>
              <a:rPr lang="en-US" dirty="0"/>
              <a:t> a </a:t>
            </a:r>
            <a:r>
              <a:rPr lang="en-US" dirty="0" err="1"/>
              <a:t>mzdách</a:t>
            </a:r>
            <a:r>
              <a:rPr lang="en-US" dirty="0"/>
              <a:t> </a:t>
            </a:r>
            <a:r>
              <a:rPr lang="en-US" dirty="0" err="1"/>
              <a:t>vo</a:t>
            </a:r>
            <a:r>
              <a:rPr lang="en-US" dirty="0"/>
              <a:t> </a:t>
            </a:r>
            <a:r>
              <a:rPr lang="en-US" dirty="0" err="1"/>
              <a:t>verejnom</a:t>
            </a:r>
            <a:r>
              <a:rPr lang="en-US" dirty="0"/>
              <a:t> </a:t>
            </a:r>
            <a:r>
              <a:rPr lang="en-US" dirty="0" err="1"/>
              <a:t>sektore</a:t>
            </a:r>
            <a:r>
              <a:rPr lang="en-US" dirty="0"/>
              <a:t>.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61678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Podmienená pomoc Grécku 5/5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Problémy:</a:t>
            </a:r>
          </a:p>
          <a:p>
            <a:pPr lvl="1"/>
            <a:r>
              <a:rPr lang="sk-SK" dirty="0" smtClean="0"/>
              <a:t>Vysoký dlh</a:t>
            </a:r>
          </a:p>
          <a:p>
            <a:pPr lvl="1"/>
            <a:r>
              <a:rPr lang="sk-SK" dirty="0" smtClean="0"/>
              <a:t>Politické riziká</a:t>
            </a:r>
          </a:p>
          <a:p>
            <a:pPr lvl="1"/>
            <a:r>
              <a:rPr lang="sk-SK" dirty="0" smtClean="0"/>
              <a:t>Hlbší než očakávaný </a:t>
            </a:r>
            <a:r>
              <a:rPr lang="en-US" dirty="0" err="1" smtClean="0"/>
              <a:t>prepad</a:t>
            </a:r>
            <a:r>
              <a:rPr lang="en-US" dirty="0" smtClean="0"/>
              <a:t> </a:t>
            </a:r>
            <a:r>
              <a:rPr lang="en-US" dirty="0" err="1" smtClean="0"/>
              <a:t>ekonomiky</a:t>
            </a:r>
            <a:r>
              <a:rPr lang="sk-SK" dirty="0" smtClean="0"/>
              <a:t>: Odklad</a:t>
            </a:r>
            <a:r>
              <a:rPr lang="en-US" dirty="0" smtClean="0"/>
              <a:t> </a:t>
            </a:r>
            <a:r>
              <a:rPr lang="en-US" dirty="0" err="1" smtClean="0"/>
              <a:t>plán</a:t>
            </a:r>
            <a:r>
              <a:rPr lang="sk-SK" dirty="0" smtClean="0"/>
              <a:t>u</a:t>
            </a:r>
            <a:r>
              <a:rPr lang="en-US" dirty="0" smtClean="0"/>
              <a:t> </a:t>
            </a:r>
            <a:r>
              <a:rPr lang="en-US" dirty="0" err="1"/>
              <a:t>dosiahnuť</a:t>
            </a:r>
            <a:r>
              <a:rPr lang="en-US" dirty="0"/>
              <a:t> </a:t>
            </a:r>
            <a:r>
              <a:rPr lang="en-US" dirty="0" err="1"/>
              <a:t>primárny</a:t>
            </a:r>
            <a:r>
              <a:rPr lang="en-US" dirty="0"/>
              <a:t> </a:t>
            </a:r>
            <a:r>
              <a:rPr lang="en-US" dirty="0" err="1"/>
              <a:t>prebytok</a:t>
            </a:r>
            <a:r>
              <a:rPr lang="en-US" dirty="0"/>
              <a:t> 4,5% HDP z </a:t>
            </a:r>
            <a:r>
              <a:rPr lang="en-US" dirty="0" err="1"/>
              <a:t>roku</a:t>
            </a:r>
            <a:r>
              <a:rPr lang="en-US" dirty="0"/>
              <a:t> 2014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rok</a:t>
            </a:r>
            <a:r>
              <a:rPr lang="en-US" dirty="0"/>
              <a:t> </a:t>
            </a:r>
            <a:r>
              <a:rPr lang="en-US" dirty="0" smtClean="0"/>
              <a:t>2016</a:t>
            </a:r>
            <a:endParaRPr lang="sk-SK" dirty="0" smtClean="0"/>
          </a:p>
          <a:p>
            <a:r>
              <a:rPr lang="en-US" dirty="0" err="1" smtClean="0"/>
              <a:t>Sklamaním</a:t>
            </a:r>
            <a:r>
              <a:rPr lang="en-US" dirty="0" smtClean="0"/>
              <a:t> </a:t>
            </a:r>
            <a:r>
              <a:rPr lang="en-US" dirty="0"/>
              <a:t>je </a:t>
            </a:r>
            <a:r>
              <a:rPr lang="en-US" dirty="0" smtClean="0"/>
              <a:t>tempo </a:t>
            </a:r>
            <a:r>
              <a:rPr lang="en-US" dirty="0" err="1" smtClean="0"/>
              <a:t>privatizácie</a:t>
            </a:r>
            <a:r>
              <a:rPr lang="sk-SK" dirty="0" smtClean="0"/>
              <a:t>, </a:t>
            </a:r>
            <a:r>
              <a:rPr lang="en-US" dirty="0" err="1"/>
              <a:t>liberalizácia</a:t>
            </a:r>
            <a:r>
              <a:rPr lang="en-US" dirty="0"/>
              <a:t> </a:t>
            </a:r>
            <a:r>
              <a:rPr lang="en-US" dirty="0" err="1"/>
              <a:t>trhov</a:t>
            </a:r>
            <a:r>
              <a:rPr lang="en-US" dirty="0"/>
              <a:t> </a:t>
            </a:r>
            <a:r>
              <a:rPr lang="en-US" dirty="0" err="1"/>
              <a:t>tovaru</a:t>
            </a:r>
            <a:r>
              <a:rPr lang="en-US" dirty="0"/>
              <a:t> a </a:t>
            </a:r>
            <a:r>
              <a:rPr lang="en-US" dirty="0" err="1" smtClean="0"/>
              <a:t>služieb</a:t>
            </a:r>
            <a:endParaRPr lang="sk-SK" dirty="0" smtClean="0"/>
          </a:p>
          <a:p>
            <a:r>
              <a:rPr lang="sk-SK" dirty="0" smtClean="0"/>
              <a:t>Nedostatočné je </a:t>
            </a:r>
            <a:r>
              <a:rPr lang="en-US" dirty="0" err="1" smtClean="0"/>
              <a:t>zníženie</a:t>
            </a:r>
            <a:r>
              <a:rPr lang="en-US" dirty="0" smtClean="0"/>
              <a:t> </a:t>
            </a:r>
            <a:r>
              <a:rPr lang="en-US" dirty="0" err="1"/>
              <a:t>odstupného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maximálne</a:t>
            </a:r>
            <a:r>
              <a:rPr lang="en-US" dirty="0"/>
              <a:t> 12 </a:t>
            </a:r>
            <a:r>
              <a:rPr lang="en-US" dirty="0" err="1"/>
              <a:t>mesačných</a:t>
            </a:r>
            <a:r>
              <a:rPr lang="en-US" dirty="0"/>
              <a:t> </a:t>
            </a:r>
            <a:r>
              <a:rPr lang="en-US" dirty="0" err="1"/>
              <a:t>platov</a:t>
            </a:r>
            <a:r>
              <a:rPr lang="en-US" dirty="0"/>
              <a:t> a </a:t>
            </a:r>
            <a:r>
              <a:rPr lang="en-US" dirty="0" err="1"/>
              <a:t>zníženie</a:t>
            </a:r>
            <a:r>
              <a:rPr lang="en-US" dirty="0"/>
              <a:t> </a:t>
            </a:r>
            <a:r>
              <a:rPr lang="en-US" dirty="0" err="1"/>
              <a:t>výpovednej</a:t>
            </a:r>
            <a:r>
              <a:rPr lang="en-US" dirty="0"/>
              <a:t> </a:t>
            </a:r>
            <a:r>
              <a:rPr lang="en-US" dirty="0" err="1"/>
              <a:t>doby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4 </a:t>
            </a:r>
            <a:r>
              <a:rPr lang="en-US" dirty="0" err="1"/>
              <a:t>mesiace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52823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Dilema: Škrty </a:t>
            </a:r>
            <a:r>
              <a:rPr lang="sk-SK" b="1" u="sng" dirty="0" err="1" smtClean="0"/>
              <a:t>vs</a:t>
            </a:r>
            <a:r>
              <a:rPr lang="sk-SK" b="1" u="sng" dirty="0" smtClean="0"/>
              <a:t> rast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Dlhová pasca:</a:t>
            </a:r>
          </a:p>
          <a:p>
            <a:pPr lvl="1"/>
            <a:r>
              <a:rPr lang="sk-SK" dirty="0" smtClean="0"/>
              <a:t>Škrty spomaľujú rast (recesia), rastie dlh na HDP</a:t>
            </a:r>
          </a:p>
          <a:p>
            <a:pPr lvl="1"/>
            <a:r>
              <a:rPr lang="sk-SK" dirty="0" smtClean="0"/>
              <a:t>Rast cez verejné investície si vyžaduje ďalšie zadlžovanie (dôležitá je kvalita investícií)</a:t>
            </a:r>
          </a:p>
          <a:p>
            <a:r>
              <a:rPr lang="sk-SK" dirty="0" smtClean="0"/>
              <a:t>Východiská:</a:t>
            </a:r>
          </a:p>
          <a:p>
            <a:pPr lvl="1"/>
            <a:r>
              <a:rPr lang="sk-SK" dirty="0" smtClean="0"/>
              <a:t>Privatizácia a splácanie dlhu</a:t>
            </a:r>
          </a:p>
          <a:p>
            <a:pPr lvl="1"/>
            <a:r>
              <a:rPr lang="sk-SK" dirty="0" smtClean="0"/>
              <a:t>Štrukturálne reformy (rast cez vyššiu konkurencieschopnosť)</a:t>
            </a:r>
          </a:p>
          <a:p>
            <a:pPr lvl="1"/>
            <a:r>
              <a:rPr lang="sk-SK" dirty="0" smtClean="0"/>
              <a:t>Riadený bankrot (</a:t>
            </a:r>
            <a:r>
              <a:rPr lang="sk-SK" dirty="0" err="1" smtClean="0"/>
              <a:t>H</a:t>
            </a:r>
            <a:r>
              <a:rPr lang="sk-SK" dirty="0" err="1" smtClean="0"/>
              <a:t>aircut</a:t>
            </a:r>
            <a:r>
              <a:rPr lang="sk-SK" dirty="0" smtClean="0"/>
              <a:t>), pravidlá </a:t>
            </a:r>
            <a:r>
              <a:rPr lang="sk-SK" dirty="0" smtClean="0"/>
              <a:t>pre </a:t>
            </a:r>
            <a:r>
              <a:rPr lang="sk-SK" dirty="0" err="1" smtClean="0"/>
              <a:t>rekapitalizáciu</a:t>
            </a:r>
            <a:r>
              <a:rPr lang="sk-SK" dirty="0" smtClean="0"/>
              <a:t> </a:t>
            </a:r>
            <a:r>
              <a:rPr lang="sk-SK" dirty="0" smtClean="0"/>
              <a:t>bánk</a:t>
            </a:r>
            <a:endParaRPr lang="sk-SK" dirty="0"/>
          </a:p>
          <a:p>
            <a:pPr lvl="1"/>
            <a:r>
              <a:rPr lang="sk-SK" dirty="0" smtClean="0"/>
              <a:t>ECB – inflácia ???</a:t>
            </a:r>
          </a:p>
          <a:p>
            <a:pPr lvl="1"/>
            <a:r>
              <a:rPr lang="sk-SK" dirty="0" smtClean="0"/>
              <a:t>Lepšia nálada ???</a:t>
            </a:r>
          </a:p>
          <a:p>
            <a:r>
              <a:rPr lang="sk-SK" dirty="0" smtClean="0"/>
              <a:t>Prevencia:</a:t>
            </a:r>
          </a:p>
          <a:p>
            <a:pPr lvl="1"/>
            <a:r>
              <a:rPr lang="sk-SK" dirty="0" smtClean="0"/>
              <a:t>Pravidlá (fiškálna rada, dlhová brzda)</a:t>
            </a:r>
          </a:p>
          <a:p>
            <a:pPr lvl="1"/>
            <a:r>
              <a:rPr lang="sk-SK" dirty="0" smtClean="0"/>
              <a:t>Tvorba rezerv v </a:t>
            </a:r>
            <a:r>
              <a:rPr lang="sk-SK" dirty="0"/>
              <a:t>č</a:t>
            </a:r>
            <a:r>
              <a:rPr lang="sk-SK" dirty="0" smtClean="0"/>
              <a:t>ase rastu</a:t>
            </a:r>
          </a:p>
          <a:p>
            <a:pPr lvl="1"/>
            <a:r>
              <a:rPr lang="sk-SK" dirty="0" smtClean="0"/>
              <a:t>Osveta o nebezpečenstve vysokého dlhu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85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Dlhy vyspelého sveta</a:t>
            </a:r>
            <a:endParaRPr lang="en-US" b="1" u="sng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268760"/>
            <a:ext cx="851535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5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sk-SK" b="1" u="sng" dirty="0" smtClean="0"/>
              <a:t>Ďakujem za </a:t>
            </a:r>
            <a:r>
              <a:rPr lang="sk-SK" b="1" u="sng" dirty="0" smtClean="0"/>
              <a:t>pozornosť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21276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2328</TotalTime>
  <Words>802</Words>
  <Application>Microsoft Office PowerPoint</Application>
  <PresentationFormat>Prezentácia na obrazovke (4:3)</PresentationFormat>
  <Paragraphs>173</Paragraphs>
  <Slides>16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17" baseType="lpstr">
      <vt:lpstr>Motív Office</vt:lpstr>
      <vt:lpstr>Riešenia dlhovej krízy v EÚ z pohľadu Slovenska</vt:lpstr>
      <vt:lpstr>Menová vs fiškálna únia</vt:lpstr>
      <vt:lpstr>Záchranné balíky</vt:lpstr>
      <vt:lpstr>Koľko sa nám vráti?</vt:lpstr>
      <vt:lpstr>Ako riešiť krízu?</vt:lpstr>
      <vt:lpstr>Aké ozdravné opatrenia?</vt:lpstr>
      <vt:lpstr>Kto má pomáhať?</vt:lpstr>
      <vt:lpstr>Aké riešenia sa realizujú</vt:lpstr>
      <vt:lpstr>Podmienená pomoc Grécku 1/5</vt:lpstr>
      <vt:lpstr>Podmienená pomoc Grécku 2/5</vt:lpstr>
      <vt:lpstr>Podmienená pomoc Grécku 3/5</vt:lpstr>
      <vt:lpstr>Podmienená pomoc Grécku 4/5</vt:lpstr>
      <vt:lpstr>Podmienená pomoc Grécku 5/5</vt:lpstr>
      <vt:lpstr>Dilema: Škrty vs rast</vt:lpstr>
      <vt:lpstr>Dlhy vyspelého sveta</vt:lpstr>
      <vt:lpstr>Ďakujem za pozornosť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Ako riešiť dlhovú krízu v EÚ</dc:title>
  <dc:creator>Peter Golias</dc:creator>
  <cp:lastModifiedBy>Peter Golias</cp:lastModifiedBy>
  <cp:revision>83</cp:revision>
  <dcterms:created xsi:type="dcterms:W3CDTF">2013-03-14T15:55:21Z</dcterms:created>
  <dcterms:modified xsi:type="dcterms:W3CDTF">2013-05-03T10:09:58Z</dcterms:modified>
</cp:coreProperties>
</file>