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8" r:id="rId5"/>
    <p:sldId id="271" r:id="rId6"/>
    <p:sldId id="266" r:id="rId7"/>
    <p:sldId id="269" r:id="rId8"/>
    <p:sldId id="27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502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676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937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86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260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142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92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54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84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80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907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70E2D-A7C5-4464-9750-6D7E14BD6125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98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u="sng" dirty="0"/>
              <a:t>Piliere dôchodkového </a:t>
            </a:r>
            <a:r>
              <a:rPr lang="sk-SK" b="1" u="sng" dirty="0" smtClean="0"/>
              <a:t>systému – reformné možnosti, skúsenosti SR</a:t>
            </a:r>
            <a:endParaRPr lang="en-US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riaditeľ INEKO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27.2.2013, Bratislava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69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Reformné možnosti 1/2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4056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sk-SK" dirty="0" smtClean="0"/>
              <a:t>Východisko: Dávkovo definovaný priebežný systém je kvôli starnutiu obyvateľstva neudržateľný. Možné riešenia:</a:t>
            </a:r>
          </a:p>
          <a:p>
            <a:pPr marL="571500" indent="-514350">
              <a:buFont typeface="+mj-lt"/>
              <a:buAutoNum type="arabicPeriod"/>
            </a:pPr>
            <a:r>
              <a:rPr lang="sk-SK" dirty="0" smtClean="0"/>
              <a:t>Parametrické zmeny </a:t>
            </a:r>
          </a:p>
          <a:p>
            <a:pPr lvl="1"/>
            <a:r>
              <a:rPr lang="sk-SK" dirty="0" smtClean="0"/>
              <a:t>Zmena odvodov, dôchodkového veku, valorizácie, atď.</a:t>
            </a:r>
          </a:p>
          <a:p>
            <a:pPr lvl="1"/>
            <a:r>
              <a:rPr lang="sk-SK" dirty="0" smtClean="0"/>
              <a:t>Dilema: Zásluhovosť </a:t>
            </a:r>
            <a:r>
              <a:rPr lang="sk-SK" dirty="0" err="1" smtClean="0"/>
              <a:t>vs</a:t>
            </a:r>
            <a:r>
              <a:rPr lang="sk-SK" dirty="0" smtClean="0"/>
              <a:t>. Solidarita</a:t>
            </a:r>
          </a:p>
          <a:p>
            <a:pPr lvl="1"/>
            <a:r>
              <a:rPr lang="sk-SK" dirty="0" smtClean="0"/>
              <a:t>Riziká: Politická priechodnosť, odďaľovanie zmien, spomaľovanie ekon. rastu</a:t>
            </a:r>
          </a:p>
          <a:p>
            <a:pPr lvl="1"/>
            <a:r>
              <a:rPr lang="sk-SK" dirty="0" smtClean="0"/>
              <a:t>Nemecko, SR, ČR, Slovinsko, atď.</a:t>
            </a:r>
          </a:p>
          <a:p>
            <a:pPr marL="571500" indent="-514350">
              <a:buFont typeface="+mj-lt"/>
              <a:buAutoNum type="arabicPeriod"/>
            </a:pPr>
            <a:r>
              <a:rPr lang="sk-SK" dirty="0" smtClean="0"/>
              <a:t>Premena na príspevkovo definovaný priebežný systém, tzv. NDC:</a:t>
            </a:r>
          </a:p>
          <a:p>
            <a:pPr lvl="1"/>
            <a:r>
              <a:rPr lang="sk-SK" dirty="0" smtClean="0"/>
              <a:t>Virtuálne účty, anuita</a:t>
            </a:r>
          </a:p>
          <a:p>
            <a:pPr lvl="1"/>
            <a:r>
              <a:rPr lang="sk-SK" dirty="0" smtClean="0"/>
              <a:t>Plná zásluhovosť, nízke transformačné náklady</a:t>
            </a:r>
          </a:p>
          <a:p>
            <a:pPr lvl="1"/>
            <a:r>
              <a:rPr lang="sk-SK" dirty="0" smtClean="0"/>
              <a:t>Riziká: Technická realizovateľnosť, sociálne dosahy</a:t>
            </a:r>
          </a:p>
          <a:p>
            <a:pPr lvl="1"/>
            <a:r>
              <a:rPr lang="sk-SK" dirty="0" smtClean="0"/>
              <a:t>Švédsko, Taliansko, Lotyšsko, Poľsko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7603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Reformné možnosti 2/2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 lnSpcReduction="20000"/>
          </a:bodyPr>
          <a:lstStyle/>
          <a:p>
            <a:pPr marL="571500" indent="-514350">
              <a:buFont typeface="+mj-lt"/>
              <a:buAutoNum type="arabicPeriod" startAt="3"/>
            </a:pPr>
            <a:r>
              <a:rPr lang="sk-SK" dirty="0" smtClean="0"/>
              <a:t>Aspoň čiastočná premena na fondový systém</a:t>
            </a:r>
          </a:p>
          <a:p>
            <a:pPr lvl="1"/>
            <a:r>
              <a:rPr lang="sk-SK" dirty="0" smtClean="0"/>
              <a:t>Plná zásluhovosť</a:t>
            </a:r>
          </a:p>
          <a:p>
            <a:pPr lvl="1"/>
            <a:r>
              <a:rPr lang="sk-SK" dirty="0" smtClean="0"/>
              <a:t>Riziká: Vysoké transformačné náklady, politické zásahy</a:t>
            </a:r>
          </a:p>
          <a:p>
            <a:pPr lvl="1"/>
            <a:r>
              <a:rPr lang="sk-SK" dirty="0" smtClean="0"/>
              <a:t>SR, Poľsko, Maďarsko, Chorvátsko, Estónsko, atď.</a:t>
            </a:r>
          </a:p>
          <a:p>
            <a:pPr marL="571500" indent="-514350">
              <a:buFont typeface="+mj-lt"/>
              <a:buAutoNum type="arabicPeriod" startAt="3"/>
            </a:pPr>
            <a:r>
              <a:rPr lang="sk-SK" dirty="0" smtClean="0"/>
              <a:t>Redukcia dôchodku na základnú sociálnu dávku</a:t>
            </a:r>
          </a:p>
          <a:p>
            <a:pPr lvl="1"/>
            <a:r>
              <a:rPr lang="sk-SK" sz="2900" dirty="0"/>
              <a:t>Plná solidarita, nulová zásluhovosť</a:t>
            </a:r>
          </a:p>
          <a:p>
            <a:pPr lvl="1"/>
            <a:r>
              <a:rPr lang="sk-SK" sz="2900" dirty="0"/>
              <a:t>Riziká: Vysoké transformačné náklady, neplnenie </a:t>
            </a:r>
            <a:r>
              <a:rPr lang="sk-SK" sz="2900" dirty="0" smtClean="0"/>
              <a:t>sľubov a tým oslabenie dôvery poistencov</a:t>
            </a:r>
            <a:endParaRPr lang="sk-SK" sz="2900" dirty="0"/>
          </a:p>
          <a:p>
            <a:pPr lvl="1"/>
            <a:r>
              <a:rPr lang="sk-SK" sz="2900" dirty="0"/>
              <a:t>Nový Zéland, Veľká Británia (zatiaľ len zámer)</a:t>
            </a:r>
          </a:p>
          <a:p>
            <a:pPr marL="571500" indent="-514350">
              <a:buFont typeface="+mj-lt"/>
              <a:buAutoNum type="arabicPeriod" startAt="3"/>
            </a:pPr>
            <a:r>
              <a:rPr lang="sk-SK" dirty="0" smtClean="0"/>
              <a:t>Podpora dobrovoľných schém</a:t>
            </a:r>
            <a:endParaRPr lang="sk-SK" dirty="0"/>
          </a:p>
          <a:p>
            <a:pPr lvl="1"/>
            <a:r>
              <a:rPr lang="sk-SK" sz="2900" dirty="0"/>
              <a:t>Osveta, daňové úľavy</a:t>
            </a:r>
          </a:p>
        </p:txBody>
      </p:sp>
    </p:spTree>
    <p:extLst>
      <p:ext uri="{BB962C8B-B14F-4D97-AF65-F5344CB8AC3E}">
        <p14:creationId xmlns:p14="http://schemas.microsoft.com/office/powerpoint/2010/main" val="317471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Skúsenosti SR 1/2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2004: Parametrické zmeny 1. piliera:</a:t>
            </a:r>
          </a:p>
          <a:p>
            <a:pPr lvl="1"/>
            <a:r>
              <a:rPr lang="sk-SK" dirty="0" smtClean="0"/>
              <a:t>Predĺženie </a:t>
            </a:r>
            <a:r>
              <a:rPr lang="sk-SK" dirty="0" err="1" smtClean="0"/>
              <a:t>dôch</a:t>
            </a:r>
            <a:r>
              <a:rPr lang="sk-SK" dirty="0" smtClean="0"/>
              <a:t>. veku postupne na 62 rokov pre obe pohlavia</a:t>
            </a:r>
          </a:p>
          <a:p>
            <a:pPr lvl="1"/>
            <a:r>
              <a:rPr lang="sk-SK" dirty="0" smtClean="0"/>
              <a:t>Nový vzorec: Postupné posilňovanie zásluhovosti</a:t>
            </a:r>
          </a:p>
          <a:p>
            <a:pPr lvl="1"/>
            <a:r>
              <a:rPr lang="sk-SK" dirty="0" smtClean="0"/>
              <a:t>Od 2006 automatická valorizácia (tzv. švajčiarska metóda)</a:t>
            </a:r>
          </a:p>
          <a:p>
            <a:r>
              <a:rPr lang="sk-SK" dirty="0" smtClean="0"/>
              <a:t>2005: Vznik 2. piliera, odvody 9% z hrubej mzdy:</a:t>
            </a:r>
          </a:p>
          <a:p>
            <a:pPr lvl="1"/>
            <a:r>
              <a:rPr lang="sk-SK" dirty="0" smtClean="0"/>
              <a:t>Dobrovoľný vstup cca 1,5 milióna ľudí (60% ľudí v ekonomicky aktívnom veku</a:t>
            </a:r>
            <a:r>
              <a:rPr lang="sk-SK" dirty="0" smtClean="0"/>
              <a:t>)</a:t>
            </a:r>
            <a:endParaRPr lang="sk-SK" dirty="0" smtClean="0"/>
          </a:p>
          <a:p>
            <a:pPr lvl="1"/>
            <a:r>
              <a:rPr lang="sk-SK" dirty="0" smtClean="0"/>
              <a:t>Výpadok príjmov Sociálnej poisťovne cca 1,2% HDP ročne</a:t>
            </a:r>
          </a:p>
          <a:p>
            <a:r>
              <a:rPr lang="sk-SK" dirty="0" smtClean="0"/>
              <a:t>2005-13: Povinný/dobrovoľný </a:t>
            </a:r>
            <a:r>
              <a:rPr lang="sk-SK" dirty="0" smtClean="0"/>
              <a:t>vstup mladých do 2. piliera </a:t>
            </a:r>
          </a:p>
          <a:p>
            <a:pPr lvl="1"/>
            <a:r>
              <a:rPr lang="sk-SK" dirty="0" smtClean="0"/>
              <a:t>2005: Povinný </a:t>
            </a:r>
          </a:p>
          <a:p>
            <a:pPr lvl="1"/>
            <a:r>
              <a:rPr lang="sk-SK" dirty="0" smtClean="0"/>
              <a:t>2008</a:t>
            </a:r>
            <a:r>
              <a:rPr lang="sk-SK" dirty="0" smtClean="0"/>
              <a:t>: Dobrovoľný (2009-10 reálne </a:t>
            </a:r>
            <a:r>
              <a:rPr lang="sk-SK" dirty="0"/>
              <a:t>vstupovalo </a:t>
            </a:r>
            <a:r>
              <a:rPr lang="sk-SK" dirty="0" smtClean="0"/>
              <a:t>len 13% mladých)</a:t>
            </a:r>
          </a:p>
          <a:p>
            <a:pPr lvl="1"/>
            <a:r>
              <a:rPr lang="sk-SK" dirty="0" smtClean="0"/>
              <a:t>2011: </a:t>
            </a:r>
            <a:r>
              <a:rPr lang="sk-SK" dirty="0" smtClean="0"/>
              <a:t>Povinný</a:t>
            </a:r>
            <a:endParaRPr lang="sk-SK" dirty="0" smtClean="0"/>
          </a:p>
          <a:p>
            <a:pPr lvl="1"/>
            <a:r>
              <a:rPr lang="sk-SK" dirty="0" smtClean="0"/>
              <a:t>2013: </a:t>
            </a:r>
            <a:r>
              <a:rPr lang="sk-SK" dirty="0" smtClean="0"/>
              <a:t>Dobrovoľný</a:t>
            </a:r>
            <a:endParaRPr lang="sk-SK" dirty="0" smtClean="0"/>
          </a:p>
          <a:p>
            <a:r>
              <a:rPr lang="sk-SK" dirty="0" smtClean="0"/>
              <a:t>2008, 2008-09, 2012-13: Trojnásobné otvorenie 2. piliera, výstup cca 15% ľudí</a:t>
            </a:r>
          </a:p>
        </p:txBody>
      </p:sp>
    </p:spTree>
    <p:extLst>
      <p:ext uri="{BB962C8B-B14F-4D97-AF65-F5344CB8AC3E}">
        <p14:creationId xmlns:p14="http://schemas.microsoft.com/office/powerpoint/2010/main" val="136105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Skúsenosti SR 2/2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7500" lnSpcReduction="20000"/>
          </a:bodyPr>
          <a:lstStyle/>
          <a:p>
            <a:r>
              <a:rPr lang="sk-SK" dirty="0"/>
              <a:t>2009: Doplácanie strát v 2. pilieri v 6-mesačných intervaloch – výpredaj akcií aj dlhopisov, nivelizovanie výnosov vo fondoch </a:t>
            </a:r>
          </a:p>
          <a:p>
            <a:r>
              <a:rPr lang="sk-SK" dirty="0"/>
              <a:t>2012: Zníženie odvodov do 2. piliera z 9% na 4</a:t>
            </a:r>
            <a:r>
              <a:rPr lang="sk-SK" dirty="0" smtClean="0"/>
              <a:t>% (plán zvýšiť na 6% postupne od 2017-24)</a:t>
            </a:r>
            <a:endParaRPr lang="sk-SK" dirty="0"/>
          </a:p>
          <a:p>
            <a:r>
              <a:rPr lang="sk-SK" dirty="0" smtClean="0"/>
              <a:t>2013-17</a:t>
            </a:r>
            <a:r>
              <a:rPr lang="sk-SK" dirty="0"/>
              <a:t>: Ďalšia vlna parametrických zmien 1. piliera</a:t>
            </a:r>
          </a:p>
          <a:p>
            <a:pPr lvl="1"/>
            <a:r>
              <a:rPr lang="sk-SK" dirty="0"/>
              <a:t>Automatické naviazanie dôchodkového veku na strednú dĺžku života (od 2017)</a:t>
            </a:r>
          </a:p>
          <a:p>
            <a:pPr lvl="1"/>
            <a:r>
              <a:rPr lang="sk-SK" dirty="0"/>
              <a:t>Valorizácia dôchodkov </a:t>
            </a:r>
            <a:r>
              <a:rPr lang="sk-SK" dirty="0" smtClean="0"/>
              <a:t>o pevnú sumu (od 2013), resp. podľa dôchodcovskej inflácie (od 2018)</a:t>
            </a:r>
            <a:endParaRPr lang="sk-SK" dirty="0"/>
          </a:p>
          <a:p>
            <a:pPr lvl="1"/>
            <a:r>
              <a:rPr lang="sk-SK" dirty="0"/>
              <a:t>Zvýšenie </a:t>
            </a:r>
            <a:r>
              <a:rPr lang="sk-SK" dirty="0" smtClean="0"/>
              <a:t>vymeriavacích základov, napr. zvýšenie stropu </a:t>
            </a:r>
            <a:r>
              <a:rPr lang="sk-SK" dirty="0"/>
              <a:t>na 5-násobok priemernej mzdy (od 2013)</a:t>
            </a:r>
          </a:p>
          <a:p>
            <a:pPr lvl="1"/>
            <a:r>
              <a:rPr lang="sk-SK" dirty="0" smtClean="0"/>
              <a:t>Postupné posilňovanie solidarity (od 2013)</a:t>
            </a:r>
            <a:endParaRPr lang="sk-SK" dirty="0"/>
          </a:p>
          <a:p>
            <a:r>
              <a:rPr lang="sk-SK" dirty="0" smtClean="0"/>
              <a:t>2013: Rokovania o ústavnej stabilizácii </a:t>
            </a:r>
            <a:r>
              <a:rPr lang="sk-SK" dirty="0" err="1" smtClean="0"/>
              <a:t>dôch</a:t>
            </a:r>
            <a:r>
              <a:rPr lang="sk-SK" dirty="0" smtClean="0"/>
              <a:t>. systému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0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Aktuálne zmeny 1/2</a:t>
            </a:r>
            <a:endParaRPr lang="en-US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6810375" cy="4984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871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Aktuálne zmeny 2/2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6467475" cy="4979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522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143000"/>
          </a:xfrm>
        </p:spPr>
        <p:txBody>
          <a:bodyPr/>
          <a:lstStyle/>
          <a:p>
            <a:r>
              <a:rPr lang="sk-SK" b="1" u="sng" dirty="0" smtClean="0"/>
              <a:t>Ďakujem za pozornosť.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321265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433</Words>
  <Application>Microsoft Office PowerPoint</Application>
  <PresentationFormat>Prezentácia na obrazovke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8</vt:i4>
      </vt:variant>
    </vt:vector>
  </HeadingPairs>
  <TitlesOfParts>
    <vt:vector size="9" baseType="lpstr">
      <vt:lpstr>Motív Office</vt:lpstr>
      <vt:lpstr>Piliere dôchodkového systému – reformné možnosti, skúsenosti SR</vt:lpstr>
      <vt:lpstr>Reformné možnosti 1/2</vt:lpstr>
      <vt:lpstr>Reformné možnosti 2/2</vt:lpstr>
      <vt:lpstr>Skúsenosti SR 1/2</vt:lpstr>
      <vt:lpstr>Skúsenosti SR 2/2</vt:lpstr>
      <vt:lpstr>Aktuálne zmeny 1/2</vt:lpstr>
      <vt:lpstr>Aktuálne zmeny 2/2</vt:lpstr>
      <vt:lpstr>Ďakujem za pozornosť.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Piliere dôchodkového systému a ich vzájomná závislosť. Aké sú skúsenosti v jednotlivých krajinách a aké mali/boli následky v politickom kontexte.</dc:title>
  <dc:creator>Peter Golias</dc:creator>
  <cp:lastModifiedBy>Peter Golias</cp:lastModifiedBy>
  <cp:revision>49</cp:revision>
  <dcterms:created xsi:type="dcterms:W3CDTF">2013-02-12T12:13:30Z</dcterms:created>
  <dcterms:modified xsi:type="dcterms:W3CDTF">2013-02-15T16:19:10Z</dcterms:modified>
</cp:coreProperties>
</file>