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3" r:id="rId6"/>
    <p:sldId id="262" r:id="rId7"/>
    <p:sldId id="264" r:id="rId8"/>
    <p:sldId id="282" r:id="rId9"/>
    <p:sldId id="294" r:id="rId10"/>
    <p:sldId id="283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1" r:id="rId23"/>
    <p:sldId id="280" r:id="rId24"/>
    <p:sldId id="278" r:id="rId25"/>
    <p:sldId id="260" r:id="rId26"/>
    <p:sldId id="284" r:id="rId27"/>
    <p:sldId id="285" r:id="rId28"/>
    <p:sldId id="286" r:id="rId29"/>
    <p:sldId id="288" r:id="rId30"/>
    <p:sldId id="287" r:id="rId31"/>
    <p:sldId id="291" r:id="rId32"/>
    <p:sldId id="292" r:id="rId33"/>
    <p:sldId id="289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418192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50354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46304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21331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13183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92020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573228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7573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82637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95891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5161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CB898C-9D87-4CED-A276-9A648E6C3CF3}" type="datetimeFigureOut">
              <a:rPr lang="en-US" smtClean="0"/>
              <a:pPr/>
              <a:t>11/16/2012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785EAE-A16B-45F6-BF9B-55BEED0AE6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97218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1844824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sk-SK" b="1" u="sng" dirty="0" err="1" smtClean="0"/>
              <a:t>Structural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incentives</a:t>
            </a:r>
            <a:r>
              <a:rPr lang="sk-SK" b="1" u="sng" dirty="0" smtClean="0"/>
              <a:t> and </a:t>
            </a:r>
            <a:r>
              <a:rPr lang="sk-SK" b="1" u="sng" dirty="0" err="1" smtClean="0"/>
              <a:t>their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impact</a:t>
            </a:r>
            <a:r>
              <a:rPr lang="sk-SK" b="1" u="sng" dirty="0" smtClean="0"/>
              <a:t> on </a:t>
            </a:r>
            <a:r>
              <a:rPr lang="sk-SK" b="1" u="sng" dirty="0" err="1" smtClean="0"/>
              <a:t>the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informal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economy</a:t>
            </a:r>
            <a:endParaRPr lang="en-US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063080"/>
          </a:xfrm>
        </p:spPr>
        <p:txBody>
          <a:bodyPr>
            <a:normAutofit fontScale="85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Institute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for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economic</a:t>
            </a:r>
            <a:r>
              <a:rPr lang="sk-SK" dirty="0" smtClean="0">
                <a:solidFill>
                  <a:schemeClr val="tx1"/>
                </a:solidFill>
              </a:rPr>
              <a:t> and </a:t>
            </a:r>
            <a:r>
              <a:rPr lang="sk-SK" dirty="0" err="1" smtClean="0">
                <a:solidFill>
                  <a:schemeClr val="tx1"/>
                </a:solidFill>
              </a:rPr>
              <a:t>social</a:t>
            </a:r>
            <a:r>
              <a:rPr lang="sk-SK" dirty="0" smtClean="0">
                <a:solidFill>
                  <a:schemeClr val="tx1"/>
                </a:solidFill>
              </a:rPr>
              <a:t> </a:t>
            </a:r>
            <a:r>
              <a:rPr lang="sk-SK" dirty="0" err="1" smtClean="0">
                <a:solidFill>
                  <a:schemeClr val="tx1"/>
                </a:solidFill>
              </a:rPr>
              <a:t>reforms</a:t>
            </a:r>
            <a:r>
              <a:rPr lang="sk-SK" dirty="0" smtClean="0">
                <a:solidFill>
                  <a:schemeClr val="tx1"/>
                </a:solidFill>
              </a:rPr>
              <a:t> (INEKO), Slovakia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November 13, 2012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 smtClean="0">
              <a:solidFill>
                <a:schemeClr val="tx1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0733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Shadow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economy</a:t>
            </a:r>
            <a:r>
              <a:rPr lang="sk-SK" b="1" u="sng" dirty="0" smtClean="0"/>
              <a:t> and </a:t>
            </a:r>
            <a:r>
              <a:rPr lang="sk-SK" b="1" u="sng" dirty="0" err="1" smtClean="0"/>
              <a:t>cycles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often</a:t>
            </a:r>
            <a:r>
              <a:rPr lang="sk-SK" dirty="0" smtClean="0"/>
              <a:t> a </a:t>
            </a:r>
            <a:r>
              <a:rPr lang="sk-SK" dirty="0" err="1" smtClean="0"/>
              <a:t>substitution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safety</a:t>
            </a:r>
            <a:r>
              <a:rPr lang="sk-SK" dirty="0" smtClean="0"/>
              <a:t> </a:t>
            </a:r>
            <a:r>
              <a:rPr lang="sk-SK" dirty="0" err="1" smtClean="0"/>
              <a:t>net</a:t>
            </a:r>
            <a:r>
              <a:rPr lang="sk-SK" dirty="0" smtClean="0"/>
              <a:t> and/or a </a:t>
            </a:r>
            <a:r>
              <a:rPr lang="sk-SK" dirty="0" err="1" smtClean="0"/>
              <a:t>buffer</a:t>
            </a:r>
            <a:r>
              <a:rPr lang="sk-SK" dirty="0" smtClean="0"/>
              <a:t> </a:t>
            </a:r>
            <a:r>
              <a:rPr lang="sk-SK" dirty="0" err="1" smtClean="0"/>
              <a:t>between</a:t>
            </a:r>
            <a:r>
              <a:rPr lang="sk-SK" dirty="0" smtClean="0"/>
              <a:t> </a:t>
            </a:r>
            <a:r>
              <a:rPr lang="sk-SK" dirty="0" err="1" smtClean="0"/>
              <a:t>unemployment</a:t>
            </a:r>
            <a:r>
              <a:rPr lang="sk-SK" dirty="0" smtClean="0"/>
              <a:t> and </a:t>
            </a:r>
            <a:r>
              <a:rPr lang="sk-SK" dirty="0" err="1" smtClean="0"/>
              <a:t>regular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endParaRPr lang="sk-SK" dirty="0" smtClean="0"/>
          </a:p>
          <a:p>
            <a:r>
              <a:rPr lang="sk-SK" dirty="0" smtClean="0"/>
              <a:t>In </a:t>
            </a:r>
            <a:r>
              <a:rPr lang="sk-SK" dirty="0" err="1" smtClean="0"/>
              <a:t>growing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move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unemployment</a:t>
            </a:r>
            <a:r>
              <a:rPr lang="sk-SK" dirty="0" smtClean="0"/>
              <a:t> to </a:t>
            </a:r>
            <a:r>
              <a:rPr lang="sk-SK" dirty="0" err="1" smtClean="0"/>
              <a:t>both</a:t>
            </a:r>
            <a:r>
              <a:rPr lang="sk-SK" dirty="0" smtClean="0"/>
              <a:t> </a:t>
            </a:r>
            <a:r>
              <a:rPr lang="sk-SK" dirty="0" err="1" smtClean="0"/>
              <a:t>regular</a:t>
            </a:r>
            <a:r>
              <a:rPr lang="sk-SK" dirty="0" smtClean="0"/>
              <a:t> and </a:t>
            </a:r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endParaRPr lang="sk-SK" dirty="0" smtClean="0"/>
          </a:p>
          <a:p>
            <a:pPr lvl="1"/>
            <a:r>
              <a:rPr lang="sk-SK" dirty="0" err="1" smtClean="0"/>
              <a:t>There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no </a:t>
            </a:r>
            <a:r>
              <a:rPr lang="sk-SK" dirty="0" err="1" smtClean="0"/>
              <a:t>clear</a:t>
            </a:r>
            <a:r>
              <a:rPr lang="sk-SK" dirty="0" smtClean="0"/>
              <a:t> </a:t>
            </a:r>
            <a:r>
              <a:rPr lang="sk-SK" dirty="0" err="1" smtClean="0"/>
              <a:t>pattern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moving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informal</a:t>
            </a:r>
            <a:r>
              <a:rPr lang="sk-SK" dirty="0" smtClean="0"/>
              <a:t> to </a:t>
            </a:r>
            <a:r>
              <a:rPr lang="sk-SK" dirty="0" err="1" smtClean="0"/>
              <a:t>formal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r>
              <a:rPr lang="sk-SK" dirty="0" smtClean="0"/>
              <a:t> (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probably</a:t>
            </a:r>
            <a:r>
              <a:rPr lang="sk-SK" dirty="0" smtClean="0"/>
              <a:t> </a:t>
            </a:r>
            <a:r>
              <a:rPr lang="sk-SK" dirty="0" err="1" smtClean="0"/>
              <a:t>depends</a:t>
            </a:r>
            <a:r>
              <a:rPr lang="sk-SK" dirty="0" smtClean="0"/>
              <a:t> on </a:t>
            </a:r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factors</a:t>
            </a:r>
            <a:r>
              <a:rPr lang="sk-SK" dirty="0" smtClean="0"/>
              <a:t>, 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rules</a:t>
            </a:r>
            <a:r>
              <a:rPr lang="sk-SK" dirty="0" smtClean="0"/>
              <a:t>, </a:t>
            </a:r>
            <a:r>
              <a:rPr lang="sk-SK" dirty="0" err="1" smtClean="0"/>
              <a:t>repression</a:t>
            </a:r>
            <a:r>
              <a:rPr lang="sk-SK" dirty="0" smtClean="0"/>
              <a:t>,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capital</a:t>
            </a:r>
            <a:r>
              <a:rPr lang="sk-SK" dirty="0" smtClean="0"/>
              <a:t>)</a:t>
            </a:r>
          </a:p>
          <a:p>
            <a:r>
              <a:rPr lang="sk-SK" dirty="0" smtClean="0"/>
              <a:t>In </a:t>
            </a:r>
            <a:r>
              <a:rPr lang="sk-SK" dirty="0" err="1" smtClean="0"/>
              <a:t>recession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r>
              <a:rPr lang="sk-SK" dirty="0" smtClean="0"/>
              <a:t> </a:t>
            </a:r>
            <a:r>
              <a:rPr lang="sk-SK" dirty="0" err="1" smtClean="0"/>
              <a:t>falls</a:t>
            </a:r>
            <a:r>
              <a:rPr lang="sk-SK" dirty="0" smtClean="0"/>
              <a:t> </a:t>
            </a:r>
            <a:r>
              <a:rPr lang="sk-SK" dirty="0" err="1" smtClean="0"/>
              <a:t>if</a:t>
            </a:r>
            <a:r>
              <a:rPr lang="sk-SK" dirty="0" smtClean="0"/>
              <a:t> </a:t>
            </a:r>
            <a:r>
              <a:rPr lang="sk-SK" dirty="0" err="1" smtClean="0"/>
              <a:t>unemployment</a:t>
            </a:r>
            <a:r>
              <a:rPr lang="sk-SK" dirty="0" smtClean="0"/>
              <a:t> </a:t>
            </a:r>
            <a:r>
              <a:rPr lang="sk-SK" dirty="0" err="1" smtClean="0"/>
              <a:t>rises</a:t>
            </a:r>
            <a:r>
              <a:rPr lang="sk-SK" dirty="0" smtClean="0"/>
              <a:t> (</a:t>
            </a:r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workers</a:t>
            </a:r>
            <a:r>
              <a:rPr lang="sk-SK" dirty="0" smtClean="0"/>
              <a:t> get </a:t>
            </a:r>
            <a:r>
              <a:rPr lang="sk-SK" dirty="0" err="1" smtClean="0"/>
              <a:t>unemployed</a:t>
            </a:r>
            <a:r>
              <a:rPr lang="sk-SK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609933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Rules</a:t>
            </a:r>
            <a:r>
              <a:rPr lang="sk-SK" b="1" u="sng" dirty="0" smtClean="0"/>
              <a:t> verzus </a:t>
            </a:r>
            <a:r>
              <a:rPr lang="sk-SK" b="1" u="sng" dirty="0" err="1" smtClean="0"/>
              <a:t>repression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92500" lnSpcReduction="20000"/>
          </a:bodyPr>
          <a:lstStyle/>
          <a:p>
            <a:r>
              <a:rPr lang="sk-SK" sz="3100" dirty="0" err="1" smtClean="0"/>
              <a:t>Informal</a:t>
            </a:r>
            <a:r>
              <a:rPr lang="sk-SK" sz="3100" dirty="0" smtClean="0"/>
              <a:t> </a:t>
            </a:r>
            <a:r>
              <a:rPr lang="sk-SK" sz="3100" dirty="0" err="1" smtClean="0"/>
              <a:t>economy</a:t>
            </a:r>
            <a:r>
              <a:rPr lang="sk-SK" sz="3100" dirty="0" smtClean="0"/>
              <a:t> </a:t>
            </a:r>
            <a:r>
              <a:rPr lang="sk-SK" sz="3100" dirty="0" err="1" smtClean="0"/>
              <a:t>involves</a:t>
            </a:r>
            <a:r>
              <a:rPr lang="sk-SK" sz="3100" dirty="0" smtClean="0"/>
              <a:t> </a:t>
            </a:r>
            <a:r>
              <a:rPr lang="sk-SK" sz="3100" dirty="0" err="1" smtClean="0"/>
              <a:t>mainly</a:t>
            </a:r>
            <a:r>
              <a:rPr lang="sk-SK" sz="3100" dirty="0" smtClean="0"/>
              <a:t> </a:t>
            </a:r>
            <a:r>
              <a:rPr lang="sk-SK" sz="3100" dirty="0" err="1" smtClean="0"/>
              <a:t>low-earners</a:t>
            </a:r>
            <a:endParaRPr lang="sk-SK" sz="3100" dirty="0" smtClean="0"/>
          </a:p>
          <a:p>
            <a:r>
              <a:rPr lang="sk-SK" sz="3100" dirty="0" err="1" smtClean="0"/>
              <a:t>Bad</a:t>
            </a:r>
            <a:r>
              <a:rPr lang="sk-SK" sz="3100" dirty="0" smtClean="0"/>
              <a:t> </a:t>
            </a:r>
            <a:r>
              <a:rPr lang="sk-SK" sz="3100" dirty="0" err="1" smtClean="0"/>
              <a:t>rules</a:t>
            </a:r>
            <a:r>
              <a:rPr lang="sk-SK" sz="3100" dirty="0" smtClean="0"/>
              <a:t> =</a:t>
            </a:r>
            <a:r>
              <a:rPr lang="en-US" sz="3100" dirty="0" smtClean="0"/>
              <a:t>&gt;</a:t>
            </a:r>
            <a:r>
              <a:rPr lang="sk-SK" sz="3100" dirty="0" smtClean="0"/>
              <a:t> </a:t>
            </a:r>
            <a:r>
              <a:rPr lang="sk-SK" sz="3100" dirty="0" err="1" smtClean="0"/>
              <a:t>strong</a:t>
            </a:r>
            <a:r>
              <a:rPr lang="sk-SK" sz="3100" dirty="0" smtClean="0"/>
              <a:t> </a:t>
            </a:r>
            <a:r>
              <a:rPr lang="sk-SK" sz="3100" dirty="0" err="1" smtClean="0"/>
              <a:t>motivation</a:t>
            </a:r>
            <a:r>
              <a:rPr lang="sk-SK" sz="3100" dirty="0" smtClean="0"/>
              <a:t> </a:t>
            </a:r>
            <a:r>
              <a:rPr lang="sk-SK" sz="3100" dirty="0" err="1" smtClean="0"/>
              <a:t>of</a:t>
            </a:r>
            <a:r>
              <a:rPr lang="sk-SK" sz="3100" dirty="0" smtClean="0"/>
              <a:t> </a:t>
            </a:r>
            <a:r>
              <a:rPr lang="sk-SK" sz="3100" dirty="0" err="1" smtClean="0"/>
              <a:t>people</a:t>
            </a:r>
            <a:r>
              <a:rPr lang="sk-SK" sz="3100" dirty="0" smtClean="0"/>
              <a:t> </a:t>
            </a:r>
            <a:r>
              <a:rPr lang="sk-SK" sz="3100" dirty="0" err="1" smtClean="0"/>
              <a:t>with</a:t>
            </a:r>
            <a:r>
              <a:rPr lang="sk-SK" sz="3100" dirty="0" smtClean="0"/>
              <a:t> </a:t>
            </a:r>
            <a:r>
              <a:rPr lang="sk-SK" sz="3100" dirty="0" err="1" smtClean="0"/>
              <a:t>low</a:t>
            </a:r>
            <a:r>
              <a:rPr lang="sk-SK" sz="3100" dirty="0" smtClean="0"/>
              <a:t> </a:t>
            </a:r>
            <a:r>
              <a:rPr lang="sk-SK" sz="3100" dirty="0" err="1" smtClean="0"/>
              <a:t>income</a:t>
            </a:r>
            <a:r>
              <a:rPr lang="sk-SK" sz="3100" dirty="0" smtClean="0"/>
              <a:t> to </a:t>
            </a:r>
            <a:r>
              <a:rPr lang="sk-SK" sz="3100" dirty="0" err="1" smtClean="0"/>
              <a:t>stay</a:t>
            </a:r>
            <a:r>
              <a:rPr lang="sk-SK" sz="3100" dirty="0" smtClean="0"/>
              <a:t> </a:t>
            </a:r>
            <a:r>
              <a:rPr lang="sk-SK" sz="3100" dirty="0" err="1" smtClean="0"/>
              <a:t>informal</a:t>
            </a:r>
            <a:r>
              <a:rPr lang="sk-SK" sz="3100" dirty="0" smtClean="0"/>
              <a:t>, </a:t>
            </a:r>
            <a:r>
              <a:rPr lang="sk-SK" sz="3100" dirty="0" err="1" smtClean="0"/>
              <a:t>for</a:t>
            </a:r>
            <a:r>
              <a:rPr lang="sk-SK" sz="3100" dirty="0" smtClean="0"/>
              <a:t> </a:t>
            </a:r>
            <a:r>
              <a:rPr lang="sk-SK" sz="3100" dirty="0" err="1" smtClean="0"/>
              <a:t>example</a:t>
            </a:r>
            <a:r>
              <a:rPr lang="sk-SK" sz="3100" dirty="0" smtClean="0"/>
              <a:t> </a:t>
            </a:r>
            <a:r>
              <a:rPr lang="sk-SK" sz="3100" dirty="0" err="1" smtClean="0"/>
              <a:t>due</a:t>
            </a:r>
            <a:r>
              <a:rPr lang="sk-SK" sz="3100" dirty="0" smtClean="0"/>
              <a:t> to </a:t>
            </a:r>
            <a:r>
              <a:rPr lang="sk-SK" sz="3100" dirty="0" err="1" smtClean="0"/>
              <a:t>high</a:t>
            </a:r>
            <a:r>
              <a:rPr lang="sk-SK" sz="3100" dirty="0" smtClean="0"/>
              <a:t> </a:t>
            </a:r>
            <a:r>
              <a:rPr lang="sk-SK" sz="3100" dirty="0" err="1" smtClean="0"/>
              <a:t>tax</a:t>
            </a:r>
            <a:r>
              <a:rPr lang="sk-SK" sz="3100" dirty="0" smtClean="0"/>
              <a:t>/</a:t>
            </a:r>
            <a:r>
              <a:rPr lang="sk-SK" sz="3100" dirty="0" err="1" smtClean="0"/>
              <a:t>administrative</a:t>
            </a:r>
            <a:r>
              <a:rPr lang="sk-SK" sz="3100" dirty="0" smtClean="0"/>
              <a:t> </a:t>
            </a:r>
            <a:r>
              <a:rPr lang="sk-SK" sz="3100" dirty="0" err="1" smtClean="0"/>
              <a:t>burden</a:t>
            </a:r>
            <a:endParaRPr lang="sk-SK" sz="3100" dirty="0" smtClean="0"/>
          </a:p>
          <a:p>
            <a:r>
              <a:rPr lang="sk-SK" sz="3100" dirty="0" err="1" smtClean="0"/>
              <a:t>If</a:t>
            </a:r>
            <a:r>
              <a:rPr lang="sk-SK" sz="3100" dirty="0" smtClean="0"/>
              <a:t> </a:t>
            </a:r>
            <a:r>
              <a:rPr lang="sk-SK" sz="3100" dirty="0" err="1" smtClean="0"/>
              <a:t>you</a:t>
            </a:r>
            <a:r>
              <a:rPr lang="sk-SK" sz="3100" dirty="0" smtClean="0"/>
              <a:t> </a:t>
            </a:r>
            <a:r>
              <a:rPr lang="sk-SK" sz="3100" dirty="0" err="1" smtClean="0"/>
              <a:t>fight</a:t>
            </a:r>
            <a:r>
              <a:rPr lang="sk-SK" sz="3100" dirty="0" smtClean="0"/>
              <a:t> </a:t>
            </a:r>
            <a:r>
              <a:rPr lang="sk-SK" sz="3100" dirty="0" err="1" smtClean="0"/>
              <a:t>shadow</a:t>
            </a:r>
            <a:r>
              <a:rPr lang="sk-SK" sz="3100" dirty="0" smtClean="0"/>
              <a:t> </a:t>
            </a:r>
            <a:r>
              <a:rPr lang="sk-SK" sz="3100" dirty="0" err="1" smtClean="0"/>
              <a:t>economy</a:t>
            </a:r>
            <a:r>
              <a:rPr lang="sk-SK" sz="3100" dirty="0" smtClean="0"/>
              <a:t> </a:t>
            </a:r>
            <a:r>
              <a:rPr lang="sk-SK" sz="3100" dirty="0" err="1" smtClean="0"/>
              <a:t>with</a:t>
            </a:r>
            <a:r>
              <a:rPr lang="sk-SK" sz="3100" dirty="0" smtClean="0"/>
              <a:t> </a:t>
            </a:r>
            <a:r>
              <a:rPr lang="sk-SK" sz="3100" dirty="0" err="1" smtClean="0"/>
              <a:t>repression</a:t>
            </a:r>
            <a:r>
              <a:rPr lang="sk-SK" sz="3100" dirty="0" smtClean="0"/>
              <a:t> and </a:t>
            </a:r>
            <a:r>
              <a:rPr lang="sk-SK" sz="3100" dirty="0" err="1" smtClean="0"/>
              <a:t>you</a:t>
            </a:r>
            <a:r>
              <a:rPr lang="sk-SK" sz="3100" dirty="0" smtClean="0"/>
              <a:t> </a:t>
            </a:r>
            <a:r>
              <a:rPr lang="sk-SK" sz="3100" dirty="0" err="1" smtClean="0"/>
              <a:t>have</a:t>
            </a:r>
            <a:r>
              <a:rPr lang="sk-SK" sz="3100" dirty="0" smtClean="0"/>
              <a:t> </a:t>
            </a:r>
            <a:r>
              <a:rPr lang="sk-SK" sz="3100" dirty="0" err="1" smtClean="0"/>
              <a:t>bad</a:t>
            </a:r>
            <a:r>
              <a:rPr lang="sk-SK" sz="3100" dirty="0" smtClean="0"/>
              <a:t> </a:t>
            </a:r>
            <a:r>
              <a:rPr lang="sk-SK" sz="3100" dirty="0" err="1" smtClean="0"/>
              <a:t>rules</a:t>
            </a:r>
            <a:r>
              <a:rPr lang="sk-SK" sz="3000" dirty="0" smtClean="0"/>
              <a:t>, </a:t>
            </a:r>
            <a:r>
              <a:rPr lang="sk-SK" sz="3000" dirty="0" err="1"/>
              <a:t>you</a:t>
            </a:r>
            <a:r>
              <a:rPr lang="sk-SK" sz="3000" dirty="0"/>
              <a:t> risk </a:t>
            </a:r>
            <a:r>
              <a:rPr lang="sk-SK" sz="3000" dirty="0" err="1"/>
              <a:t>harming</a:t>
            </a:r>
            <a:r>
              <a:rPr lang="sk-SK" sz="3000" dirty="0"/>
              <a:t> </a:t>
            </a:r>
            <a:r>
              <a:rPr lang="sk-SK" sz="3000" dirty="0" err="1" smtClean="0"/>
              <a:t>the</a:t>
            </a:r>
            <a:r>
              <a:rPr lang="sk-SK" sz="3000" dirty="0" smtClean="0"/>
              <a:t> </a:t>
            </a:r>
            <a:r>
              <a:rPr lang="sk-SK" sz="3000" dirty="0" err="1" smtClean="0"/>
              <a:t>economy</a:t>
            </a:r>
            <a:r>
              <a:rPr lang="sk-SK" sz="3000" dirty="0" smtClean="0"/>
              <a:t> (</a:t>
            </a:r>
            <a:r>
              <a:rPr lang="sk-SK" sz="3000" dirty="0" err="1" smtClean="0"/>
              <a:t>they</a:t>
            </a:r>
            <a:r>
              <a:rPr lang="sk-SK" sz="3000" dirty="0" smtClean="0"/>
              <a:t> </a:t>
            </a:r>
            <a:r>
              <a:rPr lang="sk-SK" sz="3000" dirty="0" err="1" smtClean="0"/>
              <a:t>might</a:t>
            </a:r>
            <a:r>
              <a:rPr lang="sk-SK" sz="3000" dirty="0" smtClean="0"/>
              <a:t> get </a:t>
            </a:r>
            <a:r>
              <a:rPr lang="sk-SK" sz="3000" dirty="0" err="1" smtClean="0"/>
              <a:t>unemployed</a:t>
            </a:r>
            <a:r>
              <a:rPr lang="sk-SK" sz="3000" dirty="0" smtClean="0"/>
              <a:t>)</a:t>
            </a:r>
            <a:endParaRPr lang="sk-SK" sz="3000" dirty="0"/>
          </a:p>
          <a:p>
            <a:r>
              <a:rPr lang="sk-SK" dirty="0" err="1" smtClean="0"/>
              <a:t>Usually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bad</a:t>
            </a:r>
            <a:r>
              <a:rPr lang="sk-SK" dirty="0" smtClean="0"/>
              <a:t> </a:t>
            </a:r>
            <a:r>
              <a:rPr lang="sk-SK" dirty="0" err="1" smtClean="0"/>
              <a:t>rules</a:t>
            </a:r>
            <a:r>
              <a:rPr lang="sk-SK" dirty="0" smtClean="0"/>
              <a:t> </a:t>
            </a:r>
            <a:r>
              <a:rPr lang="sk-SK" dirty="0" err="1" smtClean="0"/>
              <a:t>there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limited</a:t>
            </a:r>
            <a:r>
              <a:rPr lang="sk-SK" dirty="0" smtClean="0"/>
              <a:t> </a:t>
            </a:r>
            <a:r>
              <a:rPr lang="sk-SK" dirty="0" err="1" smtClean="0"/>
              <a:t>repression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Politically</a:t>
            </a:r>
            <a:r>
              <a:rPr lang="sk-SK" dirty="0" smtClean="0"/>
              <a:t> 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inconvenient</a:t>
            </a:r>
            <a:r>
              <a:rPr lang="sk-SK" dirty="0" smtClean="0"/>
              <a:t> to </a:t>
            </a:r>
            <a:r>
              <a:rPr lang="sk-SK" dirty="0" err="1" smtClean="0"/>
              <a:t>punish</a:t>
            </a:r>
            <a:r>
              <a:rPr lang="sk-SK" dirty="0" smtClean="0"/>
              <a:t> </a:t>
            </a:r>
            <a:r>
              <a:rPr lang="sk-SK" dirty="0" err="1" smtClean="0"/>
              <a:t>low-earners</a:t>
            </a:r>
            <a:endParaRPr lang="sk-SK" dirty="0" smtClean="0"/>
          </a:p>
          <a:p>
            <a:pPr lvl="1"/>
            <a:r>
              <a:rPr lang="sk-SK" dirty="0" err="1" smtClean="0"/>
              <a:t>There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room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free-riders</a:t>
            </a:r>
            <a:r>
              <a:rPr lang="sk-SK" dirty="0"/>
              <a:t> </a:t>
            </a:r>
            <a:r>
              <a:rPr lang="sk-SK" dirty="0" smtClean="0"/>
              <a:t>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rich</a:t>
            </a:r>
            <a:r>
              <a:rPr lang="sk-SK" dirty="0" smtClean="0"/>
              <a:t> </a:t>
            </a:r>
            <a:r>
              <a:rPr lang="sk-SK" dirty="0" err="1" smtClean="0"/>
              <a:t>speculants</a:t>
            </a:r>
            <a:r>
              <a:rPr lang="sk-SK" dirty="0" smtClean="0"/>
              <a:t>) </a:t>
            </a:r>
          </a:p>
          <a:p>
            <a:r>
              <a:rPr lang="sk-SK" b="1" dirty="0" err="1" smtClean="0"/>
              <a:t>Conclusion</a:t>
            </a:r>
            <a:r>
              <a:rPr lang="sk-SK" b="1" dirty="0" smtClean="0"/>
              <a:t>: </a:t>
            </a:r>
            <a:r>
              <a:rPr lang="en-US" b="1" dirty="0" smtClean="0"/>
              <a:t>Rules </a:t>
            </a:r>
            <a:r>
              <a:rPr lang="sk-SK" b="1" dirty="0" smtClean="0"/>
              <a:t>(</a:t>
            </a:r>
            <a:r>
              <a:rPr lang="sk-SK" b="1" dirty="0" err="1" smtClean="0"/>
              <a:t>motivation</a:t>
            </a:r>
            <a:r>
              <a:rPr lang="sk-SK" b="1" dirty="0" smtClean="0"/>
              <a:t>) </a:t>
            </a:r>
            <a:r>
              <a:rPr lang="sk-SK" b="1" dirty="0" err="1" smtClean="0"/>
              <a:t>first</a:t>
            </a:r>
            <a:r>
              <a:rPr lang="sk-SK" b="1" dirty="0" smtClean="0"/>
              <a:t>, </a:t>
            </a:r>
            <a:r>
              <a:rPr lang="sk-SK" b="1" dirty="0" err="1" smtClean="0"/>
              <a:t>repression</a:t>
            </a:r>
            <a:r>
              <a:rPr lang="sk-SK" b="1" dirty="0" smtClean="0"/>
              <a:t> </a:t>
            </a:r>
            <a:r>
              <a:rPr lang="sk-SK" b="1" dirty="0" err="1" smtClean="0"/>
              <a:t>second</a:t>
            </a:r>
            <a:endParaRPr lang="sk-SK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236689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Key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rules</a:t>
            </a:r>
            <a:r>
              <a:rPr lang="sk-SK" b="1" u="sng" dirty="0" smtClean="0"/>
              <a:t> (</a:t>
            </a:r>
            <a:r>
              <a:rPr lang="sk-SK" b="1" u="sng" dirty="0" err="1" smtClean="0"/>
              <a:t>structural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incentives</a:t>
            </a:r>
            <a:r>
              <a:rPr lang="sk-SK" b="1" u="sng" dirty="0" smtClean="0"/>
              <a:t>)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system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burden</a:t>
            </a:r>
            <a:r>
              <a:rPr lang="sk-SK" dirty="0" smtClean="0"/>
              <a:t>: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wedge</a:t>
            </a:r>
            <a:r>
              <a:rPr lang="sk-SK" dirty="0" smtClean="0"/>
              <a:t>, </a:t>
            </a:r>
            <a:r>
              <a:rPr lang="sk-SK" dirty="0" err="1" smtClean="0"/>
              <a:t>Marginal</a:t>
            </a:r>
            <a:r>
              <a:rPr lang="sk-SK" dirty="0" smtClean="0"/>
              <a:t> </a:t>
            </a:r>
            <a:r>
              <a:rPr lang="sk-SK" dirty="0" err="1" smtClean="0"/>
              <a:t>effective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rate (METR)</a:t>
            </a:r>
          </a:p>
          <a:p>
            <a:pPr lvl="1"/>
            <a:r>
              <a:rPr lang="sk-SK" dirty="0" err="1" smtClean="0"/>
              <a:t>Tax</a:t>
            </a:r>
            <a:r>
              <a:rPr lang="sk-SK" dirty="0" smtClean="0"/>
              <a:t> mix: </a:t>
            </a:r>
            <a:r>
              <a:rPr lang="sk-SK" dirty="0" err="1" smtClean="0"/>
              <a:t>Labor</a:t>
            </a:r>
            <a:r>
              <a:rPr lang="sk-SK" dirty="0" smtClean="0"/>
              <a:t>, </a:t>
            </a:r>
            <a:r>
              <a:rPr lang="sk-SK" dirty="0" err="1" smtClean="0"/>
              <a:t>capital</a:t>
            </a:r>
            <a:r>
              <a:rPr lang="sk-SK" dirty="0" smtClean="0"/>
              <a:t>, </a:t>
            </a:r>
            <a:r>
              <a:rPr lang="sk-SK" dirty="0" err="1" smtClean="0"/>
              <a:t>consumption</a:t>
            </a:r>
            <a:r>
              <a:rPr lang="sk-SK" dirty="0" smtClean="0"/>
              <a:t>, </a:t>
            </a:r>
            <a:r>
              <a:rPr lang="sk-SK" dirty="0" err="1" smtClean="0"/>
              <a:t>real</a:t>
            </a:r>
            <a:r>
              <a:rPr lang="sk-SK" dirty="0" smtClean="0"/>
              <a:t> </a:t>
            </a:r>
            <a:r>
              <a:rPr lang="sk-SK" dirty="0" err="1" smtClean="0"/>
              <a:t>estate</a:t>
            </a:r>
            <a:endParaRPr lang="sk-SK" dirty="0" smtClean="0"/>
          </a:p>
          <a:p>
            <a:pPr lvl="1"/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administration</a:t>
            </a:r>
            <a:r>
              <a:rPr lang="sk-SK" dirty="0" smtClean="0"/>
              <a:t> (</a:t>
            </a:r>
            <a:r>
              <a:rPr lang="sk-SK" dirty="0" err="1" smtClean="0"/>
              <a:t>capacity</a:t>
            </a:r>
            <a:r>
              <a:rPr lang="sk-SK" dirty="0" smtClean="0"/>
              <a:t>, </a:t>
            </a:r>
            <a:r>
              <a:rPr lang="sk-SK" dirty="0" err="1" smtClean="0"/>
              <a:t>complexity</a:t>
            </a:r>
            <a:r>
              <a:rPr lang="sk-SK" dirty="0" smtClean="0"/>
              <a:t>, </a:t>
            </a:r>
            <a:r>
              <a:rPr lang="sk-SK" dirty="0" err="1" smtClean="0"/>
              <a:t>corruption</a:t>
            </a:r>
            <a:r>
              <a:rPr lang="sk-SK" dirty="0" smtClean="0"/>
              <a:t>)</a:t>
            </a:r>
          </a:p>
          <a:p>
            <a:r>
              <a:rPr lang="sk-SK" dirty="0" smtClean="0"/>
              <a:t>I</a:t>
            </a:r>
            <a:r>
              <a:rPr lang="en-US" dirty="0" err="1" smtClean="0"/>
              <a:t>ncome</a:t>
            </a:r>
            <a:r>
              <a:rPr lang="sk-SK" dirty="0" smtClean="0"/>
              <a:t>-</a:t>
            </a:r>
            <a:r>
              <a:rPr lang="en-US" dirty="0" smtClean="0"/>
              <a:t>dependent</a:t>
            </a:r>
            <a:r>
              <a:rPr lang="sk-SK" dirty="0" smtClean="0"/>
              <a:t> </a:t>
            </a:r>
            <a:r>
              <a:rPr lang="en-US" dirty="0" smtClean="0"/>
              <a:t>social benefits</a:t>
            </a:r>
            <a:endParaRPr lang="sk-SK" dirty="0" smtClean="0"/>
          </a:p>
          <a:p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Employment</a:t>
            </a:r>
            <a:r>
              <a:rPr lang="sk-SK" dirty="0" smtClean="0"/>
              <a:t> </a:t>
            </a:r>
            <a:r>
              <a:rPr lang="sk-SK" dirty="0" err="1" smtClean="0"/>
              <a:t>protection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restrictions</a:t>
            </a:r>
            <a:r>
              <a:rPr lang="sk-SK" dirty="0" smtClean="0"/>
              <a:t> on </a:t>
            </a:r>
            <a:r>
              <a:rPr lang="sk-SK" dirty="0" err="1" smtClean="0"/>
              <a:t>dismissal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Active</a:t>
            </a:r>
            <a:r>
              <a:rPr lang="sk-SK" dirty="0" smtClean="0"/>
              <a:t> and </a:t>
            </a:r>
            <a:r>
              <a:rPr lang="sk-SK" dirty="0" err="1" smtClean="0"/>
              <a:t>Passive</a:t>
            </a:r>
            <a:r>
              <a:rPr lang="sk-SK" dirty="0" smtClean="0"/>
              <a:t> </a:t>
            </a:r>
            <a:r>
              <a:rPr lang="sk-SK" dirty="0" err="1" smtClean="0"/>
              <a:t>interventions</a:t>
            </a:r>
            <a:r>
              <a:rPr lang="sk-SK" dirty="0" smtClean="0"/>
              <a:t> (</a:t>
            </a:r>
            <a:r>
              <a:rPr lang="sk-SK" dirty="0" err="1" smtClean="0"/>
              <a:t>Unemployment</a:t>
            </a:r>
            <a:r>
              <a:rPr lang="sk-SK" dirty="0" smtClean="0"/>
              <a:t> trap)</a:t>
            </a:r>
          </a:p>
          <a:p>
            <a:pPr lvl="1"/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Union</a:t>
            </a:r>
            <a:r>
              <a:rPr lang="sk-SK" dirty="0" smtClean="0"/>
              <a:t> </a:t>
            </a:r>
            <a:r>
              <a:rPr lang="sk-SK" dirty="0" err="1" smtClean="0"/>
              <a:t>power</a:t>
            </a:r>
            <a:r>
              <a:rPr lang="sk-SK" dirty="0" smtClean="0"/>
              <a:t>, Minimum </a:t>
            </a:r>
            <a:r>
              <a:rPr lang="sk-SK" dirty="0" err="1" smtClean="0"/>
              <a:t>wage</a:t>
            </a:r>
            <a:endParaRPr lang="sk-SK" dirty="0" smtClean="0"/>
          </a:p>
          <a:p>
            <a:r>
              <a:rPr lang="sk-SK" dirty="0" err="1" smtClean="0"/>
              <a:t>Link</a:t>
            </a:r>
            <a:r>
              <a:rPr lang="sk-SK" dirty="0" smtClean="0"/>
              <a:t> </a:t>
            </a:r>
            <a:r>
              <a:rPr lang="sk-SK" dirty="0" err="1" smtClean="0"/>
              <a:t>between</a:t>
            </a:r>
            <a:r>
              <a:rPr lang="sk-SK" dirty="0" smtClean="0"/>
              <a:t> </a:t>
            </a:r>
            <a:r>
              <a:rPr lang="sk-SK" dirty="0" err="1" smtClean="0"/>
              <a:t>contributions</a:t>
            </a:r>
            <a:r>
              <a:rPr lang="sk-SK" dirty="0" smtClean="0"/>
              <a:t> (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) and </a:t>
            </a:r>
            <a:r>
              <a:rPr lang="sk-SK" dirty="0" err="1" smtClean="0"/>
              <a:t>benefits</a:t>
            </a:r>
            <a:endParaRPr lang="sk-SK" dirty="0" smtClean="0"/>
          </a:p>
          <a:p>
            <a:r>
              <a:rPr lang="sk-SK" dirty="0" err="1" smtClean="0"/>
              <a:t>Bureaucracy</a:t>
            </a:r>
            <a:r>
              <a:rPr lang="sk-SK" dirty="0" smtClean="0"/>
              <a:t>, </a:t>
            </a:r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competition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sk-SK" b="1" dirty="0" err="1" smtClean="0"/>
              <a:t>Caution</a:t>
            </a:r>
            <a:r>
              <a:rPr lang="sk-SK" b="1" dirty="0" smtClean="0"/>
              <a:t>: </a:t>
            </a:r>
            <a:r>
              <a:rPr lang="sk-SK" b="1" dirty="0" err="1" smtClean="0"/>
              <a:t>Even</a:t>
            </a:r>
            <a:r>
              <a:rPr lang="sk-SK" b="1" dirty="0" smtClean="0"/>
              <a:t> </a:t>
            </a:r>
            <a:r>
              <a:rPr lang="sk-SK" b="1" dirty="0" err="1" smtClean="0"/>
              <a:t>good</a:t>
            </a:r>
            <a:r>
              <a:rPr lang="sk-SK" b="1" dirty="0" smtClean="0"/>
              <a:t> </a:t>
            </a:r>
            <a:r>
              <a:rPr lang="sk-SK" b="1" dirty="0" err="1" smtClean="0"/>
              <a:t>rules</a:t>
            </a:r>
            <a:r>
              <a:rPr lang="sk-SK" b="1" dirty="0" smtClean="0"/>
              <a:t> </a:t>
            </a:r>
            <a:r>
              <a:rPr lang="sk-SK" b="1" dirty="0" err="1" smtClean="0"/>
              <a:t>may</a:t>
            </a:r>
            <a:r>
              <a:rPr lang="sk-SK" b="1" dirty="0" smtClean="0"/>
              <a:t> </a:t>
            </a:r>
            <a:r>
              <a:rPr lang="sk-SK" b="1" dirty="0" err="1" smtClean="0"/>
              <a:t>not</a:t>
            </a:r>
            <a:r>
              <a:rPr lang="sk-SK" b="1" dirty="0" smtClean="0"/>
              <a:t> </a:t>
            </a:r>
            <a:r>
              <a:rPr lang="sk-SK" b="1" dirty="0" err="1" smtClean="0"/>
              <a:t>work</a:t>
            </a:r>
            <a:r>
              <a:rPr lang="sk-SK" b="1" dirty="0" smtClean="0"/>
              <a:t> </a:t>
            </a:r>
            <a:r>
              <a:rPr lang="sk-SK" b="1" dirty="0" err="1" smtClean="0"/>
              <a:t>if</a:t>
            </a:r>
            <a:r>
              <a:rPr lang="sk-SK" b="1" dirty="0" smtClean="0"/>
              <a:t> </a:t>
            </a:r>
            <a:r>
              <a:rPr lang="sk-SK" b="1" dirty="0" err="1" smtClean="0"/>
              <a:t>there</a:t>
            </a:r>
            <a:r>
              <a:rPr lang="sk-SK" b="1" dirty="0" smtClean="0"/>
              <a:t> </a:t>
            </a:r>
            <a:r>
              <a:rPr lang="sk-SK" b="1" dirty="0" err="1" smtClean="0"/>
              <a:t>is</a:t>
            </a:r>
            <a:r>
              <a:rPr lang="sk-SK" b="1" dirty="0" smtClean="0"/>
              <a:t> </a:t>
            </a:r>
            <a:r>
              <a:rPr lang="sk-SK" b="1" dirty="0" err="1" smtClean="0"/>
              <a:t>low</a:t>
            </a:r>
            <a:r>
              <a:rPr lang="sk-SK" b="1" dirty="0" smtClean="0"/>
              <a:t> </a:t>
            </a:r>
            <a:r>
              <a:rPr lang="sk-SK" b="1" dirty="0" err="1" smtClean="0"/>
              <a:t>level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social</a:t>
            </a:r>
            <a:r>
              <a:rPr lang="sk-SK" b="1" dirty="0" smtClean="0"/>
              <a:t> </a:t>
            </a:r>
            <a:r>
              <a:rPr lang="sk-SK" b="1" dirty="0" err="1" smtClean="0"/>
              <a:t>capital</a:t>
            </a:r>
            <a:r>
              <a:rPr lang="sk-SK" b="1" dirty="0" smtClean="0"/>
              <a:t> and </a:t>
            </a:r>
            <a:r>
              <a:rPr lang="sk-SK" b="1" dirty="0" err="1" smtClean="0"/>
              <a:t>weak</a:t>
            </a:r>
            <a:r>
              <a:rPr lang="sk-SK" b="1" dirty="0" smtClean="0"/>
              <a:t> </a:t>
            </a:r>
            <a:r>
              <a:rPr lang="sk-SK" b="1" dirty="0" err="1" smtClean="0"/>
              <a:t>institutions</a:t>
            </a:r>
            <a:endParaRPr lang="sk-SK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536538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Obstacles</a:t>
            </a:r>
            <a:r>
              <a:rPr lang="sk-SK" b="1" u="sng" dirty="0" smtClean="0"/>
              <a:t> to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endParaRPr lang="en-US" b="1" u="sng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4228367" cy="51121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5696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Tax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system</a:t>
            </a:r>
            <a:r>
              <a:rPr lang="sk-SK" b="1" u="sng" dirty="0" smtClean="0"/>
              <a:t> – </a:t>
            </a:r>
            <a:r>
              <a:rPr lang="sk-SK" b="1" u="sng" dirty="0" err="1" smtClean="0"/>
              <a:t>problems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r>
              <a:rPr lang="sk-SK" dirty="0" err="1" smtClean="0"/>
              <a:t>Key</a:t>
            </a:r>
            <a:r>
              <a:rPr lang="sk-SK" dirty="0" smtClean="0"/>
              <a:t> </a:t>
            </a:r>
            <a:r>
              <a:rPr lang="sk-SK" dirty="0" err="1" smtClean="0"/>
              <a:t>problem</a:t>
            </a:r>
            <a:r>
              <a:rPr lang="sk-SK" dirty="0" smtClean="0"/>
              <a:t> in </a:t>
            </a:r>
            <a:r>
              <a:rPr lang="sk-SK" dirty="0" err="1" smtClean="0"/>
              <a:t>Central</a:t>
            </a:r>
            <a:r>
              <a:rPr lang="sk-SK" dirty="0" smtClean="0"/>
              <a:t> and </a:t>
            </a:r>
            <a:r>
              <a:rPr lang="sk-SK" dirty="0" err="1" smtClean="0"/>
              <a:t>Eastern</a:t>
            </a:r>
            <a:r>
              <a:rPr lang="sk-SK" dirty="0" smtClean="0"/>
              <a:t> </a:t>
            </a:r>
            <a:r>
              <a:rPr lang="sk-SK" dirty="0" err="1" smtClean="0"/>
              <a:t>Europe</a:t>
            </a:r>
            <a:r>
              <a:rPr lang="sk-SK" dirty="0" smtClean="0"/>
              <a:t> – </a:t>
            </a:r>
            <a:r>
              <a:rPr lang="sk-SK" b="1" dirty="0" err="1" smtClean="0"/>
              <a:t>High</a:t>
            </a:r>
            <a:r>
              <a:rPr lang="sk-SK" b="1" dirty="0" smtClean="0"/>
              <a:t> </a:t>
            </a:r>
            <a:r>
              <a:rPr lang="sk-SK" b="1" dirty="0" err="1" smtClean="0"/>
              <a:t>taxes</a:t>
            </a:r>
            <a:r>
              <a:rPr lang="sk-SK" b="1" dirty="0" smtClean="0"/>
              <a:t> on </a:t>
            </a:r>
            <a:r>
              <a:rPr lang="sk-SK" b="1" dirty="0" err="1" smtClean="0"/>
              <a:t>labor</a:t>
            </a:r>
            <a:r>
              <a:rPr lang="sk-SK" b="1" dirty="0" smtClean="0"/>
              <a:t> (</a:t>
            </a:r>
            <a:r>
              <a:rPr lang="sk-SK" b="1" dirty="0" err="1" smtClean="0"/>
              <a:t>especially</a:t>
            </a:r>
            <a:r>
              <a:rPr lang="sk-SK" b="1" dirty="0" smtClean="0"/>
              <a:t> </a:t>
            </a:r>
            <a:r>
              <a:rPr lang="sk-SK" b="1" dirty="0" err="1" smtClean="0"/>
              <a:t>at</a:t>
            </a:r>
            <a:r>
              <a:rPr lang="sk-SK" b="1" dirty="0" smtClean="0"/>
              <a:t> </a:t>
            </a:r>
            <a:r>
              <a:rPr lang="sk-SK" b="1" dirty="0" err="1" smtClean="0"/>
              <a:t>low</a:t>
            </a:r>
            <a:r>
              <a:rPr lang="sk-SK" b="1" dirty="0" smtClean="0"/>
              <a:t> </a:t>
            </a:r>
            <a:r>
              <a:rPr lang="sk-SK" b="1" dirty="0" err="1" smtClean="0"/>
              <a:t>earnings</a:t>
            </a:r>
            <a:r>
              <a:rPr lang="sk-SK" b="1" dirty="0" smtClean="0"/>
              <a:t>)</a:t>
            </a:r>
            <a:r>
              <a:rPr lang="sk-SK" dirty="0" smtClean="0"/>
              <a:t>: </a:t>
            </a:r>
          </a:p>
          <a:p>
            <a:pPr lvl="1"/>
            <a:r>
              <a:rPr lang="sk-SK" dirty="0" err="1" smtClean="0"/>
              <a:t>Mainly</a:t>
            </a:r>
            <a:r>
              <a:rPr lang="sk-SK" dirty="0" smtClean="0"/>
              <a:t> </a:t>
            </a:r>
            <a:r>
              <a:rPr lang="sk-SK" dirty="0" err="1" smtClean="0"/>
              <a:t>due</a:t>
            </a:r>
            <a:r>
              <a:rPr lang="sk-SK" dirty="0" smtClean="0"/>
              <a:t> to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contributions</a:t>
            </a:r>
            <a:endParaRPr lang="sk-SK" dirty="0" smtClean="0"/>
          </a:p>
          <a:p>
            <a:pPr lvl="1"/>
            <a:r>
              <a:rPr lang="sk-SK" dirty="0" err="1" smtClean="0"/>
              <a:t>Firms</a:t>
            </a:r>
            <a:r>
              <a:rPr lang="sk-SK" dirty="0" smtClean="0"/>
              <a:t> and </a:t>
            </a:r>
            <a:r>
              <a:rPr lang="sk-SK" dirty="0" err="1" smtClean="0"/>
              <a:t>workers</a:t>
            </a:r>
            <a:r>
              <a:rPr lang="sk-SK" dirty="0" smtClean="0"/>
              <a:t> </a:t>
            </a:r>
            <a:r>
              <a:rPr lang="sk-SK" dirty="0" err="1" smtClean="0"/>
              <a:t>often</a:t>
            </a:r>
            <a:r>
              <a:rPr lang="sk-SK" dirty="0" smtClean="0"/>
              <a:t> face </a:t>
            </a:r>
            <a:r>
              <a:rPr lang="en-US" dirty="0" smtClean="0"/>
              <a:t>trade-off</a:t>
            </a:r>
            <a:r>
              <a:rPr lang="sk-SK" dirty="0" smtClean="0"/>
              <a:t> </a:t>
            </a:r>
            <a:r>
              <a:rPr lang="en-US" dirty="0" smtClean="0"/>
              <a:t>between compliance and survival</a:t>
            </a:r>
            <a:endParaRPr lang="sk-SK" dirty="0" smtClean="0"/>
          </a:p>
          <a:p>
            <a:pPr lvl="1"/>
            <a:r>
              <a:rPr lang="en-US" dirty="0" err="1" smtClean="0"/>
              <a:t>Leibfritz</a:t>
            </a:r>
            <a:r>
              <a:rPr lang="en-US" dirty="0" smtClean="0"/>
              <a:t> (2011)</a:t>
            </a:r>
            <a:r>
              <a:rPr lang="sk-SK" dirty="0" smtClean="0"/>
              <a:t>: R</a:t>
            </a:r>
            <a:r>
              <a:rPr lang="en-US" dirty="0" err="1" smtClean="0"/>
              <a:t>elatively</a:t>
            </a:r>
            <a:r>
              <a:rPr lang="en-US" dirty="0" smtClean="0"/>
              <a:t> low formal salaries, together</a:t>
            </a:r>
            <a:r>
              <a:rPr lang="sk-SK" dirty="0" smtClean="0"/>
              <a:t> </a:t>
            </a:r>
            <a:r>
              <a:rPr lang="en-US" dirty="0" smtClean="0"/>
              <a:t>with relatively high taxes on labor, may explain why in the new members</a:t>
            </a:r>
            <a:r>
              <a:rPr lang="sk-SK" dirty="0" smtClean="0"/>
              <a:t> </a:t>
            </a:r>
            <a:r>
              <a:rPr lang="en-US" dirty="0" smtClean="0"/>
              <a:t>of the EU undeclared work often takes the form of under</a:t>
            </a:r>
            <a:r>
              <a:rPr lang="sk-SK" dirty="0" smtClean="0"/>
              <a:t>-</a:t>
            </a:r>
            <a:r>
              <a:rPr lang="en-US" dirty="0" smtClean="0"/>
              <a:t>declaration of</a:t>
            </a:r>
            <a:r>
              <a:rPr lang="sk-SK" dirty="0" smtClean="0"/>
              <a:t> </a:t>
            </a:r>
            <a:r>
              <a:rPr lang="en-US" dirty="0" smtClean="0"/>
              <a:t>income through payment of part of registered workers’ wages in cash or</a:t>
            </a:r>
            <a:r>
              <a:rPr lang="sk-SK" dirty="0" smtClean="0"/>
              <a:t> </a:t>
            </a:r>
            <a:r>
              <a:rPr lang="en-US" dirty="0" smtClean="0"/>
              <a:t>through false registration of workers as self-employed.</a:t>
            </a:r>
            <a:endParaRPr lang="sk-SK" dirty="0" smtClean="0"/>
          </a:p>
          <a:p>
            <a:pPr lvl="1"/>
            <a:r>
              <a:rPr lang="sk-SK" dirty="0" smtClean="0"/>
              <a:t>F</a:t>
            </a:r>
            <a:r>
              <a:rPr lang="en-US" dirty="0" err="1" smtClean="0"/>
              <a:t>ormal</a:t>
            </a:r>
            <a:r>
              <a:rPr lang="en-US" dirty="0" smtClean="0"/>
              <a:t> employment does not</a:t>
            </a:r>
            <a:r>
              <a:rPr lang="sk-SK" dirty="0" smtClean="0"/>
              <a:t> </a:t>
            </a:r>
            <a:r>
              <a:rPr lang="en-US" dirty="0" smtClean="0"/>
              <a:t>decline, but government revenues are lower</a:t>
            </a:r>
          </a:p>
          <a:p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4881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Tax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system</a:t>
            </a:r>
            <a:r>
              <a:rPr lang="sk-SK" b="1" u="sng" dirty="0" smtClean="0"/>
              <a:t> – </a:t>
            </a:r>
            <a:r>
              <a:rPr lang="sk-SK" b="1" u="sng" dirty="0" err="1" smtClean="0"/>
              <a:t>problems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problems</a:t>
            </a:r>
            <a:r>
              <a:rPr lang="sk-SK" dirty="0" smtClean="0"/>
              <a:t>:</a:t>
            </a:r>
            <a:r>
              <a:rPr lang="en-US" dirty="0" smtClean="0"/>
              <a:t> </a:t>
            </a:r>
            <a:endParaRPr lang="sk-SK" dirty="0" smtClean="0"/>
          </a:p>
          <a:p>
            <a:pPr lvl="1"/>
            <a:r>
              <a:rPr lang="en-US" dirty="0" smtClean="0"/>
              <a:t>A combination of high taxes</a:t>
            </a:r>
            <a:r>
              <a:rPr lang="sk-SK" dirty="0" smtClean="0"/>
              <a:t> </a:t>
            </a:r>
            <a:r>
              <a:rPr lang="en-US" dirty="0" smtClean="0"/>
              <a:t>on labor and low taxes on capital can induce individuals to transform labor income into capital income to</a:t>
            </a:r>
            <a:r>
              <a:rPr lang="sk-SK" dirty="0" smtClean="0"/>
              <a:t> </a:t>
            </a:r>
            <a:r>
              <a:rPr lang="en-US" dirty="0" smtClean="0"/>
              <a:t>reduce their tax burden.</a:t>
            </a:r>
            <a:endParaRPr lang="sk-SK" dirty="0" smtClean="0"/>
          </a:p>
          <a:p>
            <a:pPr lvl="1"/>
            <a:r>
              <a:rPr lang="en-US" dirty="0" smtClean="0"/>
              <a:t>Where the effective tax burden is lower for</a:t>
            </a:r>
            <a:r>
              <a:rPr lang="sk-SK" dirty="0" smtClean="0"/>
              <a:t> </a:t>
            </a:r>
            <a:r>
              <a:rPr lang="en-US" dirty="0" smtClean="0"/>
              <a:t>the self-employed than for dependent workers, workers may shift—voluntarily or coerced by employers—from</a:t>
            </a:r>
            <a:r>
              <a:rPr lang="sk-SK" dirty="0" smtClean="0"/>
              <a:t> </a:t>
            </a:r>
            <a:r>
              <a:rPr lang="en-US" dirty="0" smtClean="0"/>
              <a:t>dependent employment to self-employment.</a:t>
            </a:r>
            <a:endParaRPr lang="sk-SK" dirty="0" smtClean="0"/>
          </a:p>
          <a:p>
            <a:pPr lvl="1"/>
            <a:r>
              <a:rPr lang="en-US" dirty="0" smtClean="0"/>
              <a:t>The tax treatment of families may encourage</a:t>
            </a:r>
            <a:r>
              <a:rPr lang="sk-SK" dirty="0" smtClean="0"/>
              <a:t> </a:t>
            </a:r>
            <a:r>
              <a:rPr lang="en-US" dirty="0" smtClean="0"/>
              <a:t>secondary earners to work informally if additional formal income is</a:t>
            </a:r>
            <a:r>
              <a:rPr lang="sk-SK" dirty="0" smtClean="0"/>
              <a:t> </a:t>
            </a:r>
            <a:r>
              <a:rPr lang="en-US" dirty="0" smtClean="0"/>
              <a:t>taxed at a high marginal rate.</a:t>
            </a:r>
            <a:endParaRPr lang="sk-SK" dirty="0" smtClean="0"/>
          </a:p>
          <a:p>
            <a:pPr lvl="1"/>
            <a:r>
              <a:rPr lang="sk-SK" dirty="0" err="1" smtClean="0"/>
              <a:t>Ineffective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administration</a:t>
            </a:r>
            <a:r>
              <a:rPr lang="sk-SK" dirty="0" smtClean="0"/>
              <a:t> (</a:t>
            </a:r>
            <a:r>
              <a:rPr lang="sk-SK" dirty="0" err="1" smtClean="0"/>
              <a:t>complexity</a:t>
            </a:r>
            <a:r>
              <a:rPr lang="sk-SK" dirty="0" smtClean="0"/>
              <a:t>, </a:t>
            </a:r>
            <a:r>
              <a:rPr lang="sk-SK" dirty="0" err="1" smtClean="0"/>
              <a:t>corruption</a:t>
            </a:r>
            <a:r>
              <a:rPr lang="sk-SK" dirty="0" smtClean="0"/>
              <a:t>)</a:t>
            </a:r>
            <a:endParaRPr lang="en-US" dirty="0" smtClean="0"/>
          </a:p>
          <a:p>
            <a:pPr lvl="1"/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Tax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system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complexity</a:t>
            </a:r>
            <a:endParaRPr lang="sk-SK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12776"/>
            <a:ext cx="6320165" cy="523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WB </a:t>
            </a:r>
            <a:r>
              <a:rPr lang="sk-SK" b="1" u="sng" dirty="0" err="1" smtClean="0"/>
              <a:t>Doing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Business</a:t>
            </a:r>
            <a:r>
              <a:rPr lang="sk-SK" b="1" u="sng" dirty="0" smtClean="0"/>
              <a:t> 2013</a:t>
            </a:r>
            <a:endParaRPr lang="sk-SK" b="1" u="sng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78729374"/>
              </p:ext>
            </p:extLst>
          </p:nvPr>
        </p:nvGraphicFramePr>
        <p:xfrm>
          <a:off x="395536" y="2348880"/>
          <a:ext cx="8229600" cy="2661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296144"/>
                <a:gridCol w="1296144"/>
                <a:gridCol w="1296144"/>
                <a:gridCol w="1224136"/>
                <a:gridCol w="1172816"/>
              </a:tblGrid>
              <a:tr h="370840">
                <a:tc>
                  <a:txBody>
                    <a:bodyPr/>
                    <a:lstStyle/>
                    <a:p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Moldova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Romania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Slovakia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err="1" smtClean="0"/>
                        <a:t>Germany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USA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Ranking</a:t>
                      </a:r>
                      <a:endParaRPr lang="sk-SK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109.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136.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100.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72.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69.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Payments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number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year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48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41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20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9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11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Time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hours</a:t>
                      </a:r>
                      <a:r>
                        <a:rPr lang="sk-SK" dirty="0" smtClean="0"/>
                        <a:t> per </a:t>
                      </a:r>
                      <a:r>
                        <a:rPr lang="sk-SK" dirty="0" err="1" smtClean="0"/>
                        <a:t>year</a:t>
                      </a:r>
                      <a:r>
                        <a:rPr lang="sk-SK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220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216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207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FF0000"/>
                          </a:solidFill>
                        </a:rPr>
                        <a:t>207</a:t>
                      </a:r>
                      <a:endParaRPr lang="sk-SK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175</a:t>
                      </a:r>
                      <a:endParaRPr lang="sk-SK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Total tax rate (% of </a:t>
                      </a:r>
                      <a:r>
                        <a:rPr lang="en-US" dirty="0" err="1" smtClean="0"/>
                        <a:t>proﬁt</a:t>
                      </a:r>
                      <a:r>
                        <a:rPr lang="en-US" dirty="0" smtClean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b="1" dirty="0" smtClean="0">
                          <a:solidFill>
                            <a:srgbClr val="0070C0"/>
                          </a:solidFill>
                        </a:rPr>
                        <a:t>31.2</a:t>
                      </a:r>
                      <a:endParaRPr lang="sk-SK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44.2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47.9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46.8</a:t>
                      </a:r>
                      <a:endParaRPr lang="sk-SK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46.7</a:t>
                      </a:r>
                      <a:endParaRPr lang="sk-SK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67544" y="1556792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3200" dirty="0" err="1" smtClean="0"/>
              <a:t>Paying</a:t>
            </a:r>
            <a:r>
              <a:rPr lang="sk-SK" sz="3200" dirty="0" smtClean="0"/>
              <a:t> </a:t>
            </a:r>
            <a:r>
              <a:rPr lang="sk-SK" sz="3200" dirty="0" err="1" smtClean="0"/>
              <a:t>taxes</a:t>
            </a:r>
            <a:endParaRPr lang="sk-SK" sz="3200" dirty="0"/>
          </a:p>
        </p:txBody>
      </p:sp>
    </p:spTree>
    <p:extLst>
      <p:ext uri="{BB962C8B-B14F-4D97-AF65-F5344CB8AC3E}">
        <p14:creationId xmlns:p14="http://schemas.microsoft.com/office/powerpoint/2010/main" xmlns="" val="1926728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Social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insurance</a:t>
            </a:r>
            <a:r>
              <a:rPr lang="en-US" b="1" u="sng" dirty="0" smtClean="0"/>
              <a:t> ”</a:t>
            </a:r>
            <a:r>
              <a:rPr lang="sk-SK" b="1" u="sng" dirty="0" err="1" smtClean="0"/>
              <a:t>productivity</a:t>
            </a:r>
            <a:r>
              <a:rPr lang="en-US" b="1" u="sng" dirty="0" smtClean="0"/>
              <a:t>”</a:t>
            </a:r>
            <a:endParaRPr lang="sk-SK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392" y="1412776"/>
            <a:ext cx="8562975" cy="494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Tax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wedge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sk-SK" dirty="0" err="1" smtClean="0"/>
              <a:t>Definition</a:t>
            </a:r>
            <a:r>
              <a:rPr lang="sk-SK" dirty="0" smtClean="0"/>
              <a:t>: </a:t>
            </a:r>
          </a:p>
          <a:p>
            <a:pPr lvl="1"/>
            <a:r>
              <a:rPr lang="sk-SK" dirty="0" smtClean="0"/>
              <a:t>D</a:t>
            </a:r>
            <a:r>
              <a:rPr lang="en-US" dirty="0" err="1" smtClean="0"/>
              <a:t>ifference</a:t>
            </a:r>
            <a:r>
              <a:rPr lang="en-US" dirty="0" smtClean="0"/>
              <a:t> between labor</a:t>
            </a:r>
            <a:r>
              <a:rPr lang="sk-SK" dirty="0" smtClean="0"/>
              <a:t> </a:t>
            </a:r>
            <a:r>
              <a:rPr lang="en-US" dirty="0" smtClean="0"/>
              <a:t>costs and the take-home pay of workers</a:t>
            </a:r>
            <a:endParaRPr lang="sk-SK" dirty="0" smtClean="0"/>
          </a:p>
          <a:p>
            <a:pPr lvl="1"/>
            <a:r>
              <a:rPr lang="sk-SK" dirty="0" smtClean="0"/>
              <a:t>(S</a:t>
            </a:r>
            <a:r>
              <a:rPr lang="en-US" dirty="0" err="1" smtClean="0"/>
              <a:t>ocial</a:t>
            </a:r>
            <a:r>
              <a:rPr lang="sk-SK" dirty="0" smtClean="0"/>
              <a:t> </a:t>
            </a:r>
            <a:r>
              <a:rPr lang="en-US" dirty="0" smtClean="0"/>
              <a:t>insurance contributions </a:t>
            </a:r>
            <a:r>
              <a:rPr lang="sk-SK" dirty="0" err="1" smtClean="0"/>
              <a:t>paid</a:t>
            </a:r>
            <a:r>
              <a:rPr lang="sk-SK" dirty="0" smtClean="0"/>
              <a:t> by</a:t>
            </a:r>
            <a:r>
              <a:rPr lang="en-US" dirty="0" smtClean="0"/>
              <a:t> employers and employees</a:t>
            </a:r>
            <a:r>
              <a:rPr lang="sk-SK" dirty="0" smtClean="0"/>
              <a:t> + P</a:t>
            </a:r>
            <a:r>
              <a:rPr lang="en-US" dirty="0" err="1" smtClean="0"/>
              <a:t>ersonal</a:t>
            </a:r>
            <a:r>
              <a:rPr lang="sk-SK" dirty="0" smtClean="0"/>
              <a:t> </a:t>
            </a:r>
            <a:r>
              <a:rPr lang="en-US" dirty="0" smtClean="0"/>
              <a:t>income tax </a:t>
            </a:r>
            <a:r>
              <a:rPr lang="sk-SK" dirty="0" err="1" smtClean="0"/>
              <a:t>paid</a:t>
            </a:r>
            <a:r>
              <a:rPr lang="sk-SK" dirty="0" smtClean="0"/>
              <a:t> by </a:t>
            </a:r>
            <a:r>
              <a:rPr lang="en-US" dirty="0" smtClean="0"/>
              <a:t>employees</a:t>
            </a:r>
            <a:r>
              <a:rPr lang="sk-SK" dirty="0" smtClean="0"/>
              <a:t>) /</a:t>
            </a:r>
            <a:r>
              <a:rPr lang="en-US" dirty="0" smtClean="0"/>
              <a:t> </a:t>
            </a:r>
            <a:r>
              <a:rPr lang="sk-SK" dirty="0" smtClean="0"/>
              <a:t>(T</a:t>
            </a:r>
            <a:r>
              <a:rPr lang="en-US" dirty="0" err="1" smtClean="0"/>
              <a:t>otal</a:t>
            </a:r>
            <a:r>
              <a:rPr lang="en-US" dirty="0" smtClean="0"/>
              <a:t> labor costs</a:t>
            </a:r>
            <a:r>
              <a:rPr lang="sk-SK" dirty="0" smtClean="0"/>
              <a:t>)</a:t>
            </a:r>
          </a:p>
          <a:p>
            <a:r>
              <a:rPr lang="sk-SK" dirty="0" smtClean="0"/>
              <a:t>D</a:t>
            </a:r>
            <a:r>
              <a:rPr lang="en-US" dirty="0" err="1" smtClean="0"/>
              <a:t>epend</a:t>
            </a:r>
            <a:r>
              <a:rPr lang="sk-SK" dirty="0" smtClean="0"/>
              <a:t>s</a:t>
            </a:r>
            <a:r>
              <a:rPr lang="en-US" dirty="0" smtClean="0"/>
              <a:t> on family type and wage level</a:t>
            </a:r>
            <a:endParaRPr lang="sk-SK" dirty="0" smtClean="0"/>
          </a:p>
          <a:p>
            <a:r>
              <a:rPr lang="en-US" dirty="0" smtClean="0"/>
              <a:t>For a single person with no</a:t>
            </a:r>
            <a:r>
              <a:rPr lang="sk-SK" dirty="0" smtClean="0"/>
              <a:t> </a:t>
            </a:r>
            <a:r>
              <a:rPr lang="en-US" dirty="0" smtClean="0"/>
              <a:t>children who receives a gross wage 33 percent of the average wage,</a:t>
            </a:r>
            <a:r>
              <a:rPr lang="sk-SK" dirty="0" smtClean="0"/>
              <a:t> </a:t>
            </a:r>
            <a:r>
              <a:rPr lang="en-US" dirty="0" smtClean="0"/>
              <a:t>only a few EU-15 countries—including Sweden, Germany, Belgium,</a:t>
            </a:r>
            <a:r>
              <a:rPr lang="sk-SK" dirty="0" smtClean="0"/>
              <a:t> </a:t>
            </a:r>
            <a:r>
              <a:rPr lang="en-US" dirty="0" smtClean="0"/>
              <a:t>and Finland—charge higher taxes than most of the EU’s new member</a:t>
            </a:r>
            <a:r>
              <a:rPr lang="sk-SK" dirty="0" smtClean="0"/>
              <a:t> </a:t>
            </a:r>
            <a:r>
              <a:rPr lang="en-US" dirty="0" smtClean="0"/>
              <a:t>states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Tax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wedge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for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low-earners</a:t>
            </a:r>
            <a:endParaRPr lang="sk-SK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484784"/>
            <a:ext cx="7458223" cy="49347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Tax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wedge</a:t>
            </a:r>
            <a:r>
              <a:rPr lang="sk-SK" b="1" u="sng" dirty="0" smtClean="0"/>
              <a:t> – </a:t>
            </a:r>
            <a:r>
              <a:rPr lang="sk-SK" b="1" u="sng" dirty="0" err="1" smtClean="0"/>
              <a:t>progressivity</a:t>
            </a:r>
            <a:endParaRPr lang="sk-SK" b="1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86106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u="sng" dirty="0" err="1" smtClean="0"/>
              <a:t>Formalization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tax</a:t>
            </a:r>
            <a:r>
              <a:rPr lang="sk-SK" b="1" u="sng" dirty="0" smtClean="0"/>
              <a:t> rate (FTR)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20000"/>
          </a:bodyPr>
          <a:lstStyle/>
          <a:p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individual</a:t>
            </a:r>
            <a:r>
              <a:rPr lang="sk-SK" dirty="0" smtClean="0"/>
              <a:t>, </a:t>
            </a:r>
            <a:r>
              <a:rPr lang="sk-SK" dirty="0" err="1" smtClean="0"/>
              <a:t>turning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informal</a:t>
            </a:r>
            <a:r>
              <a:rPr lang="sk-SK" dirty="0" smtClean="0"/>
              <a:t> to </a:t>
            </a:r>
            <a:r>
              <a:rPr lang="sk-SK" dirty="0" err="1" smtClean="0"/>
              <a:t>formal</a:t>
            </a:r>
            <a:r>
              <a:rPr lang="sk-SK" dirty="0" smtClean="0"/>
              <a:t> </a:t>
            </a:r>
            <a:r>
              <a:rPr lang="sk-SK" dirty="0" err="1" smtClean="0"/>
              <a:t>employment</a:t>
            </a:r>
            <a:r>
              <a:rPr lang="sk-SK" dirty="0" smtClean="0"/>
              <a:t> </a:t>
            </a:r>
            <a:r>
              <a:rPr lang="sk-SK" dirty="0" err="1" smtClean="0"/>
              <a:t>means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Loss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wedge</a:t>
            </a:r>
            <a:endParaRPr lang="sk-SK" dirty="0" smtClean="0"/>
          </a:p>
          <a:p>
            <a:pPr lvl="1"/>
            <a:r>
              <a:rPr lang="sk-SK" dirty="0" smtClean="0"/>
              <a:t>(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least</a:t>
            </a:r>
            <a:r>
              <a:rPr lang="sk-SK" dirty="0" smtClean="0"/>
              <a:t> </a:t>
            </a:r>
            <a:r>
              <a:rPr lang="sk-SK" dirty="0" err="1" smtClean="0"/>
              <a:t>partial</a:t>
            </a:r>
            <a:r>
              <a:rPr lang="sk-SK" dirty="0" smtClean="0"/>
              <a:t>) </a:t>
            </a:r>
            <a:r>
              <a:rPr lang="sk-SK" dirty="0" err="1" smtClean="0"/>
              <a:t>Loss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income-tested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: S</a:t>
            </a:r>
            <a:r>
              <a:rPr lang="en-US" dirty="0" err="1" smtClean="0"/>
              <a:t>ocial</a:t>
            </a:r>
            <a:r>
              <a:rPr lang="en-US" dirty="0" smtClean="0"/>
              <a:t> assistance, housing benefits, in-work and family benefits</a:t>
            </a:r>
            <a:endParaRPr lang="sk-SK" dirty="0" smtClean="0"/>
          </a:p>
          <a:p>
            <a:pPr lvl="1"/>
            <a:r>
              <a:rPr lang="sk-SK" dirty="0" err="1" smtClean="0"/>
              <a:t>Gain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: </a:t>
            </a:r>
            <a:r>
              <a:rPr lang="sk-SK" dirty="0" err="1" smtClean="0"/>
              <a:t>Old-age</a:t>
            </a:r>
            <a:r>
              <a:rPr lang="sk-SK" dirty="0" smtClean="0"/>
              <a:t> and </a:t>
            </a:r>
            <a:r>
              <a:rPr lang="sk-SK" dirty="0" err="1" smtClean="0"/>
              <a:t>disability</a:t>
            </a:r>
            <a:r>
              <a:rPr lang="sk-SK" dirty="0" smtClean="0"/>
              <a:t> </a:t>
            </a:r>
            <a:r>
              <a:rPr lang="sk-SK" dirty="0" err="1" smtClean="0"/>
              <a:t>pension</a:t>
            </a:r>
            <a:r>
              <a:rPr lang="sk-SK" dirty="0" smtClean="0"/>
              <a:t>,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, </a:t>
            </a:r>
            <a:r>
              <a:rPr lang="sk-SK" dirty="0" err="1" smtClean="0"/>
              <a:t>unemployment</a:t>
            </a:r>
            <a:r>
              <a:rPr lang="sk-SK" dirty="0" smtClean="0"/>
              <a:t> and </a:t>
            </a:r>
            <a:r>
              <a:rPr lang="sk-SK" dirty="0" err="1" smtClean="0"/>
              <a:t>sickness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, </a:t>
            </a:r>
            <a:r>
              <a:rPr lang="sk-SK" dirty="0" err="1" smtClean="0"/>
              <a:t>employment</a:t>
            </a:r>
            <a:r>
              <a:rPr lang="sk-SK" dirty="0" smtClean="0"/>
              <a:t> </a:t>
            </a:r>
            <a:r>
              <a:rPr lang="sk-SK" dirty="0" err="1" smtClean="0"/>
              <a:t>protection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 smtClean="0"/>
          </a:p>
          <a:p>
            <a:r>
              <a:rPr lang="sk-SK" dirty="0" err="1" smtClean="0"/>
              <a:t>Definition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FTR:</a:t>
            </a:r>
          </a:p>
          <a:p>
            <a:pPr lvl="1"/>
            <a:r>
              <a:rPr lang="sk-SK" dirty="0" smtClean="0"/>
              <a:t>T</a:t>
            </a:r>
            <a:r>
              <a:rPr lang="en-US" dirty="0" smtClean="0"/>
              <a:t>he</a:t>
            </a:r>
            <a:r>
              <a:rPr lang="sk-SK" dirty="0" smtClean="0"/>
              <a:t> </a:t>
            </a:r>
            <a:r>
              <a:rPr lang="en-US" dirty="0" smtClean="0"/>
              <a:t>share of informal income that an informal worker has to give up to</a:t>
            </a:r>
            <a:r>
              <a:rPr lang="sk-SK" dirty="0" smtClean="0"/>
              <a:t> </a:t>
            </a:r>
            <a:r>
              <a:rPr lang="en-US" dirty="0" smtClean="0"/>
              <a:t>formalize</a:t>
            </a:r>
          </a:p>
          <a:p>
            <a:pPr lvl="1"/>
            <a:r>
              <a:rPr lang="sk-SK" dirty="0" smtClean="0"/>
              <a:t>[I</a:t>
            </a:r>
            <a:r>
              <a:rPr lang="en-US" dirty="0" err="1" smtClean="0"/>
              <a:t>nformal</a:t>
            </a:r>
            <a:r>
              <a:rPr lang="en-US" dirty="0" smtClean="0"/>
              <a:t> income (informal wage</a:t>
            </a:r>
            <a:r>
              <a:rPr lang="sk-SK" dirty="0" smtClean="0"/>
              <a:t> +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benefits</a:t>
            </a:r>
            <a:r>
              <a:rPr lang="sk-SK" dirty="0" smtClean="0"/>
              <a:t>) - F</a:t>
            </a:r>
            <a:r>
              <a:rPr lang="en-US" dirty="0" err="1" smtClean="0"/>
              <a:t>ormal</a:t>
            </a:r>
            <a:r>
              <a:rPr lang="en-US" dirty="0" smtClean="0"/>
              <a:t> net</a:t>
            </a:r>
            <a:r>
              <a:rPr lang="sk-SK" dirty="0" smtClean="0"/>
              <a:t> </a:t>
            </a:r>
            <a:r>
              <a:rPr lang="en-US" dirty="0" smtClean="0"/>
              <a:t>income (formal net wage</a:t>
            </a:r>
            <a:r>
              <a:rPr lang="sk-SK" dirty="0" smtClean="0"/>
              <a:t> +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en-US" dirty="0" smtClean="0"/>
              <a:t>benefits</a:t>
            </a:r>
            <a:r>
              <a:rPr lang="sk-SK" dirty="0" smtClean="0"/>
              <a:t>)] / I</a:t>
            </a:r>
            <a:r>
              <a:rPr lang="en-US" dirty="0" err="1" smtClean="0"/>
              <a:t>nformal</a:t>
            </a:r>
            <a:r>
              <a:rPr lang="en-US" dirty="0" smtClean="0"/>
              <a:t> income</a:t>
            </a:r>
            <a:endParaRPr lang="sk-SK" dirty="0" smtClean="0"/>
          </a:p>
          <a:p>
            <a:pPr lvl="1"/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FTR in </a:t>
            </a:r>
            <a:r>
              <a:rPr lang="sk-SK" b="1" u="sng" dirty="0" err="1" smtClean="0"/>
              <a:t>selected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countries</a:t>
            </a:r>
            <a:endParaRPr lang="sk-SK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8" y="1357313"/>
            <a:ext cx="9039225" cy="414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683569" y="5565338"/>
            <a:ext cx="784887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Interpretation</a:t>
            </a:r>
            <a:r>
              <a:rPr lang="sk-SK" dirty="0" smtClean="0"/>
              <a:t>: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example</a:t>
            </a:r>
            <a:r>
              <a:rPr lang="sk-SK" dirty="0" smtClean="0"/>
              <a:t>, in </a:t>
            </a:r>
            <a:r>
              <a:rPr lang="en-US" dirty="0" smtClean="0"/>
              <a:t>Bulgaria,</a:t>
            </a:r>
            <a:r>
              <a:rPr lang="sk-SK" dirty="0" smtClean="0"/>
              <a:t> </a:t>
            </a:r>
            <a:r>
              <a:rPr lang="en-US" dirty="0" smtClean="0"/>
              <a:t>single persons with no children who earn less than the minimum wage</a:t>
            </a:r>
            <a:r>
              <a:rPr lang="sk-SK" dirty="0" smtClean="0"/>
              <a:t> </a:t>
            </a:r>
            <a:r>
              <a:rPr lang="en-US" dirty="0" smtClean="0"/>
              <a:t>in the informal sector have to give up from 50</a:t>
            </a:r>
            <a:r>
              <a:rPr lang="sk-SK" dirty="0" smtClean="0"/>
              <a:t>%</a:t>
            </a:r>
            <a:r>
              <a:rPr lang="en-US" dirty="0" smtClean="0"/>
              <a:t> to 70</a:t>
            </a:r>
            <a:r>
              <a:rPr lang="sk-SK" dirty="0" smtClean="0"/>
              <a:t>% </a:t>
            </a:r>
            <a:r>
              <a:rPr lang="en-US" dirty="0" smtClean="0"/>
              <a:t>of</a:t>
            </a:r>
            <a:r>
              <a:rPr lang="sk-SK" dirty="0" smtClean="0"/>
              <a:t> </a:t>
            </a:r>
            <a:r>
              <a:rPr lang="en-US" dirty="0" smtClean="0"/>
              <a:t>their income to formalize.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FTR </a:t>
            </a:r>
            <a:r>
              <a:rPr lang="sk-SK" b="1" u="sng" dirty="0" err="1" smtClean="0"/>
              <a:t>peaks</a:t>
            </a:r>
            <a:endParaRPr lang="sk-SK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350" y="1484784"/>
            <a:ext cx="901065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Marginal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effective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tax</a:t>
            </a:r>
            <a:r>
              <a:rPr lang="sk-SK" b="1" u="sng" dirty="0" smtClean="0"/>
              <a:t> rate (METR)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err="1" smtClean="0"/>
              <a:t>Definition</a:t>
            </a:r>
            <a:r>
              <a:rPr lang="sk-SK" dirty="0" smtClean="0"/>
              <a:t>:</a:t>
            </a:r>
          </a:p>
          <a:p>
            <a:pPr lvl="1"/>
            <a:r>
              <a:rPr lang="en-US" dirty="0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METR measures, at a given wage level, how much of an additional euro</a:t>
            </a:r>
            <a:r>
              <a:rPr lang="sk-SK" dirty="0" smtClean="0"/>
              <a:t> </a:t>
            </a:r>
            <a:r>
              <a:rPr lang="en-US" dirty="0" smtClean="0"/>
              <a:t>earned in formal gross wages is taxed away, either as labor tax or in the</a:t>
            </a:r>
            <a:r>
              <a:rPr lang="sk-SK" dirty="0" smtClean="0"/>
              <a:t> </a:t>
            </a:r>
            <a:r>
              <a:rPr lang="en-US" dirty="0" smtClean="0"/>
              <a:t>form of withdrawn benefits. </a:t>
            </a:r>
            <a:endParaRPr lang="sk-SK" dirty="0" smtClean="0"/>
          </a:p>
          <a:p>
            <a:pPr lvl="1"/>
            <a:r>
              <a:rPr lang="en-US" dirty="0" smtClean="0"/>
              <a:t>It is an indication of how much it</a:t>
            </a:r>
            <a:r>
              <a:rPr lang="sk-SK" dirty="0" smtClean="0"/>
              <a:t> </a:t>
            </a:r>
            <a:r>
              <a:rPr lang="en-US" dirty="0" smtClean="0"/>
              <a:t>pays for workers to earn more gross income, either by increasing work</a:t>
            </a:r>
            <a:r>
              <a:rPr lang="sk-SK" dirty="0" smtClean="0"/>
              <a:t> </a:t>
            </a:r>
            <a:r>
              <a:rPr lang="en-US" dirty="0" smtClean="0"/>
              <a:t>hours or receiving higher wages.</a:t>
            </a:r>
          </a:p>
          <a:p>
            <a:r>
              <a:rPr lang="sk-SK" dirty="0" smtClean="0"/>
              <a:t>T</a:t>
            </a:r>
            <a:r>
              <a:rPr lang="en-US" dirty="0" smtClean="0"/>
              <a:t>he new</a:t>
            </a:r>
            <a:r>
              <a:rPr lang="sk-SK" dirty="0" smtClean="0"/>
              <a:t> EU</a:t>
            </a:r>
            <a:r>
              <a:rPr lang="en-US" dirty="0" smtClean="0"/>
              <a:t> members tend to have high </a:t>
            </a:r>
            <a:r>
              <a:rPr lang="sk-SK" dirty="0" smtClean="0"/>
              <a:t>M</a:t>
            </a:r>
            <a:r>
              <a:rPr lang="en-US" dirty="0" smtClean="0"/>
              <a:t>ETRs—usually 100 percent—at low wage levels</a:t>
            </a:r>
          </a:p>
          <a:p>
            <a:endParaRPr lang="en-US" dirty="0" smtClean="0"/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smtClean="0"/>
              <a:t>METR in </a:t>
            </a:r>
            <a:r>
              <a:rPr lang="sk-SK" b="1" u="sng" dirty="0" err="1" smtClean="0"/>
              <a:t>selected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countries</a:t>
            </a:r>
            <a:endParaRPr lang="sk-SK" b="1" u="sng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1268760"/>
            <a:ext cx="8784976" cy="4374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323528" y="558924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dirty="0" err="1" smtClean="0"/>
              <a:t>Interpretation</a:t>
            </a:r>
            <a:r>
              <a:rPr lang="sk-SK" dirty="0" smtClean="0"/>
              <a:t>: I</a:t>
            </a:r>
            <a:r>
              <a:rPr lang="en-US" dirty="0" smtClean="0"/>
              <a:t>n the Czech Republic and Slovenia, every additional</a:t>
            </a:r>
            <a:r>
              <a:rPr lang="sk-SK" dirty="0" smtClean="0"/>
              <a:t> </a:t>
            </a:r>
            <a:r>
              <a:rPr lang="en-US" dirty="0" smtClean="0"/>
              <a:t>euro earned in formal income is 100</a:t>
            </a:r>
            <a:r>
              <a:rPr lang="sk-SK" dirty="0" smtClean="0"/>
              <a:t>% </a:t>
            </a:r>
            <a:r>
              <a:rPr lang="en-US" dirty="0" smtClean="0"/>
              <a:t>taxed away through withdrawal</a:t>
            </a:r>
            <a:r>
              <a:rPr lang="sk-SK" dirty="0" smtClean="0"/>
              <a:t> </a:t>
            </a:r>
            <a:r>
              <a:rPr lang="en-US" dirty="0" smtClean="0"/>
              <a:t>of social assistance at wage levels below 20</a:t>
            </a:r>
            <a:r>
              <a:rPr lang="sk-SK" dirty="0" smtClean="0"/>
              <a:t>% </a:t>
            </a:r>
            <a:r>
              <a:rPr lang="en-US" dirty="0" smtClean="0"/>
              <a:t>of the average</a:t>
            </a:r>
            <a:r>
              <a:rPr lang="sk-SK" dirty="0" smtClean="0"/>
              <a:t> </a:t>
            </a:r>
            <a:r>
              <a:rPr lang="en-US" dirty="0" smtClean="0"/>
              <a:t>wage</a:t>
            </a:r>
            <a:r>
              <a:rPr lang="sk-SK" dirty="0" smtClean="0"/>
              <a:t>. I</a:t>
            </a:r>
            <a:r>
              <a:rPr lang="en-US" dirty="0" smtClean="0"/>
              <a:t>n Portugal, 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en-US" dirty="0" smtClean="0"/>
              <a:t>only 50</a:t>
            </a:r>
            <a:r>
              <a:rPr lang="sk-SK" dirty="0" smtClean="0"/>
              <a:t>% and in </a:t>
            </a:r>
            <a:r>
              <a:rPr lang="sk-SK" dirty="0" err="1" smtClean="0"/>
              <a:t>the</a:t>
            </a:r>
            <a:r>
              <a:rPr lang="sk-SK" dirty="0" smtClean="0"/>
              <a:t> US </a:t>
            </a:r>
            <a:r>
              <a:rPr lang="sk-SK" dirty="0" err="1" smtClean="0"/>
              <a:t>even</a:t>
            </a:r>
            <a:r>
              <a:rPr lang="sk-SK" dirty="0" smtClean="0"/>
              <a:t> </a:t>
            </a:r>
            <a:r>
              <a:rPr lang="sk-SK" dirty="0" err="1" smtClean="0"/>
              <a:t>less</a:t>
            </a:r>
            <a:r>
              <a:rPr lang="sk-SK" dirty="0" smtClean="0"/>
              <a:t>.</a:t>
            </a:r>
            <a:endParaRPr lang="en-US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Overall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picture</a:t>
            </a:r>
            <a:r>
              <a:rPr lang="sk-SK" b="1" u="sng" dirty="0" smtClean="0"/>
              <a:t> 1/3</a:t>
            </a:r>
            <a:endParaRPr lang="sk-SK" b="1" u="sng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1412776"/>
            <a:ext cx="9001125" cy="287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" y="4293096"/>
            <a:ext cx="89820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Overall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picture</a:t>
            </a:r>
            <a:r>
              <a:rPr lang="sk-SK" b="1" u="sng" dirty="0" smtClean="0"/>
              <a:t> 2/3</a:t>
            </a:r>
            <a:endParaRPr lang="sk-SK" b="1" u="sng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3" y="1504950"/>
            <a:ext cx="8943975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Overall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picture</a:t>
            </a:r>
            <a:r>
              <a:rPr lang="sk-SK" b="1" u="sng" dirty="0" smtClean="0"/>
              <a:t> 3/3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R</a:t>
            </a:r>
            <a:r>
              <a:rPr lang="en-US" dirty="0" smtClean="0"/>
              <a:t>egression</a:t>
            </a:r>
            <a:r>
              <a:rPr lang="sk-SK" dirty="0" smtClean="0"/>
              <a:t> </a:t>
            </a:r>
            <a:r>
              <a:rPr lang="en-US" dirty="0" smtClean="0"/>
              <a:t>analysis on </a:t>
            </a:r>
            <a:r>
              <a:rPr lang="en-US" dirty="0" err="1" smtClean="0"/>
              <a:t>microdata</a:t>
            </a:r>
            <a:r>
              <a:rPr lang="sk-SK" dirty="0" smtClean="0"/>
              <a:t> </a:t>
            </a:r>
            <a:r>
              <a:rPr lang="en-US" dirty="0" smtClean="0"/>
              <a:t>shows that the levels of both the FTR and METR have a strongly significant,</a:t>
            </a:r>
            <a:r>
              <a:rPr lang="sk-SK" dirty="0" smtClean="0"/>
              <a:t> </a:t>
            </a:r>
            <a:r>
              <a:rPr lang="en-US" dirty="0" smtClean="0"/>
              <a:t>positive correlation with the probability that a worker is</a:t>
            </a:r>
            <a:r>
              <a:rPr lang="sk-SK" dirty="0" smtClean="0"/>
              <a:t> </a:t>
            </a:r>
            <a:r>
              <a:rPr lang="en-US" dirty="0" smtClean="0"/>
              <a:t>engaged informally</a:t>
            </a:r>
            <a:endParaRPr lang="sk-SK" dirty="0" smtClean="0"/>
          </a:p>
          <a:p>
            <a:r>
              <a:rPr lang="en-US" dirty="0" smtClean="0"/>
              <a:t>In other words, greater individual disincentives to</a:t>
            </a:r>
            <a:r>
              <a:rPr lang="sk-SK" dirty="0" smtClean="0"/>
              <a:t> </a:t>
            </a:r>
            <a:r>
              <a:rPr lang="en-US" dirty="0" smtClean="0"/>
              <a:t>formal work (as measured by FTR and METR) correlate strongly with</a:t>
            </a:r>
            <a:r>
              <a:rPr lang="sk-SK" dirty="0" smtClean="0"/>
              <a:t> </a:t>
            </a:r>
            <a:r>
              <a:rPr lang="en-US" dirty="0" smtClean="0"/>
              <a:t>higher probabilities of being informal</a:t>
            </a:r>
            <a:endParaRPr lang="sk-SK" dirty="0" smtClean="0"/>
          </a:p>
          <a:p>
            <a:r>
              <a:rPr lang="sk-SK" dirty="0" smtClean="0"/>
              <a:t>T</a:t>
            </a:r>
            <a:r>
              <a:rPr lang="en-US" dirty="0" smtClean="0"/>
              <a:t>he tax wedge yields a negative correlation</a:t>
            </a:r>
            <a:r>
              <a:rPr lang="sk-SK" dirty="0" smtClean="0"/>
              <a:t> </a:t>
            </a:r>
            <a:r>
              <a:rPr lang="en-US" dirty="0" smtClean="0"/>
              <a:t>with informality</a:t>
            </a:r>
            <a:r>
              <a:rPr lang="sk-SK" dirty="0" smtClean="0"/>
              <a:t>; </a:t>
            </a:r>
            <a:r>
              <a:rPr lang="en-US" dirty="0" smtClean="0"/>
              <a:t>the tax wedge is lowest with low-wage</a:t>
            </a:r>
            <a:r>
              <a:rPr lang="sk-SK" dirty="0" smtClean="0"/>
              <a:t> </a:t>
            </a:r>
            <a:r>
              <a:rPr lang="en-US" dirty="0" smtClean="0"/>
              <a:t>earners and increases with income level</a:t>
            </a:r>
            <a:endParaRPr lang="sk-SK" dirty="0" smtClean="0"/>
          </a:p>
          <a:p>
            <a:r>
              <a:rPr lang="sk-SK" dirty="0" err="1" smtClean="0"/>
              <a:t>Caution</a:t>
            </a:r>
            <a:r>
              <a:rPr lang="sk-SK" dirty="0" smtClean="0"/>
              <a:t>: C</a:t>
            </a:r>
            <a:r>
              <a:rPr lang="en-US" dirty="0" err="1" smtClean="0"/>
              <a:t>ausality</a:t>
            </a:r>
            <a:r>
              <a:rPr lang="en-US" dirty="0" smtClean="0"/>
              <a:t> cannot be established</a:t>
            </a:r>
            <a:r>
              <a:rPr lang="sk-SK" dirty="0" smtClean="0"/>
              <a:t> </a:t>
            </a:r>
            <a:r>
              <a:rPr lang="en-US" dirty="0" smtClean="0"/>
              <a:t>using cross-sectional data</a:t>
            </a:r>
          </a:p>
          <a:p>
            <a:endParaRPr lang="en-US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Employment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protection</a:t>
            </a:r>
            <a:endParaRPr lang="sk-SK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484784"/>
            <a:ext cx="6480720" cy="4747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Contribution-benefit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link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T</a:t>
            </a:r>
            <a:r>
              <a:rPr lang="en-US" dirty="0" smtClean="0"/>
              <a:t>he effect of strengthening the link depends critically on whether</a:t>
            </a:r>
            <a:r>
              <a:rPr lang="sk-SK" dirty="0" smtClean="0"/>
              <a:t> </a:t>
            </a:r>
            <a:r>
              <a:rPr lang="en-US" dirty="0" smtClean="0"/>
              <a:t>workers perceive the link between contributions today and benefits far in</a:t>
            </a:r>
            <a:r>
              <a:rPr lang="sk-SK" dirty="0" smtClean="0"/>
              <a:t> </a:t>
            </a:r>
            <a:r>
              <a:rPr lang="en-US" dirty="0" smtClean="0"/>
              <a:t>the future to be strong and credible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it</a:t>
            </a:r>
            <a:r>
              <a:rPr lang="sk-SK" dirty="0" smtClean="0"/>
              <a:t> </a:t>
            </a:r>
            <a:r>
              <a:rPr lang="sk-SK" dirty="0" err="1" smtClean="0"/>
              <a:t>depends</a:t>
            </a:r>
            <a:r>
              <a:rPr lang="sk-SK" dirty="0" smtClean="0"/>
              <a:t> on </a:t>
            </a:r>
            <a:r>
              <a:rPr lang="sk-SK" dirty="0" err="1" smtClean="0"/>
              <a:t>credibility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institutions</a:t>
            </a:r>
            <a:r>
              <a:rPr lang="sk-SK" dirty="0" smtClean="0"/>
              <a:t>)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367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Health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insurance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Most </a:t>
            </a:r>
            <a:r>
              <a:rPr lang="sk-SK" dirty="0" err="1" smtClean="0"/>
              <a:t>important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among</a:t>
            </a:r>
            <a:r>
              <a:rPr lang="sk-SK" dirty="0" smtClean="0"/>
              <a:t>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entitlements</a:t>
            </a:r>
            <a:r>
              <a:rPr lang="sk-SK" dirty="0" smtClean="0"/>
              <a:t> in </a:t>
            </a:r>
            <a:r>
              <a:rPr lang="sk-SK" dirty="0" err="1" smtClean="0"/>
              <a:t>regard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their</a:t>
            </a:r>
            <a:r>
              <a:rPr lang="sk-SK" dirty="0" smtClean="0"/>
              <a:t> </a:t>
            </a:r>
            <a:r>
              <a:rPr lang="sk-SK" dirty="0" err="1" smtClean="0"/>
              <a:t>influence</a:t>
            </a:r>
            <a:r>
              <a:rPr lang="sk-SK" dirty="0" smtClean="0"/>
              <a:t> on </a:t>
            </a:r>
            <a:r>
              <a:rPr lang="sk-SK" dirty="0" err="1" smtClean="0"/>
              <a:t>informal</a:t>
            </a:r>
            <a:r>
              <a:rPr lang="sk-SK" dirty="0" smtClean="0"/>
              <a:t> </a:t>
            </a:r>
            <a:r>
              <a:rPr lang="sk-SK" dirty="0" err="1" smtClean="0"/>
              <a:t>economy</a:t>
            </a:r>
            <a:endParaRPr lang="sk-SK" dirty="0" smtClean="0"/>
          </a:p>
          <a:p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feel</a:t>
            </a:r>
            <a:r>
              <a:rPr lang="sk-SK" dirty="0" smtClean="0"/>
              <a:t> </a:t>
            </a:r>
            <a:r>
              <a:rPr lang="sk-SK" dirty="0" err="1" smtClean="0"/>
              <a:t>immediate</a:t>
            </a:r>
            <a:r>
              <a:rPr lang="sk-SK" dirty="0" smtClean="0"/>
              <a:t> </a:t>
            </a:r>
            <a:r>
              <a:rPr lang="sk-SK" dirty="0" err="1" smtClean="0"/>
              <a:t>threat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falling</a:t>
            </a:r>
            <a:r>
              <a:rPr lang="sk-SK" dirty="0" smtClean="0"/>
              <a:t> </a:t>
            </a:r>
            <a:r>
              <a:rPr lang="sk-SK" dirty="0" err="1" smtClean="0"/>
              <a:t>sick</a:t>
            </a:r>
            <a:endParaRPr lang="sk-SK" dirty="0" smtClean="0"/>
          </a:p>
          <a:p>
            <a:r>
              <a:rPr lang="sk-SK" dirty="0" err="1" smtClean="0"/>
              <a:t>Easy</a:t>
            </a:r>
            <a:r>
              <a:rPr lang="sk-SK" dirty="0" smtClean="0"/>
              <a:t> </a:t>
            </a:r>
            <a:r>
              <a:rPr lang="sk-SK" dirty="0" err="1" smtClean="0"/>
              <a:t>access</a:t>
            </a:r>
            <a:r>
              <a:rPr lang="sk-SK" dirty="0" smtClean="0"/>
              <a:t> to </a:t>
            </a:r>
            <a:r>
              <a:rPr lang="sk-SK" dirty="0" err="1" smtClean="0"/>
              <a:t>free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decreases</a:t>
            </a:r>
            <a:r>
              <a:rPr lang="sk-SK" dirty="0" smtClean="0"/>
              <a:t> </a:t>
            </a:r>
            <a:r>
              <a:rPr lang="sk-SK" dirty="0" err="1" smtClean="0"/>
              <a:t>motivation</a:t>
            </a:r>
            <a:r>
              <a:rPr lang="sk-SK" dirty="0" smtClean="0"/>
              <a:t> </a:t>
            </a:r>
            <a:r>
              <a:rPr lang="sk-SK" dirty="0" err="1" smtClean="0"/>
              <a:t>to</a:t>
            </a:r>
            <a:r>
              <a:rPr lang="sk-SK" dirty="0" smtClean="0"/>
              <a:t> </a:t>
            </a:r>
            <a:r>
              <a:rPr lang="sk-SK" dirty="0" err="1" smtClean="0"/>
              <a:t>work</a:t>
            </a:r>
            <a:r>
              <a:rPr lang="sk-SK" dirty="0" smtClean="0"/>
              <a:t> </a:t>
            </a:r>
            <a:r>
              <a:rPr lang="sk-SK" dirty="0" err="1" smtClean="0"/>
              <a:t>formally</a:t>
            </a:r>
            <a:endParaRPr lang="sk-SK" dirty="0" smtClean="0"/>
          </a:p>
          <a:p>
            <a:r>
              <a:rPr lang="en-US" dirty="0" smtClean="0"/>
              <a:t>Entitlements to free health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should</a:t>
            </a:r>
            <a:r>
              <a:rPr lang="sk-SK" dirty="0" smtClean="0"/>
              <a:t> </a:t>
            </a:r>
            <a:r>
              <a:rPr lang="sk-SK" dirty="0" err="1" smtClean="0"/>
              <a:t>be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Li</a:t>
            </a:r>
            <a:r>
              <a:rPr lang="en-US" dirty="0" err="1" smtClean="0"/>
              <a:t>mited</a:t>
            </a:r>
            <a:r>
              <a:rPr lang="sk-SK" dirty="0" smtClean="0"/>
              <a:t> </a:t>
            </a:r>
            <a:r>
              <a:rPr lang="en-US" dirty="0" smtClean="0"/>
              <a:t>to the poor</a:t>
            </a:r>
            <a:r>
              <a:rPr lang="sk-SK" dirty="0" smtClean="0"/>
              <a:t> </a:t>
            </a:r>
          </a:p>
          <a:p>
            <a:pPr lvl="1"/>
            <a:r>
              <a:rPr lang="sk-SK" dirty="0" smtClean="0"/>
              <a:t>B</a:t>
            </a:r>
            <a:r>
              <a:rPr lang="en-US" dirty="0" err="1" smtClean="0"/>
              <a:t>ased</a:t>
            </a:r>
            <a:r>
              <a:rPr lang="en-US" dirty="0" smtClean="0"/>
              <a:t> on a means test, not</a:t>
            </a:r>
            <a:r>
              <a:rPr lang="sk-SK" dirty="0" smtClean="0"/>
              <a:t> </a:t>
            </a:r>
            <a:r>
              <a:rPr lang="en-US" dirty="0" smtClean="0"/>
              <a:t>an income test</a:t>
            </a:r>
            <a:r>
              <a:rPr lang="sk-SK" dirty="0" smtClean="0"/>
              <a:t> nor a </a:t>
            </a:r>
            <a:r>
              <a:rPr lang="en-US" dirty="0" smtClean="0"/>
              <a:t>formal employment status (such as registered unemployment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States</a:t>
            </a:r>
            <a:r>
              <a:rPr lang="sk-SK" dirty="0" smtClean="0"/>
              <a:t> </a:t>
            </a:r>
            <a:r>
              <a:rPr lang="sk-SK" dirty="0" err="1" smtClean="0"/>
              <a:t>should</a:t>
            </a:r>
            <a:r>
              <a:rPr lang="sk-SK" dirty="0" smtClean="0"/>
              <a:t> </a:t>
            </a:r>
            <a:r>
              <a:rPr lang="sk-SK" dirty="0" err="1" smtClean="0"/>
              <a:t>build</a:t>
            </a:r>
            <a:r>
              <a:rPr lang="sk-SK" dirty="0" smtClean="0"/>
              <a:t> a </a:t>
            </a:r>
            <a:r>
              <a:rPr lang="en-US" dirty="0" smtClean="0"/>
              <a:t>robust means-testing mechanisms</a:t>
            </a:r>
            <a:r>
              <a:rPr lang="sk-SK" dirty="0" smtClean="0"/>
              <a:t> (or </a:t>
            </a:r>
            <a:r>
              <a:rPr lang="sk-SK" dirty="0" err="1" smtClean="0"/>
              <a:t>their</a:t>
            </a:r>
            <a:r>
              <a:rPr lang="sk-SK" dirty="0" smtClean="0"/>
              <a:t> </a:t>
            </a:r>
            <a:r>
              <a:rPr lang="sk-SK" dirty="0" err="1" smtClean="0"/>
              <a:t>proxies</a:t>
            </a:r>
            <a:r>
              <a:rPr lang="sk-SK" dirty="0" smtClean="0"/>
              <a:t>, 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electricity</a:t>
            </a:r>
            <a:r>
              <a:rPr lang="sk-SK" dirty="0" smtClean="0"/>
              <a:t> </a:t>
            </a:r>
            <a:r>
              <a:rPr lang="sk-SK" dirty="0" err="1" smtClean="0"/>
              <a:t>consumption</a:t>
            </a:r>
            <a:r>
              <a:rPr lang="sk-SK" dirty="0" smtClean="0"/>
              <a:t>, or </a:t>
            </a:r>
            <a:r>
              <a:rPr lang="sk-SK" dirty="0" err="1" smtClean="0"/>
              <a:t>frequent</a:t>
            </a:r>
            <a:r>
              <a:rPr lang="sk-SK" dirty="0" smtClean="0"/>
              <a:t> </a:t>
            </a:r>
            <a:r>
              <a:rPr lang="sk-SK" dirty="0" err="1" smtClean="0"/>
              <a:t>contact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a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worker</a:t>
            </a:r>
            <a:r>
              <a:rPr lang="sk-SK" dirty="0" smtClean="0"/>
              <a:t>)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World</a:t>
            </a:r>
            <a:r>
              <a:rPr lang="sk-SK" b="1" u="sng" dirty="0" smtClean="0"/>
              <a:t> Bank </a:t>
            </a:r>
            <a:r>
              <a:rPr lang="sk-SK" b="1" u="sng" dirty="0" err="1" smtClean="0"/>
              <a:t>recommendations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Appl</a:t>
            </a:r>
            <a:r>
              <a:rPr lang="sk-SK" dirty="0" smtClean="0"/>
              <a:t>y t</a:t>
            </a:r>
            <a:r>
              <a:rPr lang="en-US" dirty="0" smtClean="0"/>
              <a:t>ax incentives for low-wage earners</a:t>
            </a:r>
          </a:p>
          <a:p>
            <a:r>
              <a:rPr lang="sk-SK" dirty="0" smtClean="0"/>
              <a:t>„</a:t>
            </a:r>
            <a:r>
              <a:rPr lang="sk-SK" dirty="0" err="1" smtClean="0"/>
              <a:t>Smooth</a:t>
            </a:r>
            <a:r>
              <a:rPr lang="sk-SK" dirty="0" smtClean="0"/>
              <a:t>“ </a:t>
            </a:r>
            <a:r>
              <a:rPr lang="sk-SK" dirty="0" err="1" smtClean="0"/>
              <a:t>marginal</a:t>
            </a:r>
            <a:r>
              <a:rPr lang="sk-SK" dirty="0" smtClean="0"/>
              <a:t> </a:t>
            </a:r>
            <a:r>
              <a:rPr lang="sk-SK" dirty="0" err="1" smtClean="0"/>
              <a:t>effective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rates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flat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)</a:t>
            </a:r>
            <a:endParaRPr lang="en-US" dirty="0" smtClean="0"/>
          </a:p>
          <a:p>
            <a:r>
              <a:rPr lang="sk-SK" dirty="0" err="1" smtClean="0"/>
              <a:t>Remove</a:t>
            </a:r>
            <a:r>
              <a:rPr lang="sk-SK" dirty="0" smtClean="0"/>
              <a:t> </a:t>
            </a:r>
            <a:r>
              <a:rPr lang="sk-SK" dirty="0" err="1" smtClean="0"/>
              <a:t>minor</a:t>
            </a:r>
            <a:r>
              <a:rPr lang="sk-SK" dirty="0" smtClean="0"/>
              <a:t> </a:t>
            </a:r>
            <a:r>
              <a:rPr lang="en-US" dirty="0" smtClean="0"/>
              <a:t>taxes </a:t>
            </a:r>
            <a:r>
              <a:rPr lang="sk-SK" dirty="0" smtClean="0"/>
              <a:t>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heritage</a:t>
            </a:r>
            <a:r>
              <a:rPr lang="sk-SK" dirty="0" smtClean="0"/>
              <a:t>, </a:t>
            </a:r>
            <a:r>
              <a:rPr lang="sk-SK" dirty="0" err="1" smtClean="0"/>
              <a:t>gift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) </a:t>
            </a:r>
            <a:r>
              <a:rPr lang="en-US" dirty="0" smtClean="0"/>
              <a:t>and </a:t>
            </a:r>
            <a:r>
              <a:rPr lang="en-US" dirty="0" err="1" smtClean="0"/>
              <a:t>minimiz</a:t>
            </a:r>
            <a:r>
              <a:rPr lang="sk-SK" dirty="0" smtClean="0"/>
              <a:t>e</a:t>
            </a:r>
            <a:r>
              <a:rPr lang="en-US" dirty="0" smtClean="0"/>
              <a:t> </a:t>
            </a:r>
            <a:r>
              <a:rPr lang="en-US" dirty="0"/>
              <a:t>exemptions and </a:t>
            </a:r>
            <a:r>
              <a:rPr lang="en-US" dirty="0" smtClean="0"/>
              <a:t>loopholes</a:t>
            </a:r>
          </a:p>
          <a:p>
            <a:r>
              <a:rPr lang="sk-SK" dirty="0" smtClean="0"/>
              <a:t>S</a:t>
            </a:r>
            <a:r>
              <a:rPr lang="en-US" dirty="0" err="1" smtClean="0"/>
              <a:t>hift</a:t>
            </a:r>
            <a:r>
              <a:rPr lang="en-US" dirty="0" smtClean="0"/>
              <a:t> tax</a:t>
            </a:r>
            <a:r>
              <a:rPr lang="sk-SK" dirty="0" smtClean="0"/>
              <a:t>es</a:t>
            </a:r>
            <a:r>
              <a:rPr lang="en-US" dirty="0" smtClean="0"/>
              <a:t> away </a:t>
            </a:r>
            <a:r>
              <a:rPr lang="en-US" dirty="0"/>
              <a:t>from taxing labor earnings </a:t>
            </a:r>
            <a:r>
              <a:rPr lang="en-US" dirty="0" smtClean="0"/>
              <a:t>to</a:t>
            </a:r>
            <a:r>
              <a:rPr lang="sk-SK" dirty="0" smtClean="0"/>
              <a:t> VAT or </a:t>
            </a:r>
            <a:r>
              <a:rPr lang="sk-SK" dirty="0" err="1" smtClean="0"/>
              <a:t>progressive</a:t>
            </a:r>
            <a:r>
              <a:rPr lang="sk-SK" dirty="0" smtClean="0"/>
              <a:t> </a:t>
            </a:r>
            <a:r>
              <a:rPr lang="sk-SK" dirty="0" err="1" smtClean="0"/>
              <a:t>real</a:t>
            </a:r>
            <a:r>
              <a:rPr lang="sk-SK" dirty="0" smtClean="0"/>
              <a:t> </a:t>
            </a:r>
            <a:r>
              <a:rPr lang="sk-SK" dirty="0" err="1" smtClean="0"/>
              <a:t>estate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endParaRPr lang="sk-SK" dirty="0" smtClean="0"/>
          </a:p>
          <a:p>
            <a:r>
              <a:rPr lang="en-US" dirty="0" smtClean="0"/>
              <a:t>Integrate collection and auditing of taxes and social insurance contributions</a:t>
            </a:r>
          </a:p>
          <a:p>
            <a:r>
              <a:rPr lang="en-US" dirty="0" smtClean="0"/>
              <a:t>Automate administrative processes and interactions between the tax</a:t>
            </a:r>
            <a:r>
              <a:rPr lang="sk-SK" dirty="0" smtClean="0"/>
              <a:t> </a:t>
            </a:r>
            <a:r>
              <a:rPr lang="en-US" dirty="0" smtClean="0"/>
              <a:t>authorities and taxpayers</a:t>
            </a:r>
            <a:r>
              <a:rPr lang="sk-SK" dirty="0" smtClean="0"/>
              <a:t> (</a:t>
            </a:r>
            <a:r>
              <a:rPr lang="sk-SK" dirty="0" err="1" smtClean="0"/>
              <a:t>e.g</a:t>
            </a:r>
            <a:r>
              <a:rPr lang="sk-SK" dirty="0" smtClean="0"/>
              <a:t>. </a:t>
            </a:r>
            <a:r>
              <a:rPr lang="sk-SK" dirty="0" err="1" smtClean="0"/>
              <a:t>electronic</a:t>
            </a:r>
            <a:r>
              <a:rPr lang="sk-SK" dirty="0" smtClean="0"/>
              <a:t> </a:t>
            </a:r>
            <a:r>
              <a:rPr lang="sk-SK" dirty="0" err="1" smtClean="0"/>
              <a:t>payments</a:t>
            </a:r>
            <a:r>
              <a:rPr lang="sk-SK" dirty="0" smtClean="0"/>
              <a:t>)</a:t>
            </a:r>
            <a:endParaRPr lang="en-US" dirty="0" smtClean="0"/>
          </a:p>
          <a:p>
            <a:endParaRPr lang="en-US" dirty="0" smtClean="0"/>
          </a:p>
          <a:p>
            <a:endParaRPr lang="sk-SK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99152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smtClean="0"/>
              <a:t>World Bank recommendations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 smtClean="0"/>
              <a:t>R</a:t>
            </a:r>
            <a:r>
              <a:rPr lang="en-US" dirty="0" err="1" smtClean="0"/>
              <a:t>eward</a:t>
            </a:r>
            <a:r>
              <a:rPr lang="en-US" dirty="0" smtClean="0"/>
              <a:t> formal work; </a:t>
            </a:r>
            <a:r>
              <a:rPr lang="en-US" b="1" dirty="0" smtClean="0"/>
              <a:t>any additional formal wage should increase net income, including benefits; </a:t>
            </a:r>
            <a:r>
              <a:rPr lang="en-US" dirty="0" smtClean="0"/>
              <a:t>the withdrawal of benefits has to be gradual</a:t>
            </a:r>
            <a:endParaRPr lang="sk-SK" dirty="0" smtClean="0"/>
          </a:p>
          <a:p>
            <a:r>
              <a:rPr lang="en-US" dirty="0" smtClean="0"/>
              <a:t>Adopt the “</a:t>
            </a:r>
            <a:r>
              <a:rPr lang="en-US" dirty="0" err="1" smtClean="0"/>
              <a:t>flexicurity</a:t>
            </a:r>
            <a:r>
              <a:rPr lang="en-US" dirty="0" smtClean="0"/>
              <a:t>” approach of protecting people rather than protecting</a:t>
            </a:r>
            <a:r>
              <a:rPr lang="sk-SK" dirty="0" smtClean="0"/>
              <a:t> </a:t>
            </a:r>
            <a:r>
              <a:rPr lang="en-US" dirty="0" smtClean="0"/>
              <a:t>jobs</a:t>
            </a:r>
            <a:endParaRPr lang="sk-SK" dirty="0" smtClean="0"/>
          </a:p>
          <a:p>
            <a:r>
              <a:rPr lang="sk-SK" dirty="0" smtClean="0"/>
              <a:t>Tie </a:t>
            </a:r>
            <a:r>
              <a:rPr lang="en-US" dirty="0" smtClean="0"/>
              <a:t>social insurance benefits closely to contributions</a:t>
            </a:r>
            <a:r>
              <a:rPr lang="sk-SK" dirty="0" smtClean="0"/>
              <a:t> (</a:t>
            </a:r>
            <a:r>
              <a:rPr lang="sk-SK" dirty="0" err="1" smtClean="0"/>
              <a:t>plans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en-US" dirty="0" smtClean="0"/>
              <a:t>primarily redistributive objective </a:t>
            </a:r>
            <a:r>
              <a:rPr lang="sk-SK" dirty="0" err="1" smtClean="0"/>
              <a:t>should</a:t>
            </a:r>
            <a:r>
              <a:rPr lang="sk-SK" dirty="0" smtClean="0"/>
              <a:t>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shifted</a:t>
            </a:r>
            <a:r>
              <a:rPr lang="sk-SK" dirty="0" smtClean="0"/>
              <a:t> to </a:t>
            </a:r>
            <a:r>
              <a:rPr lang="en-US" dirty="0" smtClean="0"/>
              <a:t>general taxation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Provide</a:t>
            </a:r>
            <a:r>
              <a:rPr lang="sk-SK" dirty="0" smtClean="0"/>
              <a:t> </a:t>
            </a:r>
            <a:r>
              <a:rPr lang="sk-SK" dirty="0" err="1" smtClean="0"/>
              <a:t>free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insurance</a:t>
            </a:r>
            <a:r>
              <a:rPr lang="sk-SK" dirty="0" smtClean="0"/>
              <a:t> </a:t>
            </a:r>
            <a:r>
              <a:rPr lang="sk-SK" dirty="0" err="1" smtClean="0"/>
              <a:t>only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poor </a:t>
            </a:r>
            <a:r>
              <a:rPr lang="sk-SK" dirty="0" err="1" smtClean="0"/>
              <a:t>people</a:t>
            </a:r>
            <a:r>
              <a:rPr lang="sk-SK" dirty="0" smtClean="0"/>
              <a:t>, </a:t>
            </a:r>
            <a:r>
              <a:rPr lang="sk-SK" dirty="0" err="1" smtClean="0"/>
              <a:t>based</a:t>
            </a:r>
            <a:r>
              <a:rPr lang="sk-SK" dirty="0" smtClean="0"/>
              <a:t> on a </a:t>
            </a:r>
            <a:r>
              <a:rPr lang="en-US" dirty="0" smtClean="0"/>
              <a:t>means-testing</a:t>
            </a:r>
            <a:r>
              <a:rPr lang="sk-SK" dirty="0" smtClean="0"/>
              <a:t> (</a:t>
            </a:r>
            <a:r>
              <a:rPr lang="sk-SK" dirty="0" err="1" smtClean="0"/>
              <a:t>alternative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a </a:t>
            </a:r>
            <a:r>
              <a:rPr lang="sk-SK" dirty="0" err="1" smtClean="0"/>
              <a:t>narrower</a:t>
            </a:r>
            <a:r>
              <a:rPr lang="sk-SK" dirty="0" smtClean="0"/>
              <a:t> </a:t>
            </a:r>
            <a:r>
              <a:rPr lang="sk-SK" dirty="0" err="1" smtClean="0"/>
              <a:t>definition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coverage</a:t>
            </a:r>
            <a:r>
              <a:rPr lang="sk-SK" dirty="0" smtClean="0"/>
              <a:t> </a:t>
            </a:r>
            <a:r>
              <a:rPr lang="sk-SK" dirty="0" err="1" smtClean="0"/>
              <a:t>package</a:t>
            </a:r>
            <a:r>
              <a:rPr lang="sk-SK" dirty="0" smtClean="0"/>
              <a:t>)</a:t>
            </a:r>
          </a:p>
          <a:p>
            <a:r>
              <a:rPr lang="en-US" dirty="0" smtClean="0"/>
              <a:t>Keep low ratio of minimum/average wages</a:t>
            </a:r>
          </a:p>
          <a:p>
            <a:endParaRPr lang="en-US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Reform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examples</a:t>
            </a:r>
            <a:r>
              <a:rPr lang="sk-SK" b="1" u="sng" dirty="0" smtClean="0"/>
              <a:t> 1/5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smtClean="0"/>
              <a:t>Slovak </a:t>
            </a:r>
            <a:r>
              <a:rPr lang="sk-SK" dirty="0" err="1" smtClean="0"/>
              <a:t>flat-tax</a:t>
            </a:r>
            <a:r>
              <a:rPr lang="sk-SK" dirty="0" smtClean="0"/>
              <a:t> </a:t>
            </a:r>
            <a:r>
              <a:rPr lang="sk-SK" dirty="0" err="1" smtClean="0"/>
              <a:t>reform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2003/04:</a:t>
            </a:r>
          </a:p>
          <a:p>
            <a:pPr lvl="1"/>
            <a:r>
              <a:rPr lang="sk-SK" dirty="0" err="1" smtClean="0"/>
              <a:t>Decrease</a:t>
            </a:r>
            <a:r>
              <a:rPr lang="sk-SK" dirty="0" smtClean="0"/>
              <a:t> in </a:t>
            </a:r>
            <a:r>
              <a:rPr lang="sk-SK" dirty="0" err="1" smtClean="0"/>
              <a:t>direct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 (to 19%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individuals</a:t>
            </a:r>
            <a:r>
              <a:rPr lang="sk-SK" dirty="0" smtClean="0"/>
              <a:t> and </a:t>
            </a:r>
            <a:r>
              <a:rPr lang="sk-SK" dirty="0" err="1" smtClean="0"/>
              <a:t>businesses</a:t>
            </a:r>
            <a:r>
              <a:rPr lang="sk-SK" dirty="0" smtClean="0"/>
              <a:t>), </a:t>
            </a:r>
            <a:r>
              <a:rPr lang="sk-SK" dirty="0" err="1" smtClean="0"/>
              <a:t>increase</a:t>
            </a:r>
            <a:r>
              <a:rPr lang="sk-SK" dirty="0" smtClean="0"/>
              <a:t> in </a:t>
            </a:r>
            <a:r>
              <a:rPr lang="sk-SK" dirty="0" err="1" smtClean="0"/>
              <a:t>indirect</a:t>
            </a:r>
            <a:r>
              <a:rPr lang="sk-SK" dirty="0" smtClean="0"/>
              <a:t> </a:t>
            </a:r>
            <a:r>
              <a:rPr lang="sk-SK" dirty="0" err="1" smtClean="0"/>
              <a:t>consumption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 (19% VAT)</a:t>
            </a:r>
          </a:p>
          <a:p>
            <a:pPr lvl="1"/>
            <a:r>
              <a:rPr lang="sk-SK" dirty="0" err="1" smtClean="0"/>
              <a:t>Radical</a:t>
            </a:r>
            <a:r>
              <a:rPr lang="sk-SK" dirty="0" smtClean="0"/>
              <a:t> </a:t>
            </a:r>
            <a:r>
              <a:rPr lang="sk-SK" dirty="0" err="1" smtClean="0"/>
              <a:t>simplification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code</a:t>
            </a:r>
            <a:r>
              <a:rPr lang="sk-SK" dirty="0" smtClean="0"/>
              <a:t> (no </a:t>
            </a:r>
            <a:r>
              <a:rPr lang="sk-SK" dirty="0" err="1" smtClean="0"/>
              <a:t>exemptions</a:t>
            </a:r>
            <a:r>
              <a:rPr lang="sk-SK" dirty="0" smtClean="0"/>
              <a:t>, no </a:t>
            </a:r>
            <a:r>
              <a:rPr lang="sk-SK" dirty="0" err="1" smtClean="0"/>
              <a:t>minor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deductible</a:t>
            </a:r>
            <a:r>
              <a:rPr lang="sk-SK" dirty="0" smtClean="0"/>
              <a:t> (</a:t>
            </a:r>
            <a:r>
              <a:rPr lang="sk-SK" dirty="0" err="1" smtClean="0"/>
              <a:t>people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do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pay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bonuses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children</a:t>
            </a:r>
            <a:r>
              <a:rPr lang="sk-SK" dirty="0" smtClean="0"/>
              <a:t> (</a:t>
            </a:r>
            <a:r>
              <a:rPr lang="sk-SK" dirty="0" err="1" smtClean="0"/>
              <a:t>parents</a:t>
            </a:r>
            <a:r>
              <a:rPr lang="sk-SK" dirty="0" smtClean="0"/>
              <a:t> </a:t>
            </a:r>
            <a:r>
              <a:rPr lang="sk-SK" dirty="0" err="1" smtClean="0"/>
              <a:t>pay</a:t>
            </a:r>
            <a:r>
              <a:rPr lang="sk-SK" dirty="0" smtClean="0"/>
              <a:t> </a:t>
            </a:r>
            <a:r>
              <a:rPr lang="sk-SK" dirty="0" err="1" smtClean="0"/>
              <a:t>lower</a:t>
            </a:r>
            <a:r>
              <a:rPr lang="sk-SK" dirty="0" smtClean="0"/>
              <a:t> </a:t>
            </a:r>
            <a:r>
              <a:rPr lang="sk-SK" dirty="0" err="1" smtClean="0"/>
              <a:t>taxes</a:t>
            </a:r>
            <a:r>
              <a:rPr lang="sk-SK" dirty="0" smtClean="0"/>
              <a:t> or,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too</a:t>
            </a:r>
            <a:r>
              <a:rPr lang="sk-SK" dirty="0" smtClean="0"/>
              <a:t> </a:t>
            </a:r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, </a:t>
            </a:r>
            <a:r>
              <a:rPr lang="sk-SK" dirty="0" err="1" smtClean="0"/>
              <a:t>they</a:t>
            </a:r>
            <a:r>
              <a:rPr lang="sk-SK" dirty="0" smtClean="0"/>
              <a:t> get </a:t>
            </a:r>
            <a:r>
              <a:rPr lang="sk-SK" dirty="0" err="1" smtClean="0"/>
              <a:t>money</a:t>
            </a:r>
            <a:r>
              <a:rPr lang="sk-SK" dirty="0" smtClean="0"/>
              <a:t> </a:t>
            </a:r>
            <a:r>
              <a:rPr lang="sk-SK" dirty="0" err="1" smtClean="0"/>
              <a:t>back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state – </a:t>
            </a:r>
            <a:r>
              <a:rPr lang="sk-SK" dirty="0" err="1" smtClean="0"/>
              <a:t>negative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)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Reform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examples</a:t>
            </a:r>
            <a:r>
              <a:rPr lang="sk-SK" b="1" u="sng" dirty="0" smtClean="0"/>
              <a:t> 2/5</a:t>
            </a:r>
            <a:endParaRPr lang="en-US" b="1" u="sng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err="1" smtClean="0"/>
              <a:t>Germany</a:t>
            </a:r>
            <a:r>
              <a:rPr lang="sk-SK" dirty="0" smtClean="0"/>
              <a:t> </a:t>
            </a:r>
            <a:r>
              <a:rPr lang="sk-SK" dirty="0" err="1" smtClean="0"/>
              <a:t>Hartz</a:t>
            </a:r>
            <a:r>
              <a:rPr lang="sk-SK" dirty="0" smtClean="0"/>
              <a:t> IV </a:t>
            </a:r>
            <a:r>
              <a:rPr lang="sk-SK" dirty="0" err="1" smtClean="0"/>
              <a:t>reform</a:t>
            </a:r>
            <a:r>
              <a:rPr lang="sk-SK" dirty="0" smtClean="0"/>
              <a:t> (in </a:t>
            </a:r>
            <a:r>
              <a:rPr lang="sk-SK" dirty="0" err="1" smtClean="0"/>
              <a:t>effect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early</a:t>
            </a:r>
            <a:r>
              <a:rPr lang="sk-SK" dirty="0" smtClean="0"/>
              <a:t> 2000s): </a:t>
            </a:r>
          </a:p>
          <a:p>
            <a:pPr lvl="1"/>
            <a:r>
              <a:rPr lang="en-US" dirty="0" smtClean="0"/>
              <a:t>Monthly </a:t>
            </a:r>
            <a:r>
              <a:rPr lang="en-US" dirty="0"/>
              <a:t>wages less than €400 are not subject to </a:t>
            </a:r>
            <a:r>
              <a:rPr lang="en-US" dirty="0" smtClean="0"/>
              <a:t>social</a:t>
            </a:r>
            <a:r>
              <a:rPr lang="sk-SK" dirty="0" smtClean="0"/>
              <a:t> </a:t>
            </a:r>
            <a:r>
              <a:rPr lang="en-US" dirty="0" smtClean="0"/>
              <a:t>insurance contributions</a:t>
            </a:r>
            <a:endParaRPr lang="sk-SK" dirty="0" smtClean="0"/>
          </a:p>
          <a:p>
            <a:pPr lvl="1"/>
            <a:r>
              <a:rPr lang="en-US" dirty="0" smtClean="0"/>
              <a:t>For </a:t>
            </a:r>
            <a:r>
              <a:rPr lang="en-US" dirty="0"/>
              <a:t>monthly incomes between €401 and €</a:t>
            </a:r>
            <a:r>
              <a:rPr lang="en-US" dirty="0" smtClean="0"/>
              <a:t>800,</a:t>
            </a:r>
            <a:r>
              <a:rPr lang="sk-SK" dirty="0" smtClean="0"/>
              <a:t> </a:t>
            </a:r>
            <a:r>
              <a:rPr lang="en-US" dirty="0" smtClean="0"/>
              <a:t>the </a:t>
            </a:r>
            <a:r>
              <a:rPr lang="en-US" dirty="0"/>
              <a:t>contribution rate rises gradually to the full </a:t>
            </a:r>
            <a:r>
              <a:rPr lang="en-US" dirty="0" smtClean="0"/>
              <a:t>share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2646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Reform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examples</a:t>
            </a:r>
            <a:r>
              <a:rPr lang="sk-SK" b="1" u="sng" dirty="0" smtClean="0"/>
              <a:t> 3/5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smtClean="0"/>
              <a:t>USA: R</a:t>
            </a:r>
            <a:r>
              <a:rPr lang="en-US" dirty="0" err="1" smtClean="0"/>
              <a:t>efundable</a:t>
            </a:r>
            <a:r>
              <a:rPr lang="en-US" dirty="0" smtClean="0"/>
              <a:t> tax credits (the “earned income credit” and</a:t>
            </a:r>
            <a:r>
              <a:rPr lang="sk-SK" dirty="0" smtClean="0"/>
              <a:t> </a:t>
            </a:r>
            <a:r>
              <a:rPr lang="en-US" dirty="0" smtClean="0"/>
              <a:t>the “making work pay” credit) are available to low-wage earners and</a:t>
            </a:r>
            <a:r>
              <a:rPr lang="sk-SK" dirty="0" smtClean="0"/>
              <a:t> </a:t>
            </a:r>
            <a:r>
              <a:rPr lang="en-US" dirty="0" smtClean="0"/>
              <a:t>their families</a:t>
            </a:r>
            <a:r>
              <a:rPr lang="sk-SK" dirty="0" smtClean="0"/>
              <a:t>:</a:t>
            </a:r>
          </a:p>
          <a:p>
            <a:pPr lvl="1"/>
            <a:r>
              <a:rPr lang="en-US" dirty="0" smtClean="0"/>
              <a:t>For a U.S. taxpayer with one child,</a:t>
            </a:r>
            <a:r>
              <a:rPr lang="sk-SK" dirty="0" smtClean="0"/>
              <a:t> </a:t>
            </a:r>
            <a:r>
              <a:rPr lang="en-US" dirty="0" smtClean="0"/>
              <a:t>34 percent of earned income up to US$9,000 is refundable, which</a:t>
            </a:r>
            <a:r>
              <a:rPr lang="sk-SK" dirty="0" smtClean="0"/>
              <a:t> </a:t>
            </a:r>
            <a:r>
              <a:rPr lang="en-US" dirty="0" smtClean="0"/>
              <a:t>amounts to the equivalent of a cash benefit of about US$3,000</a:t>
            </a:r>
            <a:endParaRPr lang="sk-SK" dirty="0" smtClean="0"/>
          </a:p>
          <a:p>
            <a:pPr lvl="1"/>
            <a:r>
              <a:rPr lang="en-US" dirty="0" smtClean="0"/>
              <a:t>This</a:t>
            </a:r>
            <a:r>
              <a:rPr lang="sk-SK" dirty="0" smtClean="0"/>
              <a:t> </a:t>
            </a:r>
            <a:r>
              <a:rPr lang="en-US" dirty="0" smtClean="0"/>
              <a:t>refundable credit is phased out at incomes above US$16,000 </a:t>
            </a:r>
            <a:endParaRPr lang="sk-SK" dirty="0" smtClean="0"/>
          </a:p>
          <a:p>
            <a:pPr lvl="1"/>
            <a:r>
              <a:rPr lang="en-US" dirty="0" smtClean="0"/>
              <a:t>Similar</a:t>
            </a:r>
            <a:r>
              <a:rPr lang="sk-SK" dirty="0" smtClean="0"/>
              <a:t> </a:t>
            </a:r>
            <a:r>
              <a:rPr lang="en-US" dirty="0" smtClean="0"/>
              <a:t>benefits are available for other family types and single persons earning</a:t>
            </a:r>
            <a:r>
              <a:rPr lang="sk-SK" dirty="0" smtClean="0"/>
              <a:t> </a:t>
            </a:r>
            <a:r>
              <a:rPr lang="en-US" dirty="0" smtClean="0"/>
              <a:t>low incomes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Reform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examples</a:t>
            </a:r>
            <a:r>
              <a:rPr lang="sk-SK" b="1" u="sng" dirty="0" smtClean="0"/>
              <a:t> 4/5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en-US" dirty="0" smtClean="0"/>
              <a:t>Denmark’s renowned “</a:t>
            </a:r>
            <a:r>
              <a:rPr lang="en-US" dirty="0" err="1" smtClean="0"/>
              <a:t>flexicurity</a:t>
            </a:r>
            <a:r>
              <a:rPr lang="en-US" dirty="0" smtClean="0"/>
              <a:t>” model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S</a:t>
            </a:r>
            <a:r>
              <a:rPr lang="en-US" dirty="0" err="1" smtClean="0"/>
              <a:t>hifts</a:t>
            </a:r>
            <a:r>
              <a:rPr lang="en-US" dirty="0" smtClean="0"/>
              <a:t> protection away from jobs to the people who lose employment </a:t>
            </a:r>
            <a:endParaRPr lang="sk-SK" dirty="0" smtClean="0"/>
          </a:p>
          <a:p>
            <a:pPr lvl="1"/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costs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hiring</a:t>
            </a:r>
            <a:r>
              <a:rPr lang="sk-SK" dirty="0" smtClean="0"/>
              <a:t> and </a:t>
            </a:r>
            <a:r>
              <a:rPr lang="sk-SK" dirty="0" err="1" smtClean="0"/>
              <a:t>firing</a:t>
            </a:r>
            <a:r>
              <a:rPr lang="sk-SK" dirty="0" smtClean="0"/>
              <a:t> </a:t>
            </a:r>
            <a:r>
              <a:rPr lang="sk-SK" dirty="0" err="1" smtClean="0"/>
              <a:t>employees</a:t>
            </a:r>
            <a:endParaRPr lang="sk-SK" dirty="0" smtClean="0"/>
          </a:p>
          <a:p>
            <a:pPr lvl="1"/>
            <a:r>
              <a:rPr lang="sk-SK" dirty="0" smtClean="0"/>
              <a:t>I</a:t>
            </a:r>
            <a:r>
              <a:rPr lang="en-US" dirty="0" err="1" smtClean="0"/>
              <a:t>ntensive</a:t>
            </a:r>
            <a:r>
              <a:rPr lang="en-US" dirty="0" smtClean="0"/>
              <a:t> deployment of active programs such as </a:t>
            </a:r>
            <a:r>
              <a:rPr lang="en-US" u="sng" dirty="0" smtClean="0"/>
              <a:t>retraining</a:t>
            </a:r>
            <a:r>
              <a:rPr lang="en-US" dirty="0" smtClean="0"/>
              <a:t> and </a:t>
            </a:r>
            <a:r>
              <a:rPr lang="en-US" u="sng" dirty="0" smtClean="0"/>
              <a:t>job search assistance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Reform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examples</a:t>
            </a:r>
            <a:r>
              <a:rPr lang="sk-SK" b="1" u="sng" dirty="0" smtClean="0"/>
              <a:t> 5/5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Chile introduced a mixed system of unemployment</a:t>
            </a:r>
            <a:r>
              <a:rPr lang="sk-SK" dirty="0" smtClean="0"/>
              <a:t> </a:t>
            </a:r>
            <a:r>
              <a:rPr lang="en-US" dirty="0" smtClean="0"/>
              <a:t>insurance in 2001</a:t>
            </a:r>
            <a:r>
              <a:rPr lang="sk-SK" dirty="0" smtClean="0"/>
              <a:t>:</a:t>
            </a:r>
          </a:p>
          <a:p>
            <a:pPr lvl="1"/>
            <a:r>
              <a:rPr lang="sk-SK" dirty="0" smtClean="0"/>
              <a:t>I</a:t>
            </a:r>
            <a:r>
              <a:rPr lang="en-US" dirty="0" err="1" smtClean="0"/>
              <a:t>ndividual</a:t>
            </a:r>
            <a:r>
              <a:rPr lang="en-US" dirty="0" smtClean="0"/>
              <a:t> saving accounts are underpinned</a:t>
            </a:r>
            <a:r>
              <a:rPr lang="sk-SK" dirty="0" smtClean="0"/>
              <a:t> </a:t>
            </a:r>
            <a:r>
              <a:rPr lang="en-US" dirty="0" smtClean="0"/>
              <a:t>with a risk-pooling safety net</a:t>
            </a:r>
            <a:endParaRPr lang="sk-SK" dirty="0" smtClean="0"/>
          </a:p>
          <a:p>
            <a:pPr lvl="1"/>
            <a:r>
              <a:rPr lang="en-US" dirty="0" smtClean="0"/>
              <a:t>Employers and workers are required to</a:t>
            </a:r>
            <a:r>
              <a:rPr lang="sk-SK" dirty="0" smtClean="0"/>
              <a:t> </a:t>
            </a:r>
            <a:r>
              <a:rPr lang="en-US" dirty="0" smtClean="0"/>
              <a:t>pay into accounts, and when workers leave or lose employment, they</a:t>
            </a:r>
            <a:r>
              <a:rPr lang="sk-SK" dirty="0" smtClean="0"/>
              <a:t> </a:t>
            </a:r>
            <a:r>
              <a:rPr lang="en-US" dirty="0" smtClean="0"/>
              <a:t>can draw on a specified portion their accumulated savings</a:t>
            </a:r>
            <a:endParaRPr lang="sk-SK" dirty="0" smtClean="0"/>
          </a:p>
          <a:p>
            <a:pPr lvl="1"/>
            <a:r>
              <a:rPr lang="en-US" dirty="0" smtClean="0"/>
              <a:t>Should a</a:t>
            </a:r>
            <a:r>
              <a:rPr lang="sk-SK" dirty="0" smtClean="0"/>
              <a:t> </a:t>
            </a:r>
            <a:r>
              <a:rPr lang="en-US" dirty="0" smtClean="0"/>
              <a:t>person’s job search extend longer than five months, they receive a</a:t>
            </a:r>
            <a:r>
              <a:rPr lang="sk-SK" dirty="0" smtClean="0"/>
              <a:t> </a:t>
            </a:r>
            <a:r>
              <a:rPr lang="en-US" dirty="0" smtClean="0"/>
              <a:t>defined minimum unemployment benefit</a:t>
            </a:r>
            <a:endParaRPr lang="sk-SK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u="sng" dirty="0" err="1" smtClean="0"/>
              <a:t>Sources</a:t>
            </a:r>
            <a:endParaRPr lang="sk-SK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In From the Shadow: Integrating Europe’s Informal Labor</a:t>
            </a:r>
            <a:r>
              <a:rPr lang="sk-SK" dirty="0" smtClean="0"/>
              <a:t>, </a:t>
            </a:r>
            <a:r>
              <a:rPr lang="en-US" dirty="0" smtClean="0"/>
              <a:t>Policy Research Working Paper 5923, World Bank, Washington, DC.</a:t>
            </a:r>
            <a:r>
              <a:rPr lang="sk-SK" dirty="0" smtClean="0"/>
              <a:t>, September 2012</a:t>
            </a:r>
          </a:p>
          <a:p>
            <a:pPr lvl="1"/>
            <a:r>
              <a:rPr lang="en-US" dirty="0" smtClean="0"/>
              <a:t>Background paper</a:t>
            </a:r>
            <a:r>
              <a:rPr lang="sk-SK" dirty="0" smtClean="0"/>
              <a:t>: </a:t>
            </a:r>
            <a:r>
              <a:rPr lang="sk-SK" dirty="0" err="1" smtClean="0"/>
              <a:t>Leibfritz</a:t>
            </a:r>
            <a:r>
              <a:rPr lang="sk-SK" dirty="0" smtClean="0"/>
              <a:t>, </a:t>
            </a:r>
            <a:r>
              <a:rPr lang="en-US" dirty="0" smtClean="0"/>
              <a:t>W. 2011. “Undeclared Economic Activity in Central and Eastern</a:t>
            </a:r>
            <a:r>
              <a:rPr lang="sk-SK" dirty="0" smtClean="0"/>
              <a:t> </a:t>
            </a:r>
            <a:r>
              <a:rPr lang="en-US" dirty="0" smtClean="0"/>
              <a:t>Europe: How Taxes Contribute and How Countries Respond to the Problem.”</a:t>
            </a:r>
            <a:endParaRPr lang="sk-SK" dirty="0" smtClean="0"/>
          </a:p>
          <a:p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World</a:t>
            </a:r>
            <a:r>
              <a:rPr lang="sk-SK" dirty="0" smtClean="0"/>
              <a:t> Bank </a:t>
            </a:r>
            <a:r>
              <a:rPr lang="sk-SK" dirty="0" err="1" smtClean="0"/>
              <a:t>Doing</a:t>
            </a:r>
            <a:r>
              <a:rPr lang="sk-SK" dirty="0" smtClean="0"/>
              <a:t> </a:t>
            </a:r>
            <a:r>
              <a:rPr lang="sk-SK" dirty="0" err="1" smtClean="0"/>
              <a:t>Business</a:t>
            </a:r>
            <a:r>
              <a:rPr lang="sk-SK" dirty="0" smtClean="0"/>
              <a:t> </a:t>
            </a:r>
            <a:r>
              <a:rPr lang="sk-SK" dirty="0" err="1" smtClean="0"/>
              <a:t>Reports</a:t>
            </a:r>
            <a:r>
              <a:rPr lang="sk-SK" dirty="0" smtClean="0"/>
              <a:t> 2010-13</a:t>
            </a:r>
          </a:p>
          <a:p>
            <a:r>
              <a:rPr lang="sk-SK" dirty="0" err="1" smtClean="0"/>
              <a:t>Author</a:t>
            </a:r>
            <a:r>
              <a:rPr lang="en-US" dirty="0" smtClean="0"/>
              <a:t>’s</a:t>
            </a:r>
            <a:r>
              <a:rPr lang="sk-SK" dirty="0" smtClean="0"/>
              <a:t> </a:t>
            </a:r>
            <a:r>
              <a:rPr lang="sk-SK" dirty="0" err="1" smtClean="0"/>
              <a:t>thoughts</a:t>
            </a:r>
            <a:r>
              <a:rPr lang="sk-SK" dirty="0" smtClean="0"/>
              <a:t> and </a:t>
            </a:r>
            <a:r>
              <a:rPr lang="sk-SK" dirty="0" err="1" smtClean="0"/>
              <a:t>experience</a:t>
            </a:r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xmlns="" val="83015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/>
          <a:lstStyle/>
          <a:p>
            <a:r>
              <a:rPr lang="sk-SK" b="1" u="sng" dirty="0" err="1" smtClean="0"/>
              <a:t>Thank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you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for</a:t>
            </a:r>
            <a:r>
              <a:rPr lang="sk-SK" b="1" u="sng" dirty="0" smtClean="0"/>
              <a:t> </a:t>
            </a:r>
            <a:r>
              <a:rPr lang="sk-SK" b="1" u="sng" dirty="0" err="1" smtClean="0"/>
              <a:t>attention</a:t>
            </a:r>
            <a:r>
              <a:rPr lang="sk-SK" b="1" u="sng" dirty="0" smtClean="0"/>
              <a:t>.</a:t>
            </a:r>
            <a:endParaRPr lang="sk-SK" b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</TotalTime>
  <Words>1814</Words>
  <Application>Microsoft Office PowerPoint</Application>
  <PresentationFormat>Předvádění na obrazovce (4:3)</PresentationFormat>
  <Paragraphs>169</Paragraphs>
  <Slides>33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4" baseType="lpstr">
      <vt:lpstr>Motív Office</vt:lpstr>
      <vt:lpstr>Structural incentives and their impact on the informal economy</vt:lpstr>
      <vt:lpstr>Shadow economy and cycles</vt:lpstr>
      <vt:lpstr>Rules verzus repression</vt:lpstr>
      <vt:lpstr>Key rules (structural incentives)</vt:lpstr>
      <vt:lpstr>Obstacles to doing business</vt:lpstr>
      <vt:lpstr>Tax system – problems</vt:lpstr>
      <vt:lpstr>Tax system – problems</vt:lpstr>
      <vt:lpstr>Tax system complexity</vt:lpstr>
      <vt:lpstr>WB Doing Business 2013</vt:lpstr>
      <vt:lpstr>Social insurance ”productivity”</vt:lpstr>
      <vt:lpstr>Tax wedge</vt:lpstr>
      <vt:lpstr>Tax wedge for low-earners</vt:lpstr>
      <vt:lpstr>Tax wedge – progressivity</vt:lpstr>
      <vt:lpstr>Formalization tax rate (FTR)</vt:lpstr>
      <vt:lpstr>FTR in selected countries</vt:lpstr>
      <vt:lpstr>FTR peaks</vt:lpstr>
      <vt:lpstr>Marginal effective tax rate (METR)</vt:lpstr>
      <vt:lpstr>METR in selected countries</vt:lpstr>
      <vt:lpstr>Overall picture 1/3</vt:lpstr>
      <vt:lpstr>Overall picture 2/3</vt:lpstr>
      <vt:lpstr>Overall picture 3/3</vt:lpstr>
      <vt:lpstr>Employment protection</vt:lpstr>
      <vt:lpstr>Contribution-benefit link</vt:lpstr>
      <vt:lpstr>Health insurance</vt:lpstr>
      <vt:lpstr>World Bank recommendations</vt:lpstr>
      <vt:lpstr>World Bank recommendations</vt:lpstr>
      <vt:lpstr>Reform examples 1/5</vt:lpstr>
      <vt:lpstr>Reform examples 2/5</vt:lpstr>
      <vt:lpstr>Reform examples 3/5</vt:lpstr>
      <vt:lpstr>Reform examples 4/5</vt:lpstr>
      <vt:lpstr>Reform examples 5/5</vt:lpstr>
      <vt:lpstr>Sources</vt:lpstr>
      <vt:lpstr>Thank you for attention.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Reducing shadow economy: Tax and administrative burden</dc:title>
  <dc:creator>Peter Golias</dc:creator>
  <cp:lastModifiedBy>Lenovo User</cp:lastModifiedBy>
  <cp:revision>143</cp:revision>
  <dcterms:created xsi:type="dcterms:W3CDTF">2012-10-31T12:23:46Z</dcterms:created>
  <dcterms:modified xsi:type="dcterms:W3CDTF">2012-11-16T11:06:26Z</dcterms:modified>
</cp:coreProperties>
</file>